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rels" ContentType="application/vnd.openxmlformats-package.relationships+xml"/>
  <Override PartName="/customXml/itemProps1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9"/>
  </p:handoutMasterIdLst>
  <p:sldIdLst>
    <p:sldId id="276" r:id="rId3"/>
    <p:sldId id="277" r:id="rId4"/>
    <p:sldId id="327" r:id="rId6"/>
    <p:sldId id="341" r:id="rId7"/>
    <p:sldId id="342" r:id="rId8"/>
    <p:sldId id="343" r:id="rId9"/>
    <p:sldId id="344" r:id="rId10"/>
    <p:sldId id="345" r:id="rId11"/>
    <p:sldId id="346" r:id="rId12"/>
    <p:sldId id="347" r:id="rId13"/>
    <p:sldId id="348" r:id="rId14"/>
    <p:sldId id="349" r:id="rId15"/>
    <p:sldId id="350" r:id="rId16"/>
    <p:sldId id="354" r:id="rId17"/>
    <p:sldId id="355" r:id="rId18"/>
    <p:sldId id="356" r:id="rId19"/>
    <p:sldId id="351" r:id="rId20"/>
    <p:sldId id="352" r:id="rId21"/>
    <p:sldId id="353"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57" r:id="rId36"/>
    <p:sldId id="358" r:id="rId37"/>
    <p:sldId id="379" r:id="rId38"/>
    <p:sldId id="359" r:id="rId39"/>
    <p:sldId id="360" r:id="rId40"/>
    <p:sldId id="361" r:id="rId41"/>
    <p:sldId id="385" r:id="rId42"/>
    <p:sldId id="386" r:id="rId43"/>
    <p:sldId id="387" r:id="rId44"/>
    <p:sldId id="388" r:id="rId45"/>
    <p:sldId id="389" r:id="rId46"/>
    <p:sldId id="390" r:id="rId47"/>
    <p:sldId id="391" r:id="rId48"/>
    <p:sldId id="392" r:id="rId49"/>
    <p:sldId id="394" r:id="rId50"/>
    <p:sldId id="393"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6" r:id="rId73"/>
    <p:sldId id="417" r:id="rId74"/>
    <p:sldId id="418" r:id="rId75"/>
    <p:sldId id="419" r:id="rId76"/>
    <p:sldId id="420" r:id="rId77"/>
    <p:sldId id="283" r:id="rId7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8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customXml" Target="../customXml/item1.xml"/><Relationship Id="rId83" Type="http://schemas.openxmlformats.org/officeDocument/2006/relationships/customXmlProps" Target="../customXml/itemProps1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0" Type="http://schemas.openxmlformats.org/officeDocument/2006/relationships/notesSlide" Target="../notesSlides/notesSlide57.xml"/><Relationship Id="rId2" Type="http://schemas.microsoft.com/office/2007/relationships/hdphoto" Target="../media/image2.wdp"/><Relationship Id="rId19" Type="http://schemas.openxmlformats.org/officeDocument/2006/relationships/slideLayout" Target="../slideLayouts/slideLayout7.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58.xml"/><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6" Type="http://schemas.openxmlformats.org/officeDocument/2006/relationships/notesSlide" Target="../notesSlides/notesSlide73.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42300" y="4352925"/>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0902" name="Rectangle 3"/>
          <p:cNvSpPr>
            <a:spLocks noGrp="true"/>
          </p:cNvSpPr>
          <p:nvPr/>
        </p:nvSpPr>
        <p:spPr>
          <a:xfrm>
            <a:off x="1981200" y="136842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spcBef>
                <a:spcPts val="0"/>
              </a:spcBef>
              <a:spcAft>
                <a:spcPts val="600"/>
              </a:spcAft>
              <a:buNone/>
            </a:pP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（一）企业信用管理组织模式</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企业信用管理机构是</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企业信用管理的载体</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，信用管理机构总</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要以一定的组织方式存在。</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zh-CN" sz="2400" b="1" dirty="0">
                <a:solidFill>
                  <a:srgbClr val="130401"/>
                </a:solidFill>
                <a:latin typeface="微软雅黑" panose="020B0503020204020204" charset="-122"/>
                <a:ea typeface="微软雅黑" panose="020B0503020204020204" charset="-122"/>
                <a:cs typeface="微软雅黑" panose="020B0503020204020204" charset="-122"/>
              </a:rPr>
              <a:t>、企业信用管理组织模式选择原则</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总体来讲</a:t>
            </a:r>
            <a:r>
              <a:rPr lang="zh-CN" altLang="en-US" sz="2400" dirty="0">
                <a:latin typeface="微软雅黑" panose="020B0503020204020204" charset="-122"/>
                <a:ea typeface="微软雅黑" panose="020B0503020204020204" charset="-122"/>
                <a:cs typeface="微软雅黑" panose="020B0503020204020204" charset="-122"/>
              </a:rPr>
              <a:t>，要使信用信息的收集工作易于进行，各部门之间职能的</a:t>
            </a:r>
            <a:r>
              <a:rPr lang="zh-CN" altLang="en-US" sz="2400" dirty="0">
                <a:latin typeface="微软雅黑" panose="020B0503020204020204" charset="-122"/>
                <a:ea typeface="微软雅黑" panose="020B0503020204020204" charset="-122"/>
                <a:cs typeface="微软雅黑" panose="020B0503020204020204" charset="-122"/>
                <a:sym typeface="+mn-ea"/>
              </a:rPr>
              <a:t>更好</a:t>
            </a:r>
            <a:r>
              <a:rPr lang="zh-CN" altLang="en-US" sz="2400" dirty="0">
                <a:latin typeface="微软雅黑" panose="020B0503020204020204" charset="-122"/>
                <a:ea typeface="微软雅黑" panose="020B0503020204020204" charset="-122"/>
                <a:cs typeface="微软雅黑" panose="020B0503020204020204" charset="-122"/>
              </a:rPr>
              <a:t>协调，信用管理人员的职责清晰、权责分明，信用管理系统与其他职能系统之间相互协调以及信用部门的权限范围能够很好地界定。</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02">
                                            <p:txEl>
                                              <p:charRg st="55" end="72"/>
                                            </p:txEl>
                                          </p:spTgt>
                                        </p:tgtEl>
                                        <p:attrNameLst>
                                          <p:attrName>style.visibility</p:attrName>
                                        </p:attrNameLst>
                                      </p:cBhvr>
                                      <p:to>
                                        <p:strVal val="visible"/>
                                      </p:to>
                                    </p:set>
                                    <p:animEffect transition="in" filter="wipe(left)">
                                      <p:cBhvr>
                                        <p:cTn id="7" dur="500"/>
                                        <p:tgtEl>
                                          <p:spTgt spid="80902">
                                            <p:txEl>
                                              <p:charRg st="55"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0902">
                                            <p:txEl>
                                              <p:charRg st="72" end="161"/>
                                            </p:txEl>
                                          </p:spTgt>
                                        </p:tgtEl>
                                        <p:attrNameLst>
                                          <p:attrName>style.visibility</p:attrName>
                                        </p:attrNameLst>
                                      </p:cBhvr>
                                      <p:to>
                                        <p:strVal val="visible"/>
                                      </p:to>
                                    </p:set>
                                    <p:animEffect transition="in" filter="fade">
                                      <p:cBhvr>
                                        <p:cTn id="12" dur="1000"/>
                                        <p:tgtEl>
                                          <p:spTgt spid="80902">
                                            <p:txEl>
                                              <p:charRg st="72" end="161"/>
                                            </p:txEl>
                                          </p:spTgt>
                                        </p:tgtEl>
                                      </p:cBhvr>
                                    </p:animEffect>
                                    <p:anim calcmode="lin" valueType="num">
                                      <p:cBhvr>
                                        <p:cTn id="13" dur="1000" fill="hold"/>
                                        <p:tgtEl>
                                          <p:spTgt spid="80902">
                                            <p:txEl>
                                              <p:charRg st="72" end="161"/>
                                            </p:txEl>
                                          </p:spTgt>
                                        </p:tgtEl>
                                        <p:attrNameLst>
                                          <p:attrName>ppt_x</p:attrName>
                                        </p:attrNameLst>
                                      </p:cBhvr>
                                      <p:tavLst>
                                        <p:tav tm="0">
                                          <p:val>
                                            <p:strVal val="#ppt_x"/>
                                          </p:val>
                                        </p:tav>
                                        <p:tav tm="100000">
                                          <p:val>
                                            <p:strVal val="#ppt_x"/>
                                          </p:val>
                                        </p:tav>
                                      </p:tavLst>
                                    </p:anim>
                                    <p:anim calcmode="lin" valueType="num">
                                      <p:cBhvr>
                                        <p:cTn id="14" dur="1000" fill="hold"/>
                                        <p:tgtEl>
                                          <p:spTgt spid="80902">
                                            <p:txEl>
                                              <p:charRg st="72" end="16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8133" name="Rectangle 3"/>
          <p:cNvSpPr>
            <a:spLocks noGrp="true" noChangeArrowheads="true"/>
          </p:cNvSpPr>
          <p:nvPr/>
        </p:nvSpPr>
        <p:spPr>
          <a:xfrm>
            <a:off x="1981200" y="1444943"/>
            <a:ext cx="8229600" cy="4500563"/>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、企业信用管理组织模式选择</a:t>
            </a:r>
            <a:endParaRPr kumimoji="0" lang="en-US"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在企业现有的管理职能中，</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应收账款的管理职能</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基本上是由</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承担，在实践中常常出现</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职责分工不清、效率低下甚至管理真空</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的现象，因此，必须建立明确的信用管理组织。</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目前有</a:t>
            </a:r>
            <a:r>
              <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种，</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销售部门主导型、财务部门主导型、信用部门独立型、风险委员会制</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，没有哪种模式是最优的，要根据不同的变量选择适合自己的组织模式，各模式有自己的优缺点。</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133">
                                            <p:txEl>
                                              <p:charRg st="40" end="131"/>
                                            </p:txEl>
                                          </p:spTgt>
                                        </p:tgtEl>
                                        <p:attrNameLst>
                                          <p:attrName>style.visibility</p:attrName>
                                        </p:attrNameLst>
                                      </p:cBhvr>
                                      <p:to>
                                        <p:strVal val="visible"/>
                                      </p:to>
                                    </p:set>
                                    <p:animEffect transition="in" filter="fade">
                                      <p:cBhvr>
                                        <p:cTn id="7" dur="1000"/>
                                        <p:tgtEl>
                                          <p:spTgt spid="48133">
                                            <p:txEl>
                                              <p:charRg st="40" end="131"/>
                                            </p:txEl>
                                          </p:spTgt>
                                        </p:tgtEl>
                                      </p:cBhvr>
                                    </p:animEffect>
                                    <p:anim calcmode="lin" valueType="num">
                                      <p:cBhvr>
                                        <p:cTn id="8" dur="1000" fill="hold"/>
                                        <p:tgtEl>
                                          <p:spTgt spid="48133">
                                            <p:txEl>
                                              <p:charRg st="40" end="131"/>
                                            </p:txEl>
                                          </p:spTgt>
                                        </p:tgtEl>
                                        <p:attrNameLst>
                                          <p:attrName>ppt_x</p:attrName>
                                        </p:attrNameLst>
                                      </p:cBhvr>
                                      <p:tavLst>
                                        <p:tav tm="0">
                                          <p:val>
                                            <p:strVal val="#ppt_x"/>
                                          </p:val>
                                        </p:tav>
                                        <p:tav tm="100000">
                                          <p:val>
                                            <p:strVal val="#ppt_x"/>
                                          </p:val>
                                        </p:tav>
                                      </p:tavLst>
                                    </p:anim>
                                    <p:anim calcmode="lin" valueType="num">
                                      <p:cBhvr>
                                        <p:cTn id="9" dur="1000" fill="hold"/>
                                        <p:tgtEl>
                                          <p:spTgt spid="48133">
                                            <p:txEl>
                                              <p:charRg st="40" end="13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601403" name="Group 315"/>
          <p:cNvGraphicFramePr>
            <a:graphicFrameLocks noGrp="true"/>
          </p:cNvGraphicFramePr>
          <p:nvPr/>
        </p:nvGraphicFramePr>
        <p:xfrm>
          <a:off x="1524000" y="1038543"/>
          <a:ext cx="9144000" cy="5567681"/>
        </p:xfrm>
        <a:graphic>
          <a:graphicData uri="http://schemas.openxmlformats.org/drawingml/2006/table">
            <a:tbl>
              <a:tblPr/>
              <a:tblGrid>
                <a:gridCol w="1273175"/>
                <a:gridCol w="3670300"/>
                <a:gridCol w="4200525"/>
              </a:tblGrid>
              <a:tr h="38925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模式</a:t>
                      </a:r>
                      <a:endParaRPr kumimoji="0"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优点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缺点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销售主导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indent="0" algn="l" defTabSz="914400" rtl="0" fontAlgn="base">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有利于调动销售部门的积极性，利用销售部门的人力与信息资源以及与客户的良好关系，有利于客户关系的进一步完善与发展。</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有“自己管自己”之嫌，难以保证信用风险管理功能的真正实现。</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41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财务主导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能够对销售部门起到一个</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风险制衡</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作用，在信用分析和信用管理的</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专业性</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方面比较有优势。</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可能会矫枉过正，影响销售额；容易与销售部门、客服部门等其它部门产生冲突，增加内部管理协调成本；难以充分利用销售部门掌握的客户信息及销售部门与客户的良好关系服务于信用管理。</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独立部门</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能站在</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比较独立的立场上</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进行信用管理，有利于与公司利益保持高度一致，有较高的权威。</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运行初期的阻力可能会比较大，难以得到销售部门和财务部门的真正帮助，人力资源、管理流程比较复杂，管理成本较高</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28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委员会制</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能够把风险管理</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提升到公司战略高度</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，易取得公司各个部门协调一致的意见，高度的专业性保证风险管理能够发挥积极有效的作用。</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容易形成官僚作风，流程非常复杂，难以监管。</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2600" y="1202373"/>
            <a:ext cx="8686800" cy="5001577"/>
            <a:chOff x="720" y="2238"/>
            <a:chExt cx="13680" cy="7876"/>
          </a:xfrm>
        </p:grpSpPr>
        <p:sp>
          <p:nvSpPr>
            <p:cNvPr id="87045" name="Rectangle 3"/>
            <p:cNvSpPr>
              <a:spLocks noGrp="true" noChangeArrowheads="true"/>
            </p:cNvSpPr>
            <p:nvPr/>
          </p:nvSpPr>
          <p:spPr>
            <a:xfrm>
              <a:off x="720" y="2238"/>
              <a:ext cx="13680" cy="1603"/>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建立信用管理制度的进度安排</a:t>
              </a:r>
              <a:endParaRPr kumimoji="0" lang="en-US" altLang="zh-CN"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组织模式是硬件，而管理制度是软件，管理制度建设在时间上有一定安排</a:t>
              </a:r>
              <a:r>
                <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13" name="Line 4"/>
            <p:cNvSpPr/>
            <p:nvPr/>
          </p:nvSpPr>
          <p:spPr>
            <a:xfrm>
              <a:off x="1920" y="9293"/>
              <a:ext cx="11160" cy="0"/>
            </a:xfrm>
            <a:prstGeom prst="line">
              <a:avLst/>
            </a:prstGeom>
            <a:ln w="9525" cap="flat" cmpd="sng">
              <a:solidFill>
                <a:schemeClr val="tx1"/>
              </a:solidFill>
              <a:prstDash val="solid"/>
              <a:round/>
              <a:headEnd type="none" w="med" len="med"/>
              <a:tailEnd type="triangle" w="med" len="med"/>
            </a:ln>
          </p:spPr>
        </p:sp>
        <p:sp>
          <p:nvSpPr>
            <p:cNvPr id="43014" name="Line 5"/>
            <p:cNvSpPr/>
            <p:nvPr/>
          </p:nvSpPr>
          <p:spPr>
            <a:xfrm>
              <a:off x="1920" y="9053"/>
              <a:ext cx="0" cy="240"/>
            </a:xfrm>
            <a:prstGeom prst="line">
              <a:avLst/>
            </a:prstGeom>
            <a:ln w="9525" cap="flat" cmpd="sng">
              <a:solidFill>
                <a:schemeClr val="tx1"/>
              </a:solidFill>
              <a:prstDash val="solid"/>
              <a:round/>
              <a:headEnd type="none" w="med" len="med"/>
              <a:tailEnd type="none" w="med" len="med"/>
            </a:ln>
          </p:spPr>
        </p:sp>
        <p:sp>
          <p:nvSpPr>
            <p:cNvPr id="43015" name="Line 6"/>
            <p:cNvSpPr/>
            <p:nvPr/>
          </p:nvSpPr>
          <p:spPr>
            <a:xfrm>
              <a:off x="2880" y="9053"/>
              <a:ext cx="0" cy="240"/>
            </a:xfrm>
            <a:prstGeom prst="line">
              <a:avLst/>
            </a:prstGeom>
            <a:ln w="9525" cap="flat" cmpd="sng">
              <a:solidFill>
                <a:schemeClr val="tx1"/>
              </a:solidFill>
              <a:prstDash val="solid"/>
              <a:round/>
              <a:headEnd type="none" w="med" len="med"/>
              <a:tailEnd type="none" w="med" len="med"/>
            </a:ln>
          </p:spPr>
        </p:sp>
        <p:sp>
          <p:nvSpPr>
            <p:cNvPr id="43016" name="Line 7"/>
            <p:cNvSpPr/>
            <p:nvPr/>
          </p:nvSpPr>
          <p:spPr>
            <a:xfrm>
              <a:off x="6120" y="9053"/>
              <a:ext cx="0" cy="240"/>
            </a:xfrm>
            <a:prstGeom prst="line">
              <a:avLst/>
            </a:prstGeom>
            <a:ln w="9525" cap="flat" cmpd="sng">
              <a:solidFill>
                <a:schemeClr val="tx1"/>
              </a:solidFill>
              <a:prstDash val="solid"/>
              <a:round/>
              <a:headEnd type="none" w="med" len="med"/>
              <a:tailEnd type="none" w="med" len="med"/>
            </a:ln>
          </p:spPr>
        </p:sp>
        <p:sp>
          <p:nvSpPr>
            <p:cNvPr id="43017" name="Rectangle 8"/>
            <p:cNvSpPr/>
            <p:nvPr/>
          </p:nvSpPr>
          <p:spPr>
            <a:xfrm>
              <a:off x="1920" y="8450"/>
              <a:ext cx="960" cy="480"/>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短期</a:t>
              </a:r>
              <a:endParaRPr lang="zh-CN" altLang="en-US" sz="2000" dirty="0">
                <a:latin typeface="微软雅黑" panose="020B0503020204020204" charset="-122"/>
                <a:ea typeface="微软雅黑" panose="020B0503020204020204" charset="-122"/>
              </a:endParaRPr>
            </a:p>
          </p:txBody>
        </p:sp>
        <p:sp>
          <p:nvSpPr>
            <p:cNvPr id="43018" name="Rectangle 9"/>
            <p:cNvSpPr/>
            <p:nvPr/>
          </p:nvSpPr>
          <p:spPr>
            <a:xfrm>
              <a:off x="4670" y="7878"/>
              <a:ext cx="3240" cy="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中期</a:t>
              </a:r>
              <a:endParaRPr lang="zh-CN" altLang="en-US" sz="2000" dirty="0">
                <a:latin typeface="微软雅黑" panose="020B0503020204020204" charset="-122"/>
                <a:ea typeface="微软雅黑" panose="020B0503020204020204" charset="-122"/>
              </a:endParaRPr>
            </a:p>
          </p:txBody>
        </p:sp>
        <p:sp>
          <p:nvSpPr>
            <p:cNvPr id="43019" name="Rectangle 10"/>
            <p:cNvSpPr/>
            <p:nvPr/>
          </p:nvSpPr>
          <p:spPr>
            <a:xfrm>
              <a:off x="8498" y="7278"/>
              <a:ext cx="4920" cy="600"/>
            </a:xfrm>
            <a:prstGeom prst="rect">
              <a:avLst/>
            </a:prstGeom>
            <a:solidFill>
              <a:srgbClr val="993366"/>
            </a:solidFill>
            <a:ln w="9525" cap="flat" cmpd="sng">
              <a:solidFill>
                <a:srgbClr val="00FFFF"/>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solidFill>
                    <a:srgbClr val="00FFFF"/>
                  </a:solidFill>
                  <a:latin typeface="微软雅黑" panose="020B0503020204020204" charset="-122"/>
                  <a:ea typeface="微软雅黑" panose="020B0503020204020204" charset="-122"/>
                </a:rPr>
                <a:t>长期</a:t>
              </a:r>
              <a:endParaRPr lang="zh-CN" altLang="en-US" sz="2000" dirty="0">
                <a:solidFill>
                  <a:srgbClr val="00FFFF"/>
                </a:solidFill>
                <a:latin typeface="微软雅黑" panose="020B0503020204020204" charset="-122"/>
                <a:ea typeface="微软雅黑" panose="020B0503020204020204" charset="-122"/>
              </a:endParaRPr>
            </a:p>
          </p:txBody>
        </p:sp>
        <p:sp>
          <p:nvSpPr>
            <p:cNvPr id="87053" name="Rectangle 11"/>
            <p:cNvSpPr>
              <a:spLocks noChangeArrowheads="true"/>
            </p:cNvSpPr>
            <p:nvPr/>
          </p:nvSpPr>
          <p:spPr bwMode="auto">
            <a:xfrm>
              <a:off x="845" y="4598"/>
              <a:ext cx="3470"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培训企业人员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收集整合客户的   </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信用信息</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加紧追讨账款</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4" name="Rectangle 12"/>
            <p:cNvSpPr>
              <a:spLocks noChangeArrowheads="true"/>
            </p:cNvSpPr>
            <p:nvPr/>
          </p:nvSpPr>
          <p:spPr bwMode="auto">
            <a:xfrm>
              <a:off x="4858" y="4203"/>
              <a:ext cx="3970" cy="3115"/>
            </a:xfrm>
            <a:prstGeom prst="rect">
              <a:avLst/>
            </a:prstGeom>
            <a:solidFill>
              <a:schemeClr val="tx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建立信用管理部门及</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招聘和选拔信用人员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制订过渡期信用管理</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政策</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5" name="Rectangle 13"/>
            <p:cNvSpPr>
              <a:spLocks noChangeArrowheads="true"/>
            </p:cNvSpPr>
            <p:nvPr/>
          </p:nvSpPr>
          <p:spPr bwMode="auto">
            <a:xfrm>
              <a:off x="9373" y="4000"/>
              <a:ext cx="3763"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考核并修改过渡期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信用管理制度</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建设计算机信用管</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理系统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23" name="Line 14"/>
            <p:cNvSpPr/>
            <p:nvPr/>
          </p:nvSpPr>
          <p:spPr>
            <a:xfrm>
              <a:off x="11160" y="9053"/>
              <a:ext cx="0" cy="240"/>
            </a:xfrm>
            <a:prstGeom prst="line">
              <a:avLst/>
            </a:prstGeom>
            <a:ln w="9525" cap="flat" cmpd="sng">
              <a:solidFill>
                <a:schemeClr val="tx1"/>
              </a:solidFill>
              <a:prstDash val="solid"/>
              <a:round/>
              <a:headEnd type="none" w="med" len="med"/>
              <a:tailEnd type="none" w="med" len="med"/>
            </a:ln>
          </p:spPr>
        </p:sp>
        <p:sp>
          <p:nvSpPr>
            <p:cNvPr id="43024" name="Rectangle 3"/>
            <p:cNvSpPr txBox="true">
              <a:spLocks noRot="true"/>
            </p:cNvSpPr>
            <p:nvPr/>
          </p:nvSpPr>
          <p:spPr>
            <a:xfrm>
              <a:off x="1126" y="9570"/>
              <a:ext cx="12933" cy="544"/>
            </a:xfrm>
            <a:prstGeom prst="rect">
              <a:avLst/>
            </a:prstGeom>
            <a:noFill/>
            <a:ln w="9525">
              <a:noFill/>
            </a:ln>
          </p:spPr>
          <p:txBody>
            <a:bodyPr anchor="t" anchorCtr="false"/>
            <a:p>
              <a:pPr marL="342900" indent="-342900" eaLnBrk="0" hangingPunct="0">
                <a:lnSpc>
                  <a:spcPct val="9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现在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个月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半年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计划范围</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1485" y="1117600"/>
            <a:ext cx="8749030" cy="5532120"/>
            <a:chOff x="480" y="2336"/>
            <a:chExt cx="13778" cy="7801"/>
          </a:xfrm>
        </p:grpSpPr>
        <p:graphicFrame>
          <p:nvGraphicFramePr>
            <p:cNvPr id="45061" name="Object 2"/>
            <p:cNvGraphicFramePr>
              <a:graphicFrameLocks noChangeAspect="true"/>
            </p:cNvGraphicFramePr>
            <p:nvPr/>
          </p:nvGraphicFramePr>
          <p:xfrm>
            <a:off x="480" y="2336"/>
            <a:ext cx="13778" cy="6912"/>
          </p:xfrm>
          <a:graphic>
            <a:graphicData uri="http://schemas.openxmlformats.org/presentationml/2006/ole">
              <mc:AlternateContent xmlns:mc="http://schemas.openxmlformats.org/markup-compatibility/2006">
                <mc:Choice xmlns:v="urn:schemas-microsoft-com:vml" Requires="v">
                  <p:oleObj spid="_x0000_s3076" name="" r:id="rId4" imgW="2990215" imgH="1367155" progId="OrgPlusWOPX.4">
                    <p:embed/>
                  </p:oleObj>
                </mc:Choice>
                <mc:Fallback>
                  <p:oleObj name="" r:id="rId4" imgW="2990215" imgH="1367155" progId="OrgPlusWOPX.4">
                    <p:embed/>
                    <p:pic>
                      <p:nvPicPr>
                        <p:cNvPr id="0" name="图片 3075"/>
                        <p:cNvPicPr/>
                        <p:nvPr/>
                      </p:nvPicPr>
                      <p:blipFill>
                        <a:blip r:embed="rId5"/>
                        <a:stretch>
                          <a:fillRect/>
                        </a:stretch>
                      </p:blipFill>
                      <p:spPr>
                        <a:xfrm>
                          <a:off x="480" y="2336"/>
                          <a:ext cx="13778" cy="6912"/>
                        </a:xfrm>
                        <a:prstGeom prst="rect">
                          <a:avLst/>
                        </a:prstGeom>
                        <a:noFill/>
                        <a:ln w="38100">
                          <a:noFill/>
                          <a:miter/>
                        </a:ln>
                      </p:spPr>
                    </p:pic>
                  </p:oleObj>
                </mc:Fallback>
              </mc:AlternateContent>
            </a:graphicData>
          </a:graphic>
        </p:graphicFrame>
        <p:sp>
          <p:nvSpPr>
            <p:cNvPr id="45062" name="Text Box 17"/>
            <p:cNvSpPr txBox="true"/>
            <p:nvPr/>
          </p:nvSpPr>
          <p:spPr>
            <a:xfrm>
              <a:off x="5692" y="9447"/>
              <a:ext cx="2881" cy="690"/>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latin typeface="微软雅黑" panose="020B0503020204020204" charset="-122"/>
                  <a:ea typeface="微软雅黑" panose="020B0503020204020204" charset="-122"/>
                  <a:cs typeface="微软雅黑" panose="020B0503020204020204" charset="-122"/>
                </a:rPr>
                <a:t>信用部门组建步骤</a:t>
              </a:r>
              <a:endParaRPr lang="zh-CN" altLang="en-US" sz="1600" b="1" dirty="0">
                <a:latin typeface="微软雅黑" panose="020B0503020204020204" charset="-122"/>
                <a:ea typeface="微软雅黑" panose="020B0503020204020204" charset="-122"/>
                <a:cs typeface="微软雅黑" panose="020B0503020204020204" charset="-122"/>
              </a:endParaRPr>
            </a:p>
          </p:txBody>
        </p:sp>
        <p:sp>
          <p:nvSpPr>
            <p:cNvPr id="45063" name="Line 12"/>
            <p:cNvSpPr/>
            <p:nvPr/>
          </p:nvSpPr>
          <p:spPr>
            <a:xfrm>
              <a:off x="8817" y="6308"/>
              <a:ext cx="1320" cy="0"/>
            </a:xfrm>
            <a:prstGeom prst="line">
              <a:avLst/>
            </a:prstGeom>
            <a:ln w="12700" cap="sq" cmpd="sng">
              <a:solidFill>
                <a:schemeClr val="tx1"/>
              </a:solidFill>
              <a:prstDash val="solid"/>
              <a:headEnd type="none" w="sm" len="sm"/>
              <a:tailEnd type="triangle" w="sm" len="sm"/>
            </a:ln>
          </p:spPr>
        </p:sp>
        <p:sp>
          <p:nvSpPr>
            <p:cNvPr id="45064" name="Rectangle 13"/>
            <p:cNvSpPr/>
            <p:nvPr/>
          </p:nvSpPr>
          <p:spPr>
            <a:xfrm>
              <a:off x="10137" y="5904"/>
              <a:ext cx="2614" cy="743"/>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800" dirty="0">
                  <a:latin typeface="微软雅黑" panose="020B0503020204020204" charset="-122"/>
                  <a:ea typeface="微软雅黑" panose="020B0503020204020204" charset="-122"/>
                </a:rPr>
                <a:t>企业信用政策</a:t>
              </a:r>
              <a:endParaRPr lang="zh-CN" altLang="en-US" sz="1800" dirty="0">
                <a:latin typeface="微软雅黑" panose="020B0503020204020204" charset="-122"/>
                <a:ea typeface="微软雅黑" panose="020B0503020204020204" charset="-122"/>
              </a:endParaRPr>
            </a:p>
          </p:txBody>
        </p:sp>
        <p:sp>
          <p:nvSpPr>
            <p:cNvPr id="45065" name="Line 4"/>
            <p:cNvSpPr/>
            <p:nvPr/>
          </p:nvSpPr>
          <p:spPr>
            <a:xfrm flipH="true">
              <a:off x="5220" y="2670"/>
              <a:ext cx="720" cy="0"/>
            </a:xfrm>
            <a:prstGeom prst="line">
              <a:avLst/>
            </a:prstGeom>
            <a:ln w="9525" cap="flat" cmpd="sng">
              <a:solidFill>
                <a:schemeClr val="tx1"/>
              </a:solidFill>
              <a:prstDash val="solid"/>
              <a:headEnd type="none" w="med" len="med"/>
              <a:tailEnd type="none" w="med" len="med"/>
            </a:ln>
          </p:spPr>
        </p:sp>
        <p:sp>
          <p:nvSpPr>
            <p:cNvPr id="45066" name="Line 5"/>
            <p:cNvSpPr/>
            <p:nvPr/>
          </p:nvSpPr>
          <p:spPr>
            <a:xfrm>
              <a:off x="5220" y="2670"/>
              <a:ext cx="0" cy="480"/>
            </a:xfrm>
            <a:prstGeom prst="line">
              <a:avLst/>
            </a:prstGeom>
            <a:ln w="9525" cap="flat" cmpd="sng">
              <a:solidFill>
                <a:schemeClr val="tx1"/>
              </a:solidFill>
              <a:prstDash val="solid"/>
              <a:headEnd type="none" w="med" len="med"/>
              <a:tailEnd type="triangle" w="med" len="med"/>
            </a:ln>
          </p:spPr>
        </p:sp>
        <p:sp>
          <p:nvSpPr>
            <p:cNvPr id="45067" name="Line 6"/>
            <p:cNvSpPr/>
            <p:nvPr/>
          </p:nvSpPr>
          <p:spPr>
            <a:xfrm flipH="true">
              <a:off x="5155" y="4265"/>
              <a:ext cx="5" cy="2080"/>
            </a:xfrm>
            <a:prstGeom prst="line">
              <a:avLst/>
            </a:prstGeom>
            <a:ln w="9525" cap="flat" cmpd="sng">
              <a:solidFill>
                <a:schemeClr val="tx1"/>
              </a:solidFill>
              <a:prstDash val="solid"/>
              <a:headEnd type="none" w="med" len="med"/>
              <a:tailEnd type="none" w="med" len="med"/>
            </a:ln>
          </p:spPr>
        </p:sp>
        <p:sp>
          <p:nvSpPr>
            <p:cNvPr id="45068" name="Line 7"/>
            <p:cNvSpPr/>
            <p:nvPr/>
          </p:nvSpPr>
          <p:spPr>
            <a:xfrm>
              <a:off x="5160" y="5173"/>
              <a:ext cx="720" cy="0"/>
            </a:xfrm>
            <a:prstGeom prst="line">
              <a:avLst/>
            </a:prstGeom>
            <a:ln w="9525" cap="flat" cmpd="sng">
              <a:solidFill>
                <a:schemeClr val="tx1"/>
              </a:solidFill>
              <a:prstDash val="solid"/>
              <a:headEnd type="none" w="med" len="med"/>
              <a:tailEnd type="triangle" w="med" len="med"/>
            </a:ln>
          </p:spPr>
        </p:sp>
        <p:sp>
          <p:nvSpPr>
            <p:cNvPr id="45069" name="Line 9"/>
            <p:cNvSpPr/>
            <p:nvPr/>
          </p:nvSpPr>
          <p:spPr>
            <a:xfrm>
              <a:off x="5160" y="6308"/>
              <a:ext cx="720" cy="0"/>
            </a:xfrm>
            <a:prstGeom prst="line">
              <a:avLst/>
            </a:prstGeom>
            <a:ln w="9525" cap="flat" cmpd="sng">
              <a:solidFill>
                <a:schemeClr val="tx1"/>
              </a:solidFill>
              <a:prstDash val="solid"/>
              <a:headEnd type="none" w="med" len="med"/>
              <a:tailEnd type="triangle" w="med" len="med"/>
            </a:ln>
          </p:spPr>
        </p:sp>
        <p:sp>
          <p:nvSpPr>
            <p:cNvPr id="45070" name="Line 10"/>
            <p:cNvSpPr/>
            <p:nvPr/>
          </p:nvSpPr>
          <p:spPr>
            <a:xfrm>
              <a:off x="5160" y="6308"/>
              <a:ext cx="0" cy="1080"/>
            </a:xfrm>
            <a:prstGeom prst="line">
              <a:avLst/>
            </a:prstGeom>
            <a:ln w="9525" cap="flat" cmpd="sng">
              <a:solidFill>
                <a:schemeClr val="tx1"/>
              </a:solidFill>
              <a:prstDash val="solid"/>
              <a:headEnd type="none" w="med" len="med"/>
              <a:tailEnd type="none" w="med" len="med"/>
            </a:ln>
          </p:spPr>
        </p:sp>
        <p:sp>
          <p:nvSpPr>
            <p:cNvPr id="45071" name="Line 11"/>
            <p:cNvSpPr/>
            <p:nvPr/>
          </p:nvSpPr>
          <p:spPr>
            <a:xfrm flipV="true">
              <a:off x="5160" y="7440"/>
              <a:ext cx="840" cy="0"/>
            </a:xfrm>
            <a:prstGeom prst="line">
              <a:avLst/>
            </a:prstGeom>
            <a:ln w="9525" cap="flat" cmpd="sng">
              <a:solidFill>
                <a:schemeClr val="tx1"/>
              </a:solidFill>
              <a:prstDash val="soli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170305"/>
            <a:ext cx="8229600" cy="5274945"/>
            <a:chOff x="793" y="2173"/>
            <a:chExt cx="12960" cy="7845"/>
          </a:xfrm>
        </p:grpSpPr>
        <p:sp>
          <p:nvSpPr>
            <p:cNvPr id="91139" name="内容占位符 2"/>
            <p:cNvSpPr>
              <a:spLocks noGrp="true" noChangeArrowheads="true"/>
            </p:cNvSpPr>
            <p:nvPr/>
          </p:nvSpPr>
          <p:spPr>
            <a:xfrm>
              <a:off x="793" y="2173"/>
              <a:ext cx="12960"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组建信用部门注意事项</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7112" name="Line 2"/>
            <p:cNvSpPr/>
            <p:nvPr/>
          </p:nvSpPr>
          <p:spPr>
            <a:xfrm>
              <a:off x="7728" y="6233"/>
              <a:ext cx="0" cy="3115"/>
            </a:xfrm>
            <a:prstGeom prst="line">
              <a:avLst/>
            </a:prstGeom>
            <a:ln w="25400" cap="flat" cmpd="sng">
              <a:solidFill>
                <a:schemeClr val="tx1"/>
              </a:solidFill>
              <a:prstDash val="solid"/>
              <a:headEnd type="none" w="sm" len="sm"/>
              <a:tailEnd type="none" w="sm" len="sm"/>
            </a:ln>
          </p:spPr>
        </p:sp>
        <p:sp>
          <p:nvSpPr>
            <p:cNvPr id="47113" name="Line 3"/>
            <p:cNvSpPr/>
            <p:nvPr/>
          </p:nvSpPr>
          <p:spPr>
            <a:xfrm>
              <a:off x="4615" y="4538"/>
              <a:ext cx="5888" cy="3360"/>
            </a:xfrm>
            <a:prstGeom prst="line">
              <a:avLst/>
            </a:prstGeom>
            <a:ln w="25400" cap="flat" cmpd="sng">
              <a:solidFill>
                <a:schemeClr val="tx1"/>
              </a:solidFill>
              <a:prstDash val="solid"/>
              <a:headEnd type="none" w="sm" len="sm"/>
              <a:tailEnd type="none" w="sm" len="sm"/>
            </a:ln>
          </p:spPr>
        </p:sp>
        <p:sp>
          <p:nvSpPr>
            <p:cNvPr id="47114" name="Line 4"/>
            <p:cNvSpPr/>
            <p:nvPr/>
          </p:nvSpPr>
          <p:spPr>
            <a:xfrm flipV="true">
              <a:off x="4615" y="4543"/>
              <a:ext cx="5888" cy="3360"/>
            </a:xfrm>
            <a:prstGeom prst="line">
              <a:avLst/>
            </a:prstGeom>
            <a:ln w="25400" cap="flat" cmpd="sng">
              <a:solidFill>
                <a:schemeClr val="tx1"/>
              </a:solidFill>
              <a:prstDash val="solid"/>
              <a:headEnd type="none" w="sm" len="sm"/>
              <a:tailEnd type="none" w="sm" len="sm"/>
            </a:ln>
          </p:spPr>
        </p:sp>
        <p:sp>
          <p:nvSpPr>
            <p:cNvPr id="47115" name="Oval 5"/>
            <p:cNvSpPr/>
            <p:nvPr/>
          </p:nvSpPr>
          <p:spPr>
            <a:xfrm>
              <a:off x="5790" y="5095"/>
              <a:ext cx="3538" cy="1688"/>
            </a:xfrm>
            <a:prstGeom prst="ellipse">
              <a:avLst/>
            </a:prstGeom>
            <a:solidFill>
              <a:schemeClr val="accent1"/>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800" b="1" dirty="0">
                  <a:solidFill>
                    <a:schemeClr val="tx1"/>
                  </a:solidFill>
                  <a:latin typeface="微软雅黑" panose="020B0503020204020204" charset="-122"/>
                  <a:ea typeface="微软雅黑" panose="020B0503020204020204" charset="-122"/>
                </a:rPr>
                <a:t>注意事项</a:t>
              </a:r>
              <a:endParaRPr lang="zh-CN" altLang="en-US" sz="2800" b="1" dirty="0">
                <a:solidFill>
                  <a:schemeClr val="tx1"/>
                </a:solidFill>
                <a:latin typeface="微软雅黑" panose="020B0503020204020204" charset="-122"/>
                <a:ea typeface="微软雅黑" panose="020B0503020204020204" charset="-122"/>
              </a:endParaRPr>
            </a:p>
          </p:txBody>
        </p:sp>
        <p:sp>
          <p:nvSpPr>
            <p:cNvPr id="47116" name="Oval 6"/>
            <p:cNvSpPr/>
            <p:nvPr/>
          </p:nvSpPr>
          <p:spPr>
            <a:xfrm>
              <a:off x="5963" y="8338"/>
              <a:ext cx="3537" cy="168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顾问要帮助信用经理树立威信，逐步独立</a:t>
              </a:r>
              <a:endParaRPr lang="en-US" altLang="zh-CN" sz="2000" b="1" dirty="0">
                <a:latin typeface="微软雅黑" panose="020B0503020204020204" charset="-122"/>
                <a:ea typeface="微软雅黑" panose="020B0503020204020204" charset="-122"/>
              </a:endParaRPr>
            </a:p>
          </p:txBody>
        </p:sp>
        <p:sp>
          <p:nvSpPr>
            <p:cNvPr id="47117" name="Oval 7"/>
            <p:cNvSpPr/>
            <p:nvPr/>
          </p:nvSpPr>
          <p:spPr>
            <a:xfrm>
              <a:off x="8918"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与业务、财会部门同级别</a:t>
              </a:r>
              <a:endParaRPr lang="en-US" altLang="zh-CN" sz="1800" b="1" dirty="0">
                <a:latin typeface="微软雅黑" panose="020B0503020204020204" charset="-122"/>
                <a:ea typeface="微软雅黑" panose="020B0503020204020204" charset="-122"/>
              </a:endParaRPr>
            </a:p>
          </p:txBody>
        </p:sp>
        <p:sp>
          <p:nvSpPr>
            <p:cNvPr id="47118" name="Oval 8"/>
            <p:cNvSpPr/>
            <p:nvPr/>
          </p:nvSpPr>
          <p:spPr>
            <a:xfrm>
              <a:off x="2783"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人员不宜过多</a:t>
              </a:r>
              <a:endParaRPr lang="en-US" altLang="zh-CN" sz="1800" b="1" dirty="0">
                <a:latin typeface="微软雅黑" panose="020B0503020204020204" charset="-122"/>
                <a:ea typeface="微软雅黑" panose="020B0503020204020204" charset="-122"/>
              </a:endParaRPr>
            </a:p>
          </p:txBody>
        </p:sp>
        <p:sp>
          <p:nvSpPr>
            <p:cNvPr id="47119" name="Oval 9"/>
            <p:cNvSpPr/>
            <p:nvPr/>
          </p:nvSpPr>
          <p:spPr>
            <a:xfrm>
              <a:off x="8930" y="7250"/>
              <a:ext cx="3550" cy="1365"/>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企业上层高度重视</a:t>
              </a:r>
              <a:endParaRPr lang="en-US" altLang="zh-CN" sz="2000" b="1" dirty="0">
                <a:latin typeface="微软雅黑" panose="020B0503020204020204" charset="-122"/>
                <a:ea typeface="微软雅黑" panose="020B0503020204020204" charset="-122"/>
              </a:endParaRPr>
            </a:p>
          </p:txBody>
        </p:sp>
        <p:sp>
          <p:nvSpPr>
            <p:cNvPr id="47120" name="Oval 10"/>
            <p:cNvSpPr/>
            <p:nvPr/>
          </p:nvSpPr>
          <p:spPr>
            <a:xfrm>
              <a:off x="2783" y="7088"/>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聘请专业顾问</a:t>
              </a:r>
              <a:endParaRPr lang="en-US" altLang="zh-CN"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1820545" y="1159510"/>
            <a:ext cx="8550275" cy="4833364"/>
            <a:chOff x="285" y="2083"/>
            <a:chExt cx="13465" cy="7612"/>
          </a:xfrm>
        </p:grpSpPr>
        <p:sp>
          <p:nvSpPr>
            <p:cNvPr id="2" name="Rectangle 3"/>
            <p:cNvSpPr>
              <a:spLocks noGrp="true" noChangeArrowheads="true"/>
            </p:cNvSpPr>
            <p:nvPr/>
          </p:nvSpPr>
          <p:spPr>
            <a:xfrm>
              <a:off x="538" y="2083"/>
              <a:ext cx="12960" cy="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信用管理部门组织结构</a:t>
              </a:r>
              <a:endPar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3" name="Group 4"/>
            <p:cNvGrpSpPr>
              <a:grpSpLocks noChangeAspect="true"/>
            </p:cNvGrpSpPr>
            <p:nvPr/>
          </p:nvGrpSpPr>
          <p:grpSpPr>
            <a:xfrm>
              <a:off x="285" y="3045"/>
              <a:ext cx="13465" cy="6650"/>
              <a:chOff x="2377" y="6186"/>
              <a:chExt cx="7200" cy="4961"/>
            </a:xfrm>
          </p:grpSpPr>
          <p:sp>
            <p:nvSpPr>
              <p:cNvPr id="4" name="AutoShape 5"/>
              <p:cNvSpPr>
                <a:spLocks noChangeAspect="true"/>
              </p:cNvSpPr>
              <p:nvPr/>
            </p:nvSpPr>
            <p:spPr>
              <a:xfrm>
                <a:off x="2377" y="6186"/>
                <a:ext cx="7200" cy="487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1600" dirty="0">
                  <a:solidFill>
                    <a:srgbClr val="000000"/>
                  </a:solidFill>
                  <a:latin typeface="微软雅黑" panose="020B0503020204020204" charset="-122"/>
                  <a:ea typeface="微软雅黑" panose="020B0503020204020204" charset="-122"/>
                </a:endParaRPr>
              </a:p>
            </p:txBody>
          </p:sp>
          <p:sp>
            <p:nvSpPr>
              <p:cNvPr id="5" name="Text Box 6"/>
              <p:cNvSpPr txBox="true"/>
              <p:nvPr/>
            </p:nvSpPr>
            <p:spPr>
              <a:xfrm>
                <a:off x="5227" y="6318"/>
                <a:ext cx="1418"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总经理办公室</a:t>
                </a:r>
                <a:endParaRPr lang="zh-CN" altLang="en-US" sz="1600" dirty="0">
                  <a:solidFill>
                    <a:srgbClr val="000000"/>
                  </a:solidFill>
                  <a:latin typeface="微软雅黑" panose="020B0503020204020204" charset="-122"/>
                  <a:ea typeface="微软雅黑" panose="020B0503020204020204" charset="-122"/>
                </a:endParaRPr>
              </a:p>
            </p:txBody>
          </p:sp>
          <p:sp>
            <p:nvSpPr>
              <p:cNvPr id="6" name="Text Box 7"/>
              <p:cNvSpPr txBox="true"/>
              <p:nvPr/>
            </p:nvSpPr>
            <p:spPr>
              <a:xfrm>
                <a:off x="5226" y="7129"/>
                <a:ext cx="1418"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信用管理部</a:t>
                </a:r>
                <a:endParaRPr lang="zh-CN" altLang="en-US" sz="1600" dirty="0">
                  <a:solidFill>
                    <a:srgbClr val="000000"/>
                  </a:solidFill>
                  <a:latin typeface="微软雅黑" panose="020B0503020204020204" charset="-122"/>
                  <a:ea typeface="微软雅黑" panose="020B0503020204020204" charset="-122"/>
                </a:endParaRPr>
              </a:p>
            </p:txBody>
          </p:sp>
          <p:sp>
            <p:nvSpPr>
              <p:cNvPr id="7" name="Text Box 8"/>
              <p:cNvSpPr txBox="true"/>
              <p:nvPr/>
            </p:nvSpPr>
            <p:spPr>
              <a:xfrm>
                <a:off x="3278" y="7129"/>
                <a:ext cx="1416"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业务部</a:t>
                </a:r>
                <a:endParaRPr lang="zh-CN" altLang="en-US" sz="1600" dirty="0">
                  <a:solidFill>
                    <a:srgbClr val="000000"/>
                  </a:solidFill>
                  <a:latin typeface="微软雅黑" panose="020B0503020204020204" charset="-122"/>
                  <a:ea typeface="微软雅黑" panose="020B0503020204020204" charset="-122"/>
                </a:endParaRPr>
              </a:p>
            </p:txBody>
          </p:sp>
          <p:sp>
            <p:nvSpPr>
              <p:cNvPr id="8" name="Text Box 9"/>
              <p:cNvSpPr txBox="true"/>
              <p:nvPr/>
            </p:nvSpPr>
            <p:spPr>
              <a:xfrm>
                <a:off x="7177" y="7129"/>
                <a:ext cx="1421"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财务部</a:t>
                </a:r>
                <a:endParaRPr lang="zh-CN" altLang="en-US" sz="1600" dirty="0">
                  <a:solidFill>
                    <a:srgbClr val="000000"/>
                  </a:solidFill>
                  <a:latin typeface="微软雅黑" panose="020B0503020204020204" charset="-122"/>
                  <a:ea typeface="微软雅黑" panose="020B0503020204020204" charset="-122"/>
                </a:endParaRPr>
              </a:p>
            </p:txBody>
          </p:sp>
          <p:sp>
            <p:nvSpPr>
              <p:cNvPr id="9" name="Line 10"/>
              <p:cNvSpPr/>
              <p:nvPr/>
            </p:nvSpPr>
            <p:spPr>
              <a:xfrm>
                <a:off x="4027" y="6880"/>
                <a:ext cx="3900" cy="1"/>
              </a:xfrm>
              <a:prstGeom prst="line">
                <a:avLst/>
              </a:prstGeom>
              <a:ln w="9525" cap="flat" cmpd="sng">
                <a:solidFill>
                  <a:srgbClr val="000000"/>
                </a:solidFill>
                <a:prstDash val="solid"/>
                <a:headEnd type="none" w="med" len="med"/>
                <a:tailEnd type="none" w="med" len="med"/>
              </a:ln>
            </p:spPr>
          </p:sp>
          <p:sp>
            <p:nvSpPr>
              <p:cNvPr id="10" name="Line 11"/>
              <p:cNvSpPr/>
              <p:nvPr/>
            </p:nvSpPr>
            <p:spPr>
              <a:xfrm>
                <a:off x="6023" y="6726"/>
                <a:ext cx="1" cy="364"/>
              </a:xfrm>
              <a:prstGeom prst="line">
                <a:avLst/>
              </a:prstGeom>
              <a:ln w="9525" cap="flat" cmpd="sng">
                <a:solidFill>
                  <a:srgbClr val="17347D"/>
                </a:solidFill>
                <a:prstDash val="solid"/>
                <a:headEnd type="none" w="med" len="med"/>
                <a:tailEnd type="none" w="med" len="med"/>
              </a:ln>
            </p:spPr>
          </p:sp>
          <p:sp>
            <p:nvSpPr>
              <p:cNvPr id="11" name="Line 12"/>
              <p:cNvSpPr/>
              <p:nvPr/>
            </p:nvSpPr>
            <p:spPr>
              <a:xfrm>
                <a:off x="4027" y="6894"/>
                <a:ext cx="1" cy="215"/>
              </a:xfrm>
              <a:prstGeom prst="line">
                <a:avLst/>
              </a:prstGeom>
              <a:ln w="9525" cap="flat" cmpd="sng">
                <a:solidFill>
                  <a:srgbClr val="17347D"/>
                </a:solidFill>
                <a:prstDash val="solid"/>
                <a:headEnd type="none" w="med" len="med"/>
                <a:tailEnd type="none" w="med" len="med"/>
              </a:ln>
            </p:spPr>
          </p:sp>
          <p:sp>
            <p:nvSpPr>
              <p:cNvPr id="13" name="Line 13"/>
              <p:cNvSpPr/>
              <p:nvPr/>
            </p:nvSpPr>
            <p:spPr>
              <a:xfrm>
                <a:off x="7927" y="6894"/>
                <a:ext cx="1" cy="215"/>
              </a:xfrm>
              <a:prstGeom prst="line">
                <a:avLst/>
              </a:prstGeom>
              <a:ln w="9525" cap="flat" cmpd="sng">
                <a:solidFill>
                  <a:srgbClr val="17347D"/>
                </a:solidFill>
                <a:prstDash val="solid"/>
                <a:headEnd type="none" w="med" len="med"/>
                <a:tailEnd type="none" w="med" len="med"/>
              </a:ln>
            </p:spPr>
          </p:sp>
          <p:sp>
            <p:nvSpPr>
              <p:cNvPr id="15" name="Text Box 14"/>
              <p:cNvSpPr txBox="true"/>
              <p:nvPr/>
            </p:nvSpPr>
            <p:spPr>
              <a:xfrm>
                <a:off x="53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帐款管理科</a:t>
                </a:r>
                <a:endParaRPr lang="zh-CN" altLang="en-US" sz="1600" dirty="0">
                  <a:solidFill>
                    <a:srgbClr val="000000"/>
                  </a:solidFill>
                  <a:latin typeface="微软雅黑" panose="020B0503020204020204" charset="-122"/>
                  <a:ea typeface="微软雅黑" panose="020B0503020204020204" charset="-122"/>
                </a:endParaRPr>
              </a:p>
            </p:txBody>
          </p:sp>
          <p:sp>
            <p:nvSpPr>
              <p:cNvPr id="16" name="Text Box 15"/>
              <p:cNvSpPr txBox="true"/>
              <p:nvPr/>
            </p:nvSpPr>
            <p:spPr>
              <a:xfrm>
                <a:off x="67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商帐追收科</a:t>
                </a:r>
                <a:endParaRPr lang="zh-CN" altLang="en-US" sz="1600" dirty="0">
                  <a:solidFill>
                    <a:srgbClr val="000000"/>
                  </a:solidFill>
                  <a:latin typeface="微软雅黑" panose="020B0503020204020204" charset="-122"/>
                  <a:ea typeface="微软雅黑" panose="020B0503020204020204" charset="-122"/>
                </a:endParaRPr>
              </a:p>
            </p:txBody>
          </p:sp>
          <p:sp>
            <p:nvSpPr>
              <p:cNvPr id="17" name="Text Box 16"/>
              <p:cNvSpPr txBox="true"/>
              <p:nvPr/>
            </p:nvSpPr>
            <p:spPr>
              <a:xfrm>
                <a:off x="26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客户调查科</a:t>
                </a:r>
                <a:endParaRPr lang="zh-CN" altLang="en-US" sz="1600" dirty="0">
                  <a:solidFill>
                    <a:srgbClr val="000000"/>
                  </a:solidFill>
                  <a:latin typeface="微软雅黑" panose="020B0503020204020204" charset="-122"/>
                  <a:ea typeface="微软雅黑" panose="020B0503020204020204" charset="-122"/>
                </a:endParaRPr>
              </a:p>
            </p:txBody>
          </p:sp>
          <p:sp>
            <p:nvSpPr>
              <p:cNvPr id="23" name="Text Box 17"/>
              <p:cNvSpPr txBox="true"/>
              <p:nvPr/>
            </p:nvSpPr>
            <p:spPr>
              <a:xfrm>
                <a:off x="40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信用分析科</a:t>
                </a:r>
                <a:endParaRPr lang="zh-CN" altLang="en-US" sz="1600" dirty="0">
                  <a:solidFill>
                    <a:srgbClr val="000000"/>
                  </a:solidFill>
                  <a:latin typeface="微软雅黑" panose="020B0503020204020204" charset="-122"/>
                  <a:ea typeface="微软雅黑" panose="020B0503020204020204" charset="-122"/>
                </a:endParaRPr>
              </a:p>
            </p:txBody>
          </p:sp>
          <p:sp>
            <p:nvSpPr>
              <p:cNvPr id="24" name="Text Box 18"/>
              <p:cNvSpPr txBox="true"/>
              <p:nvPr/>
            </p:nvSpPr>
            <p:spPr>
              <a:xfrm>
                <a:off x="80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服务科</a:t>
                </a:r>
                <a:endParaRPr lang="zh-CN" altLang="en-US" sz="1600" dirty="0">
                  <a:solidFill>
                    <a:srgbClr val="000000"/>
                  </a:solidFill>
                  <a:latin typeface="微软雅黑" panose="020B0503020204020204" charset="-122"/>
                  <a:ea typeface="微软雅黑" panose="020B0503020204020204" charset="-122"/>
                </a:endParaRPr>
              </a:p>
            </p:txBody>
          </p:sp>
          <p:sp>
            <p:nvSpPr>
              <p:cNvPr id="26" name="Line 19"/>
              <p:cNvSpPr/>
              <p:nvPr/>
            </p:nvSpPr>
            <p:spPr>
              <a:xfrm>
                <a:off x="3277" y="7634"/>
                <a:ext cx="5400" cy="1"/>
              </a:xfrm>
              <a:prstGeom prst="line">
                <a:avLst/>
              </a:prstGeom>
              <a:ln w="9525" cap="flat" cmpd="sng">
                <a:solidFill>
                  <a:srgbClr val="000000"/>
                </a:solidFill>
                <a:prstDash val="solid"/>
                <a:headEnd type="none" w="med" len="med"/>
                <a:tailEnd type="none" w="med" len="med"/>
              </a:ln>
            </p:spPr>
          </p:sp>
          <p:sp>
            <p:nvSpPr>
              <p:cNvPr id="27" name="Line 20"/>
              <p:cNvSpPr/>
              <p:nvPr/>
            </p:nvSpPr>
            <p:spPr>
              <a:xfrm>
                <a:off x="5977" y="7503"/>
                <a:ext cx="1" cy="394"/>
              </a:xfrm>
              <a:prstGeom prst="line">
                <a:avLst/>
              </a:prstGeom>
              <a:ln w="9525" cap="flat" cmpd="sng">
                <a:solidFill>
                  <a:srgbClr val="17347D"/>
                </a:solidFill>
                <a:prstDash val="solid"/>
                <a:headEnd type="none" w="med" len="med"/>
                <a:tailEnd type="none" w="med" len="med"/>
              </a:ln>
            </p:spPr>
          </p:sp>
          <p:sp>
            <p:nvSpPr>
              <p:cNvPr id="28" name="Line 21"/>
              <p:cNvSpPr/>
              <p:nvPr/>
            </p:nvSpPr>
            <p:spPr>
              <a:xfrm>
                <a:off x="3277" y="7634"/>
                <a:ext cx="1" cy="263"/>
              </a:xfrm>
              <a:prstGeom prst="line">
                <a:avLst/>
              </a:prstGeom>
              <a:ln w="9525" cap="flat" cmpd="sng">
                <a:solidFill>
                  <a:srgbClr val="17347D"/>
                </a:solidFill>
                <a:prstDash val="solid"/>
                <a:headEnd type="none" w="med" len="med"/>
                <a:tailEnd type="none" w="med" len="med"/>
              </a:ln>
            </p:spPr>
          </p:sp>
          <p:sp>
            <p:nvSpPr>
              <p:cNvPr id="29" name="Line 22"/>
              <p:cNvSpPr/>
              <p:nvPr/>
            </p:nvSpPr>
            <p:spPr>
              <a:xfrm>
                <a:off x="4627" y="7634"/>
                <a:ext cx="1" cy="262"/>
              </a:xfrm>
              <a:prstGeom prst="line">
                <a:avLst/>
              </a:prstGeom>
              <a:ln w="9525" cap="flat" cmpd="sng">
                <a:solidFill>
                  <a:srgbClr val="17347D"/>
                </a:solidFill>
                <a:prstDash val="solid"/>
                <a:headEnd type="none" w="med" len="med"/>
                <a:tailEnd type="none" w="med" len="med"/>
              </a:ln>
            </p:spPr>
          </p:sp>
          <p:sp>
            <p:nvSpPr>
              <p:cNvPr id="30" name="Line 23"/>
              <p:cNvSpPr/>
              <p:nvPr/>
            </p:nvSpPr>
            <p:spPr>
              <a:xfrm>
                <a:off x="7327" y="7634"/>
                <a:ext cx="1" cy="262"/>
              </a:xfrm>
              <a:prstGeom prst="line">
                <a:avLst/>
              </a:prstGeom>
              <a:ln w="9525" cap="flat" cmpd="sng">
                <a:solidFill>
                  <a:srgbClr val="17347D"/>
                </a:solidFill>
                <a:prstDash val="solid"/>
                <a:headEnd type="none" w="med" len="med"/>
                <a:tailEnd type="none" w="med" len="med"/>
              </a:ln>
            </p:spPr>
          </p:sp>
          <p:sp>
            <p:nvSpPr>
              <p:cNvPr id="31" name="Line 24"/>
              <p:cNvSpPr/>
              <p:nvPr/>
            </p:nvSpPr>
            <p:spPr>
              <a:xfrm>
                <a:off x="8677" y="7634"/>
                <a:ext cx="1" cy="262"/>
              </a:xfrm>
              <a:prstGeom prst="line">
                <a:avLst/>
              </a:prstGeom>
              <a:ln w="9525" cap="flat" cmpd="sng">
                <a:solidFill>
                  <a:srgbClr val="17347D"/>
                </a:solidFill>
                <a:prstDash val="solid"/>
                <a:headEnd type="none" w="med" len="med"/>
                <a:tailEnd type="none" w="med" len="med"/>
              </a:ln>
            </p:spPr>
          </p:sp>
          <p:sp>
            <p:nvSpPr>
              <p:cNvPr id="32" name="Line 25"/>
              <p:cNvSpPr/>
              <p:nvPr/>
            </p:nvSpPr>
            <p:spPr>
              <a:xfrm>
                <a:off x="2677" y="8161"/>
                <a:ext cx="1" cy="1974"/>
              </a:xfrm>
              <a:prstGeom prst="line">
                <a:avLst/>
              </a:prstGeom>
              <a:ln w="9525" cap="flat" cmpd="sng">
                <a:solidFill>
                  <a:srgbClr val="17347D"/>
                </a:solidFill>
                <a:prstDash val="solid"/>
                <a:headEnd type="none" w="med" len="med"/>
                <a:tailEnd type="none" w="med" len="med"/>
              </a:ln>
            </p:spPr>
          </p:sp>
          <p:sp>
            <p:nvSpPr>
              <p:cNvPr id="33" name="Line 26"/>
              <p:cNvSpPr/>
              <p:nvPr/>
            </p:nvSpPr>
            <p:spPr>
              <a:xfrm>
                <a:off x="2677" y="9082"/>
                <a:ext cx="150" cy="0"/>
              </a:xfrm>
              <a:prstGeom prst="line">
                <a:avLst/>
              </a:prstGeom>
              <a:ln w="9525" cap="flat" cmpd="sng">
                <a:solidFill>
                  <a:srgbClr val="17347D"/>
                </a:solidFill>
                <a:prstDash val="solid"/>
                <a:headEnd type="none" w="med" len="med"/>
                <a:tailEnd type="none" w="med" len="med"/>
              </a:ln>
            </p:spPr>
          </p:sp>
          <p:sp>
            <p:nvSpPr>
              <p:cNvPr id="34" name="Line 27"/>
              <p:cNvSpPr/>
              <p:nvPr/>
            </p:nvSpPr>
            <p:spPr>
              <a:xfrm>
                <a:off x="4027" y="8161"/>
                <a:ext cx="1" cy="1973"/>
              </a:xfrm>
              <a:prstGeom prst="line">
                <a:avLst/>
              </a:prstGeom>
              <a:ln w="9525" cap="flat" cmpd="sng">
                <a:solidFill>
                  <a:srgbClr val="17347D"/>
                </a:solidFill>
                <a:prstDash val="solid"/>
                <a:headEnd type="none" w="med" len="med"/>
                <a:tailEnd type="none" w="med" len="med"/>
              </a:ln>
            </p:spPr>
          </p:sp>
          <p:sp>
            <p:nvSpPr>
              <p:cNvPr id="35" name="Line 28"/>
              <p:cNvSpPr/>
              <p:nvPr/>
            </p:nvSpPr>
            <p:spPr>
              <a:xfrm>
                <a:off x="5377" y="8161"/>
                <a:ext cx="1" cy="1973"/>
              </a:xfrm>
              <a:prstGeom prst="line">
                <a:avLst/>
              </a:prstGeom>
              <a:ln w="9525" cap="flat" cmpd="sng">
                <a:solidFill>
                  <a:srgbClr val="17347D"/>
                </a:solidFill>
                <a:prstDash val="solid"/>
                <a:headEnd type="none" w="med" len="med"/>
                <a:tailEnd type="none" w="med" len="med"/>
              </a:ln>
            </p:spPr>
          </p:sp>
          <p:sp>
            <p:nvSpPr>
              <p:cNvPr id="36" name="Line 29"/>
              <p:cNvSpPr/>
              <p:nvPr/>
            </p:nvSpPr>
            <p:spPr>
              <a:xfrm>
                <a:off x="6727" y="8161"/>
                <a:ext cx="1" cy="1973"/>
              </a:xfrm>
              <a:prstGeom prst="line">
                <a:avLst/>
              </a:prstGeom>
              <a:ln w="9525" cap="flat" cmpd="sng">
                <a:solidFill>
                  <a:srgbClr val="17347D"/>
                </a:solidFill>
                <a:prstDash val="solid"/>
                <a:headEnd type="none" w="med" len="med"/>
                <a:tailEnd type="none" w="med" len="med"/>
              </a:ln>
            </p:spPr>
          </p:sp>
          <p:sp>
            <p:nvSpPr>
              <p:cNvPr id="37" name="Line 30"/>
              <p:cNvSpPr/>
              <p:nvPr/>
            </p:nvSpPr>
            <p:spPr>
              <a:xfrm>
                <a:off x="8077" y="8161"/>
                <a:ext cx="1" cy="1973"/>
              </a:xfrm>
              <a:prstGeom prst="line">
                <a:avLst/>
              </a:prstGeom>
              <a:ln w="9525" cap="flat" cmpd="sng">
                <a:solidFill>
                  <a:srgbClr val="17347D"/>
                </a:solidFill>
                <a:prstDash val="solid"/>
                <a:headEnd type="none" w="med" len="med"/>
                <a:tailEnd type="none" w="med" len="med"/>
              </a:ln>
            </p:spPr>
          </p:sp>
          <p:sp>
            <p:nvSpPr>
              <p:cNvPr id="38" name="Line 31"/>
              <p:cNvSpPr/>
              <p:nvPr/>
            </p:nvSpPr>
            <p:spPr>
              <a:xfrm>
                <a:off x="4027" y="9082"/>
                <a:ext cx="150" cy="0"/>
              </a:xfrm>
              <a:prstGeom prst="line">
                <a:avLst/>
              </a:prstGeom>
              <a:ln w="9525" cap="flat" cmpd="sng">
                <a:solidFill>
                  <a:srgbClr val="17347D"/>
                </a:solidFill>
                <a:prstDash val="solid"/>
                <a:headEnd type="none" w="med" len="med"/>
                <a:tailEnd type="none" w="med" len="med"/>
              </a:ln>
            </p:spPr>
          </p:sp>
          <p:sp>
            <p:nvSpPr>
              <p:cNvPr id="39" name="Line 32"/>
              <p:cNvSpPr/>
              <p:nvPr/>
            </p:nvSpPr>
            <p:spPr>
              <a:xfrm>
                <a:off x="5377" y="9082"/>
                <a:ext cx="150" cy="0"/>
              </a:xfrm>
              <a:prstGeom prst="line">
                <a:avLst/>
              </a:prstGeom>
              <a:ln w="9525" cap="flat" cmpd="sng">
                <a:solidFill>
                  <a:srgbClr val="17347D"/>
                </a:solidFill>
                <a:prstDash val="solid"/>
                <a:headEnd type="none" w="med" len="med"/>
                <a:tailEnd type="none" w="med" len="med"/>
              </a:ln>
            </p:spPr>
          </p:sp>
          <p:sp>
            <p:nvSpPr>
              <p:cNvPr id="40" name="Line 33"/>
              <p:cNvSpPr/>
              <p:nvPr/>
            </p:nvSpPr>
            <p:spPr>
              <a:xfrm>
                <a:off x="6727" y="9082"/>
                <a:ext cx="150" cy="0"/>
              </a:xfrm>
              <a:prstGeom prst="line">
                <a:avLst/>
              </a:prstGeom>
              <a:ln w="9525" cap="flat" cmpd="sng">
                <a:solidFill>
                  <a:srgbClr val="17347D"/>
                </a:solidFill>
                <a:prstDash val="solid"/>
                <a:headEnd type="none" w="med" len="med"/>
                <a:tailEnd type="none" w="med" len="med"/>
              </a:ln>
            </p:spPr>
          </p:sp>
          <p:sp>
            <p:nvSpPr>
              <p:cNvPr id="41" name="Line 34"/>
              <p:cNvSpPr/>
              <p:nvPr/>
            </p:nvSpPr>
            <p:spPr>
              <a:xfrm>
                <a:off x="8077" y="9082"/>
                <a:ext cx="150" cy="0"/>
              </a:xfrm>
              <a:prstGeom prst="line">
                <a:avLst/>
              </a:prstGeom>
              <a:ln w="9525" cap="flat" cmpd="sng">
                <a:solidFill>
                  <a:srgbClr val="17347D"/>
                </a:solidFill>
                <a:prstDash val="solid"/>
                <a:headEnd type="none" w="med" len="med"/>
                <a:tailEnd type="none" w="med" len="med"/>
              </a:ln>
            </p:spPr>
          </p:sp>
          <p:sp>
            <p:nvSpPr>
              <p:cNvPr id="42" name="Text Box 35"/>
              <p:cNvSpPr txBox="true"/>
              <p:nvPr/>
            </p:nvSpPr>
            <p:spPr>
              <a:xfrm>
                <a:off x="282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档案建立</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报告解读</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档案保管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数据库服务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外联工作</a:t>
                </a:r>
                <a:endParaRPr lang="zh-CN" altLang="en-US" sz="1600" dirty="0">
                  <a:solidFill>
                    <a:srgbClr val="000000"/>
                  </a:solidFill>
                  <a:latin typeface="微软雅黑" panose="020B0503020204020204" charset="-122"/>
                  <a:ea typeface="微软雅黑" panose="020B0503020204020204" charset="-122"/>
                </a:endParaRPr>
              </a:p>
            </p:txBody>
          </p:sp>
          <p:sp>
            <p:nvSpPr>
              <p:cNvPr id="43" name="Text Box 36"/>
              <p:cNvSpPr txBox="true"/>
              <p:nvPr/>
            </p:nvSpPr>
            <p:spPr>
              <a:xfrm>
                <a:off x="4130" y="8292"/>
                <a:ext cx="13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审批申请</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财务分析评估</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信用评级</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授信通知</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债券保障建议</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内部信用报告</a:t>
                </a:r>
                <a:endParaRPr lang="zh-CN" altLang="en-US" sz="1600" dirty="0">
                  <a:solidFill>
                    <a:srgbClr val="000000"/>
                  </a:solidFill>
                  <a:latin typeface="微软雅黑" panose="020B0503020204020204" charset="-122"/>
                  <a:ea typeface="微软雅黑" panose="020B0503020204020204" charset="-122"/>
                </a:endParaRPr>
              </a:p>
            </p:txBody>
          </p:sp>
          <p:sp>
            <p:nvSpPr>
              <p:cNvPr id="44" name="Text Box 37"/>
              <p:cNvSpPr txBox="true"/>
              <p:nvPr/>
            </p:nvSpPr>
            <p:spPr>
              <a:xfrm>
                <a:off x="5527" y="8819"/>
                <a:ext cx="1050" cy="658"/>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信息反馈</a:t>
                </a:r>
                <a:endParaRPr lang="zh-CN" altLang="en-US" sz="1600" dirty="0">
                  <a:solidFill>
                    <a:srgbClr val="000000"/>
                  </a:solidFill>
                  <a:latin typeface="微软雅黑" panose="020B0503020204020204" charset="-122"/>
                  <a:ea typeface="微软雅黑" panose="020B0503020204020204" charset="-122"/>
                </a:endParaRPr>
              </a:p>
            </p:txBody>
          </p:sp>
          <p:sp>
            <p:nvSpPr>
              <p:cNvPr id="45" name="Text Box 38"/>
              <p:cNvSpPr txBox="true"/>
              <p:nvPr/>
            </p:nvSpPr>
            <p:spPr>
              <a:xfrm>
                <a:off x="687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收账内勤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收帐外勤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委托收帐</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库存控制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DSO</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帐款诊断</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 name="Text Box 39"/>
              <p:cNvSpPr txBox="true"/>
              <p:nvPr/>
            </p:nvSpPr>
            <p:spPr>
              <a:xfrm>
                <a:off x="8227" y="8292"/>
                <a:ext cx="10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投诉处理</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政策传达</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内部培训</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信用总结</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政策协调</a:t>
                </a:r>
                <a:endParaRPr lang="zh-CN" altLang="en-US" sz="1600" dirty="0">
                  <a:solidFill>
                    <a:srgbClr val="000000"/>
                  </a:solidFill>
                  <a:latin typeface="微软雅黑" panose="020B0503020204020204" charset="-122"/>
                  <a:ea typeface="微软雅黑" panose="020B0503020204020204" charset="-122"/>
                </a:endParaRPr>
              </a:p>
            </p:txBody>
          </p:sp>
          <p:sp>
            <p:nvSpPr>
              <p:cNvPr id="47" name="Text Box 40"/>
              <p:cNvSpPr txBox="true"/>
              <p:nvPr/>
            </p:nvSpPr>
            <p:spPr>
              <a:xfrm>
                <a:off x="4077" y="10752"/>
                <a:ext cx="4200" cy="39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大型生产性企业</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信用管理部门典型组织机构</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4632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40255" y="1544955"/>
            <a:ext cx="8112125" cy="4391660"/>
            <a:chOff x="720" y="2235"/>
            <a:chExt cx="12775" cy="6916"/>
          </a:xfrm>
        </p:grpSpPr>
        <p:sp>
          <p:nvSpPr>
            <p:cNvPr id="50178" name="文本框 5"/>
            <p:cNvSpPr txBox="true"/>
            <p:nvPr/>
          </p:nvSpPr>
          <p:spPr>
            <a:xfrm>
              <a:off x="720" y="3118"/>
              <a:ext cx="12775" cy="6033"/>
            </a:xfrm>
            <a:prstGeom prst="rect">
              <a:avLst/>
            </a:prstGeom>
            <a:noFill/>
            <a:ln w="9525">
              <a:noFill/>
            </a:ln>
          </p:spPr>
          <p:txBody>
            <a:bodyPr anchor="t" anchorCtr="false">
              <a:spAutoFit/>
            </a:bodyPr>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信用管理部门和信用经理</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全面参与</a:t>
              </a:r>
              <a:r>
                <a:rPr lang="zh-CN" altLang="en-US" dirty="0">
                  <a:latin typeface="微软雅黑" panose="020B0503020204020204" charset="-122"/>
                  <a:ea typeface="微软雅黑" panose="020B0503020204020204" charset="-122"/>
                  <a:cs typeface="微软雅黑" panose="020B0503020204020204" charset="-122"/>
                </a:rPr>
                <a:t>起草、制定和修改</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信用管理部门和信用经理必须认真严格</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执行信用政策</a:t>
              </a:r>
              <a:r>
                <a:rPr lang="zh-CN" altLang="en-US" dirty="0">
                  <a:latin typeface="微软雅黑" panose="020B0503020204020204" charset="-122"/>
                  <a:ea typeface="微软雅黑" panose="020B0503020204020204" charset="-122"/>
                  <a:cs typeface="微软雅黑" panose="020B0503020204020204" charset="-122"/>
                </a:rPr>
                <a:t>，对总体信用政策的偏差甚至失败负有主要责任。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向企业内部人员和客户</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宣传本企业的信用政策</a:t>
              </a:r>
              <a:r>
                <a:rPr lang="zh-CN" altLang="en-US" dirty="0">
                  <a:latin typeface="微软雅黑" panose="020B0503020204020204" charset="-122"/>
                  <a:ea typeface="微软雅黑" panose="020B0503020204020204" charset="-122"/>
                  <a:cs typeface="微软雅黑" panose="020B0503020204020204" charset="-122"/>
                </a:rPr>
                <a:t>，培训企业各部门人员。</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监控信用指标</a:t>
              </a:r>
              <a:r>
                <a:rPr lang="zh-CN" altLang="en-US" dirty="0">
                  <a:latin typeface="微软雅黑" panose="020B0503020204020204" charset="-122"/>
                  <a:ea typeface="微软雅黑" panose="020B0503020204020204" charset="-122"/>
                  <a:cs typeface="微软雅黑" panose="020B0503020204020204" charset="-122"/>
                </a:rPr>
                <a:t>。即负责销售额、应收账款、销售未清账期</a:t>
              </a:r>
              <a:r>
                <a:rPr lang="en-US" altLang="zh-CN" dirty="0">
                  <a:latin typeface="微软雅黑" panose="020B0503020204020204" charset="-122"/>
                  <a:ea typeface="微软雅黑" panose="020B0503020204020204" charset="-122"/>
                  <a:cs typeface="微软雅黑" panose="020B0503020204020204" charset="-122"/>
                </a:rPr>
                <a:t>(DSO)</a:t>
              </a:r>
              <a:r>
                <a:rPr lang="zh-CN" altLang="en-US" dirty="0">
                  <a:latin typeface="微软雅黑" panose="020B0503020204020204" charset="-122"/>
                  <a:ea typeface="微软雅黑" panose="020B0503020204020204" charset="-122"/>
                  <a:cs typeface="微软雅黑" panose="020B0503020204020204" charset="-122"/>
                </a:rPr>
                <a:t>等信用指标的监控，一旦信用指标低于同业或竞争对手的水平，信用经理应承担责任。即使没有低于同业或对手的水平，也可能承担一定责任。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纵向、横向申报信用情况</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信用政策规定的其他责任</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0179" name="矩形: 圆角 6"/>
            <p:cNvSpPr/>
            <p:nvPr/>
          </p:nvSpPr>
          <p:spPr>
            <a:xfrm>
              <a:off x="873" y="2235"/>
              <a:ext cx="2747" cy="883"/>
            </a:xfrm>
            <a:prstGeom prst="roundRect">
              <a:avLst>
                <a:gd name="adj" fmla="val 16667"/>
              </a:avLst>
            </a:prstGeom>
            <a:solidFill>
              <a:srgbClr val="FFFF00"/>
            </a:solidFill>
            <a:ln w="6350" cap="flat" cmpd="sng">
              <a:solidFill>
                <a:srgbClr val="FFFF00"/>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sp>
          <p:nvSpPr>
            <p:cNvPr id="50180" name="文本框 7"/>
            <p:cNvSpPr txBox="true"/>
            <p:nvPr/>
          </p:nvSpPr>
          <p:spPr>
            <a:xfrm>
              <a:off x="1155" y="2313"/>
              <a:ext cx="4663" cy="727"/>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责任</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3336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6595" y="1542415"/>
            <a:ext cx="8258810" cy="3366735"/>
            <a:chOff x="1175" y="2508"/>
            <a:chExt cx="11553" cy="5155"/>
          </a:xfrm>
        </p:grpSpPr>
        <p:sp>
          <p:nvSpPr>
            <p:cNvPr id="51203" name="文本框 6"/>
            <p:cNvSpPr txBox="true"/>
            <p:nvPr/>
          </p:nvSpPr>
          <p:spPr>
            <a:xfrm>
              <a:off x="1673" y="3988"/>
              <a:ext cx="11055" cy="3675"/>
            </a:xfrm>
            <a:prstGeom prst="rect">
              <a:avLst/>
            </a:prstGeom>
            <a:noFill/>
            <a:ln w="9525">
              <a:noFill/>
            </a:ln>
          </p:spPr>
          <p:txBody>
            <a:bodyPr wrap="square" anchor="t" anchorCtr="false">
              <a:spAutoFit/>
            </a:bodyPr>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信用管理部门拥有参与起草、制定和修改</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筛选客户</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(3)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赊销审批的一切权力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(4)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决定追收账款</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(5)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信用政策规定的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其他权力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p:txBody>
        </p:sp>
        <p:pic>
          <p:nvPicPr>
            <p:cNvPr id="51204" name="图片 7"/>
            <p:cNvPicPr>
              <a:picLocks noChangeAspect="true"/>
            </p:cNvPicPr>
            <p:nvPr/>
          </p:nvPicPr>
          <p:blipFill>
            <a:blip r:embed="rId4"/>
            <a:stretch>
              <a:fillRect/>
            </a:stretch>
          </p:blipFill>
          <p:spPr>
            <a:xfrm>
              <a:off x="1175" y="2508"/>
              <a:ext cx="2803" cy="940"/>
            </a:xfrm>
            <a:prstGeom prst="rect">
              <a:avLst/>
            </a:prstGeom>
            <a:noFill/>
            <a:ln w="9525">
              <a:noFill/>
            </a:ln>
          </p:spPr>
        </p:pic>
        <p:sp>
          <p:nvSpPr>
            <p:cNvPr id="51205" name="文本框 8"/>
            <p:cNvSpPr txBox="true"/>
            <p:nvPr/>
          </p:nvSpPr>
          <p:spPr>
            <a:xfrm>
              <a:off x="1528" y="2575"/>
              <a:ext cx="2097" cy="564"/>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权力</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42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324100" y="1395730"/>
            <a:ext cx="7427913" cy="4570413"/>
            <a:chOff x="1460" y="3005"/>
            <a:chExt cx="11698" cy="7198"/>
          </a:xfrm>
        </p:grpSpPr>
        <p:sp>
          <p:nvSpPr>
            <p:cNvPr id="8" name="AutoShape 3"/>
            <p:cNvSpPr>
              <a:spLocks noChangeArrowheads="true"/>
            </p:cNvSpPr>
            <p:nvPr/>
          </p:nvSpPr>
          <p:spPr bwMode="grayWhite">
            <a:xfrm>
              <a:off x="6265" y="3005"/>
              <a:ext cx="1445" cy="1343"/>
            </a:xfrm>
            <a:prstGeom prst="pentagon">
              <a:avLst/>
            </a:prstGeom>
            <a:solidFill>
              <a:srgbClr val="0099CC">
                <a:alpha val="50195"/>
              </a:srgbClr>
            </a:solidFill>
            <a:ln w="76200" algn="ctr">
              <a:solidFill>
                <a:srgbClr val="0099CC"/>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30" name="Group 4"/>
            <p:cNvGrpSpPr/>
            <p:nvPr/>
          </p:nvGrpSpPr>
          <p:grpSpPr>
            <a:xfrm>
              <a:off x="1460" y="3118"/>
              <a:ext cx="11698" cy="7084"/>
              <a:chOff x="511" y="1005"/>
              <a:chExt cx="4796" cy="2931"/>
            </a:xfrm>
          </p:grpSpPr>
          <p:sp>
            <p:nvSpPr>
              <p:cNvPr id="10" name="Line 5"/>
              <p:cNvSpPr>
                <a:spLocks noChangeShapeType="true"/>
              </p:cNvSpPr>
              <p:nvPr/>
            </p:nvSpPr>
            <p:spPr bwMode="gray">
              <a:xfrm flipV="true">
                <a:off x="2021" y="1526"/>
                <a:ext cx="590" cy="431"/>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1" name="Line 6"/>
              <p:cNvSpPr>
                <a:spLocks noChangeShapeType="true"/>
              </p:cNvSpPr>
              <p:nvPr/>
            </p:nvSpPr>
            <p:spPr bwMode="gray">
              <a:xfrm flipH="true" flipV="true">
                <a:off x="2973" y="1526"/>
                <a:ext cx="590" cy="439"/>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7"/>
              <p:cNvSpPr>
                <a:spLocks noChangeShapeType="true"/>
              </p:cNvSpPr>
              <p:nvPr/>
            </p:nvSpPr>
            <p:spPr bwMode="gray">
              <a:xfrm flipH="true">
                <a:off x="2412" y="3205"/>
                <a:ext cx="738" cy="0"/>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8"/>
              <p:cNvSpPr>
                <a:spLocks noChangeShapeType="true"/>
              </p:cNvSpPr>
              <p:nvPr/>
            </p:nvSpPr>
            <p:spPr bwMode="gray">
              <a:xfrm flipH="true">
                <a:off x="3457"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9"/>
              <p:cNvSpPr>
                <a:spLocks noChangeShapeType="true"/>
              </p:cNvSpPr>
              <p:nvPr/>
            </p:nvSpPr>
            <p:spPr bwMode="gray">
              <a:xfrm>
                <a:off x="1881"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5" name="AutoShape 10"/>
              <p:cNvSpPr>
                <a:spLocks noChangeArrowheads="true"/>
              </p:cNvSpPr>
              <p:nvPr/>
            </p:nvSpPr>
            <p:spPr bwMode="grayWhite">
              <a:xfrm>
                <a:off x="1828" y="2988"/>
                <a:ext cx="589" cy="548"/>
              </a:xfrm>
              <a:prstGeom prst="pentagon">
                <a:avLst/>
              </a:prstGeom>
              <a:solidFill>
                <a:srgbClr val="CC3300">
                  <a:alpha val="50195"/>
                </a:srgbClr>
              </a:solidFill>
              <a:ln w="76200" algn="ctr">
                <a:solidFill>
                  <a:srgbClr val="CC33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1"/>
              <p:cNvSpPr>
                <a:spLocks noChangeArrowheads="true"/>
              </p:cNvSpPr>
              <p:nvPr/>
            </p:nvSpPr>
            <p:spPr bwMode="grayWhite">
              <a:xfrm>
                <a:off x="1396" y="1745"/>
                <a:ext cx="631" cy="574"/>
              </a:xfrm>
              <a:prstGeom prst="pentagon">
                <a:avLst/>
              </a:prstGeom>
              <a:solidFill>
                <a:srgbClr val="FCC704">
                  <a:alpha val="50195"/>
                </a:srgbClr>
              </a:solidFill>
              <a:ln w="76200" algn="ctr">
                <a:solidFill>
                  <a:schemeClr val="accent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2"/>
              <p:cNvSpPr>
                <a:spLocks noChangeArrowheads="true"/>
              </p:cNvSpPr>
              <p:nvPr/>
            </p:nvSpPr>
            <p:spPr bwMode="grayWhite">
              <a:xfrm>
                <a:off x="3558" y="1750"/>
                <a:ext cx="619" cy="573"/>
              </a:xfrm>
              <a:prstGeom prst="pentagon">
                <a:avLst/>
              </a:prstGeom>
              <a:solidFill>
                <a:schemeClr val="accent2">
                  <a:alpha val="50195"/>
                </a:schemeClr>
              </a:solidFill>
              <a:ln w="76200" algn="ctr">
                <a:solidFill>
                  <a:schemeClr val="accent2"/>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AutoShape 13"/>
              <p:cNvSpPr>
                <a:spLocks noChangeArrowheads="true"/>
              </p:cNvSpPr>
              <p:nvPr/>
            </p:nvSpPr>
            <p:spPr bwMode="grayWhite">
              <a:xfrm>
                <a:off x="3154" y="2985"/>
                <a:ext cx="574" cy="544"/>
              </a:xfrm>
              <a:prstGeom prst="pentagon">
                <a:avLst/>
              </a:prstGeom>
              <a:solidFill>
                <a:srgbClr val="339966">
                  <a:alpha val="50195"/>
                </a:srgbClr>
              </a:solidFill>
              <a:ln w="76200" algn="ctr">
                <a:solidFill>
                  <a:srgbClr val="008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40" name="Group 14"/>
              <p:cNvGrpSpPr/>
              <p:nvPr/>
            </p:nvGrpSpPr>
            <p:grpSpPr>
              <a:xfrm>
                <a:off x="1543" y="1895"/>
                <a:ext cx="329" cy="324"/>
                <a:chOff x="523" y="2809"/>
                <a:chExt cx="876" cy="882"/>
              </a:xfrm>
            </p:grpSpPr>
            <p:sp>
              <p:nvSpPr>
                <p:cNvPr id="40" name="Oval 15"/>
                <p:cNvSpPr>
                  <a:spLocks noChangeArrowheads="true"/>
                </p:cNvSpPr>
                <p:nvPr/>
              </p:nvSpPr>
              <p:spPr bwMode="gray">
                <a:xfrm>
                  <a:off x="523" y="2810"/>
                  <a:ext cx="876" cy="876"/>
                </a:xfrm>
                <a:prstGeom prst="ellipse">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 name="Line 16"/>
                <p:cNvSpPr>
                  <a:spLocks noChangeShapeType="true"/>
                </p:cNvSpPr>
                <p:nvPr/>
              </p:nvSpPr>
              <p:spPr bwMode="gray">
                <a:xfrm>
                  <a:off x="966" y="2810"/>
                  <a:ext cx="0" cy="87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2" name="Line 17"/>
                <p:cNvSpPr>
                  <a:spLocks noChangeShapeType="true"/>
                </p:cNvSpPr>
                <p:nvPr/>
              </p:nvSpPr>
              <p:spPr bwMode="gray">
                <a:xfrm>
                  <a:off x="523" y="3243"/>
                  <a:ext cx="876"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3" name="Freeform 18"/>
                <p:cNvSpPr/>
                <p:nvPr/>
              </p:nvSpPr>
              <p:spPr bwMode="gray">
                <a:xfrm>
                  <a:off x="1023" y="2815"/>
                  <a:ext cx="183"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4" name="Freeform 19"/>
                <p:cNvSpPr/>
                <p:nvPr/>
              </p:nvSpPr>
              <p:spPr bwMode="gray">
                <a:xfrm>
                  <a:off x="725" y="2821"/>
                  <a:ext cx="199"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5" name="Freeform 20"/>
                <p:cNvSpPr/>
                <p:nvPr/>
              </p:nvSpPr>
              <p:spPr bwMode="gray">
                <a:xfrm rot="5400000">
                  <a:off x="891" y="3170"/>
                  <a:ext cx="115" cy="655"/>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6" name="Freeform 21"/>
                <p:cNvSpPr/>
                <p:nvPr/>
              </p:nvSpPr>
              <p:spPr bwMode="gray">
                <a:xfrm rot="16200000" flipV="true">
                  <a:off x="901" y="2670"/>
                  <a:ext cx="113" cy="650"/>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48" name="Group 22"/>
              <p:cNvGrpSpPr/>
              <p:nvPr/>
            </p:nvGrpSpPr>
            <p:grpSpPr>
              <a:xfrm>
                <a:off x="1968" y="3156"/>
                <a:ext cx="286" cy="240"/>
                <a:chOff x="2640" y="3304"/>
                <a:chExt cx="294" cy="252"/>
              </a:xfrm>
            </p:grpSpPr>
            <p:sp>
              <p:nvSpPr>
                <p:cNvPr id="34" name="AutoShape 23"/>
                <p:cNvSpPr>
                  <a:spLocks noChangeArrowheads="true"/>
                </p:cNvSpPr>
                <p:nvPr/>
              </p:nvSpPr>
              <p:spPr bwMode="gray">
                <a:xfrm>
                  <a:off x="2700" y="3304"/>
                  <a:ext cx="178" cy="176"/>
                </a:xfrm>
                <a:prstGeom prst="roundRect">
                  <a:avLst>
                    <a:gd name="adj" fmla="val 6250"/>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AutoShape 24"/>
                <p:cNvSpPr>
                  <a:spLocks noChangeArrowheads="true"/>
                </p:cNvSpPr>
                <p:nvPr/>
              </p:nvSpPr>
              <p:spPr bwMode="gray">
                <a:xfrm>
                  <a:off x="2630" y="3478"/>
                  <a:ext cx="294" cy="78"/>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Line 25"/>
                <p:cNvSpPr>
                  <a:spLocks noChangeShapeType="true"/>
                </p:cNvSpPr>
                <p:nvPr/>
              </p:nvSpPr>
              <p:spPr bwMode="gray">
                <a:xfrm flipH="true">
                  <a:off x="2845" y="3517"/>
                  <a:ext cx="40"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7" name="Line 26"/>
                <p:cNvSpPr>
                  <a:spLocks noChangeShapeType="true"/>
                </p:cNvSpPr>
                <p:nvPr/>
              </p:nvSpPr>
              <p:spPr bwMode="gray">
                <a:xfrm flipH="true">
                  <a:off x="2759" y="3361"/>
                  <a:ext cx="75"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8" name="Line 27"/>
                <p:cNvSpPr>
                  <a:spLocks noChangeShapeType="true"/>
                </p:cNvSpPr>
                <p:nvPr/>
              </p:nvSpPr>
              <p:spPr bwMode="gray">
                <a:xfrm flipH="true">
                  <a:off x="2787" y="3386"/>
                  <a:ext cx="39"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9" name="Line 28"/>
                <p:cNvSpPr>
                  <a:spLocks noChangeShapeType="true"/>
                </p:cNvSpPr>
                <p:nvPr/>
              </p:nvSpPr>
              <p:spPr bwMode="gray">
                <a:xfrm flipH="true">
                  <a:off x="2800" y="3437"/>
                  <a:ext cx="34"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5" name="AutoShape 29"/>
              <p:cNvSpPr>
                <a:spLocks noChangeArrowheads="true"/>
              </p:cNvSpPr>
              <p:nvPr/>
            </p:nvSpPr>
            <p:spPr bwMode="gray">
              <a:xfrm>
                <a:off x="2676" y="1166"/>
                <a:ext cx="251" cy="243"/>
              </a:xfrm>
              <a:prstGeom prst="cube">
                <a:avLst>
                  <a:gd name="adj" fmla="val 25000"/>
                </a:avLst>
              </a:prstGeom>
              <a:solidFill>
                <a:srgbClr val="292929">
                  <a:alpha val="50195"/>
                </a:srgbClr>
              </a:solidFill>
              <a:ln w="19050">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56" name="Group 30"/>
              <p:cNvGrpSpPr/>
              <p:nvPr/>
            </p:nvGrpSpPr>
            <p:grpSpPr>
              <a:xfrm>
                <a:off x="3711" y="1900"/>
                <a:ext cx="322" cy="298"/>
                <a:chOff x="3422" y="1347"/>
                <a:chExt cx="330" cy="313"/>
              </a:xfrm>
            </p:grpSpPr>
            <p:sp>
              <p:nvSpPr>
                <p:cNvPr id="32" name="AutoShape 31"/>
                <p:cNvSpPr>
                  <a:spLocks noChangeArrowheads="true"/>
                </p:cNvSpPr>
                <p:nvPr/>
              </p:nvSpPr>
              <p:spPr bwMode="gray">
                <a:xfrm>
                  <a:off x="3422" y="1416"/>
                  <a:ext cx="330" cy="251"/>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32"/>
                <p:cNvSpPr>
                  <a:spLocks noChangeArrowheads="true"/>
                </p:cNvSpPr>
                <p:nvPr/>
              </p:nvSpPr>
              <p:spPr bwMode="gray">
                <a:xfrm>
                  <a:off x="3522" y="1347"/>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4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292929">
                    <a:alpha val="50195"/>
                  </a:srgbClr>
                </a:solidFill>
                <a:ln w="12700" algn="ctr">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59" name="Group 33"/>
              <p:cNvGrpSpPr/>
              <p:nvPr/>
            </p:nvGrpSpPr>
            <p:grpSpPr>
              <a:xfrm>
                <a:off x="3326" y="3128"/>
                <a:ext cx="263" cy="318"/>
                <a:chOff x="984" y="878"/>
                <a:chExt cx="3312" cy="4086"/>
              </a:xfrm>
            </p:grpSpPr>
            <p:sp>
              <p:nvSpPr>
                <p:cNvPr id="30" name="Freeform 34"/>
                <p:cNvSpPr/>
                <p:nvPr/>
              </p:nvSpPr>
              <p:spPr bwMode="gray">
                <a:xfrm>
                  <a:off x="980" y="1000"/>
                  <a:ext cx="3317" cy="3960"/>
                </a:xfrm>
                <a:custGeom>
                  <a:avLst/>
                  <a:gdLst>
                    <a:gd name="T0" fmla="*/ 1376 w 3312"/>
                    <a:gd name="T1" fmla="*/ 696 h 3962"/>
                    <a:gd name="T2" fmla="*/ 1639 w 3312"/>
                    <a:gd name="T3" fmla="*/ 920 h 3962"/>
                    <a:gd name="T4" fmla="*/ 1926 w 3312"/>
                    <a:gd name="T5" fmla="*/ 708 h 3962"/>
                    <a:gd name="T6" fmla="*/ 2940 w 3312"/>
                    <a:gd name="T7" fmla="*/ 66 h 3962"/>
                    <a:gd name="T8" fmla="*/ 3204 w 3312"/>
                    <a:gd name="T9" fmla="*/ 78 h 3962"/>
                    <a:gd name="T10" fmla="*/ 3072 w 3312"/>
                    <a:gd name="T11" fmla="*/ 444 h 3962"/>
                    <a:gd name="T12" fmla="*/ 2139 w 3312"/>
                    <a:gd name="T13" fmla="*/ 1081 h 3962"/>
                    <a:gd name="T14" fmla="*/ 2476 w 3312"/>
                    <a:gd name="T15" fmla="*/ 2372 h 3962"/>
                    <a:gd name="T16" fmla="*/ 2251 w 3312"/>
                    <a:gd name="T17" fmla="*/ 2435 h 3962"/>
                    <a:gd name="T18" fmla="*/ 2614 w 3312"/>
                    <a:gd name="T19" fmla="*/ 3589 h 3962"/>
                    <a:gd name="T20" fmla="*/ 2539 w 3312"/>
                    <a:gd name="T21" fmla="*/ 3925 h 3962"/>
                    <a:gd name="T22" fmla="*/ 2226 w 3312"/>
                    <a:gd name="T23" fmla="*/ 3689 h 3962"/>
                    <a:gd name="T24" fmla="*/ 1789 w 3312"/>
                    <a:gd name="T25" fmla="*/ 2534 h 3962"/>
                    <a:gd name="T26" fmla="*/ 1414 w 3312"/>
                    <a:gd name="T27" fmla="*/ 2534 h 3962"/>
                    <a:gd name="T28" fmla="*/ 1051 w 3312"/>
                    <a:gd name="T29" fmla="*/ 3689 h 3962"/>
                    <a:gd name="T30" fmla="*/ 789 w 3312"/>
                    <a:gd name="T31" fmla="*/ 3925 h 3962"/>
                    <a:gd name="T32" fmla="*/ 676 w 3312"/>
                    <a:gd name="T33" fmla="*/ 3577 h 3962"/>
                    <a:gd name="T34" fmla="*/ 1001 w 3312"/>
                    <a:gd name="T35" fmla="*/ 2459 h 3962"/>
                    <a:gd name="T36" fmla="*/ 751 w 3312"/>
                    <a:gd name="T37" fmla="*/ 2397 h 3962"/>
                    <a:gd name="T38" fmla="*/ 1126 w 3312"/>
                    <a:gd name="T39" fmla="*/ 1081 h 3962"/>
                    <a:gd name="T40" fmla="*/ 139 w 3312"/>
                    <a:gd name="T41" fmla="*/ 497 h 3962"/>
                    <a:gd name="T42" fmla="*/ 60 w 3312"/>
                    <a:gd name="T43" fmla="*/ 180 h 3962"/>
                    <a:gd name="T44" fmla="*/ 389 w 3312"/>
                    <a:gd name="T45" fmla="*/ 162 h 3962"/>
                    <a:gd name="T46" fmla="*/ 1376 w 3312"/>
                    <a:gd name="T47" fmla="*/ 696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195"/>
                  </a:srgbClr>
                </a:solid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1" name="Oval 35"/>
                <p:cNvSpPr>
                  <a:spLocks noChangeArrowheads="true"/>
                </p:cNvSpPr>
                <p:nvPr/>
              </p:nvSpPr>
              <p:spPr bwMode="gray">
                <a:xfrm>
                  <a:off x="2206" y="880"/>
                  <a:ext cx="865" cy="837"/>
                </a:xfrm>
                <a:prstGeom prst="ellipse">
                  <a:avLst/>
                </a:prstGeom>
                <a:solidFill>
                  <a:srgbClr val="292929">
                    <a:alpha val="50195"/>
                  </a:srgbClr>
                </a:solidFill>
                <a:ln w="19050">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 name="Rectangle 36"/>
              <p:cNvSpPr>
                <a:spLocks noChangeArrowheads="true"/>
              </p:cNvSpPr>
              <p:nvPr/>
            </p:nvSpPr>
            <p:spPr bwMode="auto">
              <a:xfrm>
                <a:off x="2196" y="1941"/>
                <a:ext cx="1197" cy="782"/>
              </a:xfrm>
              <a:prstGeom prst="rect">
                <a:avLst/>
              </a:prstGeom>
              <a:noFill/>
              <a:ln w="9525" algn="ctr">
                <a:noFill/>
                <a:miter lim="800000"/>
              </a:ln>
            </p:spPr>
            <p:txBody>
              <a:bodyP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信用部门与其他部门的关系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AutoShape 37"/>
              <p:cNvSpPr/>
              <p:nvPr/>
            </p:nvSpPr>
            <p:spPr bwMode="auto">
              <a:xfrm>
                <a:off x="1399" y="1005"/>
                <a:ext cx="750" cy="366"/>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销售部门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AutoShape 38"/>
              <p:cNvSpPr/>
              <p:nvPr/>
            </p:nvSpPr>
            <p:spPr bwMode="auto">
              <a:xfrm>
                <a:off x="511" y="2396"/>
                <a:ext cx="803" cy="365"/>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外界机构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AutoShape 39"/>
              <p:cNvSpPr/>
              <p:nvPr/>
            </p:nvSpPr>
            <p:spPr bwMode="auto">
              <a:xfrm>
                <a:off x="867" y="3546"/>
                <a:ext cx="789" cy="365"/>
              </a:xfrm>
              <a:prstGeom prst="accentCallout2">
                <a:avLst>
                  <a:gd name="adj1" fmla="val 18750"/>
                  <a:gd name="adj2" fmla="val 104532"/>
                  <a:gd name="adj3" fmla="val 18750"/>
                  <a:gd name="adj4" fmla="val 117847"/>
                  <a:gd name="adj5" fmla="val 26"/>
                  <a:gd name="adj6" fmla="val 121223"/>
                </a:avLst>
              </a:prstGeom>
              <a:noFill/>
              <a:ln w="9525">
                <a:solidFill>
                  <a:schemeClr val="tx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供应部门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AutoShape 40"/>
              <p:cNvSpPr/>
              <p:nvPr/>
            </p:nvSpPr>
            <p:spPr bwMode="auto">
              <a:xfrm>
                <a:off x="3992" y="3570"/>
                <a:ext cx="1030" cy="366"/>
              </a:xfrm>
              <a:prstGeom prst="accentCallout2">
                <a:avLst>
                  <a:gd name="adj1" fmla="val 18750"/>
                  <a:gd name="adj2" fmla="val -4532"/>
                  <a:gd name="adj3" fmla="val 18750"/>
                  <a:gd name="adj4" fmla="val -19829"/>
                  <a:gd name="adj5" fmla="val -14583"/>
                  <a:gd name="adj6" fmla="val -35977"/>
                </a:avLst>
              </a:prstGeom>
              <a:noFill/>
              <a:ln w="9525">
                <a:solidFill>
                  <a:schemeClr va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高层管理者</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41"/>
              <p:cNvSpPr/>
              <p:nvPr/>
            </p:nvSpPr>
            <p:spPr bwMode="auto">
              <a:xfrm>
                <a:off x="4277" y="2376"/>
                <a:ext cx="1030" cy="365"/>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财务部门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sp>
        <p:nvSpPr>
          <p:cNvPr id="52268" name="矩形 48"/>
          <p:cNvSpPr/>
          <p:nvPr/>
        </p:nvSpPr>
        <p:spPr>
          <a:xfrm>
            <a:off x="971550" y="842328"/>
            <a:ext cx="3460115" cy="553085"/>
          </a:xfrm>
          <a:prstGeom prst="rect">
            <a:avLst/>
          </a:prstGeom>
          <a:noFill/>
          <a:ln w="9525">
            <a:noFill/>
          </a:ln>
        </p:spPr>
        <p:txBody>
          <a:bodyPr wrap="none" anchor="t" anchorCtr="false">
            <a:spAutoFit/>
          </a:bodyPr>
          <a:p>
            <a:pPr>
              <a:lnSpc>
                <a:spcPct val="150000"/>
              </a:lnSpc>
              <a:buClrTx/>
              <a:buFont typeface="Arial" panose="020B0604020202020204" pitchFamily="34" charset="0"/>
            </a:pP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信用部门与其他部门的关系</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true"/>
          <p:nvPr/>
        </p:nvSpPr>
        <p:spPr>
          <a:xfrm>
            <a:off x="8763635" y="1158875"/>
            <a:ext cx="2155190" cy="2030095"/>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信用管理部门是综合管理部门，在执行信用政策时与多家机构发生联系，</a:t>
            </a:r>
            <a:r>
              <a:rPr lang="zh-CN" altLang="en-US">
                <a:solidFill>
                  <a:srgbClr val="00B0F0"/>
                </a:solidFill>
                <a:latin typeface="微软雅黑" panose="020B0503020204020204" charset="-122"/>
                <a:ea typeface="微软雅黑" panose="020B0503020204020204" charset="-122"/>
              </a:rPr>
              <a:t>容易成为众矢之的</a:t>
            </a:r>
            <a:r>
              <a:rPr lang="zh-CN" altLang="en-US">
                <a:latin typeface="微软雅黑" panose="020B0503020204020204" charset="-122"/>
                <a:ea typeface="微软雅黑" panose="020B0503020204020204" charset="-122"/>
              </a:rPr>
              <a:t>，更须</a:t>
            </a:r>
            <a:r>
              <a:rPr lang="zh-CN" altLang="en-US">
                <a:solidFill>
                  <a:srgbClr val="00B0F0"/>
                </a:solidFill>
                <a:latin typeface="微软雅黑" panose="020B0503020204020204" charset="-122"/>
                <a:ea typeface="微软雅黑" panose="020B0503020204020204" charset="-122"/>
              </a:rPr>
              <a:t>妥善处理好与各职能部门的关系</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715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2419350" y="1663065"/>
            <a:ext cx="7353300" cy="4152900"/>
            <a:chOff x="1260" y="2820"/>
            <a:chExt cx="11580" cy="6540"/>
          </a:xfrm>
        </p:grpSpPr>
        <p:sp>
          <p:nvSpPr>
            <p:cNvPr id="2" name="Oval 3"/>
            <p:cNvSpPr/>
            <p:nvPr/>
          </p:nvSpPr>
          <p:spPr>
            <a:xfrm>
              <a:off x="5400" y="4920"/>
              <a:ext cx="3120" cy="1680"/>
            </a:xfrm>
            <a:prstGeom prst="ellipse">
              <a:avLst/>
            </a:prstGeom>
            <a:solidFill>
              <a:srgbClr val="FFCC99"/>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信用管理部门</a:t>
              </a:r>
              <a:endParaRPr lang="zh-CN" altLang="en-US" sz="2200" b="1" dirty="0">
                <a:solidFill>
                  <a:schemeClr val="tx1"/>
                </a:solidFill>
                <a:latin typeface="微软雅黑" panose="020B0503020204020204" charset="-122"/>
                <a:ea typeface="微软雅黑" panose="020B0503020204020204" charset="-122"/>
              </a:endParaRPr>
            </a:p>
          </p:txBody>
        </p:sp>
        <p:sp>
          <p:nvSpPr>
            <p:cNvPr id="3" name="AutoShape 4"/>
            <p:cNvSpPr/>
            <p:nvPr/>
          </p:nvSpPr>
          <p:spPr>
            <a:xfrm>
              <a:off x="1260" y="42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资信调查机构</a:t>
              </a:r>
              <a:endParaRPr lang="zh-CN" altLang="en-US" sz="2200" b="1" dirty="0">
                <a:solidFill>
                  <a:schemeClr val="tx1"/>
                </a:solidFill>
                <a:latin typeface="微软雅黑" panose="020B0503020204020204" charset="-122"/>
                <a:ea typeface="微软雅黑" panose="020B0503020204020204" charset="-122"/>
              </a:endParaRPr>
            </a:p>
          </p:txBody>
        </p:sp>
        <p:sp>
          <p:nvSpPr>
            <p:cNvPr id="4" name="AutoShape 5"/>
            <p:cNvSpPr/>
            <p:nvPr/>
          </p:nvSpPr>
          <p:spPr>
            <a:xfrm>
              <a:off x="5460" y="282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商帐追收代理</a:t>
              </a:r>
              <a:endParaRPr lang="zh-CN" altLang="en-US" sz="2200" b="1" dirty="0">
                <a:solidFill>
                  <a:schemeClr val="tx1"/>
                </a:solidFill>
                <a:latin typeface="微软雅黑" panose="020B0503020204020204" charset="-122"/>
                <a:ea typeface="微软雅黑" panose="020B0503020204020204" charset="-122"/>
              </a:endParaRPr>
            </a:p>
          </p:txBody>
        </p:sp>
        <p:sp>
          <p:nvSpPr>
            <p:cNvPr id="5" name="AutoShape 6"/>
            <p:cNvSpPr/>
            <p:nvPr/>
          </p:nvSpPr>
          <p:spPr>
            <a:xfrm>
              <a:off x="9840" y="3960"/>
              <a:ext cx="288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大型征信</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数据库</a:t>
              </a:r>
              <a:endParaRPr lang="zh-CN" altLang="en-US" sz="2200" b="1" dirty="0">
                <a:solidFill>
                  <a:schemeClr val="tx1"/>
                </a:solidFill>
                <a:latin typeface="微软雅黑" panose="020B0503020204020204" charset="-122"/>
                <a:ea typeface="微软雅黑" panose="020B0503020204020204" charset="-122"/>
              </a:endParaRPr>
            </a:p>
          </p:txBody>
        </p:sp>
        <p:sp>
          <p:nvSpPr>
            <p:cNvPr id="6" name="AutoShape 7"/>
            <p:cNvSpPr/>
            <p:nvPr/>
          </p:nvSpPr>
          <p:spPr>
            <a:xfrm>
              <a:off x="13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信用保险代理</a:t>
              </a:r>
              <a:endParaRPr lang="zh-CN" altLang="en-US" sz="2200" b="1" dirty="0">
                <a:solidFill>
                  <a:schemeClr val="tx1"/>
                </a:solidFill>
                <a:latin typeface="微软雅黑" panose="020B0503020204020204" charset="-122"/>
                <a:ea typeface="微软雅黑" panose="020B0503020204020204" charset="-122"/>
              </a:endParaRPr>
            </a:p>
          </p:txBody>
        </p:sp>
        <p:sp>
          <p:nvSpPr>
            <p:cNvPr id="7" name="AutoShape 8"/>
            <p:cNvSpPr/>
            <p:nvPr/>
          </p:nvSpPr>
          <p:spPr>
            <a:xfrm>
              <a:off x="5520" y="8040"/>
              <a:ext cx="300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外包代理</a:t>
              </a:r>
              <a:endParaRPr lang="zh-CN" altLang="en-US" sz="2200" b="1" dirty="0">
                <a:solidFill>
                  <a:schemeClr val="tx1"/>
                </a:solidFill>
                <a:latin typeface="微软雅黑" panose="020B0503020204020204" charset="-122"/>
                <a:ea typeface="微软雅黑" panose="020B0503020204020204" charset="-122"/>
              </a:endParaRPr>
            </a:p>
          </p:txBody>
        </p:sp>
        <p:sp>
          <p:nvSpPr>
            <p:cNvPr id="8" name="AutoShape 9"/>
            <p:cNvSpPr/>
            <p:nvPr/>
          </p:nvSpPr>
          <p:spPr>
            <a:xfrm>
              <a:off x="98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国际保理公司</a:t>
              </a:r>
              <a:endParaRPr lang="zh-CN" altLang="en-US" sz="2200" b="1" dirty="0">
                <a:solidFill>
                  <a:schemeClr val="tx1"/>
                </a:solidFill>
                <a:latin typeface="微软雅黑" panose="020B0503020204020204" charset="-122"/>
                <a:ea typeface="微软雅黑" panose="020B0503020204020204" charset="-122"/>
              </a:endParaRPr>
            </a:p>
          </p:txBody>
        </p:sp>
        <p:sp>
          <p:nvSpPr>
            <p:cNvPr id="9" name="Line 10"/>
            <p:cNvSpPr/>
            <p:nvPr/>
          </p:nvSpPr>
          <p:spPr>
            <a:xfrm flipH="true">
              <a:off x="6960" y="3720"/>
              <a:ext cx="0" cy="1200"/>
            </a:xfrm>
            <a:prstGeom prst="line">
              <a:avLst/>
            </a:prstGeom>
            <a:ln w="28575" cap="flat" cmpd="sng">
              <a:solidFill>
                <a:srgbClr val="FF33CC"/>
              </a:solidFill>
              <a:prstDash val="solid"/>
              <a:round/>
              <a:headEnd type="none" w="med" len="med"/>
              <a:tailEnd type="triangle" w="med" len="med"/>
            </a:ln>
          </p:spPr>
        </p:sp>
        <p:sp>
          <p:nvSpPr>
            <p:cNvPr id="10" name="Line 11"/>
            <p:cNvSpPr/>
            <p:nvPr/>
          </p:nvSpPr>
          <p:spPr>
            <a:xfrm flipH="true">
              <a:off x="8520" y="4920"/>
              <a:ext cx="1200" cy="480"/>
            </a:xfrm>
            <a:prstGeom prst="line">
              <a:avLst/>
            </a:prstGeom>
            <a:ln w="28575" cap="flat" cmpd="sng">
              <a:solidFill>
                <a:srgbClr val="FF33CC"/>
              </a:solidFill>
              <a:prstDash val="solid"/>
              <a:round/>
              <a:headEnd type="none" w="med" len="med"/>
              <a:tailEnd type="triangle" w="med" len="med"/>
            </a:ln>
          </p:spPr>
        </p:sp>
        <p:sp>
          <p:nvSpPr>
            <p:cNvPr id="11" name="Line 12"/>
            <p:cNvSpPr/>
            <p:nvPr/>
          </p:nvSpPr>
          <p:spPr>
            <a:xfrm flipH="true" flipV="true">
              <a:off x="8280" y="6360"/>
              <a:ext cx="1440" cy="480"/>
            </a:xfrm>
            <a:prstGeom prst="line">
              <a:avLst/>
            </a:prstGeom>
            <a:ln w="28575" cap="flat" cmpd="sng">
              <a:solidFill>
                <a:srgbClr val="FF33CC"/>
              </a:solidFill>
              <a:prstDash val="solid"/>
              <a:round/>
              <a:headEnd type="none" w="med" len="med"/>
              <a:tailEnd type="triangle" w="med" len="med"/>
            </a:ln>
          </p:spPr>
        </p:sp>
        <p:sp>
          <p:nvSpPr>
            <p:cNvPr id="13" name="Line 13"/>
            <p:cNvSpPr/>
            <p:nvPr/>
          </p:nvSpPr>
          <p:spPr>
            <a:xfrm>
              <a:off x="6960" y="6720"/>
              <a:ext cx="0" cy="1200"/>
            </a:xfrm>
            <a:prstGeom prst="line">
              <a:avLst/>
            </a:prstGeom>
            <a:ln w="28575" cap="flat" cmpd="sng">
              <a:solidFill>
                <a:srgbClr val="FF33CC"/>
              </a:solidFill>
              <a:prstDash val="solid"/>
              <a:round/>
              <a:headEnd type="none" w="med" len="med"/>
              <a:tailEnd type="triangle" w="med" len="med"/>
            </a:ln>
          </p:spPr>
        </p:sp>
        <p:sp>
          <p:nvSpPr>
            <p:cNvPr id="15" name="Line 14"/>
            <p:cNvSpPr/>
            <p:nvPr/>
          </p:nvSpPr>
          <p:spPr>
            <a:xfrm>
              <a:off x="4320" y="5040"/>
              <a:ext cx="1080" cy="480"/>
            </a:xfrm>
            <a:prstGeom prst="line">
              <a:avLst/>
            </a:prstGeom>
            <a:ln w="28575" cap="flat" cmpd="sng">
              <a:solidFill>
                <a:srgbClr val="FF33CC"/>
              </a:solidFill>
              <a:prstDash val="solid"/>
              <a:round/>
              <a:headEnd type="none" w="med" len="med"/>
              <a:tailEnd type="triangle" w="med" len="med"/>
            </a:ln>
          </p:spPr>
        </p:sp>
        <p:sp>
          <p:nvSpPr>
            <p:cNvPr id="16" name="Line 15"/>
            <p:cNvSpPr/>
            <p:nvPr/>
          </p:nvSpPr>
          <p:spPr>
            <a:xfrm flipV="true">
              <a:off x="4440" y="6240"/>
              <a:ext cx="1080" cy="600"/>
            </a:xfrm>
            <a:prstGeom prst="line">
              <a:avLst/>
            </a:prstGeom>
            <a:ln w="28575" cap="flat" cmpd="sng">
              <a:solidFill>
                <a:srgbClr val="FF33CC"/>
              </a:solidFill>
              <a:prstDash val="solid"/>
              <a:round/>
              <a:headEnd type="none" w="med" len="med"/>
              <a:tailEnd type="triangle" w="med" len="med"/>
            </a:ln>
          </p:spPr>
        </p:sp>
      </p:grpSp>
      <p:sp>
        <p:nvSpPr>
          <p:cNvPr id="53249" name="Rectangle 2"/>
          <p:cNvSpPr>
            <a:spLocks noGrp="true"/>
          </p:cNvSpPr>
          <p:nvPr/>
        </p:nvSpPr>
        <p:spPr>
          <a:xfrm>
            <a:off x="664210" y="1010285"/>
            <a:ext cx="3953510" cy="598170"/>
          </a:xfrm>
          <a:prstGeom prst="rect">
            <a:avLst/>
          </a:prstGeom>
          <a:solidFill>
            <a:srgbClr val="CCECFF"/>
          </a:solid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chemeClr val="tx1"/>
                </a:solidFill>
                <a:latin typeface="微软雅黑" panose="020B0503020204020204" charset="-122"/>
                <a:ea typeface="微软雅黑" panose="020B0503020204020204" charset="-122"/>
              </a:rPr>
              <a:t>信用管理部门与外部的联系</a:t>
            </a:r>
            <a:endParaRPr lang="zh-CN" altLang="en-US" sz="2400" dirty="0">
              <a:solidFill>
                <a:schemeClr val="tx1"/>
              </a:solidFill>
              <a:latin typeface="微软雅黑" panose="020B0503020204020204" charset="-122"/>
              <a:ea typeface="微软雅黑" panose="020B0503020204020204" charset="-122"/>
            </a:endParaRPr>
          </a:p>
        </p:txBody>
      </p:sp>
      <p:grpSp>
        <p:nvGrpSpPr>
          <p:cNvPr id="23" name="组合 22"/>
          <p:cNvGrpSpPr/>
          <p:nvPr/>
        </p:nvGrpSpPr>
        <p:grpSpPr>
          <a:xfrm>
            <a:off x="-2" y="2575"/>
            <a:ext cx="12192002" cy="6851867"/>
            <a:chOff x="-2" y="2575"/>
            <a:chExt cx="12192002" cy="6851867"/>
          </a:xfrm>
        </p:grpSpPr>
        <p:pic>
          <p:nvPicPr>
            <p:cNvPr id="26" name="图片 25"/>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7" name="图片 26"/>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8" name="图片 27"/>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9" name="图片 28"/>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1113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4273" name="Group 4"/>
          <p:cNvGrpSpPr>
            <a:grpSpLocks noChangeAspect="true"/>
          </p:cNvGrpSpPr>
          <p:nvPr/>
        </p:nvGrpSpPr>
        <p:grpSpPr>
          <a:xfrm>
            <a:off x="1300480" y="1009015"/>
            <a:ext cx="9591675" cy="5572125"/>
            <a:chOff x="1927" y="6054"/>
            <a:chExt cx="7800" cy="6452"/>
          </a:xfrm>
        </p:grpSpPr>
        <p:sp>
          <p:nvSpPr>
            <p:cNvPr id="54274" name="AutoShape 5"/>
            <p:cNvSpPr>
              <a:spLocks noChangeAspect="true"/>
            </p:cNvSpPr>
            <p:nvPr/>
          </p:nvSpPr>
          <p:spPr>
            <a:xfrm>
              <a:off x="1927" y="6054"/>
              <a:ext cx="7800" cy="6452"/>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4275" name="Text Box 6"/>
            <p:cNvSpPr txBox="true"/>
            <p:nvPr/>
          </p:nvSpPr>
          <p:spPr>
            <a:xfrm>
              <a:off x="3877" y="6186"/>
              <a:ext cx="34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信用管理部</a:t>
              </a:r>
              <a:endParaRPr lang="zh-CN" altLang="en-US" sz="1600" b="1" dirty="0">
                <a:latin typeface="微软雅黑" panose="020B0503020204020204" charset="-122"/>
                <a:ea typeface="微软雅黑" panose="020B0503020204020204" charset="-122"/>
              </a:endParaRPr>
            </a:p>
          </p:txBody>
        </p:sp>
        <p:sp>
          <p:nvSpPr>
            <p:cNvPr id="54276" name="Text Box 7"/>
            <p:cNvSpPr txBox="true"/>
            <p:nvPr/>
          </p:nvSpPr>
          <p:spPr>
            <a:xfrm>
              <a:off x="2077" y="6186"/>
              <a:ext cx="180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其他部门</a:t>
              </a:r>
              <a:endParaRPr lang="zh-CN" altLang="en-US" sz="1600" b="1" dirty="0">
                <a:latin typeface="微软雅黑" panose="020B0503020204020204" charset="-122"/>
                <a:ea typeface="微软雅黑" panose="020B0503020204020204" charset="-122"/>
              </a:endParaRPr>
            </a:p>
          </p:txBody>
        </p:sp>
        <p:sp>
          <p:nvSpPr>
            <p:cNvPr id="54277" name="Text Box 8"/>
            <p:cNvSpPr txBox="true"/>
            <p:nvPr/>
          </p:nvSpPr>
          <p:spPr>
            <a:xfrm>
              <a:off x="7327" y="6186"/>
              <a:ext cx="19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客户</a:t>
              </a:r>
              <a:endParaRPr lang="zh-CN" altLang="en-US" sz="1600" b="1" dirty="0">
                <a:latin typeface="微软雅黑" panose="020B0503020204020204" charset="-122"/>
                <a:ea typeface="微软雅黑" panose="020B0503020204020204" charset="-122"/>
              </a:endParaRPr>
            </a:p>
          </p:txBody>
        </p:sp>
        <p:sp>
          <p:nvSpPr>
            <p:cNvPr id="54278" name="Line 9"/>
            <p:cNvSpPr/>
            <p:nvPr/>
          </p:nvSpPr>
          <p:spPr>
            <a:xfrm>
              <a:off x="3877" y="6581"/>
              <a:ext cx="1" cy="5267"/>
            </a:xfrm>
            <a:prstGeom prst="line">
              <a:avLst/>
            </a:prstGeom>
            <a:ln w="9525" cap="flat" cmpd="sng">
              <a:solidFill>
                <a:srgbClr val="17347D"/>
              </a:solidFill>
              <a:prstDash val="solid"/>
              <a:round/>
              <a:headEnd type="none" w="med" len="med"/>
              <a:tailEnd type="none" w="med" len="med"/>
            </a:ln>
          </p:spPr>
        </p:sp>
        <p:sp>
          <p:nvSpPr>
            <p:cNvPr id="54279" name="Line 10"/>
            <p:cNvSpPr/>
            <p:nvPr/>
          </p:nvSpPr>
          <p:spPr>
            <a:xfrm>
              <a:off x="7327" y="6449"/>
              <a:ext cx="1" cy="5399"/>
            </a:xfrm>
            <a:prstGeom prst="line">
              <a:avLst/>
            </a:prstGeom>
            <a:ln w="9525" cap="flat" cmpd="sng">
              <a:solidFill>
                <a:srgbClr val="17347D"/>
              </a:solidFill>
              <a:prstDash val="solid"/>
              <a:round/>
              <a:headEnd type="none" w="med" len="med"/>
              <a:tailEnd type="none" w="med" len="med"/>
            </a:ln>
          </p:spPr>
        </p:sp>
        <p:sp>
          <p:nvSpPr>
            <p:cNvPr id="54280" name="Text Box 11"/>
            <p:cNvSpPr txBox="true"/>
            <p:nvPr/>
          </p:nvSpPr>
          <p:spPr>
            <a:xfrm>
              <a:off x="2077" y="6581"/>
              <a:ext cx="450" cy="1317"/>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前期</a:t>
              </a:r>
              <a:endParaRPr lang="zh-CN" altLang="en-US" sz="1600" b="1" dirty="0">
                <a:latin typeface="微软雅黑" panose="020B0503020204020204" charset="-122"/>
                <a:ea typeface="微软雅黑" panose="020B0503020204020204" charset="-122"/>
              </a:endParaRPr>
            </a:p>
          </p:txBody>
        </p:sp>
        <p:sp>
          <p:nvSpPr>
            <p:cNvPr id="54281" name="Text Box 12"/>
            <p:cNvSpPr txBox="true"/>
            <p:nvPr/>
          </p:nvSpPr>
          <p:spPr>
            <a:xfrm>
              <a:off x="2077" y="7897"/>
              <a:ext cx="450" cy="526"/>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中期</a:t>
              </a:r>
              <a:endParaRPr lang="zh-CN" altLang="en-US" sz="1600" b="1" dirty="0">
                <a:latin typeface="微软雅黑" panose="020B0503020204020204" charset="-122"/>
                <a:ea typeface="微软雅黑" panose="020B0503020204020204" charset="-122"/>
              </a:endParaRPr>
            </a:p>
          </p:txBody>
        </p:sp>
        <p:sp>
          <p:nvSpPr>
            <p:cNvPr id="54282" name="Text Box 13"/>
            <p:cNvSpPr txBox="true"/>
            <p:nvPr/>
          </p:nvSpPr>
          <p:spPr>
            <a:xfrm>
              <a:off x="2077" y="8424"/>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后期</a:t>
              </a:r>
              <a:endParaRPr lang="zh-CN" altLang="en-US" sz="1600" b="1" dirty="0">
                <a:latin typeface="微软雅黑" panose="020B0503020204020204" charset="-122"/>
                <a:ea typeface="微软雅黑" panose="020B0503020204020204" charset="-122"/>
              </a:endParaRPr>
            </a:p>
          </p:txBody>
        </p:sp>
        <p:sp>
          <p:nvSpPr>
            <p:cNvPr id="54283" name="Text Box 14"/>
            <p:cNvSpPr txBox="true"/>
            <p:nvPr/>
          </p:nvSpPr>
          <p:spPr>
            <a:xfrm>
              <a:off x="2077" y="10136"/>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内部</a:t>
              </a:r>
              <a:endParaRPr lang="zh-CN" altLang="en-US" sz="1600" b="1" dirty="0">
                <a:latin typeface="微软雅黑" panose="020B0503020204020204" charset="-122"/>
                <a:ea typeface="微软雅黑" panose="020B0503020204020204" charset="-122"/>
              </a:endParaRPr>
            </a:p>
          </p:txBody>
        </p:sp>
        <p:sp>
          <p:nvSpPr>
            <p:cNvPr id="54284" name="Line 15"/>
            <p:cNvSpPr/>
            <p:nvPr/>
          </p:nvSpPr>
          <p:spPr>
            <a:xfrm>
              <a:off x="9277" y="6186"/>
              <a:ext cx="1" cy="5662"/>
            </a:xfrm>
            <a:prstGeom prst="line">
              <a:avLst/>
            </a:prstGeom>
            <a:ln w="9525" cap="flat" cmpd="sng">
              <a:solidFill>
                <a:srgbClr val="17347D"/>
              </a:solidFill>
              <a:prstDash val="solid"/>
              <a:round/>
              <a:headEnd type="none" w="med" len="med"/>
              <a:tailEnd type="none" w="med" len="med"/>
            </a:ln>
          </p:spPr>
        </p:sp>
        <p:sp>
          <p:nvSpPr>
            <p:cNvPr id="54285" name="Text Box 16"/>
            <p:cNvSpPr txBox="true"/>
            <p:nvPr/>
          </p:nvSpPr>
          <p:spPr>
            <a:xfrm>
              <a:off x="7627" y="671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信用额度申请表</a:t>
              </a:r>
              <a:endParaRPr lang="zh-CN" altLang="en-US" sz="1400" b="1" dirty="0">
                <a:latin typeface="微软雅黑" panose="020B0503020204020204" charset="-122"/>
                <a:ea typeface="微软雅黑" panose="020B0503020204020204" charset="-122"/>
              </a:endParaRPr>
            </a:p>
          </p:txBody>
        </p:sp>
        <p:sp>
          <p:nvSpPr>
            <p:cNvPr id="54286" name="Text Box 17"/>
            <p:cNvSpPr txBox="true"/>
            <p:nvPr/>
          </p:nvSpPr>
          <p:spPr>
            <a:xfrm>
              <a:off x="7627" y="7108"/>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第三方评价表</a:t>
              </a:r>
              <a:endParaRPr lang="zh-CN" altLang="en-US" sz="1400" b="1" dirty="0">
                <a:latin typeface="微软雅黑" panose="020B0503020204020204" charset="-122"/>
                <a:ea typeface="微软雅黑" panose="020B0503020204020204" charset="-122"/>
              </a:endParaRPr>
            </a:p>
          </p:txBody>
        </p:sp>
        <p:sp>
          <p:nvSpPr>
            <p:cNvPr id="54287" name="Text Box 18"/>
            <p:cNvSpPr txBox="true"/>
            <p:nvPr/>
          </p:nvSpPr>
          <p:spPr>
            <a:xfrm>
              <a:off x="7627" y="750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外部调查报告</a:t>
              </a:r>
              <a:endParaRPr lang="zh-CN" altLang="en-US" sz="1400" b="1" dirty="0">
                <a:latin typeface="微软雅黑" panose="020B0503020204020204" charset="-122"/>
                <a:ea typeface="微软雅黑" panose="020B0503020204020204" charset="-122"/>
              </a:endParaRPr>
            </a:p>
          </p:txBody>
        </p:sp>
        <p:sp>
          <p:nvSpPr>
            <p:cNvPr id="54288" name="Text Box 19"/>
            <p:cNvSpPr txBox="true"/>
            <p:nvPr/>
          </p:nvSpPr>
          <p:spPr>
            <a:xfrm>
              <a:off x="76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审核意见书</a:t>
              </a:r>
              <a:endParaRPr lang="zh-CN" altLang="en-US" sz="1400" b="1" dirty="0">
                <a:latin typeface="微软雅黑" panose="020B0503020204020204" charset="-122"/>
                <a:ea typeface="微软雅黑" panose="020B0503020204020204" charset="-122"/>
              </a:endParaRPr>
            </a:p>
          </p:txBody>
        </p:sp>
        <p:sp>
          <p:nvSpPr>
            <p:cNvPr id="54289" name="Text Box 20"/>
            <p:cNvSpPr txBox="true"/>
            <p:nvPr/>
          </p:nvSpPr>
          <p:spPr>
            <a:xfrm>
              <a:off x="7477" y="8556"/>
              <a:ext cx="1607"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达标和意见反馈书</a:t>
              </a:r>
              <a:endParaRPr lang="zh-CN" altLang="en-US" sz="1400" b="1" dirty="0">
                <a:latin typeface="微软雅黑" panose="020B0503020204020204" charset="-122"/>
                <a:ea typeface="微软雅黑" panose="020B0503020204020204" charset="-122"/>
              </a:endParaRPr>
            </a:p>
          </p:txBody>
        </p:sp>
        <p:sp>
          <p:nvSpPr>
            <p:cNvPr id="54290" name="Text Box 21"/>
            <p:cNvSpPr txBox="true"/>
            <p:nvPr/>
          </p:nvSpPr>
          <p:spPr>
            <a:xfrm>
              <a:off x="7477" y="895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逾期询问函（一）</a:t>
              </a:r>
              <a:endParaRPr lang="zh-CN" altLang="en-US" sz="1400" b="1" dirty="0">
                <a:latin typeface="微软雅黑" panose="020B0503020204020204" charset="-122"/>
                <a:ea typeface="微软雅黑" panose="020B0503020204020204" charset="-122"/>
              </a:endParaRPr>
            </a:p>
          </p:txBody>
        </p:sp>
        <p:sp>
          <p:nvSpPr>
            <p:cNvPr id="54291" name="Text Box 22"/>
            <p:cNvSpPr txBox="true"/>
            <p:nvPr/>
          </p:nvSpPr>
          <p:spPr>
            <a:xfrm>
              <a:off x="7477" y="974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最后通牒</a:t>
              </a:r>
              <a:endParaRPr lang="zh-CN" altLang="en-US" sz="1400" b="1" dirty="0">
                <a:latin typeface="微软雅黑" panose="020B0503020204020204" charset="-122"/>
                <a:ea typeface="微软雅黑" panose="020B0503020204020204" charset="-122"/>
              </a:endParaRPr>
            </a:p>
          </p:txBody>
        </p:sp>
        <p:sp>
          <p:nvSpPr>
            <p:cNvPr id="54292" name="Text Box 23"/>
            <p:cNvSpPr txBox="true"/>
            <p:nvPr/>
          </p:nvSpPr>
          <p:spPr>
            <a:xfrm>
              <a:off x="7477" y="9346"/>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逾期询问函（二）</a:t>
              </a:r>
              <a:endParaRPr lang="zh-CN" altLang="en-US" sz="1400" b="1" dirty="0">
                <a:latin typeface="微软雅黑" panose="020B0503020204020204" charset="-122"/>
                <a:ea typeface="微软雅黑" panose="020B0503020204020204" charset="-122"/>
              </a:endParaRPr>
            </a:p>
          </p:txBody>
        </p:sp>
        <p:sp>
          <p:nvSpPr>
            <p:cNvPr id="54293" name="Line 24"/>
            <p:cNvSpPr/>
            <p:nvPr/>
          </p:nvSpPr>
          <p:spPr>
            <a:xfrm>
              <a:off x="2077" y="7897"/>
              <a:ext cx="7200" cy="2"/>
            </a:xfrm>
            <a:prstGeom prst="line">
              <a:avLst/>
            </a:prstGeom>
            <a:ln w="9525" cap="flat" cmpd="sng">
              <a:solidFill>
                <a:srgbClr val="17347D"/>
              </a:solidFill>
              <a:prstDash val="solid"/>
              <a:round/>
              <a:headEnd type="none" w="med" len="med"/>
              <a:tailEnd type="none" w="med" len="med"/>
            </a:ln>
          </p:spPr>
        </p:sp>
        <p:sp>
          <p:nvSpPr>
            <p:cNvPr id="54294" name="Text Box 25"/>
            <p:cNvSpPr txBox="true"/>
            <p:nvPr/>
          </p:nvSpPr>
          <p:spPr>
            <a:xfrm>
              <a:off x="4027" y="6976"/>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业务部门评价表</a:t>
              </a:r>
              <a:endParaRPr lang="zh-CN" altLang="en-US" sz="1400" b="1" dirty="0">
                <a:latin typeface="微软雅黑" panose="020B0503020204020204" charset="-122"/>
                <a:ea typeface="微软雅黑" panose="020B0503020204020204" charset="-122"/>
              </a:endParaRPr>
            </a:p>
          </p:txBody>
        </p:sp>
        <p:sp>
          <p:nvSpPr>
            <p:cNvPr id="54295" name="Text Box 26"/>
            <p:cNvSpPr txBox="true"/>
            <p:nvPr/>
          </p:nvSpPr>
          <p:spPr>
            <a:xfrm>
              <a:off x="4027" y="737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存档记录表</a:t>
              </a:r>
              <a:endParaRPr lang="zh-CN" altLang="en-US" sz="1400" b="1" dirty="0">
                <a:latin typeface="微软雅黑" panose="020B0503020204020204" charset="-122"/>
                <a:ea typeface="微软雅黑" panose="020B0503020204020204" charset="-122"/>
              </a:endParaRPr>
            </a:p>
          </p:txBody>
        </p:sp>
        <p:sp>
          <p:nvSpPr>
            <p:cNvPr id="54296" name="AutoShape 27"/>
            <p:cNvSpPr/>
            <p:nvPr/>
          </p:nvSpPr>
          <p:spPr>
            <a:xfrm>
              <a:off x="5977" y="6713"/>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赊销定单</a:t>
              </a:r>
              <a:endParaRPr lang="zh-CN" altLang="en-US" sz="1400" b="1" dirty="0">
                <a:latin typeface="微软雅黑" panose="020B0503020204020204" charset="-122"/>
                <a:ea typeface="微软雅黑" panose="020B0503020204020204" charset="-122"/>
              </a:endParaRPr>
            </a:p>
          </p:txBody>
        </p:sp>
        <p:sp>
          <p:nvSpPr>
            <p:cNvPr id="54297" name="AutoShape 28"/>
            <p:cNvSpPr/>
            <p:nvPr/>
          </p:nvSpPr>
          <p:spPr>
            <a:xfrm>
              <a:off x="5977" y="7371"/>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资料汇总</a:t>
              </a:r>
              <a:endParaRPr lang="zh-CN" altLang="en-US" sz="1400" b="1" dirty="0">
                <a:latin typeface="微软雅黑" panose="020B0503020204020204" charset="-122"/>
                <a:ea typeface="微软雅黑" panose="020B0503020204020204" charset="-122"/>
              </a:endParaRPr>
            </a:p>
          </p:txBody>
        </p:sp>
        <p:sp>
          <p:nvSpPr>
            <p:cNvPr id="54298" name="AutoShape 29"/>
            <p:cNvSpPr/>
            <p:nvPr/>
          </p:nvSpPr>
          <p:spPr>
            <a:xfrm>
              <a:off x="5977" y="7944"/>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信用评估</a:t>
              </a:r>
              <a:endParaRPr lang="zh-CN" altLang="en-US" sz="1400" b="1" dirty="0">
                <a:latin typeface="微软雅黑" panose="020B0503020204020204" charset="-122"/>
                <a:ea typeface="微软雅黑" panose="020B0503020204020204" charset="-122"/>
              </a:endParaRPr>
            </a:p>
          </p:txBody>
        </p:sp>
        <p:sp>
          <p:nvSpPr>
            <p:cNvPr id="54299" name="AutoShape 30"/>
            <p:cNvSpPr/>
            <p:nvPr/>
          </p:nvSpPr>
          <p:spPr>
            <a:xfrm>
              <a:off x="5977" y="855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帐款管理</a:t>
              </a:r>
              <a:endParaRPr lang="zh-CN" altLang="en-US" sz="1400" b="1" dirty="0">
                <a:latin typeface="微软雅黑" panose="020B0503020204020204" charset="-122"/>
                <a:ea typeface="微软雅黑" panose="020B0503020204020204" charset="-122"/>
              </a:endParaRPr>
            </a:p>
          </p:txBody>
        </p:sp>
        <p:sp>
          <p:nvSpPr>
            <p:cNvPr id="54300" name="AutoShape 31"/>
            <p:cNvSpPr/>
            <p:nvPr/>
          </p:nvSpPr>
          <p:spPr>
            <a:xfrm>
              <a:off x="5977" y="934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帐款追收</a:t>
              </a:r>
              <a:endParaRPr lang="zh-CN" altLang="en-US" sz="1400" b="1" dirty="0">
                <a:latin typeface="微软雅黑" panose="020B0503020204020204" charset="-122"/>
                <a:ea typeface="微软雅黑" panose="020B0503020204020204" charset="-122"/>
              </a:endParaRPr>
            </a:p>
          </p:txBody>
        </p:sp>
        <p:sp>
          <p:nvSpPr>
            <p:cNvPr id="54301" name="Text Box 32"/>
            <p:cNvSpPr txBox="true"/>
            <p:nvPr/>
          </p:nvSpPr>
          <p:spPr>
            <a:xfrm>
              <a:off x="40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业务评价表</a:t>
              </a:r>
              <a:endParaRPr lang="zh-CN" altLang="en-US" sz="1400" b="1" dirty="0">
                <a:latin typeface="微软雅黑" panose="020B0503020204020204" charset="-122"/>
                <a:ea typeface="微软雅黑" panose="020B0503020204020204" charset="-122"/>
              </a:endParaRPr>
            </a:p>
          </p:txBody>
        </p:sp>
        <p:sp>
          <p:nvSpPr>
            <p:cNvPr id="54302" name="Text Box 33"/>
            <p:cNvSpPr txBox="true"/>
            <p:nvPr/>
          </p:nvSpPr>
          <p:spPr>
            <a:xfrm>
              <a:off x="4027" y="8556"/>
              <a:ext cx="1603"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200" b="1" dirty="0">
                  <a:latin typeface="微软雅黑" panose="020B0503020204020204" charset="-122"/>
                  <a:ea typeface="微软雅黑" panose="020B0503020204020204" charset="-122"/>
                </a:rPr>
                <a:t>业务部门发货通知价表</a:t>
              </a:r>
              <a:endParaRPr lang="zh-CN" altLang="en-US" sz="1200" b="1" dirty="0">
                <a:latin typeface="微软雅黑" panose="020B0503020204020204" charset="-122"/>
                <a:ea typeface="微软雅黑" panose="020B0503020204020204" charset="-122"/>
              </a:endParaRPr>
            </a:p>
          </p:txBody>
        </p:sp>
        <p:sp>
          <p:nvSpPr>
            <p:cNvPr id="54303" name="Text Box 34"/>
            <p:cNvSpPr txBox="true"/>
            <p:nvPr/>
          </p:nvSpPr>
          <p:spPr>
            <a:xfrm>
              <a:off x="4027" y="9214"/>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帐款逾期通知书</a:t>
              </a:r>
              <a:endParaRPr lang="zh-CN" altLang="en-US" sz="1400" b="1" dirty="0">
                <a:latin typeface="微软雅黑" panose="020B0503020204020204" charset="-122"/>
                <a:ea typeface="微软雅黑" panose="020B0503020204020204" charset="-122"/>
              </a:endParaRPr>
            </a:p>
          </p:txBody>
        </p:sp>
        <p:sp>
          <p:nvSpPr>
            <p:cNvPr id="54304" name="Text Box 35"/>
            <p:cNvSpPr txBox="true"/>
            <p:nvPr/>
          </p:nvSpPr>
          <p:spPr>
            <a:xfrm>
              <a:off x="4027" y="974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帐款处理情况表</a:t>
              </a:r>
              <a:endParaRPr lang="zh-CN" altLang="en-US" sz="1400" b="1" dirty="0">
                <a:latin typeface="微软雅黑" panose="020B0503020204020204" charset="-122"/>
                <a:ea typeface="微软雅黑" panose="020B0503020204020204" charset="-122"/>
              </a:endParaRPr>
            </a:p>
          </p:txBody>
        </p:sp>
        <p:sp>
          <p:nvSpPr>
            <p:cNvPr id="54305" name="Text Box 36"/>
            <p:cNvSpPr txBox="true"/>
            <p:nvPr/>
          </p:nvSpPr>
          <p:spPr>
            <a:xfrm>
              <a:off x="4027" y="10268"/>
              <a:ext cx="1650"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应收帐款月度报表</a:t>
              </a:r>
              <a:endParaRPr lang="zh-CN" altLang="en-US" sz="1400" b="1" dirty="0">
                <a:latin typeface="微软雅黑" panose="020B0503020204020204" charset="-122"/>
                <a:ea typeface="微软雅黑" panose="020B0503020204020204" charset="-122"/>
              </a:endParaRPr>
            </a:p>
          </p:txBody>
        </p:sp>
        <p:sp>
          <p:nvSpPr>
            <p:cNvPr id="54306" name="Text Box 37"/>
            <p:cNvSpPr txBox="true"/>
            <p:nvPr/>
          </p:nvSpPr>
          <p:spPr>
            <a:xfrm>
              <a:off x="4027" y="1066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信用管理季度报告报表</a:t>
              </a:r>
              <a:endParaRPr lang="zh-CN" altLang="en-US" sz="1400" b="1" dirty="0">
                <a:latin typeface="微软雅黑" panose="020B0503020204020204" charset="-122"/>
                <a:ea typeface="微软雅黑" panose="020B0503020204020204" charset="-122"/>
              </a:endParaRPr>
            </a:p>
          </p:txBody>
        </p:sp>
        <p:sp>
          <p:nvSpPr>
            <p:cNvPr id="54307" name="Text Box 38"/>
            <p:cNvSpPr txBox="true"/>
            <p:nvPr/>
          </p:nvSpPr>
          <p:spPr>
            <a:xfrm>
              <a:off x="4027" y="11058"/>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信用管理年度报告报表</a:t>
              </a:r>
              <a:endParaRPr lang="zh-CN" altLang="en-US" sz="1400" b="1" dirty="0">
                <a:latin typeface="微软雅黑" panose="020B0503020204020204" charset="-122"/>
                <a:ea typeface="微软雅黑" panose="020B0503020204020204" charset="-122"/>
              </a:endParaRPr>
            </a:p>
          </p:txBody>
        </p:sp>
        <p:sp>
          <p:nvSpPr>
            <p:cNvPr id="54308" name="Text Box 39"/>
            <p:cNvSpPr txBox="true"/>
            <p:nvPr/>
          </p:nvSpPr>
          <p:spPr>
            <a:xfrm>
              <a:off x="4027" y="1145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应收帐款核销报告报表</a:t>
              </a:r>
              <a:endParaRPr lang="zh-CN" altLang="en-US" sz="1400" b="1" dirty="0">
                <a:latin typeface="微软雅黑" panose="020B0503020204020204" charset="-122"/>
                <a:ea typeface="微软雅黑" panose="020B0503020204020204" charset="-122"/>
              </a:endParaRPr>
            </a:p>
          </p:txBody>
        </p:sp>
        <p:sp>
          <p:nvSpPr>
            <p:cNvPr id="54309" name="Text Box 40"/>
            <p:cNvSpPr txBox="true"/>
            <p:nvPr/>
          </p:nvSpPr>
          <p:spPr>
            <a:xfrm>
              <a:off x="6023" y="10926"/>
              <a:ext cx="1124"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内部申请</a:t>
              </a:r>
              <a:endParaRPr lang="zh-CN" altLang="en-US" sz="1400" b="1" dirty="0">
                <a:latin typeface="微软雅黑" panose="020B0503020204020204" charset="-122"/>
                <a:ea typeface="微软雅黑" panose="020B0503020204020204" charset="-122"/>
              </a:endParaRPr>
            </a:p>
          </p:txBody>
        </p:sp>
        <p:sp>
          <p:nvSpPr>
            <p:cNvPr id="54310" name="Text Box 41"/>
            <p:cNvSpPr txBox="true"/>
            <p:nvPr/>
          </p:nvSpPr>
          <p:spPr>
            <a:xfrm>
              <a:off x="2827" y="6712"/>
              <a:ext cx="900" cy="210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业务部门</a:t>
              </a:r>
              <a:endParaRPr lang="zh-CN" altLang="en-US" sz="1600" b="1" dirty="0">
                <a:latin typeface="微软雅黑" panose="020B0503020204020204" charset="-122"/>
                <a:ea typeface="微软雅黑" panose="020B0503020204020204" charset="-122"/>
              </a:endParaRPr>
            </a:p>
          </p:txBody>
        </p:sp>
        <p:sp>
          <p:nvSpPr>
            <p:cNvPr id="54311" name="Text Box 42"/>
            <p:cNvSpPr txBox="true"/>
            <p:nvPr/>
          </p:nvSpPr>
          <p:spPr>
            <a:xfrm>
              <a:off x="2827" y="8951"/>
              <a:ext cx="900" cy="1053"/>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管理部门</a:t>
              </a:r>
              <a:endParaRPr lang="zh-CN" altLang="en-US" sz="1600" b="1" dirty="0">
                <a:latin typeface="微软雅黑" panose="020B0503020204020204" charset="-122"/>
                <a:ea typeface="微软雅黑" panose="020B0503020204020204" charset="-122"/>
              </a:endParaRPr>
            </a:p>
          </p:txBody>
        </p:sp>
        <p:sp>
          <p:nvSpPr>
            <p:cNvPr id="54312" name="Text Box 43"/>
            <p:cNvSpPr txBox="true"/>
            <p:nvPr/>
          </p:nvSpPr>
          <p:spPr>
            <a:xfrm>
              <a:off x="2827" y="10268"/>
              <a:ext cx="900" cy="144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财务部门</a:t>
              </a:r>
              <a:endParaRPr lang="zh-CN" altLang="en-US" sz="1600" b="1" dirty="0">
                <a:latin typeface="微软雅黑" panose="020B0503020204020204" charset="-122"/>
                <a:ea typeface="微软雅黑" panose="020B0503020204020204" charset="-122"/>
              </a:endParaRPr>
            </a:p>
          </p:txBody>
        </p:sp>
        <p:sp>
          <p:nvSpPr>
            <p:cNvPr id="54313" name="Line 44"/>
            <p:cNvSpPr/>
            <p:nvPr/>
          </p:nvSpPr>
          <p:spPr>
            <a:xfrm>
              <a:off x="2077" y="8424"/>
              <a:ext cx="7200" cy="1"/>
            </a:xfrm>
            <a:prstGeom prst="line">
              <a:avLst/>
            </a:prstGeom>
            <a:ln w="9525" cap="flat" cmpd="sng">
              <a:solidFill>
                <a:srgbClr val="17347D"/>
              </a:solidFill>
              <a:prstDash val="solid"/>
              <a:round/>
              <a:headEnd type="none" w="med" len="med"/>
              <a:tailEnd type="none" w="med" len="med"/>
            </a:ln>
          </p:spPr>
        </p:sp>
        <p:sp>
          <p:nvSpPr>
            <p:cNvPr id="54314" name="Line 45"/>
            <p:cNvSpPr/>
            <p:nvPr/>
          </p:nvSpPr>
          <p:spPr>
            <a:xfrm>
              <a:off x="2077" y="10136"/>
              <a:ext cx="7200" cy="1"/>
            </a:xfrm>
            <a:prstGeom prst="line">
              <a:avLst/>
            </a:prstGeom>
            <a:ln w="9525" cap="flat" cmpd="sng">
              <a:solidFill>
                <a:srgbClr val="17347D"/>
              </a:solidFill>
              <a:prstDash val="solid"/>
              <a:round/>
              <a:headEnd type="none" w="med" len="med"/>
              <a:tailEnd type="none" w="med" len="med"/>
            </a:ln>
          </p:spPr>
        </p:sp>
        <p:sp>
          <p:nvSpPr>
            <p:cNvPr id="54315" name="Line 46"/>
            <p:cNvSpPr/>
            <p:nvPr/>
          </p:nvSpPr>
          <p:spPr>
            <a:xfrm>
              <a:off x="2077" y="11848"/>
              <a:ext cx="7200" cy="1"/>
            </a:xfrm>
            <a:prstGeom prst="line">
              <a:avLst/>
            </a:prstGeom>
            <a:ln w="9525" cap="flat" cmpd="sng">
              <a:solidFill>
                <a:srgbClr val="17347D"/>
              </a:solidFill>
              <a:prstDash val="solid"/>
              <a:round/>
              <a:headEnd type="none" w="med" len="med"/>
              <a:tailEnd type="none" w="med" len="med"/>
            </a:ln>
          </p:spPr>
        </p:sp>
        <p:sp>
          <p:nvSpPr>
            <p:cNvPr id="54316" name="Text Box 47"/>
            <p:cNvSpPr txBox="true"/>
            <p:nvPr/>
          </p:nvSpPr>
          <p:spPr>
            <a:xfrm>
              <a:off x="4576" y="12029"/>
              <a:ext cx="2508" cy="39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信用管理纵向、横向通报制度</a:t>
              </a:r>
              <a:endParaRPr lang="zh-CN" altLang="en-US" sz="16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4317" name="Line 48"/>
            <p:cNvSpPr/>
            <p:nvPr/>
          </p:nvSpPr>
          <p:spPr>
            <a:xfrm>
              <a:off x="3727" y="7107"/>
              <a:ext cx="300" cy="0"/>
            </a:xfrm>
            <a:prstGeom prst="line">
              <a:avLst/>
            </a:prstGeom>
            <a:ln w="9525" cap="flat" cmpd="sng">
              <a:solidFill>
                <a:srgbClr val="17347D"/>
              </a:solidFill>
              <a:prstDash val="solid"/>
              <a:round/>
              <a:headEnd type="none" w="med" len="med"/>
              <a:tailEnd type="triangle" w="med" len="med"/>
            </a:ln>
          </p:spPr>
        </p:sp>
        <p:sp>
          <p:nvSpPr>
            <p:cNvPr id="54318" name="Line 49"/>
            <p:cNvSpPr/>
            <p:nvPr/>
          </p:nvSpPr>
          <p:spPr>
            <a:xfrm>
              <a:off x="5423" y="7585"/>
              <a:ext cx="554" cy="1"/>
            </a:xfrm>
            <a:prstGeom prst="line">
              <a:avLst/>
            </a:prstGeom>
            <a:ln w="9525" cap="flat" cmpd="sng">
              <a:solidFill>
                <a:srgbClr val="17347D"/>
              </a:solidFill>
              <a:prstDash val="solid"/>
              <a:round/>
              <a:headEnd type="none" w="med" len="med"/>
              <a:tailEnd type="triangle" w="med" len="med"/>
            </a:ln>
          </p:spPr>
        </p:sp>
        <p:sp>
          <p:nvSpPr>
            <p:cNvPr id="54319" name="Line 50"/>
            <p:cNvSpPr/>
            <p:nvPr/>
          </p:nvSpPr>
          <p:spPr>
            <a:xfrm>
              <a:off x="5423" y="7107"/>
              <a:ext cx="554" cy="264"/>
            </a:xfrm>
            <a:prstGeom prst="line">
              <a:avLst/>
            </a:prstGeom>
            <a:ln w="9525" cap="flat" cmpd="sng">
              <a:solidFill>
                <a:srgbClr val="17347D"/>
              </a:solidFill>
              <a:prstDash val="solid"/>
              <a:round/>
              <a:headEnd type="none" w="med" len="med"/>
              <a:tailEnd type="triangle" w="med" len="med"/>
            </a:ln>
          </p:spPr>
        </p:sp>
        <p:sp>
          <p:nvSpPr>
            <p:cNvPr id="54320" name="Line 51"/>
            <p:cNvSpPr/>
            <p:nvPr/>
          </p:nvSpPr>
          <p:spPr>
            <a:xfrm flipH="true">
              <a:off x="7177" y="6844"/>
              <a:ext cx="450" cy="527"/>
            </a:xfrm>
            <a:prstGeom prst="line">
              <a:avLst/>
            </a:prstGeom>
            <a:ln w="9525" cap="flat" cmpd="sng">
              <a:solidFill>
                <a:srgbClr val="17347D"/>
              </a:solidFill>
              <a:prstDash val="solid"/>
              <a:round/>
              <a:headEnd type="none" w="med" len="med"/>
              <a:tailEnd type="triangle" w="med" len="med"/>
            </a:ln>
          </p:spPr>
        </p:sp>
        <p:sp>
          <p:nvSpPr>
            <p:cNvPr id="54321" name="Line 52"/>
            <p:cNvSpPr/>
            <p:nvPr/>
          </p:nvSpPr>
          <p:spPr>
            <a:xfrm flipH="true">
              <a:off x="7177" y="7239"/>
              <a:ext cx="450" cy="263"/>
            </a:xfrm>
            <a:prstGeom prst="line">
              <a:avLst/>
            </a:prstGeom>
            <a:ln w="9525" cap="flat" cmpd="sng">
              <a:solidFill>
                <a:srgbClr val="17347D"/>
              </a:solidFill>
              <a:prstDash val="solid"/>
              <a:round/>
              <a:headEnd type="none" w="med" len="med"/>
              <a:tailEnd type="triangle" w="med" len="med"/>
            </a:ln>
          </p:spPr>
        </p:sp>
        <p:sp>
          <p:nvSpPr>
            <p:cNvPr id="54322" name="Line 53"/>
            <p:cNvSpPr/>
            <p:nvPr/>
          </p:nvSpPr>
          <p:spPr>
            <a:xfrm flipH="true">
              <a:off x="7177" y="7634"/>
              <a:ext cx="450" cy="0"/>
            </a:xfrm>
            <a:prstGeom prst="line">
              <a:avLst/>
            </a:prstGeom>
            <a:ln w="9525" cap="flat" cmpd="sng">
              <a:solidFill>
                <a:srgbClr val="17347D"/>
              </a:solidFill>
              <a:prstDash val="solid"/>
              <a:round/>
              <a:headEnd type="none" w="med" len="med"/>
              <a:tailEnd type="triangle" w="med" len="med"/>
            </a:ln>
          </p:spPr>
        </p:sp>
        <p:sp>
          <p:nvSpPr>
            <p:cNvPr id="54323" name="Line 54"/>
            <p:cNvSpPr/>
            <p:nvPr/>
          </p:nvSpPr>
          <p:spPr>
            <a:xfrm flipH="true">
              <a:off x="5377" y="8161"/>
              <a:ext cx="600" cy="1"/>
            </a:xfrm>
            <a:prstGeom prst="line">
              <a:avLst/>
            </a:prstGeom>
            <a:ln w="9525" cap="flat" cmpd="sng">
              <a:solidFill>
                <a:srgbClr val="17347D"/>
              </a:solidFill>
              <a:prstDash val="solid"/>
              <a:round/>
              <a:headEnd type="none" w="med" len="med"/>
              <a:tailEnd type="triangle" w="med" len="med"/>
            </a:ln>
          </p:spPr>
        </p:sp>
        <p:sp>
          <p:nvSpPr>
            <p:cNvPr id="54324" name="Line 55"/>
            <p:cNvSpPr/>
            <p:nvPr/>
          </p:nvSpPr>
          <p:spPr>
            <a:xfrm flipH="true">
              <a:off x="3727" y="8161"/>
              <a:ext cx="300" cy="0"/>
            </a:xfrm>
            <a:prstGeom prst="line">
              <a:avLst/>
            </a:prstGeom>
            <a:ln w="9525" cap="flat" cmpd="sng">
              <a:solidFill>
                <a:srgbClr val="17347D"/>
              </a:solidFill>
              <a:prstDash val="solid"/>
              <a:round/>
              <a:headEnd type="none" w="med" len="med"/>
              <a:tailEnd type="triangle" w="med" len="med"/>
            </a:ln>
          </p:spPr>
        </p:sp>
        <p:sp>
          <p:nvSpPr>
            <p:cNvPr id="54325" name="Line 56"/>
            <p:cNvSpPr/>
            <p:nvPr/>
          </p:nvSpPr>
          <p:spPr>
            <a:xfrm>
              <a:off x="7177" y="8161"/>
              <a:ext cx="450" cy="1"/>
            </a:xfrm>
            <a:prstGeom prst="line">
              <a:avLst/>
            </a:prstGeom>
            <a:ln w="9525" cap="flat" cmpd="sng">
              <a:solidFill>
                <a:srgbClr val="17347D"/>
              </a:solidFill>
              <a:prstDash val="solid"/>
              <a:round/>
              <a:headEnd type="none" w="med" len="med"/>
              <a:tailEnd type="triangle" w="med" len="med"/>
            </a:ln>
          </p:spPr>
        </p:sp>
        <p:sp>
          <p:nvSpPr>
            <p:cNvPr id="54326" name="Line 57"/>
            <p:cNvSpPr/>
            <p:nvPr/>
          </p:nvSpPr>
          <p:spPr>
            <a:xfrm>
              <a:off x="3727" y="6844"/>
              <a:ext cx="2250" cy="1"/>
            </a:xfrm>
            <a:prstGeom prst="line">
              <a:avLst/>
            </a:prstGeom>
            <a:ln w="9525" cap="flat" cmpd="sng">
              <a:solidFill>
                <a:srgbClr val="17347D"/>
              </a:solidFill>
              <a:prstDash val="solid"/>
              <a:round/>
              <a:headEnd type="none" w="med" len="med"/>
              <a:tailEnd type="triangle" w="med" len="med"/>
            </a:ln>
          </p:spPr>
        </p:sp>
        <p:sp>
          <p:nvSpPr>
            <p:cNvPr id="54327" name="Line 58"/>
            <p:cNvSpPr/>
            <p:nvPr/>
          </p:nvSpPr>
          <p:spPr>
            <a:xfrm>
              <a:off x="7177" y="8687"/>
              <a:ext cx="300" cy="0"/>
            </a:xfrm>
            <a:prstGeom prst="line">
              <a:avLst/>
            </a:prstGeom>
            <a:ln w="9525" cap="flat" cmpd="sng">
              <a:solidFill>
                <a:srgbClr val="17347D"/>
              </a:solidFill>
              <a:prstDash val="solid"/>
              <a:round/>
              <a:headEnd type="none" w="med" len="med"/>
              <a:tailEnd type="triangle" w="med" len="med"/>
            </a:ln>
          </p:spPr>
        </p:sp>
        <p:sp>
          <p:nvSpPr>
            <p:cNvPr id="54328" name="Line 59"/>
            <p:cNvSpPr/>
            <p:nvPr/>
          </p:nvSpPr>
          <p:spPr>
            <a:xfrm>
              <a:off x="5677" y="8699"/>
              <a:ext cx="300" cy="1"/>
            </a:xfrm>
            <a:prstGeom prst="line">
              <a:avLst/>
            </a:prstGeom>
            <a:ln w="9525" cap="flat" cmpd="sng">
              <a:solidFill>
                <a:srgbClr val="17347D"/>
              </a:solidFill>
              <a:prstDash val="solid"/>
              <a:round/>
              <a:headEnd type="none" w="med" len="med"/>
              <a:tailEnd type="triangle" w="med" len="med"/>
            </a:ln>
          </p:spPr>
        </p:sp>
        <p:sp>
          <p:nvSpPr>
            <p:cNvPr id="54329" name="Line 60"/>
            <p:cNvSpPr/>
            <p:nvPr/>
          </p:nvSpPr>
          <p:spPr>
            <a:xfrm flipV="true">
              <a:off x="7177" y="9082"/>
              <a:ext cx="300" cy="264"/>
            </a:xfrm>
            <a:prstGeom prst="line">
              <a:avLst/>
            </a:prstGeom>
            <a:ln w="9525" cap="flat" cmpd="sng">
              <a:solidFill>
                <a:srgbClr val="17347D"/>
              </a:solidFill>
              <a:prstDash val="solid"/>
              <a:round/>
              <a:headEnd type="none" w="med" len="med"/>
              <a:tailEnd type="triangle" w="med" len="med"/>
            </a:ln>
          </p:spPr>
        </p:sp>
        <p:sp>
          <p:nvSpPr>
            <p:cNvPr id="54330" name="Line 61"/>
            <p:cNvSpPr/>
            <p:nvPr/>
          </p:nvSpPr>
          <p:spPr>
            <a:xfrm>
              <a:off x="7177" y="9478"/>
              <a:ext cx="300" cy="0"/>
            </a:xfrm>
            <a:prstGeom prst="line">
              <a:avLst/>
            </a:prstGeom>
            <a:ln w="9525" cap="flat" cmpd="sng">
              <a:solidFill>
                <a:srgbClr val="17347D"/>
              </a:solidFill>
              <a:prstDash val="solid"/>
              <a:round/>
              <a:headEnd type="none" w="med" len="med"/>
              <a:tailEnd type="triangle" w="med" len="med"/>
            </a:ln>
          </p:spPr>
        </p:sp>
        <p:sp>
          <p:nvSpPr>
            <p:cNvPr id="54331" name="Line 62"/>
            <p:cNvSpPr/>
            <p:nvPr/>
          </p:nvSpPr>
          <p:spPr>
            <a:xfrm>
              <a:off x="7177" y="9609"/>
              <a:ext cx="300" cy="264"/>
            </a:xfrm>
            <a:prstGeom prst="line">
              <a:avLst/>
            </a:prstGeom>
            <a:ln w="9525" cap="flat" cmpd="sng">
              <a:solidFill>
                <a:srgbClr val="17347D"/>
              </a:solidFill>
              <a:prstDash val="solid"/>
              <a:round/>
              <a:headEnd type="none" w="med" len="med"/>
              <a:tailEnd type="triangle" w="med" len="med"/>
            </a:ln>
          </p:spPr>
        </p:sp>
        <p:sp>
          <p:nvSpPr>
            <p:cNvPr id="54332" name="Line 63"/>
            <p:cNvSpPr/>
            <p:nvPr/>
          </p:nvSpPr>
          <p:spPr>
            <a:xfrm flipH="true" flipV="true">
              <a:off x="5677" y="10399"/>
              <a:ext cx="300" cy="659"/>
            </a:xfrm>
            <a:prstGeom prst="line">
              <a:avLst/>
            </a:prstGeom>
            <a:ln w="9525" cap="flat" cmpd="sng">
              <a:solidFill>
                <a:srgbClr val="17347D"/>
              </a:solidFill>
              <a:prstDash val="solid"/>
              <a:round/>
              <a:headEnd type="none" w="med" len="med"/>
              <a:tailEnd type="triangle" w="med" len="med"/>
            </a:ln>
          </p:spPr>
        </p:sp>
        <p:sp>
          <p:nvSpPr>
            <p:cNvPr id="54333" name="Line 64"/>
            <p:cNvSpPr/>
            <p:nvPr/>
          </p:nvSpPr>
          <p:spPr>
            <a:xfrm flipH="true" flipV="true">
              <a:off x="5677" y="10794"/>
              <a:ext cx="300" cy="264"/>
            </a:xfrm>
            <a:prstGeom prst="line">
              <a:avLst/>
            </a:prstGeom>
            <a:ln w="9525" cap="flat" cmpd="sng">
              <a:solidFill>
                <a:srgbClr val="17347D"/>
              </a:solidFill>
              <a:prstDash val="solid"/>
              <a:round/>
              <a:headEnd type="none" w="med" len="med"/>
              <a:tailEnd type="triangle" w="med" len="med"/>
            </a:ln>
          </p:spPr>
        </p:sp>
        <p:sp>
          <p:nvSpPr>
            <p:cNvPr id="54334" name="Line 65"/>
            <p:cNvSpPr/>
            <p:nvPr/>
          </p:nvSpPr>
          <p:spPr>
            <a:xfrm flipH="true">
              <a:off x="5677" y="11058"/>
              <a:ext cx="300" cy="131"/>
            </a:xfrm>
            <a:prstGeom prst="line">
              <a:avLst/>
            </a:prstGeom>
            <a:ln w="9525" cap="flat" cmpd="sng">
              <a:solidFill>
                <a:srgbClr val="17347D"/>
              </a:solidFill>
              <a:prstDash val="solid"/>
              <a:round/>
              <a:headEnd type="none" w="med" len="med"/>
              <a:tailEnd type="triangle" w="med" len="med"/>
            </a:ln>
          </p:spPr>
        </p:sp>
        <p:sp>
          <p:nvSpPr>
            <p:cNvPr id="54335" name="Line 66"/>
            <p:cNvSpPr/>
            <p:nvPr/>
          </p:nvSpPr>
          <p:spPr>
            <a:xfrm flipH="true">
              <a:off x="5677" y="11058"/>
              <a:ext cx="300" cy="526"/>
            </a:xfrm>
            <a:prstGeom prst="line">
              <a:avLst/>
            </a:prstGeom>
            <a:ln w="9525" cap="flat" cmpd="sng">
              <a:solidFill>
                <a:srgbClr val="17347D"/>
              </a:solidFill>
              <a:prstDash val="solid"/>
              <a:round/>
              <a:headEnd type="none" w="med" len="med"/>
              <a:tailEnd type="triangle" w="med" len="med"/>
            </a:ln>
          </p:spPr>
        </p:sp>
        <p:sp>
          <p:nvSpPr>
            <p:cNvPr id="54336" name="Line 67"/>
            <p:cNvSpPr/>
            <p:nvPr/>
          </p:nvSpPr>
          <p:spPr>
            <a:xfrm flipH="true">
              <a:off x="3727" y="11584"/>
              <a:ext cx="300" cy="0"/>
            </a:xfrm>
            <a:prstGeom prst="line">
              <a:avLst/>
            </a:prstGeom>
            <a:ln w="9525" cap="flat" cmpd="sng">
              <a:solidFill>
                <a:srgbClr val="17347D"/>
              </a:solidFill>
              <a:prstDash val="solid"/>
              <a:round/>
              <a:headEnd type="none" w="med" len="med"/>
              <a:tailEnd type="triangle" w="med" len="med"/>
            </a:ln>
          </p:spPr>
        </p:sp>
        <p:sp>
          <p:nvSpPr>
            <p:cNvPr id="54337" name="Line 68"/>
            <p:cNvSpPr/>
            <p:nvPr/>
          </p:nvSpPr>
          <p:spPr>
            <a:xfrm flipH="true" flipV="true">
              <a:off x="3727" y="9741"/>
              <a:ext cx="300" cy="1448"/>
            </a:xfrm>
            <a:prstGeom prst="line">
              <a:avLst/>
            </a:prstGeom>
            <a:ln w="9525" cap="flat" cmpd="sng">
              <a:solidFill>
                <a:srgbClr val="17347D"/>
              </a:solidFill>
              <a:prstDash val="solid"/>
              <a:round/>
              <a:headEnd type="none" w="med" len="med"/>
              <a:tailEnd type="triangle" w="med" len="med"/>
            </a:ln>
          </p:spPr>
        </p:sp>
        <p:sp>
          <p:nvSpPr>
            <p:cNvPr id="54338" name="Line 69"/>
            <p:cNvSpPr/>
            <p:nvPr/>
          </p:nvSpPr>
          <p:spPr>
            <a:xfrm flipH="true" flipV="true">
              <a:off x="3727" y="9873"/>
              <a:ext cx="300" cy="921"/>
            </a:xfrm>
            <a:prstGeom prst="line">
              <a:avLst/>
            </a:prstGeom>
            <a:ln w="9525" cap="flat" cmpd="sng">
              <a:solidFill>
                <a:srgbClr val="17347D"/>
              </a:solidFill>
              <a:prstDash val="solid"/>
              <a:round/>
              <a:headEnd type="none" w="med" len="med"/>
              <a:tailEnd type="triangle" w="med" len="med"/>
            </a:ln>
          </p:spPr>
        </p:sp>
        <p:sp>
          <p:nvSpPr>
            <p:cNvPr id="54339" name="Line 70"/>
            <p:cNvSpPr/>
            <p:nvPr/>
          </p:nvSpPr>
          <p:spPr>
            <a:xfrm flipH="true" flipV="true">
              <a:off x="3727" y="9873"/>
              <a:ext cx="300" cy="526"/>
            </a:xfrm>
            <a:prstGeom prst="line">
              <a:avLst/>
            </a:prstGeom>
            <a:ln w="9525" cap="flat" cmpd="sng">
              <a:solidFill>
                <a:srgbClr val="17347D"/>
              </a:solidFill>
              <a:prstDash val="solid"/>
              <a:round/>
              <a:headEnd type="none" w="med" len="med"/>
              <a:tailEnd type="triangle" w="med" len="med"/>
            </a:ln>
          </p:spPr>
        </p:sp>
        <p:sp>
          <p:nvSpPr>
            <p:cNvPr id="54340" name="Line 71"/>
            <p:cNvSpPr/>
            <p:nvPr/>
          </p:nvSpPr>
          <p:spPr>
            <a:xfrm flipH="true" flipV="true">
              <a:off x="5432" y="9346"/>
              <a:ext cx="591" cy="132"/>
            </a:xfrm>
            <a:prstGeom prst="line">
              <a:avLst/>
            </a:prstGeom>
            <a:ln w="9525" cap="flat" cmpd="sng">
              <a:solidFill>
                <a:srgbClr val="17347D"/>
              </a:solidFill>
              <a:prstDash val="solid"/>
              <a:round/>
              <a:headEnd type="none" w="med" len="med"/>
              <a:tailEnd type="triangle" w="med" len="med"/>
            </a:ln>
          </p:spPr>
        </p:sp>
        <p:sp>
          <p:nvSpPr>
            <p:cNvPr id="54341" name="Line 72"/>
            <p:cNvSpPr/>
            <p:nvPr/>
          </p:nvSpPr>
          <p:spPr>
            <a:xfrm flipH="true">
              <a:off x="5377" y="9478"/>
              <a:ext cx="600" cy="263"/>
            </a:xfrm>
            <a:prstGeom prst="line">
              <a:avLst/>
            </a:prstGeom>
            <a:ln w="9525" cap="flat" cmpd="sng">
              <a:solidFill>
                <a:srgbClr val="17347D"/>
              </a:solidFill>
              <a:prstDash val="solid"/>
              <a:round/>
              <a:headEnd type="none" w="med" len="med"/>
              <a:tailEnd type="triangle" w="med" len="med"/>
            </a:ln>
          </p:spPr>
        </p:sp>
        <p:sp>
          <p:nvSpPr>
            <p:cNvPr id="54342" name="Line 73"/>
            <p:cNvSpPr/>
            <p:nvPr/>
          </p:nvSpPr>
          <p:spPr>
            <a:xfrm>
              <a:off x="3727" y="8687"/>
              <a:ext cx="300" cy="0"/>
            </a:xfrm>
            <a:prstGeom prst="line">
              <a:avLst/>
            </a:prstGeom>
            <a:ln w="12700" cap="flat" cmpd="sng">
              <a:solidFill>
                <a:srgbClr val="000000"/>
              </a:solidFill>
              <a:prstDash val="solid"/>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917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6324" name="Rectangle 2"/>
          <p:cNvSpPr>
            <a:spLocks noGrp="true"/>
          </p:cNvSpPr>
          <p:nvPr/>
        </p:nvSpPr>
        <p:spPr>
          <a:xfrm>
            <a:off x="2195830" y="1093153"/>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dirty="0">
                <a:solidFill>
                  <a:schemeClr val="tx1"/>
                </a:solidFill>
                <a:latin typeface="微软雅黑" panose="020B0503020204020204" charset="-122"/>
                <a:ea typeface="微软雅黑" panose="020B0503020204020204" charset="-122"/>
              </a:rPr>
              <a:t>信用管理机构组织分工</a:t>
            </a:r>
            <a:endParaRPr lang="zh-CN" altLang="en-US" sz="2000" dirty="0">
              <a:solidFill>
                <a:schemeClr val="tx1"/>
              </a:solidFill>
              <a:latin typeface="微软雅黑" panose="020B0503020204020204" charset="-122"/>
              <a:ea typeface="微软雅黑" panose="020B0503020204020204" charset="-122"/>
            </a:endParaRPr>
          </a:p>
        </p:txBody>
      </p:sp>
      <p:graphicFrame>
        <p:nvGraphicFramePr>
          <p:cNvPr id="68968" name="Group 360"/>
          <p:cNvGraphicFramePr>
            <a:graphicFrameLocks noGrp="true"/>
          </p:cNvGraphicFramePr>
          <p:nvPr/>
        </p:nvGraphicFramePr>
        <p:xfrm>
          <a:off x="2624138" y="1825625"/>
          <a:ext cx="7061200" cy="4203984"/>
        </p:xfrm>
        <a:graphic>
          <a:graphicData uri="http://schemas.openxmlformats.org/drawingml/2006/table">
            <a:tbl>
              <a:tblPr/>
              <a:tblGrid>
                <a:gridCol w="2572008"/>
                <a:gridCol w="1447945"/>
                <a:gridCol w="999177"/>
                <a:gridCol w="1012156"/>
                <a:gridCol w="1029913"/>
              </a:tblGrid>
              <a:tr h="467360">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职能</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业务部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法律部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财务部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客户基本信息的收集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客户财务信息的收集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客户信用审查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客户评级</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客户信用额度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建议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审核</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交易资搜集与报告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货款催收</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货款追索</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8372" name="Rectangle 3"/>
          <p:cNvSpPr>
            <a:spLocks noGrp="true"/>
          </p:cNvSpPr>
          <p:nvPr/>
        </p:nvSpPr>
        <p:spPr>
          <a:xfrm>
            <a:off x="1981200" y="129984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en-US" altLang="zh-CN" sz="2400" b="1" dirty="0">
                <a:latin typeface="微软雅黑" panose="020B0503020204020204" charset="-122"/>
                <a:ea typeface="微软雅黑" panose="020B0503020204020204" charset="-122"/>
                <a:cs typeface="微软雅黑" panose="020B0503020204020204" charset="-122"/>
              </a:rPr>
              <a:t>1</a:t>
            </a:r>
            <a:r>
              <a:rPr lang="en-US" altLang="en-US"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信用管理部门内设机构职能</a:t>
            </a:r>
            <a:endParaRPr lang="en-US" altLang="zh-CN" sz="2800" b="1" dirty="0">
              <a:latin typeface="微软雅黑" panose="020B0503020204020204" charset="-122"/>
              <a:ea typeface="微软雅黑" panose="020B0503020204020204" charset="-122"/>
              <a:cs typeface="微软雅黑" panose="020B0503020204020204" charset="-122"/>
            </a:endParaRPr>
          </a:p>
          <a:p>
            <a:pPr eaLnBrk="1" hangingPunct="1">
              <a:buNone/>
            </a:pP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信用管理部门由</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客户调查科、信用分析科、帐款管理科、商</a:t>
            </a:r>
            <a:endParaRPr lang="en-US" altLang="zh-CN" sz="2400" dirty="0">
              <a:solidFill>
                <a:srgbClr val="00B0F0"/>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帐追收科、服务科</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等部门组成。</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各个科室有自身的</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职能和业</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务流程</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。详情见下图。服务科职能主要是接待客户投诉和编制信用报表，作用相对较小，通常与其他部门合并。</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0421" name="AutoShape 5"/>
          <p:cNvSpPr>
            <a:spLocks noChangeAspect="true"/>
          </p:cNvSpPr>
          <p:nvPr/>
        </p:nvSpPr>
        <p:spPr>
          <a:xfrm>
            <a:off x="100013" y="1327150"/>
            <a:ext cx="8937625" cy="5164138"/>
          </a:xfrm>
          <a:prstGeom prst="rect">
            <a:avLst/>
          </a:prstGeom>
          <a:noFill/>
          <a:ln w="9525">
            <a:noFill/>
          </a:ln>
        </p:spPr>
        <p:txBody>
          <a:bodyPr anchor="t" anchorCtr="false"/>
          <a:p>
            <a:pPr>
              <a:buClrTx/>
              <a:buFont typeface="Arial" panose="020B0604020202020204" pitchFamily="34" charset="0"/>
            </a:pPr>
            <a:endParaRPr lang="zh-CN" altLang="en-US" dirty="0">
              <a:latin typeface="Arial" panose="020B0604020202020204" pitchFamily="34" charset="0"/>
            </a:endParaRPr>
          </a:p>
        </p:txBody>
      </p:sp>
      <p:grpSp>
        <p:nvGrpSpPr>
          <p:cNvPr id="60420" name="Group 4"/>
          <p:cNvGrpSpPr>
            <a:grpSpLocks noChangeAspect="true"/>
          </p:cNvGrpSpPr>
          <p:nvPr/>
        </p:nvGrpSpPr>
        <p:grpSpPr>
          <a:xfrm>
            <a:off x="1626553" y="1378585"/>
            <a:ext cx="8937625" cy="5164138"/>
            <a:chOff x="2304" y="9332"/>
            <a:chExt cx="10013" cy="5858"/>
          </a:xfrm>
        </p:grpSpPr>
        <p:sp>
          <p:nvSpPr>
            <p:cNvPr id="2" name="AutoShape 5"/>
            <p:cNvSpPr>
              <a:spLocks noChangeAspect="true"/>
            </p:cNvSpPr>
            <p:nvPr/>
          </p:nvSpPr>
          <p:spPr>
            <a:xfrm>
              <a:off x="2304" y="9332"/>
              <a:ext cx="10013" cy="5858"/>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2" name="Line 6"/>
            <p:cNvSpPr/>
            <p:nvPr/>
          </p:nvSpPr>
          <p:spPr>
            <a:xfrm>
              <a:off x="10982" y="13238"/>
              <a:ext cx="1" cy="781"/>
            </a:xfrm>
            <a:prstGeom prst="line">
              <a:avLst/>
            </a:prstGeom>
            <a:ln w="9525" cap="flat" cmpd="sng">
              <a:solidFill>
                <a:srgbClr val="000000"/>
              </a:solidFill>
              <a:prstDash val="solid"/>
              <a:round/>
              <a:headEnd type="none" w="med" len="med"/>
              <a:tailEnd type="none" w="med" len="med"/>
            </a:ln>
          </p:spPr>
        </p:sp>
        <p:sp>
          <p:nvSpPr>
            <p:cNvPr id="60423" name="Line 7"/>
            <p:cNvSpPr/>
            <p:nvPr/>
          </p:nvSpPr>
          <p:spPr>
            <a:xfrm>
              <a:off x="9426" y="9918"/>
              <a:ext cx="666" cy="1"/>
            </a:xfrm>
            <a:prstGeom prst="line">
              <a:avLst/>
            </a:prstGeom>
            <a:ln w="9525" cap="flat" cmpd="sng">
              <a:solidFill>
                <a:srgbClr val="000000"/>
              </a:solidFill>
              <a:prstDash val="solid"/>
              <a:round/>
              <a:headEnd type="none" w="med" len="med"/>
              <a:tailEnd type="none" w="med" len="med"/>
            </a:ln>
          </p:spPr>
        </p:sp>
        <p:sp>
          <p:nvSpPr>
            <p:cNvPr id="59401" name="AutoShape 8"/>
            <p:cNvSpPr>
              <a:spLocks noChangeArrowheads="true"/>
            </p:cNvSpPr>
            <p:nvPr/>
          </p:nvSpPr>
          <p:spPr bwMode="auto">
            <a:xfrm>
              <a:off x="2973" y="9793"/>
              <a:ext cx="2225" cy="711"/>
            </a:xfrm>
            <a:prstGeom prst="downArrowCallout">
              <a:avLst>
                <a:gd name="adj1" fmla="val 78235"/>
                <a:gd name="adj2" fmla="val 78235"/>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赊销定单</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2" name="AutoShape 9"/>
            <p:cNvSpPr>
              <a:spLocks noChangeArrowheads="true"/>
            </p:cNvSpPr>
            <p:nvPr/>
          </p:nvSpPr>
          <p:spPr bwMode="auto">
            <a:xfrm>
              <a:off x="2971" y="10758"/>
              <a:ext cx="2227" cy="547"/>
            </a:xfrm>
            <a:prstGeom prst="downArrowCallout">
              <a:avLst>
                <a:gd name="adj1" fmla="val 101597"/>
                <a:gd name="adj2" fmla="val 101597"/>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老客户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Line 10"/>
            <p:cNvSpPr/>
            <p:nvPr/>
          </p:nvSpPr>
          <p:spPr>
            <a:xfrm>
              <a:off x="5197" y="10041"/>
              <a:ext cx="1227" cy="1"/>
            </a:xfrm>
            <a:prstGeom prst="line">
              <a:avLst/>
            </a:prstGeom>
            <a:ln w="9525" cap="flat" cmpd="sng">
              <a:solidFill>
                <a:srgbClr val="000000"/>
              </a:solidFill>
              <a:prstDash val="solid"/>
              <a:round/>
              <a:headEnd type="none" w="med" len="med"/>
              <a:tailEnd type="triangle" w="med" len="med"/>
            </a:ln>
          </p:spPr>
        </p:sp>
        <p:sp>
          <p:nvSpPr>
            <p:cNvPr id="59404" name="Rectangle 11"/>
            <p:cNvSpPr>
              <a:spLocks noChangeArrowheads="true"/>
            </p:cNvSpPr>
            <p:nvPr/>
          </p:nvSpPr>
          <p:spPr bwMode="auto">
            <a:xfrm>
              <a:off x="6532" y="9849"/>
              <a:ext cx="1597" cy="3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新客户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5" name="AutoShape 12"/>
            <p:cNvSpPr>
              <a:spLocks noChangeArrowheads="true"/>
            </p:cNvSpPr>
            <p:nvPr/>
          </p:nvSpPr>
          <p:spPr bwMode="auto">
            <a:xfrm>
              <a:off x="2971" y="11578"/>
              <a:ext cx="2227" cy="1014"/>
            </a:xfrm>
            <a:prstGeom prst="downArrowCallout">
              <a:avLst>
                <a:gd name="adj1" fmla="val 55001"/>
                <a:gd name="adj2" fmla="val 61250"/>
                <a:gd name="adj3" fmla="val 16694"/>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档案资料齐全且</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未超过更新时间</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9" name="Line 13"/>
            <p:cNvSpPr/>
            <p:nvPr/>
          </p:nvSpPr>
          <p:spPr>
            <a:xfrm>
              <a:off x="8159" y="10041"/>
              <a:ext cx="614" cy="1"/>
            </a:xfrm>
            <a:prstGeom prst="line">
              <a:avLst/>
            </a:prstGeom>
            <a:ln w="9525" cap="flat" cmpd="sng">
              <a:solidFill>
                <a:srgbClr val="000000"/>
              </a:solidFill>
              <a:prstDash val="solid"/>
              <a:round/>
              <a:headEnd type="none" w="med" len="med"/>
              <a:tailEnd type="none" w="med" len="med"/>
            </a:ln>
          </p:spPr>
        </p:sp>
        <p:sp>
          <p:nvSpPr>
            <p:cNvPr id="59407" name="Rectangle 14"/>
            <p:cNvSpPr>
              <a:spLocks noChangeArrowheads="true"/>
            </p:cNvSpPr>
            <p:nvPr/>
          </p:nvSpPr>
          <p:spPr bwMode="auto">
            <a:xfrm>
              <a:off x="10090" y="9809"/>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索要申请表</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8" name="Rectangle 15"/>
            <p:cNvSpPr>
              <a:spLocks noChangeArrowheads="true"/>
            </p:cNvSpPr>
            <p:nvPr/>
          </p:nvSpPr>
          <p:spPr bwMode="auto">
            <a:xfrm>
              <a:off x="10090" y="10591"/>
              <a:ext cx="181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业务部门意见</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9" name="Rectangle 16"/>
            <p:cNvSpPr>
              <a:spLocks noChangeArrowheads="true"/>
            </p:cNvSpPr>
            <p:nvPr/>
          </p:nvSpPr>
          <p:spPr bwMode="auto">
            <a:xfrm>
              <a:off x="10090" y="11372"/>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第三方推荐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3" name="Line 17"/>
            <p:cNvSpPr/>
            <p:nvPr/>
          </p:nvSpPr>
          <p:spPr>
            <a:xfrm>
              <a:off x="5197" y="10963"/>
              <a:ext cx="1227" cy="1"/>
            </a:xfrm>
            <a:prstGeom prst="line">
              <a:avLst/>
            </a:prstGeom>
            <a:ln w="9525" cap="flat" cmpd="sng">
              <a:solidFill>
                <a:srgbClr val="000000"/>
              </a:solidFill>
              <a:prstDash val="solid"/>
              <a:round/>
              <a:headEnd type="none" w="med" len="med"/>
              <a:tailEnd type="triangle" w="med" len="med"/>
            </a:ln>
          </p:spPr>
        </p:sp>
        <p:sp>
          <p:nvSpPr>
            <p:cNvPr id="59411" name="Rectangle 18"/>
            <p:cNvSpPr>
              <a:spLocks noChangeArrowheads="true"/>
            </p:cNvSpPr>
            <p:nvPr/>
          </p:nvSpPr>
          <p:spPr bwMode="auto">
            <a:xfrm>
              <a:off x="6532" y="10841"/>
              <a:ext cx="1597" cy="63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资料短缺或已经过期</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2" name="Oval 19"/>
            <p:cNvSpPr>
              <a:spLocks noChangeArrowheads="true"/>
            </p:cNvSpPr>
            <p:nvPr/>
          </p:nvSpPr>
          <p:spPr bwMode="auto">
            <a:xfrm>
              <a:off x="2973" y="12847"/>
              <a:ext cx="2225" cy="58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信用分析科</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3" name="Rectangle 20"/>
            <p:cNvSpPr>
              <a:spLocks noChangeArrowheads="true"/>
            </p:cNvSpPr>
            <p:nvPr/>
          </p:nvSpPr>
          <p:spPr bwMode="auto">
            <a:xfrm>
              <a:off x="10234" y="12152"/>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外部资信调查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4" name="Rectangle 21"/>
            <p:cNvSpPr>
              <a:spLocks noChangeArrowheads="true"/>
            </p:cNvSpPr>
            <p:nvPr/>
          </p:nvSpPr>
          <p:spPr bwMode="auto">
            <a:xfrm>
              <a:off x="10234" y="12935"/>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其他方式调查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8" name="Line 22"/>
            <p:cNvSpPr/>
            <p:nvPr/>
          </p:nvSpPr>
          <p:spPr>
            <a:xfrm>
              <a:off x="8757" y="10041"/>
              <a:ext cx="1" cy="976"/>
            </a:xfrm>
            <a:prstGeom prst="line">
              <a:avLst/>
            </a:prstGeom>
            <a:ln w="9525" cap="flat" cmpd="sng">
              <a:solidFill>
                <a:srgbClr val="000000"/>
              </a:solidFill>
              <a:prstDash val="solid"/>
              <a:round/>
              <a:headEnd type="none" w="med" len="med"/>
              <a:tailEnd type="none" w="med" len="med"/>
            </a:ln>
          </p:spPr>
        </p:sp>
        <p:sp>
          <p:nvSpPr>
            <p:cNvPr id="60439" name="Line 23"/>
            <p:cNvSpPr/>
            <p:nvPr/>
          </p:nvSpPr>
          <p:spPr>
            <a:xfrm>
              <a:off x="8159" y="11021"/>
              <a:ext cx="614" cy="1"/>
            </a:xfrm>
            <a:prstGeom prst="line">
              <a:avLst/>
            </a:prstGeom>
            <a:ln w="9525" cap="flat" cmpd="sng">
              <a:solidFill>
                <a:srgbClr val="000000"/>
              </a:solidFill>
              <a:prstDash val="solid"/>
              <a:round/>
              <a:headEnd type="none" w="med" len="med"/>
              <a:tailEnd type="none" w="med" len="med"/>
            </a:ln>
          </p:spPr>
        </p:sp>
        <p:sp>
          <p:nvSpPr>
            <p:cNvPr id="60440" name="Line 24"/>
            <p:cNvSpPr/>
            <p:nvPr/>
          </p:nvSpPr>
          <p:spPr>
            <a:xfrm>
              <a:off x="8757" y="10504"/>
              <a:ext cx="612" cy="1"/>
            </a:xfrm>
            <a:prstGeom prst="line">
              <a:avLst/>
            </a:prstGeom>
            <a:ln w="9525" cap="flat" cmpd="sng">
              <a:solidFill>
                <a:srgbClr val="000000"/>
              </a:solidFill>
              <a:prstDash val="solid"/>
              <a:round/>
              <a:headEnd type="none" w="med" len="med"/>
              <a:tailEnd type="none" w="med" len="med"/>
            </a:ln>
          </p:spPr>
        </p:sp>
        <p:sp>
          <p:nvSpPr>
            <p:cNvPr id="60441" name="Line 25"/>
            <p:cNvSpPr/>
            <p:nvPr/>
          </p:nvSpPr>
          <p:spPr>
            <a:xfrm>
              <a:off x="9425" y="9918"/>
              <a:ext cx="1" cy="3124"/>
            </a:xfrm>
            <a:prstGeom prst="line">
              <a:avLst/>
            </a:prstGeom>
            <a:ln w="9525" cap="flat" cmpd="sng">
              <a:solidFill>
                <a:srgbClr val="000000"/>
              </a:solidFill>
              <a:prstDash val="solid"/>
              <a:round/>
              <a:headEnd type="none" w="med" len="med"/>
              <a:tailEnd type="none" w="med" len="med"/>
            </a:ln>
          </p:spPr>
        </p:sp>
        <p:sp>
          <p:nvSpPr>
            <p:cNvPr id="60442" name="Line 26"/>
            <p:cNvSpPr/>
            <p:nvPr/>
          </p:nvSpPr>
          <p:spPr>
            <a:xfrm>
              <a:off x="9425" y="10699"/>
              <a:ext cx="667" cy="1"/>
            </a:xfrm>
            <a:prstGeom prst="line">
              <a:avLst/>
            </a:prstGeom>
            <a:ln w="9525" cap="flat" cmpd="sng">
              <a:solidFill>
                <a:srgbClr val="000000"/>
              </a:solidFill>
              <a:prstDash val="solid"/>
              <a:round/>
              <a:headEnd type="none" w="med" len="med"/>
              <a:tailEnd type="none" w="med" len="med"/>
            </a:ln>
          </p:spPr>
        </p:sp>
        <p:sp>
          <p:nvSpPr>
            <p:cNvPr id="60443" name="Line 27"/>
            <p:cNvSpPr/>
            <p:nvPr/>
          </p:nvSpPr>
          <p:spPr>
            <a:xfrm>
              <a:off x="9425" y="11480"/>
              <a:ext cx="667" cy="1"/>
            </a:xfrm>
            <a:prstGeom prst="line">
              <a:avLst/>
            </a:prstGeom>
            <a:ln w="9525" cap="flat" cmpd="sng">
              <a:solidFill>
                <a:srgbClr val="000000"/>
              </a:solidFill>
              <a:prstDash val="solid"/>
              <a:round/>
              <a:headEnd type="none" w="med" len="med"/>
              <a:tailEnd type="none" w="med" len="med"/>
            </a:ln>
          </p:spPr>
        </p:sp>
        <p:sp>
          <p:nvSpPr>
            <p:cNvPr id="60444" name="Line 28"/>
            <p:cNvSpPr/>
            <p:nvPr/>
          </p:nvSpPr>
          <p:spPr>
            <a:xfrm flipV="true">
              <a:off x="9425" y="12261"/>
              <a:ext cx="667" cy="5"/>
            </a:xfrm>
            <a:prstGeom prst="line">
              <a:avLst/>
            </a:prstGeom>
            <a:ln w="9525" cap="flat" cmpd="sng">
              <a:solidFill>
                <a:srgbClr val="000000"/>
              </a:solidFill>
              <a:prstDash val="solid"/>
              <a:round/>
              <a:headEnd type="none" w="med" len="med"/>
              <a:tailEnd type="none" w="med" len="med"/>
            </a:ln>
          </p:spPr>
        </p:sp>
        <p:sp>
          <p:nvSpPr>
            <p:cNvPr id="60445" name="Line 29"/>
            <p:cNvSpPr/>
            <p:nvPr/>
          </p:nvSpPr>
          <p:spPr>
            <a:xfrm>
              <a:off x="9425" y="13042"/>
              <a:ext cx="667" cy="1"/>
            </a:xfrm>
            <a:prstGeom prst="line">
              <a:avLst/>
            </a:prstGeom>
            <a:ln w="9525" cap="flat" cmpd="sng">
              <a:solidFill>
                <a:srgbClr val="000000"/>
              </a:solidFill>
              <a:prstDash val="solid"/>
              <a:round/>
              <a:headEnd type="none" w="med" len="med"/>
              <a:tailEnd type="none" w="med" len="med"/>
            </a:ln>
          </p:spPr>
        </p:sp>
        <p:sp>
          <p:nvSpPr>
            <p:cNvPr id="60446" name="Line 30"/>
            <p:cNvSpPr/>
            <p:nvPr/>
          </p:nvSpPr>
          <p:spPr>
            <a:xfrm>
              <a:off x="4084" y="14019"/>
              <a:ext cx="6898" cy="1"/>
            </a:xfrm>
            <a:prstGeom prst="line">
              <a:avLst/>
            </a:prstGeom>
            <a:ln w="9525" cap="flat" cmpd="sng">
              <a:solidFill>
                <a:srgbClr val="000000"/>
              </a:solidFill>
              <a:prstDash val="solid"/>
              <a:round/>
              <a:headEnd type="none" w="med" len="med"/>
              <a:tailEnd type="none" w="med" len="med"/>
            </a:ln>
          </p:spPr>
        </p:sp>
        <p:sp>
          <p:nvSpPr>
            <p:cNvPr id="60447" name="Line 31"/>
            <p:cNvSpPr/>
            <p:nvPr/>
          </p:nvSpPr>
          <p:spPr>
            <a:xfrm flipV="true">
              <a:off x="4084" y="13433"/>
              <a:ext cx="11" cy="586"/>
            </a:xfrm>
            <a:prstGeom prst="line">
              <a:avLst/>
            </a:prstGeom>
            <a:ln w="9525" cap="flat" cmpd="sng">
              <a:solidFill>
                <a:srgbClr val="000000"/>
              </a:solidFill>
              <a:prstDash val="solid"/>
              <a:round/>
              <a:headEnd type="none" w="med" len="med"/>
              <a:tailEnd type="triangle" w="med" len="med"/>
            </a:ln>
          </p:spPr>
        </p:sp>
        <p:sp>
          <p:nvSpPr>
            <p:cNvPr id="3" name="Text Box 34"/>
            <p:cNvSpPr txBox="true"/>
            <p:nvPr/>
          </p:nvSpPr>
          <p:spPr>
            <a:xfrm>
              <a:off x="6402" y="14252"/>
              <a:ext cx="2294" cy="58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客户调查科职能</a:t>
              </a:r>
              <a:endParaRPr lang="zh-CN" altLang="en-US" b="1" dirty="0">
                <a:latin typeface="微软雅黑" panose="020B0503020204020204" charset="-122"/>
                <a:ea typeface="微软雅黑" panose="020B0503020204020204" charset="-122"/>
              </a:endParaRPr>
            </a:p>
          </p:txBody>
        </p:sp>
        <p:sp>
          <p:nvSpPr>
            <p:cNvPr id="60451" name="Line 35"/>
            <p:cNvSpPr/>
            <p:nvPr/>
          </p:nvSpPr>
          <p:spPr>
            <a:xfrm>
              <a:off x="10982" y="10168"/>
              <a:ext cx="1" cy="354"/>
            </a:xfrm>
            <a:prstGeom prst="line">
              <a:avLst/>
            </a:prstGeom>
            <a:ln w="9525" cap="flat" cmpd="sng">
              <a:solidFill>
                <a:srgbClr val="000000"/>
              </a:solidFill>
              <a:prstDash val="solid"/>
              <a:round/>
              <a:headEnd type="none" w="med" len="med"/>
              <a:tailEnd type="none" w="med" len="med"/>
            </a:ln>
          </p:spPr>
        </p:sp>
        <p:sp>
          <p:nvSpPr>
            <p:cNvPr id="60452" name="Line 36"/>
            <p:cNvSpPr/>
            <p:nvPr/>
          </p:nvSpPr>
          <p:spPr>
            <a:xfrm>
              <a:off x="10982" y="10963"/>
              <a:ext cx="1" cy="284"/>
            </a:xfrm>
            <a:prstGeom prst="line">
              <a:avLst/>
            </a:prstGeom>
            <a:ln w="9525" cap="flat" cmpd="sng">
              <a:solidFill>
                <a:srgbClr val="000000"/>
              </a:solidFill>
              <a:prstDash val="solid"/>
              <a:round/>
              <a:headEnd type="none" w="med" len="med"/>
              <a:tailEnd type="none" w="med" len="med"/>
            </a:ln>
          </p:spPr>
        </p:sp>
        <p:sp>
          <p:nvSpPr>
            <p:cNvPr id="60453" name="Line 37"/>
            <p:cNvSpPr/>
            <p:nvPr/>
          </p:nvSpPr>
          <p:spPr>
            <a:xfrm>
              <a:off x="10982" y="11675"/>
              <a:ext cx="1" cy="355"/>
            </a:xfrm>
            <a:prstGeom prst="line">
              <a:avLst/>
            </a:prstGeom>
            <a:ln w="9525" cap="flat" cmpd="sng">
              <a:solidFill>
                <a:srgbClr val="000000"/>
              </a:solidFill>
              <a:prstDash val="solid"/>
              <a:round/>
              <a:headEnd type="none" w="med" len="med"/>
              <a:tailEnd type="none" w="med" len="med"/>
            </a:ln>
          </p:spPr>
        </p:sp>
        <p:sp>
          <p:nvSpPr>
            <p:cNvPr id="60454" name="Line 38"/>
            <p:cNvSpPr/>
            <p:nvPr/>
          </p:nvSpPr>
          <p:spPr>
            <a:xfrm>
              <a:off x="10982" y="12457"/>
              <a:ext cx="1" cy="354"/>
            </a:xfrm>
            <a:prstGeom prst="line">
              <a:avLst/>
            </a:prstGeom>
            <a:ln w="9525" cap="flat" cmpd="sng">
              <a:solidFill>
                <a:srgbClr val="000000"/>
              </a:solidFill>
              <a:prstDash val="solid"/>
              <a:round/>
              <a:headEnd type="none" w="med" len="med"/>
              <a:tailEnd type="non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2468" name="Group 4"/>
          <p:cNvGrpSpPr>
            <a:grpSpLocks noChangeAspect="true"/>
          </p:cNvGrpSpPr>
          <p:nvPr/>
        </p:nvGrpSpPr>
        <p:grpSpPr>
          <a:xfrm>
            <a:off x="1770380" y="1208723"/>
            <a:ext cx="8650288" cy="5060950"/>
            <a:chOff x="2947" y="4313"/>
            <a:chExt cx="8416" cy="4984"/>
          </a:xfrm>
        </p:grpSpPr>
        <p:sp>
          <p:nvSpPr>
            <p:cNvPr id="62469" name="AutoShape 5"/>
            <p:cNvSpPr>
              <a:spLocks noChangeAspect="true"/>
            </p:cNvSpPr>
            <p:nvPr/>
          </p:nvSpPr>
          <p:spPr>
            <a:xfrm>
              <a:off x="2947" y="4313"/>
              <a:ext cx="8416" cy="4984"/>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3" name="AutoShape 6"/>
            <p:cNvSpPr>
              <a:spLocks noChangeArrowheads="true"/>
            </p:cNvSpPr>
            <p:nvPr/>
          </p:nvSpPr>
          <p:spPr bwMode="auto">
            <a:xfrm>
              <a:off x="3789" y="4497"/>
              <a:ext cx="748" cy="924"/>
            </a:xfrm>
            <a:prstGeom prst="foldedCorner">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4" name="AutoShape 7"/>
            <p:cNvSpPr>
              <a:spLocks noChangeArrowheads="true"/>
            </p:cNvSpPr>
            <p:nvPr/>
          </p:nvSpPr>
          <p:spPr bwMode="auto">
            <a:xfrm>
              <a:off x="4631" y="4497"/>
              <a:ext cx="1004" cy="924"/>
            </a:xfrm>
            <a:custGeom>
              <a:avLst/>
              <a:gdLst>
                <a:gd name="T0" fmla="*/ 35 w 21600"/>
                <a:gd name="T1" fmla="*/ 0 h 21600"/>
                <a:gd name="T2" fmla="*/ 0 w 21600"/>
                <a:gd name="T3" fmla="*/ 20 h 21600"/>
                <a:gd name="T4" fmla="*/ 35 w 21600"/>
                <a:gd name="T5" fmla="*/ 40 h 21600"/>
                <a:gd name="T6" fmla="*/ 47 w 21600"/>
                <a:gd name="T7" fmla="*/ 20 h 21600"/>
                <a:gd name="T8" fmla="*/ 17694720 60000 65536"/>
                <a:gd name="T9" fmla="*/ 11796480 60000 65536"/>
                <a:gd name="T10" fmla="*/ 5898240 60000 65536"/>
                <a:gd name="T11" fmla="*/ 0 60000 65536"/>
                <a:gd name="T12" fmla="*/ 3378 w 21600"/>
                <a:gd name="T13" fmla="*/ 5400 h 21600"/>
                <a:gd name="T14" fmla="*/ 18889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5" name="Rectangle 8"/>
            <p:cNvSpPr>
              <a:spLocks noChangeArrowheads="true"/>
            </p:cNvSpPr>
            <p:nvPr/>
          </p:nvSpPr>
          <p:spPr bwMode="auto">
            <a:xfrm>
              <a:off x="5682" y="4682"/>
              <a:ext cx="2956" cy="4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查看客户档案和资信报告</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Rectangle 9"/>
            <p:cNvSpPr>
              <a:spLocks noChangeArrowheads="true"/>
            </p:cNvSpPr>
            <p:nvPr/>
          </p:nvSpPr>
          <p:spPr bwMode="auto">
            <a:xfrm>
              <a:off x="5682" y="5604"/>
              <a:ext cx="2956" cy="4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分析客户以往的信用状况</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7" name="Rectangle 10"/>
            <p:cNvSpPr>
              <a:spLocks noChangeArrowheads="true"/>
            </p:cNvSpPr>
            <p:nvPr/>
          </p:nvSpPr>
          <p:spPr bwMode="auto">
            <a:xfrm>
              <a:off x="5682" y="6528"/>
              <a:ext cx="2945" cy="48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对新的申请进行评估</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8" name="AutoShape 11"/>
            <p:cNvSpPr>
              <a:spLocks noChangeArrowheads="true"/>
            </p:cNvSpPr>
            <p:nvPr/>
          </p:nvSpPr>
          <p:spPr bwMode="auto">
            <a:xfrm>
              <a:off x="6524" y="5235"/>
              <a:ext cx="1262" cy="369"/>
            </a:xfrm>
            <a:prstGeom prst="downArrow">
              <a:avLst>
                <a:gd name="adj1" fmla="val 36111"/>
                <a:gd name="adj2" fmla="val 5384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9" name="AutoShape 12"/>
            <p:cNvSpPr>
              <a:spLocks noChangeArrowheads="true"/>
            </p:cNvSpPr>
            <p:nvPr/>
          </p:nvSpPr>
          <p:spPr bwMode="auto">
            <a:xfrm>
              <a:off x="6734" y="6159"/>
              <a:ext cx="1052" cy="369"/>
            </a:xfrm>
            <a:prstGeom prst="downArrow">
              <a:avLst>
                <a:gd name="adj1" fmla="val 40000"/>
                <a:gd name="adj2" fmla="val 4903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0" name="AutoShape 13"/>
            <p:cNvSpPr>
              <a:spLocks noChangeArrowheads="true"/>
            </p:cNvSpPr>
            <p:nvPr/>
          </p:nvSpPr>
          <p:spPr bwMode="auto">
            <a:xfrm>
              <a:off x="6734" y="7082"/>
              <a:ext cx="1052" cy="369"/>
            </a:xfrm>
            <a:prstGeom prst="downArrow">
              <a:avLst>
                <a:gd name="adj1" fmla="val 36889"/>
                <a:gd name="adj2" fmla="val 5865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1" name="AutoShape 14"/>
            <p:cNvSpPr>
              <a:spLocks noChangeArrowheads="true"/>
            </p:cNvSpPr>
            <p:nvPr/>
          </p:nvSpPr>
          <p:spPr bwMode="auto">
            <a:xfrm>
              <a:off x="5682" y="7548"/>
              <a:ext cx="2885" cy="477"/>
            </a:xfrm>
            <a:prstGeom prst="hexagon">
              <a:avLst>
                <a:gd name="adj" fmla="val 151523"/>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审核结果</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9" name="Line 15"/>
            <p:cNvSpPr/>
            <p:nvPr/>
          </p:nvSpPr>
          <p:spPr>
            <a:xfrm>
              <a:off x="8628" y="7750"/>
              <a:ext cx="1052" cy="2"/>
            </a:xfrm>
            <a:prstGeom prst="line">
              <a:avLst/>
            </a:prstGeom>
            <a:ln w="9525" cap="flat" cmpd="sng">
              <a:solidFill>
                <a:srgbClr val="000000"/>
              </a:solidFill>
              <a:prstDash val="solid"/>
              <a:round/>
              <a:headEnd type="none" w="med" len="med"/>
              <a:tailEnd type="triangle" w="med" len="med"/>
            </a:ln>
          </p:spPr>
        </p:sp>
        <p:sp>
          <p:nvSpPr>
            <p:cNvPr id="62480" name="Line 16"/>
            <p:cNvSpPr/>
            <p:nvPr/>
          </p:nvSpPr>
          <p:spPr>
            <a:xfrm flipH="true">
              <a:off x="4630" y="7750"/>
              <a:ext cx="1092" cy="2"/>
            </a:xfrm>
            <a:prstGeom prst="line">
              <a:avLst/>
            </a:prstGeom>
            <a:ln w="9525" cap="flat" cmpd="sng">
              <a:solidFill>
                <a:srgbClr val="000000"/>
              </a:solidFill>
              <a:prstDash val="solid"/>
              <a:round/>
              <a:headEnd type="none" w="med" len="med"/>
              <a:tailEnd type="triangle" w="med" len="med"/>
            </a:ln>
          </p:spPr>
        </p:sp>
        <p:sp>
          <p:nvSpPr>
            <p:cNvPr id="60434" name="Oval 17"/>
            <p:cNvSpPr>
              <a:spLocks noChangeArrowheads="true"/>
            </p:cNvSpPr>
            <p:nvPr/>
          </p:nvSpPr>
          <p:spPr bwMode="auto">
            <a:xfrm>
              <a:off x="3474" y="7546"/>
              <a:ext cx="1086"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5" name="Oval 18"/>
            <p:cNvSpPr>
              <a:spLocks noChangeArrowheads="true"/>
            </p:cNvSpPr>
            <p:nvPr/>
          </p:nvSpPr>
          <p:spPr bwMode="auto">
            <a:xfrm>
              <a:off x="9679" y="7546"/>
              <a:ext cx="1259"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Text Box 19"/>
            <p:cNvSpPr txBox="true"/>
            <p:nvPr/>
          </p:nvSpPr>
          <p:spPr>
            <a:xfrm>
              <a:off x="4846" y="7377"/>
              <a:ext cx="4628" cy="306"/>
            </a:xfrm>
            <a:prstGeom prst="rect">
              <a:avLst/>
            </a:prstGeom>
            <a:noFill/>
            <a:ln w="9525">
              <a:noFill/>
            </a:ln>
          </p:spPr>
          <p:txBody>
            <a:bodyPr lIns="64922" tIns="32461" rIns="64922" bIns="32461" anchor="ctr" anchorCtr="false">
              <a:spAutoFit/>
            </a:bodyPr>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  </a:t>
              </a: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84" name="Text Box 20"/>
            <p:cNvSpPr txBox="true"/>
            <p:nvPr/>
          </p:nvSpPr>
          <p:spPr>
            <a:xfrm>
              <a:off x="6115" y="8382"/>
              <a:ext cx="1923" cy="55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信用分析科职能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 name="组合 7"/>
          <p:cNvGrpSpPr/>
          <p:nvPr/>
        </p:nvGrpSpPr>
        <p:grpSpPr>
          <a:xfrm>
            <a:off x="2439670" y="1253490"/>
            <a:ext cx="7313295" cy="4948555"/>
            <a:chOff x="1678" y="2030"/>
            <a:chExt cx="11517" cy="7793"/>
          </a:xfrm>
        </p:grpSpPr>
        <p:sp>
          <p:nvSpPr>
            <p:cNvPr id="9" name="AutoShape 6"/>
            <p:cNvSpPr>
              <a:spLocks noChangeArrowheads="true"/>
            </p:cNvSpPr>
            <p:nvPr/>
          </p:nvSpPr>
          <p:spPr bwMode="auto">
            <a:xfrm>
              <a:off x="3010" y="2030"/>
              <a:ext cx="873" cy="2705"/>
            </a:xfrm>
            <a:prstGeom prst="verticalScroll">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vert="eaVert"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发票和发货通知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7"/>
            <p:cNvSpPr>
              <a:spLocks noChangeArrowheads="true"/>
            </p:cNvSpPr>
            <p:nvPr/>
          </p:nvSpPr>
          <p:spPr bwMode="auto">
            <a:xfrm>
              <a:off x="4015" y="2240"/>
              <a:ext cx="1123" cy="1080"/>
            </a:xfrm>
            <a:custGeom>
              <a:avLst/>
              <a:gdLst>
                <a:gd name="T0" fmla="*/ 13716581 w 21600"/>
                <a:gd name="T1" fmla="*/ 0 h 21600"/>
                <a:gd name="T2" fmla="*/ 0 w 21600"/>
                <a:gd name="T3" fmla="*/ 10887075 h 21600"/>
                <a:gd name="T4" fmla="*/ 13716581 w 21600"/>
                <a:gd name="T5" fmla="*/ 21774150 h 21600"/>
                <a:gd name="T6" fmla="*/ 23521608 w 21600"/>
                <a:gd name="T7" fmla="*/ 10887075 h 21600"/>
                <a:gd name="T8" fmla="*/ 17694720 60000 65536"/>
                <a:gd name="T9" fmla="*/ 11796480 60000 65536"/>
                <a:gd name="T10" fmla="*/ 5898240 60000 65536"/>
                <a:gd name="T11" fmla="*/ 0 60000 65536"/>
                <a:gd name="T12" fmla="*/ 3375 w 21600"/>
                <a:gd name="T13" fmla="*/ 6270 h 21600"/>
                <a:gd name="T14" fmla="*/ 17823 w 21600"/>
                <a:gd name="T15" fmla="*/ 15330 h 21600"/>
              </a:gdLst>
              <a:ahLst/>
              <a:cxnLst>
                <a:cxn ang="T8">
                  <a:pos x="T0" y="T1"/>
                </a:cxn>
                <a:cxn ang="T9">
                  <a:pos x="T2" y="T3"/>
                </a:cxn>
                <a:cxn ang="T10">
                  <a:pos x="T4" y="T5"/>
                </a:cxn>
                <a:cxn ang="T11">
                  <a:pos x="T6" y="T7"/>
                </a:cxn>
              </a:cxnLst>
              <a:rect l="T12" t="T13" r="T14" b="T15"/>
              <a:pathLst>
                <a:path w="21600" h="21600">
                  <a:moveTo>
                    <a:pt x="12596" y="0"/>
                  </a:moveTo>
                  <a:lnTo>
                    <a:pt x="12596" y="6270"/>
                  </a:lnTo>
                  <a:lnTo>
                    <a:pt x="3375" y="6270"/>
                  </a:lnTo>
                  <a:lnTo>
                    <a:pt x="3375" y="15330"/>
                  </a:lnTo>
                  <a:lnTo>
                    <a:pt x="12596" y="15330"/>
                  </a:lnTo>
                  <a:lnTo>
                    <a:pt x="12596" y="21600"/>
                  </a:lnTo>
                  <a:lnTo>
                    <a:pt x="21600" y="10800"/>
                  </a:lnTo>
                  <a:close/>
                </a:path>
                <a:path w="21600" h="21600">
                  <a:moveTo>
                    <a:pt x="1350" y="6270"/>
                  </a:moveTo>
                  <a:lnTo>
                    <a:pt x="1350" y="15330"/>
                  </a:lnTo>
                  <a:lnTo>
                    <a:pt x="2700" y="15330"/>
                  </a:lnTo>
                  <a:lnTo>
                    <a:pt x="2700" y="6270"/>
                  </a:lnTo>
                  <a:close/>
                </a:path>
                <a:path w="21600" h="21600">
                  <a:moveTo>
                    <a:pt x="0" y="6270"/>
                  </a:moveTo>
                  <a:lnTo>
                    <a:pt x="0" y="15330"/>
                  </a:lnTo>
                  <a:lnTo>
                    <a:pt x="675" y="15330"/>
                  </a:lnTo>
                  <a:lnTo>
                    <a:pt x="675" y="627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8"/>
            <p:cNvSpPr>
              <a:spLocks noChangeArrowheads="true"/>
            </p:cNvSpPr>
            <p:nvPr/>
          </p:nvSpPr>
          <p:spPr bwMode="auto">
            <a:xfrm>
              <a:off x="5270" y="2448"/>
              <a:ext cx="3215" cy="53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邮寄发票和收货确认单</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4928" y="3488"/>
              <a:ext cx="4380"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定期与客户联系，发现征兆</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0"/>
            <p:cNvSpPr>
              <a:spLocks noChangeArrowheads="true"/>
            </p:cNvSpPr>
            <p:nvPr/>
          </p:nvSpPr>
          <p:spPr bwMode="auto">
            <a:xfrm>
              <a:off x="5018" y="4528"/>
              <a:ext cx="3513"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到期前提示客户付款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Text Box 11"/>
            <p:cNvSpPr txBox="true"/>
            <p:nvPr/>
          </p:nvSpPr>
          <p:spPr>
            <a:xfrm>
              <a:off x="1678" y="8098"/>
              <a:ext cx="11517" cy="871"/>
            </a:xfrm>
            <a:prstGeom prst="rect">
              <a:avLst/>
            </a:prstGeom>
            <a:noFill/>
            <a:ln w="9525" cap="flat" cmpd="sng">
              <a:solidFill>
                <a:srgbClr val="000000"/>
              </a:solidFill>
              <a:prstDash val="solid"/>
              <a:miter/>
              <a:headEnd type="none" w="med" len="med"/>
              <a:tailEnd type="none" w="med" len="med"/>
            </a:ln>
          </p:spPr>
          <p:txBody>
            <a:bodyPr wrap="square" lIns="61265" tIns="30632" rIns="61265" bIns="30632" anchor="t" anchorCtr="false">
              <a:spAutoFit/>
            </a:bodyPr>
            <a:p>
              <a:pPr algn="just">
                <a:buClrTx/>
                <a:buFont typeface="Arial" panose="020B0604020202020204" pitchFamily="34" charset="0"/>
              </a:pPr>
              <a:r>
                <a:rPr lang="zh-CN" altLang="en-US" sz="1600" b="1" dirty="0">
                  <a:solidFill>
                    <a:srgbClr val="C00000"/>
                  </a:solidFill>
                  <a:latin typeface="微软雅黑" panose="020B0503020204020204" charset="-122"/>
                  <a:ea typeface="微软雅黑" panose="020B0503020204020204" charset="-122"/>
                  <a:cs typeface="微软雅黑" panose="020B0503020204020204" charset="-122"/>
                </a:rPr>
                <a:t>目的：</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）保持适当压力；（</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）培养客户按时付款习惯；（</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）发现客户变化；（</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）防止因客户管理混乱而迟付。</a:t>
              </a: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17" name="AutoShape 12"/>
            <p:cNvSpPr>
              <a:spLocks noChangeArrowheads="true"/>
            </p:cNvSpPr>
            <p:nvPr/>
          </p:nvSpPr>
          <p:spPr bwMode="auto">
            <a:xfrm>
              <a:off x="6023" y="307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13"/>
            <p:cNvSpPr>
              <a:spLocks noChangeArrowheads="true"/>
            </p:cNvSpPr>
            <p:nvPr/>
          </p:nvSpPr>
          <p:spPr bwMode="auto">
            <a:xfrm>
              <a:off x="6023" y="411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4"/>
            <p:cNvSpPr>
              <a:spLocks noChangeArrowheads="true"/>
            </p:cNvSpPr>
            <p:nvPr/>
          </p:nvSpPr>
          <p:spPr bwMode="auto">
            <a:xfrm>
              <a:off x="6023" y="5150"/>
              <a:ext cx="1678" cy="42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5"/>
            <p:cNvSpPr>
              <a:spLocks noChangeArrowheads="true"/>
            </p:cNvSpPr>
            <p:nvPr/>
          </p:nvSpPr>
          <p:spPr bwMode="auto">
            <a:xfrm>
              <a:off x="5775" y="5595"/>
              <a:ext cx="2250" cy="688"/>
            </a:xfrm>
            <a:prstGeom prst="hexagon">
              <a:avLst>
                <a:gd name="adj" fmla="val 81818"/>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收款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Oval 16"/>
            <p:cNvSpPr>
              <a:spLocks noChangeArrowheads="true"/>
            </p:cNvSpPr>
            <p:nvPr/>
          </p:nvSpPr>
          <p:spPr bwMode="auto">
            <a:xfrm>
              <a:off x="7528" y="6605"/>
              <a:ext cx="2510" cy="124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通知业务部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停止发货</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auto">
            <a:xfrm>
              <a:off x="9785" y="5400"/>
              <a:ext cx="2543" cy="1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通知追收科开始追讨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Line 18"/>
            <p:cNvSpPr/>
            <p:nvPr/>
          </p:nvSpPr>
          <p:spPr>
            <a:xfrm>
              <a:off x="8028" y="5908"/>
              <a:ext cx="1757" cy="0"/>
            </a:xfrm>
            <a:prstGeom prst="line">
              <a:avLst/>
            </a:prstGeom>
            <a:ln w="9525" cap="flat" cmpd="sng">
              <a:solidFill>
                <a:srgbClr val="000000"/>
              </a:solidFill>
              <a:prstDash val="solid"/>
              <a:round/>
              <a:headEnd type="none" w="med" len="med"/>
              <a:tailEnd type="triangle" w="med" len="med"/>
            </a:ln>
          </p:spPr>
        </p:sp>
        <p:sp>
          <p:nvSpPr>
            <p:cNvPr id="30" name="Line 19"/>
            <p:cNvSpPr/>
            <p:nvPr/>
          </p:nvSpPr>
          <p:spPr>
            <a:xfrm flipH="true">
              <a:off x="8783" y="5980"/>
              <a:ext cx="0" cy="528"/>
            </a:xfrm>
            <a:prstGeom prst="line">
              <a:avLst/>
            </a:prstGeom>
            <a:ln w="9525" cap="flat" cmpd="sng">
              <a:solidFill>
                <a:srgbClr val="000000"/>
              </a:solidFill>
              <a:prstDash val="solid"/>
              <a:round/>
              <a:headEnd type="none" w="med" len="med"/>
              <a:tailEnd type="triangle" w="med" len="med"/>
            </a:ln>
          </p:spPr>
        </p:sp>
        <p:sp>
          <p:nvSpPr>
            <p:cNvPr id="31" name="Text Box 20"/>
            <p:cNvSpPr txBox="true"/>
            <p:nvPr/>
          </p:nvSpPr>
          <p:spPr>
            <a:xfrm>
              <a:off x="4220" y="5435"/>
              <a:ext cx="5018" cy="503"/>
            </a:xfrm>
            <a:prstGeom prst="rect">
              <a:avLst/>
            </a:prstGeom>
            <a:noFill/>
            <a:ln w="9525">
              <a:noFill/>
            </a:ln>
          </p:spPr>
          <p:txBody>
            <a:bodyPr lIns="61265" tIns="30632" rIns="61265" bIns="30632" anchor="ctr" anchorCtr="false">
              <a:spAutoFit/>
            </a:bodyPr>
            <a:p>
              <a:pPr algn="ctr">
                <a:buClrTx/>
                <a:buFont typeface="Arial" panose="020B0604020202020204" pitchFamily="34" charset="0"/>
              </a:pPr>
              <a:r>
                <a:rPr lang="zh-CN" altLang="en-US" sz="1700" b="1" dirty="0">
                  <a:solidFill>
                    <a:srgbClr val="000000"/>
                  </a:solidFill>
                  <a:latin typeface="微软雅黑" panose="020B0503020204020204" charset="-122"/>
                  <a:ea typeface="微软雅黑" panose="020B0503020204020204" charset="-122"/>
                  <a:cs typeface="微软雅黑" panose="020B0503020204020204" charset="-122"/>
                </a:rPr>
                <a:t>是                                  否</a:t>
              </a:r>
              <a:endParaRPr lang="zh-CN" altLang="en-US" sz="17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2" name="Oval 21"/>
            <p:cNvSpPr>
              <a:spLocks noChangeArrowheads="true"/>
            </p:cNvSpPr>
            <p:nvPr/>
          </p:nvSpPr>
          <p:spPr bwMode="auto">
            <a:xfrm>
              <a:off x="2008" y="5490"/>
              <a:ext cx="2368" cy="105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Line 22"/>
            <p:cNvSpPr/>
            <p:nvPr/>
          </p:nvSpPr>
          <p:spPr>
            <a:xfrm>
              <a:off x="4438" y="5908"/>
              <a:ext cx="1345" cy="0"/>
            </a:xfrm>
            <a:prstGeom prst="line">
              <a:avLst/>
            </a:prstGeom>
            <a:ln w="9525" cap="flat" cmpd="sng">
              <a:solidFill>
                <a:srgbClr val="000000"/>
              </a:solidFill>
              <a:prstDash val="solid"/>
              <a:miter/>
              <a:headEnd type="none" w="med" len="med"/>
              <a:tailEnd type="triangle" w="med" len="med"/>
            </a:ln>
          </p:spPr>
        </p:sp>
        <p:sp>
          <p:nvSpPr>
            <p:cNvPr id="34" name="Text Box 23"/>
            <p:cNvSpPr txBox="true"/>
            <p:nvPr/>
          </p:nvSpPr>
          <p:spPr>
            <a:xfrm>
              <a:off x="5898" y="9198"/>
              <a:ext cx="2885" cy="6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帐款管理科职能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6564" name="Group 4"/>
          <p:cNvGrpSpPr>
            <a:grpSpLocks noChangeAspect="true"/>
          </p:cNvGrpSpPr>
          <p:nvPr/>
        </p:nvGrpSpPr>
        <p:grpSpPr>
          <a:xfrm>
            <a:off x="2143125" y="1073150"/>
            <a:ext cx="7905750" cy="5407025"/>
            <a:chOff x="2924" y="5070"/>
            <a:chExt cx="8946" cy="5930"/>
          </a:xfrm>
        </p:grpSpPr>
        <p:sp>
          <p:nvSpPr>
            <p:cNvPr id="66565" name="AutoShape 5"/>
            <p:cNvSpPr>
              <a:spLocks noChangeAspect="true"/>
            </p:cNvSpPr>
            <p:nvPr/>
          </p:nvSpPr>
          <p:spPr>
            <a:xfrm>
              <a:off x="2924" y="5070"/>
              <a:ext cx="8946" cy="593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6566" name="Line 6"/>
            <p:cNvSpPr/>
            <p:nvPr/>
          </p:nvSpPr>
          <p:spPr>
            <a:xfrm>
              <a:off x="4192" y="7751"/>
              <a:ext cx="2093" cy="1"/>
            </a:xfrm>
            <a:prstGeom prst="line">
              <a:avLst/>
            </a:prstGeom>
            <a:ln w="9525" cap="flat" cmpd="sng">
              <a:solidFill>
                <a:srgbClr val="000000"/>
              </a:solidFill>
              <a:prstDash val="solid"/>
              <a:round/>
              <a:headEnd type="none" w="med" len="med"/>
              <a:tailEnd type="none" w="med" len="med"/>
            </a:ln>
          </p:spPr>
        </p:sp>
        <p:sp>
          <p:nvSpPr>
            <p:cNvPr id="66567" name="Line 7"/>
            <p:cNvSpPr/>
            <p:nvPr/>
          </p:nvSpPr>
          <p:spPr>
            <a:xfrm>
              <a:off x="8490" y="7686"/>
              <a:ext cx="796" cy="1"/>
            </a:xfrm>
            <a:prstGeom prst="line">
              <a:avLst/>
            </a:prstGeom>
            <a:ln w="9525" cap="flat" cmpd="sng">
              <a:solidFill>
                <a:srgbClr val="000000"/>
              </a:solidFill>
              <a:prstDash val="solid"/>
              <a:round/>
              <a:headEnd type="none" w="med" len="med"/>
              <a:tailEnd type="none" w="med" len="med"/>
            </a:ln>
          </p:spPr>
        </p:sp>
        <p:sp>
          <p:nvSpPr>
            <p:cNvPr id="62473" name="AutoShape 8"/>
            <p:cNvSpPr>
              <a:spLocks noChangeArrowheads="true"/>
            </p:cNvSpPr>
            <p:nvPr/>
          </p:nvSpPr>
          <p:spPr bwMode="auto">
            <a:xfrm>
              <a:off x="6262" y="5476"/>
              <a:ext cx="2122" cy="489"/>
            </a:xfrm>
            <a:prstGeom prst="downArrowCallout">
              <a:avLst>
                <a:gd name="adj1" fmla="val 108436"/>
                <a:gd name="adj2" fmla="val 108436"/>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追账通知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4" name="AutoShape 9"/>
            <p:cNvSpPr>
              <a:spLocks noChangeArrowheads="true"/>
            </p:cNvSpPr>
            <p:nvPr/>
          </p:nvSpPr>
          <p:spPr bwMode="auto">
            <a:xfrm>
              <a:off x="6301" y="6176"/>
              <a:ext cx="2125" cy="489"/>
            </a:xfrm>
            <a:prstGeom prst="downArrowCallout">
              <a:avLst>
                <a:gd name="adj1" fmla="val 108640"/>
                <a:gd name="adj2" fmla="val 108640"/>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内勤追讨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5" name="AutoShape 10"/>
            <p:cNvSpPr>
              <a:spLocks noChangeArrowheads="true"/>
            </p:cNvSpPr>
            <p:nvPr/>
          </p:nvSpPr>
          <p:spPr bwMode="auto">
            <a:xfrm>
              <a:off x="6301" y="6870"/>
              <a:ext cx="2123" cy="489"/>
            </a:xfrm>
            <a:prstGeom prst="downArrowCallout">
              <a:avLst>
                <a:gd name="adj1" fmla="val 108589"/>
                <a:gd name="adj2" fmla="val 108589"/>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6" name="Rectangle 11"/>
            <p:cNvSpPr>
              <a:spLocks noChangeArrowheads="true"/>
            </p:cNvSpPr>
            <p:nvPr/>
          </p:nvSpPr>
          <p:spPr bwMode="auto">
            <a:xfrm>
              <a:off x="6301" y="7575"/>
              <a:ext cx="2188" cy="35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账款回收</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7" name="Oval 12"/>
            <p:cNvSpPr>
              <a:spLocks noChangeArrowheads="true"/>
            </p:cNvSpPr>
            <p:nvPr/>
          </p:nvSpPr>
          <p:spPr bwMode="auto">
            <a:xfrm>
              <a:off x="3319" y="9202"/>
              <a:ext cx="1989" cy="846"/>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3" name="Line 13"/>
            <p:cNvSpPr/>
            <p:nvPr/>
          </p:nvSpPr>
          <p:spPr>
            <a:xfrm>
              <a:off x="7695" y="8384"/>
              <a:ext cx="2982" cy="1"/>
            </a:xfrm>
            <a:prstGeom prst="line">
              <a:avLst/>
            </a:prstGeom>
            <a:ln w="9525" cap="flat" cmpd="sng">
              <a:solidFill>
                <a:srgbClr val="000000"/>
              </a:solidFill>
              <a:prstDash val="solid"/>
              <a:round/>
              <a:headEnd type="none" w="med" len="med"/>
              <a:tailEnd type="none" w="med" len="med"/>
            </a:ln>
          </p:spPr>
        </p:sp>
        <p:sp>
          <p:nvSpPr>
            <p:cNvPr id="66574" name="Line 14"/>
            <p:cNvSpPr/>
            <p:nvPr/>
          </p:nvSpPr>
          <p:spPr>
            <a:xfrm>
              <a:off x="7695" y="8384"/>
              <a:ext cx="8" cy="1038"/>
            </a:xfrm>
            <a:prstGeom prst="line">
              <a:avLst/>
            </a:prstGeom>
            <a:ln w="9525" cap="flat" cmpd="sng">
              <a:solidFill>
                <a:srgbClr val="000000"/>
              </a:solidFill>
              <a:prstDash val="solid"/>
              <a:round/>
              <a:headEnd type="none" w="med" len="med"/>
              <a:tailEnd type="triangle" w="med" len="med"/>
            </a:ln>
          </p:spPr>
        </p:sp>
        <p:sp>
          <p:nvSpPr>
            <p:cNvPr id="66575" name="Line 15"/>
            <p:cNvSpPr/>
            <p:nvPr/>
          </p:nvSpPr>
          <p:spPr>
            <a:xfrm>
              <a:off x="10677" y="8384"/>
              <a:ext cx="1" cy="981"/>
            </a:xfrm>
            <a:prstGeom prst="line">
              <a:avLst/>
            </a:prstGeom>
            <a:ln w="9525" cap="flat" cmpd="sng">
              <a:solidFill>
                <a:srgbClr val="000000"/>
              </a:solidFill>
              <a:prstDash val="solid"/>
              <a:round/>
              <a:headEnd type="none" w="med" len="med"/>
              <a:tailEnd type="triangle" w="med" len="med"/>
            </a:ln>
          </p:spPr>
        </p:sp>
        <p:sp>
          <p:nvSpPr>
            <p:cNvPr id="62481" name="Oval 16"/>
            <p:cNvSpPr>
              <a:spLocks noChangeArrowheads="true"/>
            </p:cNvSpPr>
            <p:nvPr/>
          </p:nvSpPr>
          <p:spPr bwMode="auto">
            <a:xfrm>
              <a:off x="6948"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委托追账</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2" name="Oval 17"/>
            <p:cNvSpPr>
              <a:spLocks noChangeArrowheads="true"/>
            </p:cNvSpPr>
            <p:nvPr/>
          </p:nvSpPr>
          <p:spPr bwMode="auto">
            <a:xfrm>
              <a:off x="8536"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法律诉讼</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Oval 18"/>
            <p:cNvSpPr>
              <a:spLocks noChangeArrowheads="true"/>
            </p:cNvSpPr>
            <p:nvPr/>
          </p:nvSpPr>
          <p:spPr bwMode="auto">
            <a:xfrm>
              <a:off x="10083" y="9504"/>
              <a:ext cx="1390"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坏帐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9" name="Line 19"/>
            <p:cNvSpPr/>
            <p:nvPr/>
          </p:nvSpPr>
          <p:spPr>
            <a:xfrm>
              <a:off x="4178" y="7751"/>
              <a:ext cx="1" cy="1396"/>
            </a:xfrm>
            <a:prstGeom prst="line">
              <a:avLst/>
            </a:prstGeom>
            <a:ln w="9525" cap="flat" cmpd="sng">
              <a:solidFill>
                <a:srgbClr val="000000"/>
              </a:solidFill>
              <a:prstDash val="solid"/>
              <a:round/>
              <a:headEnd type="none" w="med" len="med"/>
              <a:tailEnd type="triangle" w="med" len="med"/>
            </a:ln>
          </p:spPr>
        </p:sp>
        <p:sp>
          <p:nvSpPr>
            <p:cNvPr id="66580" name="Line 20"/>
            <p:cNvSpPr/>
            <p:nvPr/>
          </p:nvSpPr>
          <p:spPr>
            <a:xfrm>
              <a:off x="9286" y="7686"/>
              <a:ext cx="1" cy="1745"/>
            </a:xfrm>
            <a:prstGeom prst="line">
              <a:avLst/>
            </a:prstGeom>
            <a:ln w="9525" cap="flat" cmpd="sng">
              <a:solidFill>
                <a:srgbClr val="000000"/>
              </a:solidFill>
              <a:prstDash val="solid"/>
              <a:miter/>
              <a:headEnd type="none" w="med" len="med"/>
              <a:tailEnd type="triangle" w="med" len="med"/>
            </a:ln>
          </p:spPr>
        </p:sp>
        <p:sp>
          <p:nvSpPr>
            <p:cNvPr id="66581" name="Text Box 21"/>
            <p:cNvSpPr txBox="true"/>
            <p:nvPr/>
          </p:nvSpPr>
          <p:spPr>
            <a:xfrm>
              <a:off x="6461" y="10287"/>
              <a:ext cx="2982" cy="5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商帐追收科职能</a:t>
              </a:r>
              <a:endParaRPr lang="zh-CN" altLang="en-US" sz="18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4" name="组合 23"/>
          <p:cNvGrpSpPr/>
          <p:nvPr/>
        </p:nvGrpSpPr>
        <p:grpSpPr>
          <a:xfrm>
            <a:off x="1380490" y="1740535"/>
            <a:ext cx="9431020" cy="3999230"/>
            <a:chOff x="-7" y="3425"/>
            <a:chExt cx="14852" cy="6298"/>
          </a:xfrm>
        </p:grpSpPr>
        <p:pic>
          <p:nvPicPr>
            <p:cNvPr id="2" name="Picture 6" descr="http://www.lifehack.org/wp-content/files/2008/08/marketing.jpg"/>
            <p:cNvPicPr>
              <a:picLocks noChangeAspect="true"/>
            </p:cNvPicPr>
            <p:nvPr/>
          </p:nvPicPr>
          <p:blipFill>
            <a:blip r:embed="rId4">
              <a:clrChange>
                <a:clrFrom>
                  <a:srgbClr val="FFFFFF"/>
                </a:clrFrom>
                <a:clrTo>
                  <a:srgbClr val="FFFFFF">
                    <a:alpha val="0"/>
                  </a:srgbClr>
                </a:clrTo>
              </a:clrChange>
            </a:blip>
            <a:stretch>
              <a:fillRect/>
            </a:stretch>
          </p:blipFill>
          <p:spPr>
            <a:xfrm>
              <a:off x="10655" y="3560"/>
              <a:ext cx="4190" cy="5640"/>
            </a:xfrm>
            <a:prstGeom prst="rect">
              <a:avLst/>
            </a:prstGeom>
            <a:noFill/>
            <a:ln w="9525">
              <a:noFill/>
            </a:ln>
          </p:spPr>
        </p:pic>
        <p:sp>
          <p:nvSpPr>
            <p:cNvPr id="3" name="Oval 2"/>
            <p:cNvSpPr/>
            <p:nvPr/>
          </p:nvSpPr>
          <p:spPr>
            <a:xfrm>
              <a:off x="1915" y="4073"/>
              <a:ext cx="8195" cy="5035"/>
            </a:xfrm>
            <a:prstGeom prst="ellipse">
              <a:avLst/>
            </a:prstGeom>
            <a:solidFill>
              <a:srgbClr val="0000FF"/>
            </a:solidFill>
            <a:ln w="6350" cap="flat" cmpd="sng">
              <a:solidFill>
                <a:schemeClr val="accent2"/>
              </a:solidFill>
              <a:prstDash val="solid"/>
              <a:round/>
              <a:headEnd type="none" w="med" len="med"/>
              <a:tailEnd type="none" w="med" len="med"/>
            </a:ln>
            <a:effectLst>
              <a:outerShdw dist="35921" dir="2699999" algn="ctr" rotWithShape="0">
                <a:schemeClr val="hlink"/>
              </a:outer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Oval 3"/>
            <p:cNvSpPr/>
            <p:nvPr/>
          </p:nvSpPr>
          <p:spPr>
            <a:xfrm flipH="true">
              <a:off x="4188" y="3425"/>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5" name="Oval 4"/>
            <p:cNvSpPr/>
            <p:nvPr/>
          </p:nvSpPr>
          <p:spPr>
            <a:xfrm>
              <a:off x="4188" y="80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Oval 5"/>
            <p:cNvSpPr/>
            <p:nvPr/>
          </p:nvSpPr>
          <p:spPr>
            <a:xfrm>
              <a:off x="-7"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6"/>
            <p:cNvSpPr/>
            <p:nvPr/>
          </p:nvSpPr>
          <p:spPr>
            <a:xfrm>
              <a:off x="-7" y="69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7"/>
            <p:cNvSpPr/>
            <p:nvPr/>
          </p:nvSpPr>
          <p:spPr>
            <a:xfrm>
              <a:off x="8543"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Oval 8"/>
            <p:cNvSpPr/>
            <p:nvPr/>
          </p:nvSpPr>
          <p:spPr>
            <a:xfrm>
              <a:off x="8543" y="6838"/>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0" name="Rectangle 13"/>
            <p:cNvSpPr/>
            <p:nvPr/>
          </p:nvSpPr>
          <p:spPr>
            <a:xfrm>
              <a:off x="630" y="4750"/>
              <a:ext cx="1825"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认真执行信用政策</a:t>
              </a:r>
              <a:endParaRPr lang="zh-CN" altLang="en-US" sz="2000" dirty="0">
                <a:latin typeface="微软雅黑" panose="020B0503020204020204" charset="-122"/>
                <a:ea typeface="微软雅黑" panose="020B0503020204020204" charset="-122"/>
              </a:endParaRPr>
            </a:p>
          </p:txBody>
        </p:sp>
        <p:sp>
          <p:nvSpPr>
            <p:cNvPr id="11" name="Rectangle 14"/>
            <p:cNvSpPr/>
            <p:nvPr/>
          </p:nvSpPr>
          <p:spPr>
            <a:xfrm flipH="true">
              <a:off x="4665" y="3560"/>
              <a:ext cx="232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收集客户的信息，并降低成本</a:t>
              </a:r>
              <a:endParaRPr lang="zh-CN" altLang="en-US" sz="2000" dirty="0">
                <a:latin typeface="微软雅黑" panose="020B0503020204020204" charset="-122"/>
                <a:ea typeface="微软雅黑" panose="020B0503020204020204" charset="-122"/>
              </a:endParaRPr>
            </a:p>
          </p:txBody>
        </p:sp>
        <p:sp>
          <p:nvSpPr>
            <p:cNvPr id="13" name="Rectangle 15"/>
            <p:cNvSpPr/>
            <p:nvPr/>
          </p:nvSpPr>
          <p:spPr>
            <a:xfrm>
              <a:off x="9205" y="4840"/>
              <a:ext cx="2173"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评价客户和定单</a:t>
              </a:r>
              <a:endParaRPr lang="zh-CN" altLang="en-US" sz="2000" dirty="0">
                <a:latin typeface="微软雅黑" panose="020B0503020204020204" charset="-122"/>
                <a:ea typeface="微软雅黑" panose="020B0503020204020204" charset="-122"/>
              </a:endParaRPr>
            </a:p>
          </p:txBody>
        </p:sp>
        <p:sp>
          <p:nvSpPr>
            <p:cNvPr id="15" name="Rectangle 16"/>
            <p:cNvSpPr/>
            <p:nvPr/>
          </p:nvSpPr>
          <p:spPr>
            <a:xfrm>
              <a:off x="630" y="7233"/>
              <a:ext cx="230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保持与其他部门人员的良好关系</a:t>
              </a:r>
              <a:endParaRPr lang="zh-CN" altLang="en-US" sz="2000" dirty="0">
                <a:latin typeface="微软雅黑" panose="020B0503020204020204" charset="-122"/>
                <a:ea typeface="微软雅黑" panose="020B0503020204020204" charset="-122"/>
              </a:endParaRPr>
            </a:p>
          </p:txBody>
        </p:sp>
        <p:sp>
          <p:nvSpPr>
            <p:cNvPr id="16" name="Rectangle 17"/>
            <p:cNvSpPr/>
            <p:nvPr/>
          </p:nvSpPr>
          <p:spPr>
            <a:xfrm>
              <a:off x="4665" y="8138"/>
              <a:ext cx="2583"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内勤追账员和外勤追账员及时追讨欠款</a:t>
              </a:r>
              <a:endParaRPr lang="zh-CN" altLang="en-US" sz="2000" dirty="0">
                <a:latin typeface="微软雅黑" panose="020B0503020204020204" charset="-122"/>
                <a:ea typeface="微软雅黑" panose="020B0503020204020204" charset="-122"/>
              </a:endParaRPr>
            </a:p>
          </p:txBody>
        </p:sp>
        <p:sp>
          <p:nvSpPr>
            <p:cNvPr id="17" name="Rectangle 18"/>
            <p:cNvSpPr/>
            <p:nvPr/>
          </p:nvSpPr>
          <p:spPr>
            <a:xfrm>
              <a:off x="8858" y="6925"/>
              <a:ext cx="2867"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注重与客户联系的态度，注意搞好客户服务</a:t>
              </a:r>
              <a:endParaRPr lang="zh-CN" altLang="en-US" sz="2000" dirty="0">
                <a:latin typeface="微软雅黑" panose="020B0503020204020204" charset="-122"/>
                <a:ea typeface="微软雅黑" panose="020B0503020204020204" charset="-122"/>
              </a:endParaRPr>
            </a:p>
          </p:txBody>
        </p:sp>
        <p:sp>
          <p:nvSpPr>
            <p:cNvPr id="23" name="TextBox 2"/>
            <p:cNvSpPr txBox="true"/>
            <p:nvPr/>
          </p:nvSpPr>
          <p:spPr>
            <a:xfrm>
              <a:off x="4188" y="5730"/>
              <a:ext cx="4355" cy="1503"/>
            </a:xfrm>
            <a:prstGeom prst="rect">
              <a:avLst/>
            </a:prstGeom>
            <a:noFill/>
            <a:ln w="9525">
              <a:noFill/>
            </a:ln>
          </p:spPr>
          <p:txBody>
            <a:bodyPr anchor="t" anchorCtr="false">
              <a:spAutoFit/>
            </a:bodyPr>
            <a:p>
              <a:pPr>
                <a:buClrTx/>
                <a:buFont typeface="Arial" panose="020B0604020202020204" pitchFamily="34" charset="0"/>
              </a:pPr>
              <a:r>
                <a:rPr lang="en-US" altLang="zh-CN" sz="2800" b="1" dirty="0">
                  <a:solidFill>
                    <a:srgbClr val="FFFF00"/>
                  </a:solidFill>
                  <a:latin typeface="微软雅黑" panose="020B0503020204020204" charset="-122"/>
                  <a:ea typeface="微软雅黑" panose="020B0503020204020204" charset="-122"/>
                  <a:cs typeface="微软雅黑" panose="020B0503020204020204" charset="-122"/>
                </a:rPr>
                <a:t>2</a:t>
              </a:r>
              <a:r>
                <a:rPr lang="zh-CN" altLang="en-US" sz="2800" b="1" dirty="0">
                  <a:solidFill>
                    <a:srgbClr val="FFFF00"/>
                  </a:solidFill>
                  <a:latin typeface="微软雅黑" panose="020B0503020204020204" charset="-122"/>
                  <a:ea typeface="微软雅黑" panose="020B0503020204020204" charset="-122"/>
                  <a:cs typeface="微软雅黑" panose="020B0503020204020204" charset="-122"/>
                </a:rPr>
                <a:t>、信用部门员工基本职责</a:t>
              </a:r>
              <a:endParaRPr lang="zh-CN" altLang="en-US" sz="2800" b="1" dirty="0">
                <a:solidFill>
                  <a:srgbClr val="FFFF00"/>
                </a:solidFill>
                <a:latin typeface="微软雅黑" panose="020B0503020204020204" charset="-122"/>
                <a:ea typeface="微软雅黑" panose="020B0503020204020204" charset="-122"/>
                <a:cs typeface="微软雅黑" panose="020B0503020204020204" charset="-122"/>
              </a:endParaRPr>
            </a:p>
          </p:txBody>
        </p:sp>
      </p:grpSp>
      <p:sp>
        <p:nvSpPr>
          <p:cNvPr id="26"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信用管理部门的员工职责</a:t>
            </a:r>
            <a:endPar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0658" name="内容占位符 2"/>
          <p:cNvSpPr>
            <a:spLocks noGrp="true"/>
          </p:cNvSpPr>
          <p:nvPr/>
        </p:nvSpPr>
        <p:spPr>
          <a:xfrm>
            <a:off x="1899285" y="1497330"/>
            <a:ext cx="8393430" cy="44513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zh-CN" sz="2000" dirty="0">
                <a:solidFill>
                  <a:srgbClr val="130401"/>
                </a:solidFill>
                <a:latin typeface="微软雅黑" panose="020B0503020204020204" charset="-122"/>
                <a:ea typeface="微软雅黑" panose="020B0503020204020204" charset="-122"/>
              </a:rPr>
              <a:t>信用部门的人员配备</a:t>
            </a:r>
            <a:r>
              <a:rPr lang="zh-CN" altLang="en-US" sz="2000" dirty="0">
                <a:solidFill>
                  <a:srgbClr val="130401"/>
                </a:solidFill>
                <a:latin typeface="微软雅黑" panose="020B0503020204020204" charset="-122"/>
                <a:ea typeface="微软雅黑" panose="020B0503020204020204" charset="-122"/>
              </a:rPr>
              <a:t>数量，以及各个岗位对人才的素质有特定要求。</a:t>
            </a:r>
            <a:endParaRPr lang="en-US" altLang="zh-CN" sz="2400" dirty="0">
              <a:solidFill>
                <a:srgbClr val="FF0000"/>
              </a:solidFill>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graphicFrame>
        <p:nvGraphicFramePr>
          <p:cNvPr id="7" name="Group 306"/>
          <p:cNvGraphicFramePr/>
          <p:nvPr/>
        </p:nvGraphicFramePr>
        <p:xfrm>
          <a:off x="2142808" y="2096770"/>
          <a:ext cx="7905750" cy="4044950"/>
        </p:xfrm>
        <a:graphic>
          <a:graphicData uri="http://schemas.openxmlformats.org/drawingml/2006/table">
            <a:tbl>
              <a:tblPr/>
              <a:tblGrid>
                <a:gridCol w="2050415"/>
                <a:gridCol w="1330960"/>
                <a:gridCol w="1644650"/>
                <a:gridCol w="1646237"/>
                <a:gridCol w="1233488"/>
              </a:tblGrid>
              <a:tr h="38862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赊销总额（万元</a:t>
                      </a:r>
                      <a:r>
                        <a:rPr kumimoji="0" lang="en-US"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年）</a:t>
                      </a:r>
                      <a:endParaRPr kumimoji="0" lang="zh-CN" altLang="en-US" sz="28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&lt;10000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10000-50000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50000-100000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赊销客户（个）</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&lt;200</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200-500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信息分析员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3</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0-1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总计</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1-3</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3-4</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5-6</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+6</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gridSpan="5">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注：如赊销户与客户数不符，</a:t>
                      </a:r>
                      <a:r>
                        <a:rPr kumimoji="0" lang="zh-CN" altLang="en-US" sz="1600" b="1" u="sng"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按客户数作为配备标准</a:t>
                      </a: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a:t>
                      </a:r>
                      <a:endPar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c hMerge="true">
                  <a:tcPr/>
                </a:tc>
                <a:tc hMerge="true">
                  <a:tcPr/>
                </a:tc>
              </a:tr>
            </a:tbl>
          </a:graphicData>
        </a:graphic>
      </p:graphicFrame>
      <p:sp>
        <p:nvSpPr>
          <p:cNvPr id="5" name="标题 1"/>
          <p:cNvSpPr>
            <a:spLocks noGrp="true"/>
          </p:cNvSpPr>
          <p:nvPr/>
        </p:nvSpPr>
        <p:spPr>
          <a:xfrm>
            <a:off x="788353" y="77882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信用部门的人员配备</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企业信用管理制度</a:t>
            </a:r>
            <a:endParaRPr lang="zh-CN" altLang="en-US" sz="3200" dirty="0">
              <a:solidFill>
                <a:schemeClr val="bg1"/>
              </a:solidFill>
              <a:latin typeface="微软雅黑" panose="020B0503020204020204" charset="-122"/>
              <a:ea typeface="微软雅黑" panose="020B0503020204020204" charset="-122"/>
            </a:endParaRPr>
          </a:p>
        </p:txBody>
      </p:sp>
      <p:sp>
        <p:nvSpPr>
          <p:cNvPr id="8" name="Oval 11"/>
          <p:cNvSpPr/>
          <p:nvPr/>
        </p:nvSpPr>
        <p:spPr>
          <a:xfrm>
            <a:off x="2681561" y="6026194"/>
            <a:ext cx="373627" cy="353646"/>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9" name="组合 8"/>
          <p:cNvGrpSpPr/>
          <p:nvPr/>
        </p:nvGrpSpPr>
        <p:grpSpPr>
          <a:xfrm>
            <a:off x="2729230" y="1028065"/>
            <a:ext cx="6735445" cy="5427345"/>
            <a:chOff x="4041" y="2115"/>
            <a:chExt cx="10607" cy="8547"/>
          </a:xfrm>
        </p:grpSpPr>
        <p:grpSp>
          <p:nvGrpSpPr>
            <p:cNvPr id="6" name="组合 5"/>
            <p:cNvGrpSpPr/>
            <p:nvPr/>
          </p:nvGrpSpPr>
          <p:grpSpPr>
            <a:xfrm>
              <a:off x="4554" y="2115"/>
              <a:ext cx="10095" cy="755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四、信用调查</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三、信用政策</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二、企业信用管理机构</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一、企业信用管理模式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五、赊销跟踪</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六、信用重估</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七、信用危机管理</a:t>
                </a:r>
                <a:endParaRPr lang="zh-CN" altLang="en-US" sz="2400" b="1" dirty="0">
                  <a:latin typeface="微软雅黑" panose="020B0503020204020204" charset="-122"/>
                  <a:ea typeface="微软雅黑" panose="020B0503020204020204" charset="-122"/>
                </a:endParaRPr>
              </a:p>
            </p:txBody>
          </p:sp>
        </p:grpSp>
        <p:sp>
          <p:nvSpPr>
            <p:cNvPr id="2" name="AutoShape 5"/>
            <p:cNvSpPr/>
            <p:nvPr/>
          </p:nvSpPr>
          <p:spPr>
            <a:xfrm>
              <a:off x="4586" y="9824"/>
              <a:ext cx="7708" cy="83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八、信用管理成功要素</a:t>
              </a:r>
              <a:endParaRPr lang="zh-CN" altLang="en-US" sz="2400" b="1" dirty="0">
                <a:latin typeface="微软雅黑" panose="020B0503020204020204" charset="-122"/>
                <a:ea typeface="微软雅黑" panose="020B0503020204020204" charset="-122"/>
              </a:endParaRPr>
            </a:p>
          </p:txBody>
        </p:sp>
        <p:sp>
          <p:nvSpPr>
            <p:cNvPr id="7" name="Oval 36"/>
            <p:cNvSpPr/>
            <p:nvPr/>
          </p:nvSpPr>
          <p:spPr>
            <a:xfrm>
              <a:off x="4041" y="10051"/>
              <a:ext cx="451" cy="42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454785"/>
            <a:ext cx="8229600" cy="3689350"/>
            <a:chOff x="780" y="2450"/>
            <a:chExt cx="12960" cy="5810"/>
          </a:xfrm>
        </p:grpSpPr>
        <p:sp>
          <p:nvSpPr>
            <p:cNvPr id="63493" name="Rectangle 3"/>
            <p:cNvSpPr>
              <a:spLocks noGrp="true" noChangeArrowheads="true"/>
            </p:cNvSpPr>
            <p:nvPr/>
          </p:nvSpPr>
          <p:spPr>
            <a:xfrm>
              <a:off x="780" y="2450"/>
              <a:ext cx="12960" cy="581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一个企业的信用管理好坏，关键要看</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信用经理的能力</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1685" name="AutoShape 2"/>
            <p:cNvSpPr/>
            <p:nvPr/>
          </p:nvSpPr>
          <p:spPr>
            <a:xfrm>
              <a:off x="6993" y="4660"/>
              <a:ext cx="5280" cy="3600"/>
            </a:xfrm>
            <a:prstGeom prst="roundRect">
              <a:avLst>
                <a:gd name="adj" fmla="val 10347"/>
              </a:avLst>
            </a:prstGeom>
            <a:solidFill>
              <a:schemeClr val="bg1"/>
            </a:solidFill>
            <a:ln w="50800" cap="flat" cmpd="sng">
              <a:solidFill>
                <a:schemeClr val="accent1"/>
              </a:solidFill>
              <a:prstDash val="solid"/>
              <a:round/>
              <a:headEnd type="none" w="med" len="med"/>
              <a:tailEnd type="none" w="med" len="med"/>
            </a:ln>
            <a:effectLst>
              <a:outerShdw dist="107763" dir="2699999"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86" name="AutoShape 4"/>
            <p:cNvSpPr/>
            <p:nvPr/>
          </p:nvSpPr>
          <p:spPr>
            <a:xfrm>
              <a:off x="1438" y="4660"/>
              <a:ext cx="5280" cy="3600"/>
            </a:xfrm>
            <a:prstGeom prst="roundRect">
              <a:avLst>
                <a:gd name="adj" fmla="val 10347"/>
              </a:avLst>
            </a:prstGeom>
            <a:solidFill>
              <a:schemeClr val="bg1"/>
            </a:solidFill>
            <a:ln w="50800" cap="flat" cmpd="sng">
              <a:solidFill>
                <a:schemeClr val="folHlink"/>
              </a:solidFill>
              <a:prstDash val="solid"/>
              <a:round/>
              <a:headEnd type="none" w="med" len="med"/>
              <a:tailEnd type="none" w="med" len="med"/>
            </a:ln>
            <a:effectLst>
              <a:outerShdw dist="107763" dir="8100000"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1687" name="Group 5"/>
            <p:cNvGrpSpPr/>
            <p:nvPr/>
          </p:nvGrpSpPr>
          <p:grpSpPr>
            <a:xfrm>
              <a:off x="5518" y="3340"/>
              <a:ext cx="1245" cy="3113"/>
              <a:chOff x="2304" y="1344"/>
              <a:chExt cx="498" cy="1245"/>
            </a:xfrm>
          </p:grpSpPr>
          <p:sp>
            <p:nvSpPr>
              <p:cNvPr id="71688" name="Freeform 6"/>
              <p:cNvSpPr/>
              <p:nvPr/>
            </p:nvSpPr>
            <p:spPr>
              <a:xfrm>
                <a:off x="2425"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71689" name="Freeform 7"/>
              <p:cNvSpPr/>
              <p:nvPr/>
            </p:nvSpPr>
            <p:spPr>
              <a:xfrm>
                <a:off x="2304"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grpSp>
        <p:sp>
          <p:nvSpPr>
            <p:cNvPr id="116745" name="Text Box 8"/>
            <p:cNvSpPr txBox="true"/>
            <p:nvPr/>
          </p:nvSpPr>
          <p:spPr>
            <a:xfrm>
              <a:off x="1848" y="5180"/>
              <a:ext cx="3972" cy="1598"/>
            </a:xfrm>
            <a:prstGeom prst="rect">
              <a:avLst/>
            </a:prstGeom>
            <a:noFill/>
            <a:ln w="9525">
              <a:noFill/>
            </a:ln>
          </p:spPr>
          <p:txBody>
            <a:bodyPr wrap="square"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对内</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协调好与各部门的关系</a:t>
              </a:r>
              <a:endParaRPr lang="en-US" altLang="zh-CN" sz="1600" dirty="0">
                <a:solidFill>
                  <a:srgbClr val="000000"/>
                </a:solidFill>
                <a:latin typeface="微软雅黑" panose="020B0503020204020204" charset="-122"/>
                <a:ea typeface="微软雅黑" panose="020B0503020204020204" charset="-122"/>
              </a:endParaRPr>
            </a:p>
          </p:txBody>
        </p:sp>
        <p:sp>
          <p:nvSpPr>
            <p:cNvPr id="116746" name="Text Box 9"/>
            <p:cNvSpPr txBox="true"/>
            <p:nvPr/>
          </p:nvSpPr>
          <p:spPr>
            <a:xfrm>
              <a:off x="7708" y="4861"/>
              <a:ext cx="4705" cy="334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对外</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提高信用部门的员工素质，拥有极强的账款追收能力，能够根据企业的变化及时调整企业信用政策</a:t>
              </a:r>
              <a:endParaRPr lang="en-US" altLang="zh-CN"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grpSp>
          <p:nvGrpSpPr>
            <p:cNvPr id="71692" name="Group 10"/>
            <p:cNvGrpSpPr/>
            <p:nvPr/>
          </p:nvGrpSpPr>
          <p:grpSpPr>
            <a:xfrm>
              <a:off x="6823" y="3338"/>
              <a:ext cx="1245" cy="3112"/>
              <a:chOff x="2880" y="1344"/>
              <a:chExt cx="498" cy="1245"/>
            </a:xfrm>
          </p:grpSpPr>
          <p:sp>
            <p:nvSpPr>
              <p:cNvPr id="71693" name="Freeform 11"/>
              <p:cNvSpPr/>
              <p:nvPr/>
            </p:nvSpPr>
            <p:spPr>
              <a:xfrm>
                <a:off x="3001"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71694" name="Freeform 12"/>
              <p:cNvSpPr/>
              <p:nvPr/>
            </p:nvSpPr>
            <p:spPr>
              <a:xfrm>
                <a:off x="2880"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gr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信用经理的素质要求</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7857" name="Group 33"/>
          <p:cNvGraphicFramePr>
            <a:graphicFrameLocks noGrp="true"/>
          </p:cNvGraphicFramePr>
          <p:nvPr/>
        </p:nvGraphicFramePr>
        <p:xfrm>
          <a:off x="1675765" y="1483678"/>
          <a:ext cx="8674100" cy="4480560"/>
        </p:xfrm>
        <a:graphic>
          <a:graphicData uri="http://schemas.openxmlformats.org/drawingml/2006/table">
            <a:tbl>
              <a:tblPr/>
              <a:tblGrid>
                <a:gridCol w="1331912"/>
                <a:gridCol w="2576513"/>
                <a:gridCol w="4765675"/>
              </a:tblGrid>
              <a:tr h="244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岗位类别</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基本素质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优秀素质</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6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了解商业贸易流程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熟悉本行业特点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具有独立判断力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熟悉信用管理流程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能够协调管理信用人员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专业：财务、金融、法律专业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能够根据前一时期（年度、季度、月度）情况及时采取相应措施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对客户有极强的判断力和处理突发事件的能力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单独处理与追收帐款的能力极高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很好地协调与其它部门的关系</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全面参与企业信用管理政策的制定与修改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信用管理专业或系统学习信用管理知识，具有财会、金融、法律、贸易、营销、管理等知识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掌握信息收集的渠道，能够独立地向客户收集信息，资料录入。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77813">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信用分析员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运用各种模型分析客户，对信用评估、评级熟悉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85750">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698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很好的口才与坚强的意识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325438">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bl>
          </a:graphicData>
        </a:graphic>
      </p:graphicFrame>
      <p:sp>
        <p:nvSpPr>
          <p:cNvPr id="73758" name="Rectangle 124"/>
          <p:cNvSpPr/>
          <p:nvPr/>
        </p:nvSpPr>
        <p:spPr>
          <a:xfrm>
            <a:off x="4872355" y="1047909"/>
            <a:ext cx="207962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信用部门岗位要求</a:t>
            </a:r>
            <a:r>
              <a:rPr lang="zh-CN" altLang="en-US" sz="18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8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83435" y="1439545"/>
            <a:ext cx="8025130" cy="4600575"/>
            <a:chOff x="1470" y="2585"/>
            <a:chExt cx="12638" cy="7245"/>
          </a:xfrm>
        </p:grpSpPr>
        <p:sp>
          <p:nvSpPr>
            <p:cNvPr id="8" name="Rectangle 3"/>
            <p:cNvSpPr>
              <a:spLocks noChangeArrowheads="true"/>
            </p:cNvSpPr>
            <p:nvPr/>
          </p:nvSpPr>
          <p:spPr bwMode="gray">
            <a:xfrm rot="3419336">
              <a:off x="10244" y="2456"/>
              <a:ext cx="1455" cy="1713"/>
            </a:xfrm>
            <a:prstGeom prst="rect">
              <a:avLst/>
            </a:prstGeom>
            <a:gradFill rotWithShape="true">
              <a:gsLst>
                <a:gs pos="0">
                  <a:schemeClr val="folHlink"/>
                </a:gs>
                <a:gs pos="100000">
                  <a:schemeClr val="fo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20840" name="Text Box 4"/>
            <p:cNvSpPr txBox="true"/>
            <p:nvPr/>
          </p:nvSpPr>
          <p:spPr>
            <a:xfrm>
              <a:off x="9840" y="4625"/>
              <a:ext cx="4268" cy="2568"/>
            </a:xfrm>
            <a:prstGeom prst="rect">
              <a:avLst/>
            </a:prstGeom>
            <a:noFill/>
            <a:ln w="9525">
              <a:noFill/>
            </a:ln>
          </p:spPr>
          <p:txBody>
            <a:bodyPr anchor="t" anchorCtr="false">
              <a:spAutoFit/>
            </a:bodyPr>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讲解企业信用管理各阶段的专业技术。</a:t>
              </a:r>
              <a:endParaRPr lang="en-US" altLang="zh-CN" sz="2000" b="1" dirty="0">
                <a:solidFill>
                  <a:srgbClr val="130401"/>
                </a:solidFill>
                <a:latin typeface="微软雅黑" panose="020B0503020204020204" charset="-122"/>
                <a:ea typeface="微软雅黑" panose="020B0503020204020204" charset="-122"/>
              </a:endParaRPr>
            </a:p>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只针对</a:t>
              </a:r>
              <a:r>
                <a:rPr lang="zh-CN" altLang="en-US" sz="2000" b="1" dirty="0">
                  <a:solidFill>
                    <a:srgbClr val="00B0F0"/>
                  </a:solidFill>
                  <a:latin typeface="微软雅黑" panose="020B0503020204020204" charset="-122"/>
                  <a:ea typeface="微软雅黑" panose="020B0503020204020204" charset="-122"/>
                </a:rPr>
                <a:t>企业的信用经理和信用人员</a:t>
              </a:r>
              <a:r>
                <a:rPr lang="zh-CN" altLang="en-US" sz="2000" b="1" dirty="0">
                  <a:solidFill>
                    <a:srgbClr val="130401"/>
                  </a:solidFill>
                  <a:latin typeface="微软雅黑" panose="020B0503020204020204" charset="-122"/>
                  <a:ea typeface="微软雅黑" panose="020B0503020204020204" charset="-122"/>
                </a:rPr>
                <a:t>。时间为一周。</a:t>
              </a:r>
              <a:endParaRPr lang="zh-CN" altLang="en-US" sz="1800" b="1" dirty="0">
                <a:solidFill>
                  <a:srgbClr val="130401"/>
                </a:solidFill>
                <a:latin typeface="微软雅黑" panose="020B0503020204020204" charset="-122"/>
                <a:ea typeface="微软雅黑" panose="020B0503020204020204" charset="-122"/>
              </a:endParaRPr>
            </a:p>
          </p:txBody>
        </p:sp>
        <p:sp>
          <p:nvSpPr>
            <p:cNvPr id="2" name="Rectangle 7"/>
            <p:cNvSpPr>
              <a:spLocks noChangeArrowheads="true"/>
            </p:cNvSpPr>
            <p:nvPr/>
          </p:nvSpPr>
          <p:spPr bwMode="gray">
            <a:xfrm rot="3419336">
              <a:off x="2704" y="6571"/>
              <a:ext cx="1455" cy="1713"/>
            </a:xfrm>
            <a:prstGeom prst="rect">
              <a:avLst/>
            </a:prstGeom>
            <a:gradFill rotWithShape="true">
              <a:gsLst>
                <a:gs pos="0">
                  <a:schemeClr val="accent2"/>
                </a:gs>
                <a:gs pos="100000">
                  <a:schemeClr val="accent2">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5" name="Text Box 8"/>
            <p:cNvSpPr txBox="true"/>
            <p:nvPr/>
          </p:nvSpPr>
          <p:spPr>
            <a:xfrm>
              <a:off x="2318" y="7073"/>
              <a:ext cx="2237" cy="612"/>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初期培训</a:t>
              </a:r>
              <a:endParaRPr lang="zh-CN" altLang="en-US" b="1" dirty="0">
                <a:solidFill>
                  <a:schemeClr val="bg1"/>
                </a:solidFill>
                <a:latin typeface="微软雅黑" panose="020B0503020204020204" charset="-122"/>
                <a:ea typeface="微软雅黑" panose="020B0503020204020204" charset="-122"/>
              </a:endParaRPr>
            </a:p>
          </p:txBody>
        </p:sp>
        <p:sp>
          <p:nvSpPr>
            <p:cNvPr id="4" name="Rectangle 9"/>
            <p:cNvSpPr>
              <a:spLocks noChangeArrowheads="true"/>
            </p:cNvSpPr>
            <p:nvPr/>
          </p:nvSpPr>
          <p:spPr bwMode="gray">
            <a:xfrm rot="3419336">
              <a:off x="6236" y="4756"/>
              <a:ext cx="1455" cy="1713"/>
            </a:xfrm>
            <a:prstGeom prst="rect">
              <a:avLst/>
            </a:prstGeom>
            <a:gradFill rotWithShape="true">
              <a:gsLst>
                <a:gs pos="0">
                  <a:schemeClr val="hlink"/>
                </a:gs>
                <a:gs pos="100000">
                  <a:schemeClr va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7" name="Text Box 10"/>
            <p:cNvSpPr txBox="true"/>
            <p:nvPr/>
          </p:nvSpPr>
          <p:spPr>
            <a:xfrm>
              <a:off x="5848" y="53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中期培训</a:t>
              </a:r>
              <a:endParaRPr lang="zh-CN" altLang="en-US" b="1" dirty="0">
                <a:solidFill>
                  <a:schemeClr val="bg1"/>
                </a:solidFill>
                <a:latin typeface="微软雅黑" panose="020B0503020204020204" charset="-122"/>
                <a:ea typeface="微软雅黑" panose="020B0503020204020204" charset="-122"/>
              </a:endParaRPr>
            </a:p>
          </p:txBody>
        </p:sp>
        <p:sp>
          <p:nvSpPr>
            <p:cNvPr id="75788" name="Text Box 11"/>
            <p:cNvSpPr txBox="true"/>
            <p:nvPr/>
          </p:nvSpPr>
          <p:spPr>
            <a:xfrm>
              <a:off x="9840" y="30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专业培训</a:t>
              </a:r>
              <a:endParaRPr lang="zh-CN" altLang="en-US" b="1" dirty="0">
                <a:solidFill>
                  <a:schemeClr val="bg1"/>
                </a:solidFill>
                <a:latin typeface="微软雅黑" panose="020B0503020204020204" charset="-122"/>
                <a:ea typeface="微软雅黑" panose="020B0503020204020204" charset="-122"/>
              </a:endParaRPr>
            </a:p>
          </p:txBody>
        </p:sp>
        <p:sp>
          <p:nvSpPr>
            <p:cNvPr id="75789" name="Line 13"/>
            <p:cNvSpPr/>
            <p:nvPr/>
          </p:nvSpPr>
          <p:spPr>
            <a:xfrm flipV="true">
              <a:off x="4288" y="5980"/>
              <a:ext cx="1820" cy="960"/>
            </a:xfrm>
            <a:prstGeom prst="line">
              <a:avLst/>
            </a:prstGeom>
            <a:ln w="57150" cap="rnd" cmpd="sng">
              <a:solidFill>
                <a:srgbClr val="808080"/>
              </a:solidFill>
              <a:prstDash val="sysDot"/>
              <a:round/>
              <a:headEnd type="none" w="med" len="med"/>
              <a:tailEnd type="none" w="med" len="med"/>
            </a:ln>
          </p:spPr>
        </p:sp>
        <p:sp>
          <p:nvSpPr>
            <p:cNvPr id="75790" name="Line 14"/>
            <p:cNvSpPr/>
            <p:nvPr/>
          </p:nvSpPr>
          <p:spPr>
            <a:xfrm flipV="true">
              <a:off x="7928" y="3800"/>
              <a:ext cx="2210" cy="1220"/>
            </a:xfrm>
            <a:prstGeom prst="line">
              <a:avLst/>
            </a:prstGeom>
            <a:ln w="57150" cap="rnd" cmpd="sng">
              <a:solidFill>
                <a:srgbClr val="808080"/>
              </a:solidFill>
              <a:prstDash val="sysDot"/>
              <a:round/>
              <a:headEnd type="none" w="med" len="med"/>
              <a:tailEnd type="none" w="med" len="med"/>
            </a:ln>
          </p:spPr>
        </p:sp>
        <p:sp>
          <p:nvSpPr>
            <p:cNvPr id="120848" name="Text Box 16"/>
            <p:cNvSpPr txBox="true"/>
            <p:nvPr/>
          </p:nvSpPr>
          <p:spPr>
            <a:xfrm>
              <a:off x="4475" y="7748"/>
              <a:ext cx="5073" cy="2082"/>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普及信用管理的一般知识，内容浅显。</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a:t>
              </a:r>
              <a:r>
                <a:rPr lang="zh-CN" altLang="en-US" sz="2000" b="1" dirty="0">
                  <a:solidFill>
                    <a:srgbClr val="00B0F0"/>
                  </a:solidFill>
                  <a:latin typeface="微软雅黑" panose="020B0503020204020204" charset="-122"/>
                  <a:ea typeface="微软雅黑" panose="020B0503020204020204" charset="-122"/>
                </a:rPr>
                <a:t>所有部门的人员</a:t>
              </a:r>
              <a:r>
                <a:rPr lang="zh-CN" altLang="en-US" sz="2000" b="1" dirty="0">
                  <a:solidFill>
                    <a:srgbClr val="130401"/>
                  </a:solidFill>
                  <a:latin typeface="微软雅黑" panose="020B0503020204020204" charset="-122"/>
                  <a:ea typeface="微软雅黑" panose="020B0503020204020204" charset="-122"/>
                </a:rPr>
                <a:t>，时间为一天。</a:t>
              </a:r>
              <a:endParaRPr lang="zh-CN" altLang="en-US" sz="2000" b="1" dirty="0">
                <a:solidFill>
                  <a:srgbClr val="130401"/>
                </a:solidFill>
                <a:latin typeface="微软雅黑" panose="020B0503020204020204" charset="-122"/>
                <a:ea typeface="微软雅黑" panose="020B0503020204020204" charset="-122"/>
              </a:endParaRPr>
            </a:p>
          </p:txBody>
        </p:sp>
        <p:sp>
          <p:nvSpPr>
            <p:cNvPr id="120849" name="Text Box 17"/>
            <p:cNvSpPr txBox="true"/>
            <p:nvPr/>
          </p:nvSpPr>
          <p:spPr>
            <a:xfrm>
              <a:off x="1470" y="2818"/>
              <a:ext cx="5285" cy="2085"/>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较深入地讲解各管理过程的信用知识和手段。</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针对企业</a:t>
              </a:r>
              <a:r>
                <a:rPr lang="zh-CN" altLang="en-US" sz="2000" b="1" dirty="0">
                  <a:solidFill>
                    <a:srgbClr val="00B0F0"/>
                  </a:solidFill>
                  <a:latin typeface="微软雅黑" panose="020B0503020204020204" charset="-122"/>
                  <a:ea typeface="微软雅黑" panose="020B0503020204020204" charset="-122"/>
                </a:rPr>
                <a:t>信用部门和管理部门人员</a:t>
              </a:r>
              <a:r>
                <a:rPr lang="zh-CN" altLang="en-US" sz="2000" b="1" dirty="0">
                  <a:solidFill>
                    <a:srgbClr val="130401"/>
                  </a:solidFill>
                  <a:latin typeface="微软雅黑" panose="020B0503020204020204" charset="-122"/>
                  <a:ea typeface="微软雅黑" panose="020B0503020204020204" charset="-122"/>
                </a:rPr>
                <a:t>，时间为三天。</a:t>
              </a:r>
              <a:endParaRPr lang="zh-CN" altLang="en-US" sz="2000" b="1" dirty="0">
                <a:solidFill>
                  <a:srgbClr val="130401"/>
                </a:solidFill>
                <a:latin typeface="微软雅黑" panose="020B0503020204020204" charset="-122"/>
                <a:ea typeface="微软雅黑" panose="020B0503020204020204" charset="-122"/>
              </a:endParaRPr>
            </a:p>
          </p:txBody>
        </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5</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企业在职信用知识培训</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（五）信用管理部门介入企业业务流程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140" y="1363980"/>
            <a:ext cx="8682355" cy="4257358"/>
            <a:chOff x="475" y="2188"/>
            <a:chExt cx="13673" cy="6705"/>
          </a:xfrm>
        </p:grpSpPr>
        <p:sp>
          <p:nvSpPr>
            <p:cNvPr id="76805" name="AutoShape 11"/>
            <p:cNvSpPr/>
            <p:nvPr/>
          </p:nvSpPr>
          <p:spPr>
            <a:xfrm>
              <a:off x="475" y="8131"/>
              <a:ext cx="2333" cy="484"/>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06" name="Text Box 12"/>
            <p:cNvSpPr txBox="true"/>
            <p:nvPr/>
          </p:nvSpPr>
          <p:spPr>
            <a:xfrm>
              <a:off x="475" y="8083"/>
              <a:ext cx="2685" cy="582"/>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合同签订后</a:t>
              </a:r>
              <a:endParaRPr lang="zh-CN" altLang="en-US" b="1" dirty="0">
                <a:latin typeface="微软雅黑" panose="020B0503020204020204" charset="-122"/>
                <a:ea typeface="微软雅黑" panose="020B0503020204020204" charset="-122"/>
              </a:endParaRPr>
            </a:p>
          </p:txBody>
        </p:sp>
        <p:sp>
          <p:nvSpPr>
            <p:cNvPr id="76807" name="Freeform 13"/>
            <p:cNvSpPr/>
            <p:nvPr/>
          </p:nvSpPr>
          <p:spPr>
            <a:xfrm>
              <a:off x="2720" y="7855"/>
              <a:ext cx="10473" cy="1038"/>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08" name="Rectangle 14"/>
            <p:cNvSpPr/>
            <p:nvPr/>
          </p:nvSpPr>
          <p:spPr>
            <a:xfrm>
              <a:off x="2843" y="8129"/>
              <a:ext cx="9775"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督促企业信守合同，及时履约</a:t>
              </a:r>
              <a:endParaRPr lang="zh-CN" altLang="zh-CN" sz="2000" b="1" dirty="0">
                <a:solidFill>
                  <a:srgbClr val="130401"/>
                </a:solidFill>
                <a:latin typeface="微软雅黑" panose="020B0503020204020204" charset="-122"/>
                <a:ea typeface="微软雅黑" panose="020B0503020204020204" charset="-122"/>
              </a:endParaRPr>
            </a:p>
          </p:txBody>
        </p:sp>
        <p:sp>
          <p:nvSpPr>
            <p:cNvPr id="76809" name="AutoShape 15"/>
            <p:cNvSpPr/>
            <p:nvPr/>
          </p:nvSpPr>
          <p:spPr>
            <a:xfrm>
              <a:off x="475" y="6953"/>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0" name="Text Box 16"/>
            <p:cNvSpPr txBox="true"/>
            <p:nvPr/>
          </p:nvSpPr>
          <p:spPr>
            <a:xfrm>
              <a:off x="475" y="6905"/>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谈判过程中</a:t>
              </a:r>
              <a:endParaRPr lang="zh-CN" altLang="en-US" b="1" dirty="0">
                <a:latin typeface="微软雅黑" panose="020B0503020204020204" charset="-122"/>
                <a:ea typeface="微软雅黑" panose="020B0503020204020204" charset="-122"/>
              </a:endParaRPr>
            </a:p>
          </p:txBody>
        </p:sp>
        <p:sp>
          <p:nvSpPr>
            <p:cNvPr id="76811" name="Freeform 17"/>
            <p:cNvSpPr/>
            <p:nvPr/>
          </p:nvSpPr>
          <p:spPr>
            <a:xfrm>
              <a:off x="2720" y="6678"/>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2" name="Rectangle 18"/>
            <p:cNvSpPr/>
            <p:nvPr/>
          </p:nvSpPr>
          <p:spPr>
            <a:xfrm>
              <a:off x="2843" y="6904"/>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参与订立严谨的合同条款，确定签订时赊销</a:t>
              </a:r>
              <a:r>
                <a:rPr lang="zh-CN" altLang="en-US" sz="2000" dirty="0">
                  <a:solidFill>
                    <a:srgbClr val="130401"/>
                  </a:solidFill>
                  <a:latin typeface="微软雅黑" panose="020B0503020204020204" charset="-122"/>
                  <a:ea typeface="微软雅黑" panose="020B0503020204020204" charset="-122"/>
                </a:rPr>
                <a:t>的</a:t>
              </a:r>
              <a:r>
                <a:rPr lang="zh-CN" altLang="zh-CN" sz="2000" dirty="0">
                  <a:solidFill>
                    <a:srgbClr val="130401"/>
                  </a:solidFill>
                  <a:latin typeface="微软雅黑" panose="020B0503020204020204" charset="-122"/>
                  <a:ea typeface="微软雅黑" panose="020B0503020204020204" charset="-122"/>
                </a:rPr>
                <a:t>条件</a:t>
              </a:r>
              <a:endParaRPr lang="zh-CN" altLang="zh-CN" sz="2000" dirty="0">
                <a:solidFill>
                  <a:srgbClr val="130401"/>
                </a:solidFill>
                <a:latin typeface="微软雅黑" panose="020B0503020204020204" charset="-122"/>
                <a:ea typeface="微软雅黑" panose="020B0503020204020204" charset="-122"/>
              </a:endParaRPr>
            </a:p>
          </p:txBody>
        </p:sp>
        <p:sp>
          <p:nvSpPr>
            <p:cNvPr id="76813" name="AutoShape 19"/>
            <p:cNvSpPr/>
            <p:nvPr/>
          </p:nvSpPr>
          <p:spPr>
            <a:xfrm>
              <a:off x="475" y="5778"/>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4" name="Text Box 20"/>
            <p:cNvSpPr txBox="true"/>
            <p:nvPr/>
          </p:nvSpPr>
          <p:spPr>
            <a:xfrm>
              <a:off x="475" y="5730"/>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合同签订前</a:t>
              </a:r>
              <a:endParaRPr lang="zh-CN" altLang="en-US" b="1" dirty="0">
                <a:latin typeface="微软雅黑" panose="020B0503020204020204" charset="-122"/>
                <a:ea typeface="微软雅黑" panose="020B0503020204020204" charset="-122"/>
              </a:endParaRPr>
            </a:p>
          </p:txBody>
        </p:sp>
        <p:sp>
          <p:nvSpPr>
            <p:cNvPr id="76815" name="Freeform 21"/>
            <p:cNvSpPr/>
            <p:nvPr/>
          </p:nvSpPr>
          <p:spPr>
            <a:xfrm>
              <a:off x="2720" y="5503"/>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6" name="Rectangle 22"/>
            <p:cNvSpPr/>
            <p:nvPr/>
          </p:nvSpPr>
          <p:spPr>
            <a:xfrm>
              <a:off x="2843" y="5728"/>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健全合同管理制度</a:t>
              </a:r>
              <a:r>
                <a:rPr lang="zh-CN" altLang="en-US" sz="2000" dirty="0">
                  <a:solidFill>
                    <a:srgbClr val="130401"/>
                  </a:solidFill>
                  <a:latin typeface="微软雅黑" panose="020B0503020204020204" charset="-122"/>
                  <a:ea typeface="微软雅黑" panose="020B0503020204020204" charset="-122"/>
                </a:rPr>
                <a:t>，确保合同合法、有效</a:t>
              </a:r>
              <a:endParaRPr lang="zh-CN" altLang="en-US" sz="2000" b="1" dirty="0">
                <a:solidFill>
                  <a:srgbClr val="130401"/>
                </a:solidFill>
                <a:latin typeface="微软雅黑" panose="020B0503020204020204" charset="-122"/>
                <a:ea typeface="微软雅黑" panose="020B0503020204020204" charset="-122"/>
              </a:endParaRPr>
            </a:p>
          </p:txBody>
        </p:sp>
        <p:sp>
          <p:nvSpPr>
            <p:cNvPr id="121874" name="TextBox 1"/>
            <p:cNvSpPr txBox="true"/>
            <p:nvPr/>
          </p:nvSpPr>
          <p:spPr>
            <a:xfrm>
              <a:off x="475" y="2188"/>
              <a:ext cx="13673" cy="208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信用部门的职责就是通过信用管理使交易风险降到最低，信用收益最大化，故信用部门需要在合同签订整个过程中，参与到</a:t>
              </a:r>
              <a:r>
                <a:rPr lang="zh-CN" altLang="en-US" sz="2000" dirty="0">
                  <a:solidFill>
                    <a:srgbClr val="00B0F0"/>
                  </a:solidFill>
                  <a:latin typeface="微软雅黑" panose="020B0503020204020204" charset="-122"/>
                  <a:ea typeface="微软雅黑" panose="020B0503020204020204" charset="-122"/>
                </a:rPr>
                <a:t>合同起草、履约及各种赊销条件的设置等业务中去</a:t>
              </a:r>
              <a:r>
                <a:rPr lang="zh-CN" altLang="en-US" sz="2000" dirty="0">
                  <a:solidFill>
                    <a:srgbClr val="13040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一旦产生逾期帐款，立即开始催收，必要时诉诸法律。</a:t>
              </a:r>
              <a:endParaRPr lang="zh-CN" altLang="zh-CN"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14694" name="Rectangle 3"/>
          <p:cNvSpPr>
            <a:spLocks noGrp="true"/>
          </p:cNvSpPr>
          <p:nvPr/>
        </p:nvSpPr>
        <p:spPr>
          <a:xfrm>
            <a:off x="1858645" y="1177290"/>
            <a:ext cx="8474075" cy="51244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pPr>
            <a:r>
              <a:rPr lang="zh-CN" altLang="en-US" sz="2400" b="1" dirty="0">
                <a:solidFill>
                  <a:srgbClr val="130401"/>
                </a:solidFill>
                <a:latin typeface="微软雅黑" panose="020B0503020204020204" charset="-122"/>
                <a:ea typeface="微软雅黑" panose="020B0503020204020204" charset="-122"/>
              </a:rPr>
              <a:t>（一）信用政策概念</a:t>
            </a:r>
            <a:endParaRPr lang="zh-CN" altLang="en-US" sz="2400" b="1"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b="1" dirty="0">
                <a:solidFill>
                  <a:srgbClr val="130401"/>
                </a:solidFill>
                <a:latin typeface="微软雅黑" panose="020B0503020204020204" charset="-122"/>
                <a:ea typeface="微软雅黑" panose="020B0503020204020204" charset="-122"/>
              </a:rPr>
              <a:t>信用政策：</a:t>
            </a:r>
            <a:r>
              <a:rPr lang="zh-CN" altLang="en-US" sz="2400" dirty="0">
                <a:solidFill>
                  <a:srgbClr val="130401"/>
                </a:solidFill>
                <a:latin typeface="微软雅黑" panose="020B0503020204020204" charset="-122"/>
                <a:ea typeface="微软雅黑" panose="020B0503020204020204" charset="-122"/>
              </a:rPr>
              <a:t>是企业根据自身状况和经济环境制定的关于企业信用管理目标、组织机构、信用额度、信用流程、信用报告、收账政策、信用考核等内容的总称。</a:t>
            </a:r>
            <a:endParaRPr lang="zh-CN" altLang="en-US" sz="2400"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dirty="0">
                <a:solidFill>
                  <a:srgbClr val="130401"/>
                </a:solidFill>
                <a:latin typeface="微软雅黑" panose="020B0503020204020204" charset="-122"/>
                <a:ea typeface="微软雅黑" panose="020B0503020204020204" charset="-122"/>
              </a:rPr>
              <a:t>信用额度、信用标准、信用条件、收账政策等构成了</a:t>
            </a:r>
            <a:r>
              <a:rPr lang="zh-CN" altLang="en-US" sz="2400" dirty="0">
                <a:solidFill>
                  <a:srgbClr val="00B0F0"/>
                </a:solidFill>
                <a:latin typeface="微软雅黑" panose="020B0503020204020204" charset="-122"/>
                <a:ea typeface="微软雅黑" panose="020B0503020204020204" charset="-122"/>
              </a:rPr>
              <a:t>狭义的信用政策</a:t>
            </a:r>
            <a:r>
              <a:rPr lang="zh-CN" altLang="en-US" sz="2400" dirty="0">
                <a:solidFill>
                  <a:srgbClr val="130401"/>
                </a:solidFill>
                <a:latin typeface="微软雅黑" panose="020B0503020204020204" charset="-122"/>
                <a:ea typeface="微软雅黑" panose="020B0503020204020204" charset="-122"/>
              </a:rPr>
              <a:t>，一般也称为</a:t>
            </a:r>
            <a:r>
              <a:rPr lang="zh-CN" altLang="en-US" sz="2400" dirty="0">
                <a:solidFill>
                  <a:srgbClr val="00B0F0"/>
                </a:solidFill>
                <a:latin typeface="微软雅黑" panose="020B0503020204020204" charset="-122"/>
                <a:ea typeface="微软雅黑" panose="020B0503020204020204" charset="-122"/>
              </a:rPr>
              <a:t>赊销政策</a:t>
            </a:r>
            <a:r>
              <a:rPr lang="zh-CN" altLang="en-US" sz="2400" dirty="0">
                <a:solidFill>
                  <a:srgbClr val="130401"/>
                </a:solidFill>
                <a:latin typeface="微软雅黑" panose="020B0503020204020204" charset="-122"/>
                <a:ea typeface="微软雅黑" panose="020B0503020204020204" charset="-122"/>
              </a:rPr>
              <a:t>。</a:t>
            </a:r>
            <a:endParaRPr lang="zh-CN" altLang="en-US" sz="2400" dirty="0">
              <a:solidFill>
                <a:srgbClr val="130401"/>
              </a:solidFill>
              <a:latin typeface="微软雅黑" panose="020B0503020204020204" charset="-122"/>
              <a:ea typeface="微软雅黑" panose="020B0503020204020204" charset="-122"/>
            </a:endParaRPr>
          </a:p>
        </p:txBody>
      </p:sp>
      <p:grpSp>
        <p:nvGrpSpPr>
          <p:cNvPr id="2" name="组合 1"/>
          <p:cNvGrpSpPr/>
          <p:nvPr/>
        </p:nvGrpSpPr>
        <p:grpSpPr>
          <a:xfrm>
            <a:off x="3018052" y="4678998"/>
            <a:ext cx="6384393" cy="1263650"/>
            <a:chOff x="2016" y="4433"/>
            <a:chExt cx="10054" cy="1990"/>
          </a:xfrm>
        </p:grpSpPr>
        <p:cxnSp>
          <p:nvCxnSpPr>
            <p:cNvPr id="9" name="直接箭头连接符 8"/>
            <p:cNvCxnSpPr/>
            <p:nvPr/>
          </p:nvCxnSpPr>
          <p:spPr bwMode="auto">
            <a:xfrm>
              <a:off x="2016" y="5310"/>
              <a:ext cx="9517" cy="42"/>
            </a:xfrm>
            <a:prstGeom prst="straightConnector1">
              <a:avLst/>
            </a:prstGeom>
            <a:noFill/>
            <a:ln w="63500" cap="flat" cmpd="sng" algn="ctr">
              <a:gradFill flip="none" rotWithShape="true">
                <a:gsLst>
                  <a:gs pos="0">
                    <a:srgbClr val="FFF200"/>
                  </a:gs>
                  <a:gs pos="45000">
                    <a:srgbClr val="FF7A00"/>
                  </a:gs>
                  <a:gs pos="70000">
                    <a:srgbClr val="FF0300"/>
                  </a:gs>
                  <a:gs pos="100000">
                    <a:srgbClr val="4D0808"/>
                  </a:gs>
                </a:gsLst>
                <a:path path="circle">
                  <a:fillToRect l="100000" t="100000"/>
                </a:path>
                <a:tileRect r="-100000" b="-100000"/>
              </a:gradFill>
              <a:prstDash val="solid"/>
              <a:round/>
              <a:headEnd type="arrow"/>
              <a:tailEnd type="arrow"/>
            </a:ln>
            <a:effectLst/>
          </p:spPr>
        </p:cxnSp>
        <p:sp>
          <p:nvSpPr>
            <p:cNvPr id="82950" name="TextBox 9"/>
            <p:cNvSpPr txBox="true"/>
            <p:nvPr/>
          </p:nvSpPr>
          <p:spPr>
            <a:xfrm>
              <a:off x="2115" y="5668"/>
              <a:ext cx="2088" cy="580"/>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紧缩型政策</a:t>
              </a:r>
              <a:endParaRPr lang="zh-CN" altLang="en-US" b="1" dirty="0">
                <a:latin typeface="微软雅黑" panose="020B0503020204020204" charset="-122"/>
                <a:ea typeface="微软雅黑" panose="020B0503020204020204" charset="-122"/>
              </a:endParaRPr>
            </a:p>
          </p:txBody>
        </p:sp>
        <p:sp>
          <p:nvSpPr>
            <p:cNvPr id="82951" name="TextBox 10"/>
            <p:cNvSpPr txBox="true"/>
            <p:nvPr/>
          </p:nvSpPr>
          <p:spPr>
            <a:xfrm>
              <a:off x="9343" y="5695"/>
              <a:ext cx="2727" cy="728"/>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宽松型政策</a:t>
              </a:r>
              <a:endParaRPr lang="zh-CN" altLang="en-US" b="1" dirty="0">
                <a:latin typeface="微软雅黑" panose="020B0503020204020204" charset="-122"/>
                <a:ea typeface="微软雅黑" panose="020B0503020204020204" charset="-122"/>
              </a:endParaRPr>
            </a:p>
          </p:txBody>
        </p:sp>
        <p:sp>
          <p:nvSpPr>
            <p:cNvPr id="82952" name="TextBox 11"/>
            <p:cNvSpPr txBox="true"/>
            <p:nvPr/>
          </p:nvSpPr>
          <p:spPr>
            <a:xfrm>
              <a:off x="5660" y="4433"/>
              <a:ext cx="2728" cy="727"/>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平衡型政策</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4694">
                                            <p:txEl>
                                              <p:charRg st="80" end="122"/>
                                            </p:txEl>
                                          </p:spTgt>
                                        </p:tgtEl>
                                        <p:attrNameLst>
                                          <p:attrName>style.visibility</p:attrName>
                                        </p:attrNameLst>
                                      </p:cBhvr>
                                      <p:to>
                                        <p:strVal val="visible"/>
                                      </p:to>
                                    </p:set>
                                    <p:animEffect transition="in" filter="fade">
                                      <p:cBhvr>
                                        <p:cTn id="7" dur="1000"/>
                                        <p:tgtEl>
                                          <p:spTgt spid="114694">
                                            <p:txEl>
                                              <p:charRg st="80" end="122"/>
                                            </p:txEl>
                                          </p:spTgt>
                                        </p:tgtEl>
                                      </p:cBhvr>
                                    </p:animEffect>
                                    <p:anim calcmode="lin" valueType="num">
                                      <p:cBhvr>
                                        <p:cTn id="8" dur="1000" fill="hold"/>
                                        <p:tgtEl>
                                          <p:spTgt spid="114694">
                                            <p:txEl>
                                              <p:charRg st="80" end="122"/>
                                            </p:txEl>
                                          </p:spTgt>
                                        </p:tgtEl>
                                        <p:attrNameLst>
                                          <p:attrName>ppt_x</p:attrName>
                                        </p:attrNameLst>
                                      </p:cBhvr>
                                      <p:tavLst>
                                        <p:tav tm="0">
                                          <p:val>
                                            <p:strVal val="#ppt_x"/>
                                          </p:val>
                                        </p:tav>
                                        <p:tav tm="100000">
                                          <p:val>
                                            <p:strVal val="#ppt_x"/>
                                          </p:val>
                                        </p:tav>
                                      </p:tavLst>
                                    </p:anim>
                                    <p:anim calcmode="lin" valueType="num">
                                      <p:cBhvr>
                                        <p:cTn id="9" dur="1000" fill="hold"/>
                                        <p:tgtEl>
                                          <p:spTgt spid="114694">
                                            <p:txEl>
                                              <p:charRg st="80" end="1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紧缩型信用政策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，即不愿意承担任何风险，只向财务状况不容怀疑且付款及时的客户赊销，在市场越来越向买方倾斜的情况下，</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有失去重要客户的风险</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平衡型政策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，即愿意承担自认为能够控制的风险，除上述客户外，也向付款经常托期但最终会付款的客户赊销，希望</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在风险控制和企业发展之间找到平衡</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宽松型政策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，即无论风险大小，基本上向所有客户进行赊销，采用该政策</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有助于企业迅速发展但逾期账款和坏账风险很大</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，如果碰到某一个大客户出现坏账，可能带来灾难性后果。</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84039" name="Group 71"/>
          <p:cNvGraphicFramePr>
            <a:graphicFrameLocks noGrp="true"/>
          </p:cNvGraphicFramePr>
          <p:nvPr/>
        </p:nvGraphicFramePr>
        <p:xfrm>
          <a:off x="1935798" y="1457008"/>
          <a:ext cx="8320088" cy="4754568"/>
        </p:xfrm>
        <a:graphic>
          <a:graphicData uri="http://schemas.openxmlformats.org/drawingml/2006/table">
            <a:tbl>
              <a:tblPr/>
              <a:tblGrid>
                <a:gridCol w="2268537"/>
                <a:gridCol w="1971675"/>
                <a:gridCol w="2041525"/>
                <a:gridCol w="2038350"/>
              </a:tblGrid>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考虑因素</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紧缩型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平衡型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宽松型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宏观经济状况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恶化</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客户行业状况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萧条</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平均收帐期</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产品市场</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持久需求</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产品寿命短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销售利润率</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较低</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财务实力</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较弱</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较强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原材料供应</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不足</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市场竞争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几乎没有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激烈</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熟练工人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有限</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是否愿意承担风险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不愿意</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不承担大风险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愿意</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企业发展速度</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寻求缓慢增长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正常增长即可</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追求快速增长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60" name="Rectangle 322"/>
          <p:cNvSpPr/>
          <p:nvPr/>
        </p:nvSpPr>
        <p:spPr>
          <a:xfrm>
            <a:off x="5314950" y="908368"/>
            <a:ext cx="2011680" cy="46037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130401"/>
                </a:solidFill>
                <a:latin typeface="微软雅黑" panose="020B0503020204020204" charset="-122"/>
                <a:ea typeface="微软雅黑" panose="020B0503020204020204" charset="-122"/>
              </a:rPr>
              <a:t>信用政策选择</a:t>
            </a:r>
            <a:endParaRPr lang="zh-CN" altLang="en-US" sz="2400" b="1"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企业信用政策汇集在</a:t>
            </a:r>
            <a:r>
              <a:rPr kumimoji="0" lang="zh-CN" altLang="zh-CN"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信用管理手册</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般包括以下内容：信用管理的目的、政策目标、整体信用条件、信用管理流程、信用调查和评估、债权保障、贸易程序、应收账款管理和追收、信用管理责任和义务、各部门关系、政策报告、信用管理业绩评估、年度、季度、月度计划等信用内容。</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（范本参见专栏</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3-2</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65605" y="1152525"/>
            <a:ext cx="8859838" cy="5432108"/>
            <a:chOff x="665" y="2053"/>
            <a:chExt cx="13953" cy="8555"/>
          </a:xfrm>
        </p:grpSpPr>
        <p:sp>
          <p:nvSpPr>
            <p:cNvPr id="2" name="文本框 4"/>
            <p:cNvSpPr txBox="true"/>
            <p:nvPr/>
          </p:nvSpPr>
          <p:spPr>
            <a:xfrm>
              <a:off x="665" y="2053"/>
              <a:ext cx="13568" cy="1452"/>
            </a:xfrm>
            <a:prstGeom prst="rect">
              <a:avLst/>
            </a:prstGeom>
            <a:noFill/>
            <a:ln w="9525">
              <a:noFill/>
            </a:ln>
          </p:spPr>
          <p:txBody>
            <a:bodyPr wrap="square" anchor="t" anchorCtr="false">
              <a:spAutoFit/>
            </a:bodyPr>
            <a:p>
              <a:pPr eaLnBrk="0" hangingPunct="0">
                <a:buClrTx/>
                <a:buFontTx/>
              </a:pP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    信用手册分对内、对外两种，</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对内手册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是指导企业内部职工开展信用管理的依据和指南，相对内容更为广泛；</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对外手册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是提供给公司以外的人员</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主要是客户</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参考，内容则简单得多。对内手册的主要内容如下：</a:t>
              </a:r>
              <a:endParaRPr lang="zh-CN" altLang="en-US" sz="1800" dirty="0">
                <a:solidFill>
                  <a:srgbClr val="161616"/>
                </a:solidFill>
                <a:latin typeface="微软雅黑" panose="020B0503020204020204" charset="-122"/>
                <a:ea typeface="微软雅黑" panose="020B0503020204020204" charset="-122"/>
                <a:cs typeface="微软雅黑" panose="020B0503020204020204" charset="-122"/>
              </a:endParaRPr>
            </a:p>
          </p:txBody>
        </p:sp>
        <p:sp>
          <p:nvSpPr>
            <p:cNvPr id="89095" name="文本框 18"/>
            <p:cNvSpPr txBox="true"/>
            <p:nvPr/>
          </p:nvSpPr>
          <p:spPr>
            <a:xfrm>
              <a:off x="7200" y="3290"/>
              <a:ext cx="7418" cy="7318"/>
            </a:xfrm>
            <a:prstGeom prst="rect">
              <a:avLst/>
            </a:prstGeom>
            <a:noFill/>
            <a:ln w="9525">
              <a:noFill/>
            </a:ln>
          </p:spPr>
          <p:txBody>
            <a:bodyPr wrap="square" anchor="t" anchorCtr="false">
              <a:spAutoFit/>
            </a:bodyPr>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7. </a:t>
              </a:r>
              <a:r>
                <a:rPr lang="zh-CN" altLang="en-US" b="1" dirty="0">
                  <a:latin typeface="微软雅黑" panose="020B0503020204020204" charset="-122"/>
                  <a:ea typeface="微软雅黑" panose="020B0503020204020204" charset="-122"/>
                  <a:cs typeface="微软雅黑" panose="020B0503020204020204" charset="-122"/>
                </a:rPr>
                <a:t>信用决策程序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8. </a:t>
              </a:r>
              <a:r>
                <a:rPr lang="zh-CN" altLang="en-US" b="1" dirty="0">
                  <a:latin typeface="微软雅黑" panose="020B0503020204020204" charset="-122"/>
                  <a:ea typeface="微软雅黑" panose="020B0503020204020204" charset="-122"/>
                  <a:cs typeface="微软雅黑" panose="020B0503020204020204" charset="-122"/>
                </a:rPr>
                <a:t>债权保障措施</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9. </a:t>
              </a:r>
              <a:r>
                <a:rPr lang="zh-CN" altLang="en-US" b="1" dirty="0">
                  <a:latin typeface="微软雅黑" panose="020B0503020204020204" charset="-122"/>
                  <a:ea typeface="微软雅黑" panose="020B0503020204020204" charset="-122"/>
                  <a:cs typeface="微软雅黑" panose="020B0503020204020204" charset="-122"/>
                </a:rPr>
                <a:t>贸易程序管理</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10.</a:t>
              </a:r>
              <a:r>
                <a:rPr lang="zh-CN" altLang="en-US" b="1" dirty="0">
                  <a:latin typeface="微软雅黑" panose="020B0503020204020204" charset="-122"/>
                  <a:ea typeface="微软雅黑" panose="020B0503020204020204" charset="-122"/>
                  <a:cs typeface="微软雅黑" panose="020B0503020204020204" charset="-122"/>
                </a:rPr>
                <a:t>应收账款管理和追收程序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11.</a:t>
              </a:r>
              <a:r>
                <a:rPr lang="zh-CN" altLang="en-US" b="1" dirty="0">
                  <a:latin typeface="微软雅黑" panose="020B0503020204020204" charset="-122"/>
                  <a:ea typeface="微软雅黑" panose="020B0503020204020204" charset="-122"/>
                  <a:cs typeface="微软雅黑" panose="020B0503020204020204" charset="-122"/>
                </a:rPr>
                <a:t>客户破产</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坏账程序</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12.</a:t>
              </a:r>
              <a:r>
                <a:rPr lang="zh-CN" altLang="en-US" b="1" dirty="0">
                  <a:latin typeface="微软雅黑" panose="020B0503020204020204" charset="-122"/>
                  <a:ea typeface="微软雅黑" panose="020B0503020204020204" charset="-122"/>
                  <a:cs typeface="微软雅黑" panose="020B0503020204020204" charset="-122"/>
                </a:rPr>
                <a:t>衡量部门业绩的方法</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buClrTx/>
                <a:buFontTx/>
              </a:pPr>
              <a:endParaRPr lang="zh-CN" altLang="en-US" sz="800" b="1" dirty="0">
                <a:latin typeface="微软雅黑" panose="020B0503020204020204" charset="-122"/>
                <a:ea typeface="微软雅黑" panose="020B0503020204020204" charset="-122"/>
                <a:cs typeface="微软雅黑" panose="020B0503020204020204" charset="-122"/>
              </a:endParaRPr>
            </a:p>
          </p:txBody>
        </p:sp>
        <p:sp>
          <p:nvSpPr>
            <p:cNvPr id="3" name="文本框 23"/>
            <p:cNvSpPr txBox="true"/>
            <p:nvPr/>
          </p:nvSpPr>
          <p:spPr>
            <a:xfrm>
              <a:off x="1753" y="3343"/>
              <a:ext cx="6732" cy="6915"/>
            </a:xfrm>
            <a:prstGeom prst="rect">
              <a:avLst/>
            </a:prstGeom>
            <a:noFill/>
            <a:ln w="9525">
              <a:noFill/>
            </a:ln>
          </p:spPr>
          <p:txBody>
            <a:bodyPr wrap="square" anchor="t" anchorCtr="false">
              <a:spAutoFit/>
            </a:bodyPr>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政策目的</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公司背景</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政策与目标</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整体信用条件</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信用管理流程</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6.</a:t>
              </a:r>
              <a:r>
                <a:rPr lang="zh-CN" altLang="en-US" b="1" dirty="0">
                  <a:latin typeface="微软雅黑" panose="020B0503020204020204" charset="-122"/>
                  <a:ea typeface="微软雅黑" panose="020B0503020204020204" charset="-122"/>
                  <a:cs typeface="微软雅黑" panose="020B0503020204020204" charset="-122"/>
                </a:rPr>
                <a:t>信用调查程序</a:t>
              </a:r>
              <a:endParaRPr lang="zh-CN" altLang="en-US"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四、信用调查</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1926" name="Rectangle 3"/>
          <p:cNvSpPr>
            <a:spLocks noGrp="true" noChangeArrowheads="true"/>
          </p:cNvSpPr>
          <p:nvPr/>
        </p:nvSpPr>
        <p:spPr>
          <a:xfrm>
            <a:off x="1981200" y="1483360"/>
            <a:ext cx="8229600" cy="4199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 信用调查分类</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国别区分：国内信用调查、国外信用调查。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信用调查对象区分：个人信用调查、</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企业信用调查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、产业信用调查、财产信用调查。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信用调查目的区分：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交易信用调查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、投资信用调查、消费信用调查、雇用信用调查、社会环境信用调查。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信用调查方式区分：自行调查、同行调查、联合调查。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信用调查时期区分：前期信用调查、追踪信用调查、催收信用调查。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信用调查内容区分：简易信用调查、一般信用调查、深度信用调查。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8" name="Rectangle 3"/>
          <p:cNvSpPr>
            <a:spLocks noGrp="true" noChangeArrowheads="true"/>
          </p:cNvSpPr>
          <p:nvPr/>
        </p:nvSpPr>
        <p:spPr>
          <a:xfrm>
            <a:off x="2087880" y="1204119"/>
            <a:ext cx="8229600" cy="4919345"/>
          </a:xfrm>
          <a:prstGeom prst="rect">
            <a:avLst/>
          </a:prstGeom>
          <a:noFill/>
          <a:ln w="9525">
            <a:solidFill>
              <a:srgbClr val="A50021"/>
            </a:solidFill>
            <a:miter/>
          </a:ln>
        </p:spPr>
        <p:txBody>
          <a:bodyPr vert="horz" wrap="square" lIns="91440" tIns="45720" rIns="91440" bIns="45720" numCol="1" anchor="ctr" anchorCtr="false" compatLnSpc="tru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信用风险控制过程分为</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前期防范、中期管理、后期处理</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三个阶段。</a:t>
            </a:r>
            <a:endPar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前期筛选合理的交易对象</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中期对交易期内的授信、赊销合同进行管理，避免客户纠纷</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后期管理和催收应收账款，以最大限度减少损失</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中国信用管理界结合西方管理技术、中国市场信用现状和中国企业管理特点，总结出了多种信用管理模式，如，全程信用管理模式，可以简要概括为</a:t>
            </a: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3+1”</a:t>
            </a:r>
            <a:r>
              <a:rPr lang="zh-CN" altLang="en-US"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信用管理模式</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，本课程着重介绍“</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 </a:t>
            </a:r>
            <a:endPar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最大特点</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是</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将管理的重点前移</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，注重应收帐款管理的连续性，可实现对信用管理全程控制。</a:t>
            </a:r>
            <a:endPar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18">
                                            <p:txEl>
                                              <p:char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8">
                                            <p:txEl>
                                              <p:charRg st="0" end="9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8">
                                            <p:txEl>
                                              <p:charRg st="90"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true"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（二）信用调查渠道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950" name="Group 33"/>
          <p:cNvGrpSpPr/>
          <p:nvPr/>
        </p:nvGrpSpPr>
        <p:grpSpPr>
          <a:xfrm>
            <a:off x="2047558" y="1968500"/>
            <a:ext cx="8096250" cy="3543300"/>
            <a:chOff x="-11" y="1152"/>
            <a:chExt cx="7936" cy="2428"/>
          </a:xfrm>
        </p:grpSpPr>
        <p:sp>
          <p:nvSpPr>
            <p:cNvPr id="124936" name="AutoShape 3"/>
            <p:cNvSpPr>
              <a:spLocks noChangeArrowheads="true"/>
            </p:cNvSpPr>
            <p:nvPr/>
          </p:nvSpPr>
          <p:spPr bwMode="auto">
            <a:xfrm rot="-3626814">
              <a:off x="2873" y="1596"/>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7" name="AutoShape 4"/>
            <p:cNvSpPr>
              <a:spLocks noChangeArrowheads="true"/>
            </p:cNvSpPr>
            <p:nvPr/>
          </p:nvSpPr>
          <p:spPr bwMode="auto">
            <a:xfrm rot="3465783">
              <a:off x="2907" y="2927"/>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8" name="AutoShape 5"/>
            <p:cNvSpPr>
              <a:spLocks noChangeArrowheads="true"/>
            </p:cNvSpPr>
            <p:nvPr/>
          </p:nvSpPr>
          <p:spPr bwMode="auto">
            <a:xfrm rot="-7230978">
              <a:off x="2139" y="1611"/>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9" name="AutoShape 6"/>
            <p:cNvSpPr>
              <a:spLocks noChangeArrowheads="true"/>
            </p:cNvSpPr>
            <p:nvPr/>
          </p:nvSpPr>
          <p:spPr bwMode="auto">
            <a:xfrm rot="7535209">
              <a:off x="2114" y="2901"/>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0" name="AutoShape 7"/>
            <p:cNvSpPr>
              <a:spLocks noChangeArrowheads="true"/>
            </p:cNvSpPr>
            <p:nvPr/>
          </p:nvSpPr>
          <p:spPr bwMode="auto">
            <a:xfrm>
              <a:off x="3272" y="2275"/>
              <a:ext cx="498" cy="184"/>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1" name="AutoShape 8"/>
            <p:cNvSpPr>
              <a:spLocks noChangeArrowheads="true"/>
            </p:cNvSpPr>
            <p:nvPr/>
          </p:nvSpPr>
          <p:spPr bwMode="auto">
            <a:xfrm rot="10800000">
              <a:off x="1754" y="2271"/>
              <a:ext cx="546" cy="182"/>
            </a:xfrm>
            <a:prstGeom prst="rightArrow">
              <a:avLst>
                <a:gd name="adj1" fmla="val 35167"/>
                <a:gd name="adj2" fmla="val 121027"/>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2" name="Oval 9"/>
            <p:cNvSpPr>
              <a:spLocks noChangeArrowheads="true"/>
            </p:cNvSpPr>
            <p:nvPr/>
          </p:nvSpPr>
          <p:spPr bwMode="auto">
            <a:xfrm>
              <a:off x="1578" y="2036"/>
              <a:ext cx="2359" cy="621"/>
            </a:xfrm>
            <a:prstGeom prst="ellipse">
              <a:avLst/>
            </a:prstGeom>
            <a:noFill/>
            <a:ln w="38100">
              <a:solidFill>
                <a:schemeClr val="bg2"/>
              </a:solidFill>
              <a:round/>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3" name="Text Box 10"/>
            <p:cNvSpPr txBox="true">
              <a:spLocks noChangeArrowheads="true"/>
            </p:cNvSpPr>
            <p:nvPr/>
          </p:nvSpPr>
          <p:spPr bwMode="auto">
            <a:xfrm>
              <a:off x="3498"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行业协会</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4" name="Text Box 11"/>
            <p:cNvSpPr txBox="true">
              <a:spLocks noChangeArrowheads="true"/>
            </p:cNvSpPr>
            <p:nvPr/>
          </p:nvSpPr>
          <p:spPr bwMode="auto">
            <a:xfrm>
              <a:off x="644"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调查对象</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5" name="Text Box 12"/>
            <p:cNvSpPr txBox="true">
              <a:spLocks noChangeArrowheads="true"/>
            </p:cNvSpPr>
            <p:nvPr/>
          </p:nvSpPr>
          <p:spPr bwMode="auto">
            <a:xfrm>
              <a:off x="4074" y="2256"/>
              <a:ext cx="1394" cy="314"/>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专业机构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6" name="Text Box 13"/>
            <p:cNvSpPr txBox="true">
              <a:spLocks noChangeArrowheads="true"/>
            </p:cNvSpPr>
            <p:nvPr/>
          </p:nvSpPr>
          <p:spPr bwMode="auto">
            <a:xfrm>
              <a:off x="3498" y="3265"/>
              <a:ext cx="4427"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调查对象的交易客户和商业银行</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7" name="Text Box 14"/>
            <p:cNvSpPr txBox="true">
              <a:spLocks noChangeArrowheads="true"/>
            </p:cNvSpPr>
            <p:nvPr/>
          </p:nvSpPr>
          <p:spPr bwMode="auto">
            <a:xfrm>
              <a:off x="674" y="2256"/>
              <a:ext cx="789" cy="314"/>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媒介</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8" name="Text Box 15"/>
            <p:cNvSpPr txBox="true">
              <a:spLocks noChangeArrowheads="true"/>
            </p:cNvSpPr>
            <p:nvPr/>
          </p:nvSpPr>
          <p:spPr bwMode="auto">
            <a:xfrm>
              <a:off x="-11" y="3225"/>
              <a:ext cx="2001" cy="313"/>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政府管理机构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Oval 16"/>
            <p:cNvSpPr>
              <a:spLocks noChangeArrowheads="true"/>
            </p:cNvSpPr>
            <p:nvPr/>
          </p:nvSpPr>
          <p:spPr bwMode="gray">
            <a:xfrm>
              <a:off x="1488" y="228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Oval 17"/>
            <p:cNvSpPr>
              <a:spLocks noChangeArrowheads="true"/>
            </p:cNvSpPr>
            <p:nvPr/>
          </p:nvSpPr>
          <p:spPr bwMode="gray">
            <a:xfrm>
              <a:off x="2063" y="124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3" name="Oval 18"/>
            <p:cNvSpPr>
              <a:spLocks noChangeArrowheads="true"/>
            </p:cNvSpPr>
            <p:nvPr/>
          </p:nvSpPr>
          <p:spPr bwMode="gray">
            <a:xfrm>
              <a:off x="3265" y="1248"/>
              <a:ext cx="191"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4" name="Oval 19"/>
            <p:cNvSpPr>
              <a:spLocks noChangeArrowheads="true"/>
            </p:cNvSpPr>
            <p:nvPr/>
          </p:nvSpPr>
          <p:spPr bwMode="gray">
            <a:xfrm>
              <a:off x="2017"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Oval 20"/>
            <p:cNvSpPr>
              <a:spLocks noChangeArrowheads="true"/>
            </p:cNvSpPr>
            <p:nvPr/>
          </p:nvSpPr>
          <p:spPr bwMode="gray">
            <a:xfrm>
              <a:off x="3265"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6" name="Oval 21"/>
            <p:cNvSpPr>
              <a:spLocks noChangeArrowheads="true"/>
            </p:cNvSpPr>
            <p:nvPr/>
          </p:nvSpPr>
          <p:spPr bwMode="gray">
            <a:xfrm>
              <a:off x="3840" y="2280"/>
              <a:ext cx="191" cy="189"/>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7" name="Oval 22"/>
            <p:cNvSpPr>
              <a:spLocks noChangeArrowheads="true"/>
            </p:cNvSpPr>
            <p:nvPr/>
          </p:nvSpPr>
          <p:spPr bwMode="gray">
            <a:xfrm>
              <a:off x="2233" y="2037"/>
              <a:ext cx="255" cy="620"/>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8" name="Oval 23"/>
            <p:cNvSpPr>
              <a:spLocks noChangeArrowheads="true"/>
            </p:cNvSpPr>
            <p:nvPr/>
          </p:nvSpPr>
          <p:spPr bwMode="gray">
            <a:xfrm>
              <a:off x="2239" y="2037"/>
              <a:ext cx="255" cy="620"/>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9" name="Oval 24"/>
            <p:cNvSpPr>
              <a:spLocks noChangeArrowheads="true"/>
            </p:cNvSpPr>
            <p:nvPr/>
          </p:nvSpPr>
          <p:spPr bwMode="gray">
            <a:xfrm>
              <a:off x="2303" y="2037"/>
              <a:ext cx="934" cy="62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0" name="Oval 25"/>
            <p:cNvSpPr>
              <a:spLocks noChangeArrowheads="true"/>
            </p:cNvSpPr>
            <p:nvPr/>
          </p:nvSpPr>
          <p:spPr bwMode="gray">
            <a:xfrm>
              <a:off x="2331" y="2059"/>
              <a:ext cx="934" cy="622"/>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59" name="Oval 26"/>
            <p:cNvSpPr>
              <a:spLocks noChangeArrowheads="true"/>
            </p:cNvSpPr>
            <p:nvPr/>
          </p:nvSpPr>
          <p:spPr bwMode="auto">
            <a:xfrm>
              <a:off x="2350" y="2037"/>
              <a:ext cx="840" cy="621"/>
            </a:xfrm>
            <a:prstGeom prst="ellipse">
              <a:avLst/>
            </a:prstGeom>
            <a:solidFill>
              <a:srgbClr val="333333"/>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nvGrpSpPr>
            <p:cNvPr id="92190" name="Group 27"/>
            <p:cNvGrpSpPr/>
            <p:nvPr/>
          </p:nvGrpSpPr>
          <p:grpSpPr>
            <a:xfrm>
              <a:off x="2363" y="1945"/>
              <a:ext cx="813" cy="805"/>
              <a:chOff x="4166" y="1706"/>
              <a:chExt cx="1252" cy="1252"/>
            </a:xfrm>
          </p:grpSpPr>
          <p:sp>
            <p:nvSpPr>
              <p:cNvPr id="124962" name="Oval 28"/>
              <p:cNvSpPr>
                <a:spLocks noChangeArrowheads="true"/>
              </p:cNvSpPr>
              <p:nvPr/>
            </p:nvSpPr>
            <p:spPr bwMode="auto">
              <a:xfrm>
                <a:off x="4167" y="1706"/>
                <a:ext cx="1251" cy="1252"/>
              </a:xfrm>
              <a:prstGeom prst="ellipse">
                <a:avLst/>
              </a:prstGeom>
              <a:gradFill rotWithShape="true">
                <a:gsLst>
                  <a:gs pos="0">
                    <a:srgbClr val="636869"/>
                  </a:gs>
                  <a:gs pos="100000">
                    <a:srgbClr val="D6E1E2"/>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3" name="Oval 29"/>
              <p:cNvSpPr>
                <a:spLocks noChangeArrowheads="true"/>
              </p:cNvSpPr>
              <p:nvPr/>
            </p:nvSpPr>
            <p:spPr bwMode="auto">
              <a:xfrm>
                <a:off x="4186" y="1713"/>
                <a:ext cx="1217" cy="1222"/>
              </a:xfrm>
              <a:prstGeom prst="ellipse">
                <a:avLst/>
              </a:prstGeom>
              <a:gradFill rotWithShape="true">
                <a:gsLst>
                  <a:gs pos="0">
                    <a:srgbClr val="D6E1E2">
                      <a:alpha val="0"/>
                    </a:srgbClr>
                  </a:gs>
                  <a:gs pos="100000">
                    <a:srgbClr val="F1F5F5"/>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4" name="Oval 30"/>
              <p:cNvSpPr>
                <a:spLocks noChangeArrowheads="true"/>
              </p:cNvSpPr>
              <p:nvPr/>
            </p:nvSpPr>
            <p:spPr bwMode="auto">
              <a:xfrm>
                <a:off x="4198" y="1725"/>
                <a:ext cx="1160" cy="1142"/>
              </a:xfrm>
              <a:prstGeom prst="ellipse">
                <a:avLst/>
              </a:prstGeom>
              <a:gradFill rotWithShape="true">
                <a:gsLst>
                  <a:gs pos="0">
                    <a:srgbClr val="AAB2B3"/>
                  </a:gs>
                  <a:gs pos="100000">
                    <a:srgbClr val="D6E1E2">
                      <a:alpha val="48000"/>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5" name="Oval 31"/>
              <p:cNvSpPr>
                <a:spLocks noChangeArrowheads="true"/>
              </p:cNvSpPr>
              <p:nvPr/>
            </p:nvSpPr>
            <p:spPr bwMode="auto">
              <a:xfrm>
                <a:off x="4263" y="1757"/>
                <a:ext cx="1033" cy="925"/>
              </a:xfrm>
              <a:prstGeom prst="ellipse">
                <a:avLst/>
              </a:prstGeom>
              <a:gradFill rotWithShape="true">
                <a:gsLst>
                  <a:gs pos="0">
                    <a:srgbClr val="FFFFFF"/>
                  </a:gs>
                  <a:gs pos="100000">
                    <a:srgbClr val="D6E1E2">
                      <a:alpha val="37999"/>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124961" name="Text Box 32"/>
            <p:cNvSpPr txBox="true">
              <a:spLocks noChangeArrowheads="true"/>
            </p:cNvSpPr>
            <p:nvPr/>
          </p:nvSpPr>
          <p:spPr bwMode="auto">
            <a:xfrm>
              <a:off x="2427" y="2093"/>
              <a:ext cx="803" cy="6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信用调查渠道</a:t>
              </a:r>
              <a:endPar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circle(in)">
                                      <p:cBhvr>
                                        <p:cTn id="7" dur="20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059305" y="1644015"/>
            <a:ext cx="8074025" cy="4269740"/>
            <a:chOff x="1743" y="2880"/>
            <a:chExt cx="12715" cy="6724"/>
          </a:xfrm>
        </p:grpSpPr>
        <p:sp>
          <p:nvSpPr>
            <p:cNvPr id="8" name="AutoShape 2"/>
            <p:cNvSpPr>
              <a:spLocks noChangeArrowheads="true"/>
            </p:cNvSpPr>
            <p:nvPr/>
          </p:nvSpPr>
          <p:spPr bwMode="auto">
            <a:xfrm>
              <a:off x="5718" y="5760"/>
              <a:ext cx="4200" cy="3845"/>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与新客户达成交易意向并确定信用销售后，由业务部门负责向信用部门发出信用申请。</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AutoShape 3"/>
            <p:cNvSpPr>
              <a:spLocks noChangeArrowheads="true"/>
            </p:cNvSpPr>
            <p:nvPr/>
          </p:nvSpPr>
          <p:spPr bwMode="auto">
            <a:xfrm>
              <a:off x="1743" y="5760"/>
              <a:ext cx="3458" cy="3845"/>
            </a:xfrm>
            <a:prstGeom prst="roundRect">
              <a:avLst>
                <a:gd name="adj" fmla="val 13745"/>
              </a:avLst>
            </a:prstGeom>
            <a:noFill/>
            <a:ln w="38100">
              <a:solidFill>
                <a:schemeClr val="bg2"/>
              </a:solidFill>
              <a:round/>
            </a:ln>
            <a:effectLst/>
          </p:spPr>
          <p:txBody>
            <a:bodyPr anchor="ct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新客户完成申报和审批程序后建立</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客户信用档案</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auto">
            <a:xfrm>
              <a:off x="10258" y="5760"/>
              <a:ext cx="4200" cy="3600"/>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信用部门接到申请后，对新客户应在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日内作出审核，对老客户应在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日内作出审核，并通知业务部门。</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4217" name="AutoShape 6"/>
            <p:cNvSpPr/>
            <p:nvPr/>
          </p:nvSpPr>
          <p:spPr>
            <a:xfrm>
              <a:off x="5375" y="3863"/>
              <a:ext cx="683" cy="707"/>
            </a:xfrm>
            <a:prstGeom prst="chevron">
              <a:avLst>
                <a:gd name="adj" fmla="val 52500"/>
              </a:avLst>
            </a:prstGeom>
            <a:solidFill>
              <a:schemeClr val="accent1"/>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18" name="AutoShape 7"/>
            <p:cNvSpPr/>
            <p:nvPr/>
          </p:nvSpPr>
          <p:spPr>
            <a:xfrm>
              <a:off x="9578" y="3863"/>
              <a:ext cx="680" cy="707"/>
            </a:xfrm>
            <a:prstGeom prst="chevron">
              <a:avLst>
                <a:gd name="adj" fmla="val 52500"/>
              </a:avLst>
            </a:prstGeom>
            <a:solidFill>
              <a:schemeClr val="hlink"/>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8"/>
            <p:cNvSpPr>
              <a:spLocks noChangeArrowheads="true"/>
            </p:cNvSpPr>
            <p:nvPr/>
          </p:nvSpPr>
          <p:spPr bwMode="gray">
            <a:xfrm>
              <a:off x="10615" y="2888"/>
              <a:ext cx="2905" cy="2658"/>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Oval 9"/>
            <p:cNvSpPr>
              <a:spLocks noChangeArrowheads="true"/>
            </p:cNvSpPr>
            <p:nvPr/>
          </p:nvSpPr>
          <p:spPr bwMode="gray">
            <a:xfrm>
              <a:off x="10815" y="3088"/>
              <a:ext cx="2905"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5" name="Oval 10"/>
            <p:cNvSpPr>
              <a:spLocks noChangeArrowheads="true"/>
            </p:cNvSpPr>
            <p:nvPr/>
          </p:nvSpPr>
          <p:spPr bwMode="gray">
            <a:xfrm>
              <a:off x="10803" y="3063"/>
              <a:ext cx="2528" cy="231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Oval 11"/>
            <p:cNvSpPr>
              <a:spLocks noChangeArrowheads="true"/>
            </p:cNvSpPr>
            <p:nvPr/>
          </p:nvSpPr>
          <p:spPr bwMode="gray">
            <a:xfrm>
              <a:off x="10848" y="3075"/>
              <a:ext cx="2528" cy="2310"/>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3" name="Oval 12"/>
            <p:cNvSpPr/>
            <p:nvPr/>
          </p:nvSpPr>
          <p:spPr>
            <a:xfrm>
              <a:off x="10940" y="3175"/>
              <a:ext cx="2278"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13"/>
            <p:cNvSpPr>
              <a:spLocks noChangeArrowheads="true"/>
            </p:cNvSpPr>
            <p:nvPr/>
          </p:nvSpPr>
          <p:spPr bwMode="gray">
            <a:xfrm>
              <a:off x="2210" y="2880"/>
              <a:ext cx="2905" cy="2658"/>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Oval 14"/>
            <p:cNvSpPr>
              <a:spLocks noChangeArrowheads="true"/>
            </p:cNvSpPr>
            <p:nvPr/>
          </p:nvSpPr>
          <p:spPr bwMode="gray">
            <a:xfrm>
              <a:off x="2410" y="3080"/>
              <a:ext cx="2905" cy="2658"/>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 name="Oval 15"/>
            <p:cNvSpPr>
              <a:spLocks noChangeArrowheads="true"/>
            </p:cNvSpPr>
            <p:nvPr/>
          </p:nvSpPr>
          <p:spPr bwMode="gray">
            <a:xfrm>
              <a:off x="2400" y="3053"/>
              <a:ext cx="2528" cy="2310"/>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6" name="Oval 16"/>
            <p:cNvSpPr>
              <a:spLocks noChangeArrowheads="true"/>
            </p:cNvSpPr>
            <p:nvPr/>
          </p:nvSpPr>
          <p:spPr bwMode="gray">
            <a:xfrm>
              <a:off x="2403" y="3058"/>
              <a:ext cx="2528" cy="2310"/>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8" name="Oval 17"/>
            <p:cNvSpPr/>
            <p:nvPr/>
          </p:nvSpPr>
          <p:spPr>
            <a:xfrm>
              <a:off x="2528" y="3170"/>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29" name="Group 18"/>
            <p:cNvGrpSpPr/>
            <p:nvPr/>
          </p:nvGrpSpPr>
          <p:grpSpPr>
            <a:xfrm>
              <a:off x="2563" y="3200"/>
              <a:ext cx="2202" cy="2013"/>
              <a:chOff x="4166" y="1706"/>
              <a:chExt cx="1252" cy="1252"/>
            </a:xfrm>
          </p:grpSpPr>
          <p:sp>
            <p:nvSpPr>
              <p:cNvPr id="94230"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1"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2"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3"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8" name="Oval 23"/>
            <p:cNvSpPr>
              <a:spLocks noChangeArrowheads="true"/>
            </p:cNvSpPr>
            <p:nvPr/>
          </p:nvSpPr>
          <p:spPr bwMode="gray">
            <a:xfrm>
              <a:off x="6413" y="2888"/>
              <a:ext cx="2908" cy="2658"/>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9" name="Oval 24"/>
            <p:cNvSpPr>
              <a:spLocks noChangeArrowheads="true"/>
            </p:cNvSpPr>
            <p:nvPr/>
          </p:nvSpPr>
          <p:spPr bwMode="gray">
            <a:xfrm>
              <a:off x="6613" y="3088"/>
              <a:ext cx="2908" cy="2658"/>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25"/>
            <p:cNvSpPr>
              <a:spLocks noChangeArrowheads="true"/>
            </p:cNvSpPr>
            <p:nvPr/>
          </p:nvSpPr>
          <p:spPr bwMode="gray">
            <a:xfrm>
              <a:off x="6603" y="3063"/>
              <a:ext cx="2528" cy="2310"/>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26"/>
            <p:cNvSpPr>
              <a:spLocks noChangeArrowheads="true"/>
            </p:cNvSpPr>
            <p:nvPr/>
          </p:nvSpPr>
          <p:spPr bwMode="gray">
            <a:xfrm>
              <a:off x="6605" y="3065"/>
              <a:ext cx="2528" cy="2310"/>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38" name="Oval 27"/>
            <p:cNvSpPr/>
            <p:nvPr/>
          </p:nvSpPr>
          <p:spPr>
            <a:xfrm>
              <a:off x="6728" y="3175"/>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39" name="Group 28"/>
            <p:cNvGrpSpPr/>
            <p:nvPr/>
          </p:nvGrpSpPr>
          <p:grpSpPr>
            <a:xfrm>
              <a:off x="6765" y="3200"/>
              <a:ext cx="2203" cy="2013"/>
              <a:chOff x="4166" y="1706"/>
              <a:chExt cx="1252" cy="1252"/>
            </a:xfrm>
          </p:grpSpPr>
          <p:sp>
            <p:nvSpPr>
              <p:cNvPr id="94240"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1"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2"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3"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94244" name="Group 33"/>
            <p:cNvGrpSpPr/>
            <p:nvPr/>
          </p:nvGrpSpPr>
          <p:grpSpPr>
            <a:xfrm>
              <a:off x="10980" y="3200"/>
              <a:ext cx="2205" cy="2013"/>
              <a:chOff x="4166" y="1706"/>
              <a:chExt cx="1252" cy="1252"/>
            </a:xfrm>
          </p:grpSpPr>
          <p:sp>
            <p:nvSpPr>
              <p:cNvPr id="94245" name="Oval 34"/>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6" name="Oval 35"/>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7" name="Oval 36"/>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8" name="Oval 37"/>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94249" name="Text Box 38"/>
            <p:cNvSpPr txBox="true"/>
            <p:nvPr/>
          </p:nvSpPr>
          <p:spPr>
            <a:xfrm>
              <a:off x="3010" y="3858"/>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首先</a:t>
              </a:r>
              <a:endParaRPr lang="zh-CN" altLang="en-US" b="1" dirty="0">
                <a:solidFill>
                  <a:srgbClr val="000000"/>
                </a:solidFill>
                <a:latin typeface="微软雅黑" panose="020B0503020204020204" charset="-122"/>
                <a:ea typeface="微软雅黑" panose="020B0503020204020204" charset="-122"/>
              </a:endParaRPr>
            </a:p>
          </p:txBody>
        </p:sp>
        <p:sp>
          <p:nvSpPr>
            <p:cNvPr id="94250" name="Text Box 39"/>
            <p:cNvSpPr txBox="true"/>
            <p:nvPr/>
          </p:nvSpPr>
          <p:spPr>
            <a:xfrm>
              <a:off x="7238" y="3785"/>
              <a:ext cx="1262"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其次</a:t>
              </a:r>
              <a:endParaRPr lang="zh-CN" altLang="en-US" b="1" dirty="0">
                <a:solidFill>
                  <a:srgbClr val="000000"/>
                </a:solidFill>
                <a:latin typeface="微软雅黑" panose="020B0503020204020204" charset="-122"/>
                <a:ea typeface="微软雅黑" panose="020B0503020204020204" charset="-122"/>
              </a:endParaRPr>
            </a:p>
          </p:txBody>
        </p:sp>
        <p:sp>
          <p:nvSpPr>
            <p:cNvPr id="94251" name="Text Box 40"/>
            <p:cNvSpPr txBox="true"/>
            <p:nvPr/>
          </p:nvSpPr>
          <p:spPr>
            <a:xfrm>
              <a:off x="11430" y="3845"/>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最后</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497205" y="1320800"/>
            <a:ext cx="9938068" cy="4838700"/>
            <a:chOff x="-1353" y="2160"/>
            <a:chExt cx="15651" cy="7620"/>
          </a:xfrm>
        </p:grpSpPr>
        <p:sp>
          <p:nvSpPr>
            <p:cNvPr id="95240" name="Freeform 4"/>
            <p:cNvSpPr/>
            <p:nvPr/>
          </p:nvSpPr>
          <p:spPr>
            <a:xfrm>
              <a:off x="630" y="4580"/>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1" name="AutoShape 7"/>
            <p:cNvSpPr/>
            <p:nvPr/>
          </p:nvSpPr>
          <p:spPr>
            <a:xfrm rot="5400000">
              <a:off x="5183" y="2628"/>
              <a:ext cx="900" cy="3177"/>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2" name="Freeform 8"/>
            <p:cNvSpPr/>
            <p:nvPr/>
          </p:nvSpPr>
          <p:spPr>
            <a:xfrm>
              <a:off x="4045" y="4580"/>
              <a:ext cx="3178"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3" name="AutoShape 11"/>
            <p:cNvSpPr/>
            <p:nvPr/>
          </p:nvSpPr>
          <p:spPr>
            <a:xfrm rot="5400000">
              <a:off x="8600"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4" name="Freeform 12"/>
            <p:cNvSpPr/>
            <p:nvPr/>
          </p:nvSpPr>
          <p:spPr>
            <a:xfrm>
              <a:off x="7463" y="4580"/>
              <a:ext cx="3177"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5" name="AutoShape 15"/>
            <p:cNvSpPr/>
            <p:nvPr/>
          </p:nvSpPr>
          <p:spPr>
            <a:xfrm rot="5400000">
              <a:off x="12018"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6" name="Freeform 16"/>
            <p:cNvSpPr/>
            <p:nvPr/>
          </p:nvSpPr>
          <p:spPr>
            <a:xfrm>
              <a:off x="10880" y="4588"/>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7" name="TextBox 23"/>
            <p:cNvSpPr txBox="true"/>
            <p:nvPr/>
          </p:nvSpPr>
          <p:spPr>
            <a:xfrm>
              <a:off x="-1353" y="2524"/>
              <a:ext cx="2792" cy="580"/>
            </a:xfrm>
            <a:prstGeom prst="rect">
              <a:avLst/>
            </a:prstGeom>
            <a:noFill/>
            <a:ln w="9525">
              <a:noFill/>
            </a:ln>
          </p:spPr>
          <p:txBody>
            <a:bodyPr wrap="square"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
          <p:nvSpPr>
            <p:cNvPr id="95248" name="TextBox 24"/>
            <p:cNvSpPr txBox="true"/>
            <p:nvPr/>
          </p:nvSpPr>
          <p:spPr>
            <a:xfrm>
              <a:off x="630" y="5198"/>
              <a:ext cx="3288" cy="1310"/>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填写的《客户信用状况表》</a:t>
              </a:r>
              <a:endParaRPr lang="zh-CN" altLang="zh-CN" dirty="0">
                <a:solidFill>
                  <a:schemeClr val="tx1"/>
                </a:solidFill>
                <a:latin typeface="微软雅黑" panose="020B0503020204020204" charset="-122"/>
                <a:ea typeface="微软雅黑" panose="020B0503020204020204" charset="-122"/>
              </a:endParaRPr>
            </a:p>
          </p:txBody>
        </p:sp>
        <p:sp>
          <p:nvSpPr>
            <p:cNvPr id="95249" name="TextBox 25"/>
            <p:cNvSpPr txBox="true"/>
            <p:nvPr/>
          </p:nvSpPr>
          <p:spPr>
            <a:xfrm>
              <a:off x="4045" y="3768"/>
              <a:ext cx="3418"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客户自己提供</a:t>
              </a:r>
              <a:endParaRPr lang="zh-CN" altLang="zh-CN" b="1" dirty="0">
                <a:solidFill>
                  <a:schemeClr val="bg1"/>
                </a:solidFill>
                <a:latin typeface="微软雅黑" panose="020B0503020204020204" charset="-122"/>
                <a:ea typeface="微软雅黑" panose="020B0503020204020204" charset="-122"/>
              </a:endParaRPr>
            </a:p>
          </p:txBody>
        </p:sp>
        <p:sp>
          <p:nvSpPr>
            <p:cNvPr id="95250" name="TextBox 26"/>
            <p:cNvSpPr txBox="true"/>
            <p:nvPr/>
          </p:nvSpPr>
          <p:spPr>
            <a:xfrm>
              <a:off x="7463" y="3768"/>
              <a:ext cx="3417"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调查机构提供</a:t>
              </a:r>
              <a:endParaRPr lang="zh-CN" altLang="zh-CN" b="1" dirty="0">
                <a:solidFill>
                  <a:schemeClr val="bg1"/>
                </a:solidFill>
                <a:latin typeface="微软雅黑" panose="020B0503020204020204" charset="-122"/>
                <a:ea typeface="微软雅黑" panose="020B0503020204020204" charset="-122"/>
              </a:endParaRPr>
            </a:p>
          </p:txBody>
        </p:sp>
        <p:sp>
          <p:nvSpPr>
            <p:cNvPr id="95251" name="TextBox 27"/>
            <p:cNvSpPr txBox="true"/>
            <p:nvPr/>
          </p:nvSpPr>
          <p:spPr>
            <a:xfrm>
              <a:off x="10880" y="3800"/>
              <a:ext cx="3418" cy="728"/>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数据库内存储</a:t>
              </a:r>
              <a:endParaRPr lang="zh-CN" altLang="zh-CN" b="1" dirty="0">
                <a:solidFill>
                  <a:schemeClr val="bg1"/>
                </a:solidFill>
                <a:latin typeface="微软雅黑" panose="020B0503020204020204" charset="-122"/>
                <a:ea typeface="微软雅黑" panose="020B0503020204020204" charset="-122"/>
              </a:endParaRPr>
            </a:p>
          </p:txBody>
        </p:sp>
        <p:sp>
          <p:nvSpPr>
            <p:cNvPr id="95252" name="TextBox 29"/>
            <p:cNvSpPr txBox="true"/>
            <p:nvPr/>
          </p:nvSpPr>
          <p:spPr>
            <a:xfrm>
              <a:off x="3918" y="4983"/>
              <a:ext cx="3305" cy="4797"/>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《信用申请表》和其他证明文件（包括营业执照复印件、税务登记证复印件和产品经营许可证等）</a:t>
              </a:r>
              <a:endParaRPr lang="zh-CN" altLang="zh-CN"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endParaRPr lang="zh-CN" altLang="zh-CN" dirty="0">
                <a:solidFill>
                  <a:schemeClr val="tx1"/>
                </a:solidFill>
                <a:latin typeface="微软雅黑" panose="020B0503020204020204" charset="-122"/>
                <a:ea typeface="微软雅黑" panose="020B0503020204020204" charset="-122"/>
              </a:endParaRPr>
            </a:p>
          </p:txBody>
        </p:sp>
        <p:sp>
          <p:nvSpPr>
            <p:cNvPr id="95253" name="TextBox 30"/>
            <p:cNvSpPr txBox="true"/>
            <p:nvPr/>
          </p:nvSpPr>
          <p:spPr>
            <a:xfrm>
              <a:off x="7463" y="5140"/>
              <a:ext cx="3177" cy="1310"/>
            </a:xfrm>
            <a:prstGeom prst="rect">
              <a:avLst/>
            </a:prstGeom>
            <a:noFill/>
            <a:ln w="9525">
              <a:noFill/>
            </a:ln>
          </p:spPr>
          <p:txBody>
            <a:bodyPr anchor="t" anchorCtr="false">
              <a:spAutoFit/>
            </a:bodyPr>
            <a:p>
              <a:pPr>
                <a:buClrTx/>
                <a:buFont typeface="Arial" panose="020B0604020202020204" pitchFamily="34" charset="0"/>
              </a:pPr>
              <a:r>
                <a:rPr lang="en-US" altLang="zh-CN" dirty="0">
                  <a:solidFill>
                    <a:schemeClr val="tx1"/>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rPr>
                <a:t>资信调查报告</a:t>
              </a:r>
              <a:r>
                <a:rPr lang="en-US" altLang="zh-CN" dirty="0">
                  <a:solidFill>
                    <a:schemeClr val="tx1"/>
                  </a:solidFill>
                  <a:latin typeface="微软雅黑" panose="020B0503020204020204" charset="-122"/>
                  <a:ea typeface="微软雅黑" panose="020B0503020204020204" charset="-122"/>
                </a:rPr>
                <a:t>》</a:t>
              </a:r>
              <a:endParaRPr lang="en-US" altLang="zh-CN" dirty="0">
                <a:solidFill>
                  <a:schemeClr val="tx1"/>
                </a:solidFill>
                <a:latin typeface="微软雅黑" panose="020B0503020204020204" charset="-122"/>
                <a:ea typeface="微软雅黑" panose="020B0503020204020204" charset="-122"/>
              </a:endParaRPr>
            </a:p>
          </p:txBody>
        </p:sp>
        <p:sp>
          <p:nvSpPr>
            <p:cNvPr id="95254" name="TextBox 31"/>
            <p:cNvSpPr txBox="true"/>
            <p:nvPr/>
          </p:nvSpPr>
          <p:spPr>
            <a:xfrm>
              <a:off x="10880" y="5198"/>
              <a:ext cx="3175" cy="1890"/>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《客户以往交易记录和付款记录》</a:t>
              </a:r>
              <a:endParaRPr lang="zh-CN" altLang="zh-CN" dirty="0">
                <a:solidFill>
                  <a:schemeClr val="tx1"/>
                </a:solidFill>
                <a:latin typeface="微软雅黑" panose="020B0503020204020204" charset="-122"/>
                <a:ea typeface="微软雅黑" panose="020B0503020204020204" charset="-122"/>
              </a:endParaRPr>
            </a:p>
          </p:txBody>
        </p:sp>
        <p:sp>
          <p:nvSpPr>
            <p:cNvPr id="128024" name="TextBox 33"/>
            <p:cNvSpPr txBox="true">
              <a:spLocks noChangeArrowheads="true"/>
            </p:cNvSpPr>
            <p:nvPr/>
          </p:nvSpPr>
          <p:spPr bwMode="auto">
            <a:xfrm>
              <a:off x="787" y="2160"/>
              <a:ext cx="12845" cy="1307"/>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信用部门接到申请后，需要对新客户的资信情况进行了解并判断，能够反映客户资信情况的资料有：</a:t>
              </a:r>
              <a:endPar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3" name="AutoShape 3"/>
          <p:cNvSpPr/>
          <p:nvPr/>
        </p:nvSpPr>
        <p:spPr>
          <a:xfrm rot="5400000">
            <a:off x="2478723" y="1568450"/>
            <a:ext cx="571500" cy="201612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Arial" panose="020B0604020202020204" pitchFamily="34" charset="0"/>
            </a:endParaRPr>
          </a:p>
        </p:txBody>
      </p:sp>
      <p:sp>
        <p:nvSpPr>
          <p:cNvPr id="4" name="TextBox 23"/>
          <p:cNvSpPr txBox="true"/>
          <p:nvPr/>
        </p:nvSpPr>
        <p:spPr>
          <a:xfrm>
            <a:off x="1756410" y="2290763"/>
            <a:ext cx="2016125" cy="368300"/>
          </a:xfrm>
          <a:prstGeom prst="rect">
            <a:avLst/>
          </a:prstGeom>
          <a:noFill/>
          <a:ln w="9525">
            <a:noFill/>
          </a:ln>
        </p:spPr>
        <p:txBody>
          <a:bodyPr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五、赊销跟踪</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29030" name="Rectangle 3"/>
          <p:cNvSpPr>
            <a:spLocks noGrp="true" noChangeArrowheads="true"/>
          </p:cNvSpPr>
          <p:nvPr/>
        </p:nvSpPr>
        <p:spPr>
          <a:xfrm>
            <a:off x="1894840" y="1611630"/>
            <a:ext cx="8402955" cy="436245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公司需要利用必要的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管理软件</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进行销售过程中的应收帐款的管理，建立必要的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管理报告</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来反映在业务执行过程中的信用销售执行情况，一般的管理报告需要包括</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应收帐款帐龄分析报告、客户信用执行分析、信用销售费用汇总、关键业绩指标变化情况</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a:t>
            </a:r>
            <a:r>
              <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ERP</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软件中，销售模块中一般有信用审核的预警，应收帐款的管理分析等功能</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在实际执行过程中应由</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财务部门、销售部门、信用管理部门</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共同进行赊销的跟踪管理。</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30">
                                            <p:txEl>
                                              <p:charRg st="0" end="112"/>
                                            </p:txEl>
                                          </p:spTgt>
                                        </p:tgtEl>
                                        <p:attrNameLst>
                                          <p:attrName>style.visibility</p:attrName>
                                        </p:attrNameLst>
                                      </p:cBhvr>
                                      <p:to>
                                        <p:strVal val="visible"/>
                                      </p:to>
                                    </p:set>
                                    <p:anim calcmode="lin" valueType="num">
                                      <p:cBhvr additive="base">
                                        <p:cTn id="7" dur="500" fill="hold"/>
                                        <p:tgtEl>
                                          <p:spTgt spid="129030">
                                            <p:txEl>
                                              <p:charRg st="0" end="1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30">
                                            <p:txEl>
                                              <p:charRg st="0" end="1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30">
                                            <p:txEl>
                                              <p:charRg st="112" end="150"/>
                                            </p:txEl>
                                          </p:spTgt>
                                        </p:tgtEl>
                                        <p:attrNameLst>
                                          <p:attrName>style.visibility</p:attrName>
                                        </p:attrNameLst>
                                      </p:cBhvr>
                                      <p:to>
                                        <p:strVal val="visible"/>
                                      </p:to>
                                    </p:set>
                                    <p:anim calcmode="lin" valueType="num">
                                      <p:cBhvr additive="base">
                                        <p:cTn id="13" dur="500" fill="hold"/>
                                        <p:tgtEl>
                                          <p:spTgt spid="129030">
                                            <p:txEl>
                                              <p:charRg st="112" end="1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30">
                                            <p:txEl>
                                              <p:charRg st="112"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六、信用重估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7046" name="Rectangle 3"/>
          <p:cNvSpPr>
            <a:spLocks noGrp="true" noChangeArrowheads="true"/>
          </p:cNvSpPr>
          <p:nvPr/>
        </p:nvSpPr>
        <p:spPr>
          <a:xfrm>
            <a:off x="1797050" y="1847215"/>
            <a:ext cx="8597900" cy="35877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在内部控制准则要求中，一般需要公司</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定期进行客户的信用的重新估计和评价</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在实施过程中，公司需要设计必要的评估报告进行信用评估。</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评估一般需要关注客户在信用销售中</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一些关键业绩指标</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的表现情况，如客户历史交易情况、该客户信用授予对公司现金流和营运资金的影响程度。</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6">
                                            <p:txEl>
                                              <p:charRg st="0" end="36"/>
                                            </p:txEl>
                                          </p:spTgt>
                                        </p:tgtEl>
                                        <p:attrNameLst>
                                          <p:attrName>style.visibility</p:attrName>
                                        </p:attrNameLst>
                                      </p:cBhvr>
                                      <p:to>
                                        <p:strVal val="visible"/>
                                      </p:to>
                                    </p:set>
                                    <p:animEffect transition="in" filter="fade">
                                      <p:cBhvr>
                                        <p:cTn id="7" dur="500"/>
                                        <p:tgtEl>
                                          <p:spTgt spid="87046">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6">
                                            <p:txEl>
                                              <p:charRg st="36" end="64"/>
                                            </p:txEl>
                                          </p:spTgt>
                                        </p:tgtEl>
                                        <p:attrNameLst>
                                          <p:attrName>style.visibility</p:attrName>
                                        </p:attrNameLst>
                                      </p:cBhvr>
                                      <p:to>
                                        <p:strVal val="visible"/>
                                      </p:to>
                                    </p:set>
                                    <p:animEffect transition="in" filter="fade">
                                      <p:cBhvr>
                                        <p:cTn id="12" dur="500"/>
                                        <p:tgtEl>
                                          <p:spTgt spid="87046">
                                            <p:txEl>
                                              <p:charRg st="36"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6">
                                            <p:txEl>
                                              <p:charRg st="64" end="95"/>
                                            </p:txEl>
                                          </p:spTgt>
                                        </p:tgtEl>
                                        <p:attrNameLst>
                                          <p:attrName>style.visibility</p:attrName>
                                        </p:attrNameLst>
                                      </p:cBhvr>
                                      <p:to>
                                        <p:strVal val="visible"/>
                                      </p:to>
                                    </p:set>
                                    <p:animEffect transition="in" filter="fade">
                                      <p:cBhvr>
                                        <p:cTn id="17" dur="500"/>
                                        <p:tgtEl>
                                          <p:spTgt spid="87046">
                                            <p:txEl>
                                              <p:charRg st="64"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9585" y="1363345"/>
            <a:ext cx="8673115" cy="5013009"/>
            <a:chOff x="940" y="2423"/>
            <a:chExt cx="12378" cy="6870"/>
          </a:xfrm>
        </p:grpSpPr>
        <p:sp>
          <p:nvSpPr>
            <p:cNvPr id="134151" name="Freeform 2"/>
            <p:cNvSpPr>
              <a:spLocks noChangeArrowheads="true"/>
            </p:cNvSpPr>
            <p:nvPr/>
          </p:nvSpPr>
          <p:spPr bwMode="auto">
            <a:xfrm>
              <a:off x="94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tx2">
                <a:lumMod val="20000"/>
                <a:lumOff val="80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2" name="AutoShape 3"/>
            <p:cNvSpPr>
              <a:spLocks noChangeArrowheads="true"/>
            </p:cNvSpPr>
            <p:nvPr/>
          </p:nvSpPr>
          <p:spPr bwMode="auto">
            <a:xfrm>
              <a:off x="1243" y="6298"/>
              <a:ext cx="11800" cy="2995"/>
            </a:xfrm>
            <a:prstGeom prst="flowChartExtract">
              <a:avLst/>
            </a:prstGeom>
            <a:solidFill>
              <a:schemeClr val="accent6">
                <a:lumMod val="20000"/>
                <a:lumOff val="80000"/>
              </a:schemeClr>
            </a:solidFill>
            <a:ln w="6350">
              <a:solidFill>
                <a:schemeClr val="tx1"/>
              </a:solidFill>
              <a:miter lim="800000"/>
            </a:ln>
            <a:effectLst>
              <a:outerShdw dist="35921" dir="2700000" algn="ctr" rotWithShape="0">
                <a:schemeClr val="bg2"/>
              </a:outerShdw>
            </a:effectLst>
          </p:spPr>
          <p:txBody>
            <a:bodyPr lIns="0" tIns="0" rIns="0" bIns="0"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3" name="Freeform 4"/>
            <p:cNvSpPr>
              <a:spLocks noChangeArrowheads="true"/>
            </p:cNvSpPr>
            <p:nvPr/>
          </p:nvSpPr>
          <p:spPr bwMode="auto">
            <a:xfrm flipH="true">
              <a:off x="720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accent3">
                <a:lumMod val="95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0361" name="Line 7"/>
            <p:cNvSpPr/>
            <p:nvPr/>
          </p:nvSpPr>
          <p:spPr>
            <a:xfrm>
              <a:off x="1050" y="3003"/>
              <a:ext cx="5943" cy="0"/>
            </a:xfrm>
            <a:prstGeom prst="line">
              <a:avLst/>
            </a:prstGeom>
            <a:ln w="12700" cap="flat" cmpd="sng">
              <a:solidFill>
                <a:schemeClr val="tx1"/>
              </a:solidFill>
              <a:prstDash val="solid"/>
              <a:round/>
              <a:headEnd type="none" w="med" len="med"/>
              <a:tailEnd type="none" w="med" len="med"/>
            </a:ln>
          </p:spPr>
        </p:sp>
        <p:sp>
          <p:nvSpPr>
            <p:cNvPr id="100362" name="Line 8"/>
            <p:cNvSpPr/>
            <p:nvPr/>
          </p:nvSpPr>
          <p:spPr>
            <a:xfrm>
              <a:off x="7288" y="3003"/>
              <a:ext cx="5942" cy="0"/>
            </a:xfrm>
            <a:prstGeom prst="line">
              <a:avLst/>
            </a:prstGeom>
            <a:ln w="12700" cap="flat" cmpd="sng">
              <a:solidFill>
                <a:schemeClr val="tx1"/>
              </a:solidFill>
              <a:prstDash val="solid"/>
              <a:round/>
              <a:headEnd type="none" w="med" len="med"/>
              <a:tailEnd type="none" w="med" len="med"/>
            </a:ln>
          </p:spPr>
        </p:sp>
        <p:sp>
          <p:nvSpPr>
            <p:cNvPr id="100363" name="Text Box 10"/>
            <p:cNvSpPr txBox="true"/>
            <p:nvPr/>
          </p:nvSpPr>
          <p:spPr>
            <a:xfrm>
              <a:off x="2215" y="8423"/>
              <a:ext cx="0" cy="287"/>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endParaRPr lang="en-GB" altLang="de-DE" sz="1200" b="1" dirty="0">
                <a:latin typeface="微软雅黑" panose="020B0503020204020204" charset="-122"/>
                <a:ea typeface="微软雅黑" panose="020B0503020204020204" charset="-122"/>
              </a:endParaRPr>
            </a:p>
          </p:txBody>
        </p:sp>
        <p:sp>
          <p:nvSpPr>
            <p:cNvPr id="134157" name="Rectangle 11"/>
            <p:cNvSpPr/>
            <p:nvPr/>
          </p:nvSpPr>
          <p:spPr>
            <a:xfrm>
              <a:off x="1075" y="2423"/>
              <a:ext cx="5848" cy="455"/>
            </a:xfrm>
            <a:prstGeom prst="rect">
              <a:avLst/>
            </a:prstGeom>
            <a:noFill/>
            <a:ln w="6350">
              <a:noFill/>
            </a:ln>
          </p:spPr>
          <p:txBody>
            <a:bodyPr wrap="square" lIns="0" tIns="0" rIns="0" bIns="0" anchor="t" anchorCtr="false">
              <a:spAutoFit/>
            </a:bodyPr>
            <a:p>
              <a:pPr algn="ctr">
                <a:lnSpc>
                  <a:spcPct val="120000"/>
                </a:lnSpc>
                <a:buClrTx/>
                <a:buFont typeface="Wingdings" panose="05000000000000000000" pitchFamily="2" charset="2"/>
              </a:pPr>
              <a:r>
                <a:rPr lang="zh-CN" altLang="en-US" b="1" dirty="0">
                  <a:latin typeface="微软雅黑" panose="020B0503020204020204" charset="-122"/>
                  <a:ea typeface="微软雅黑" panose="020B0503020204020204" charset="-122"/>
                </a:rPr>
                <a:t>（一）企业信用危机的表现</a:t>
              </a:r>
              <a:endParaRPr lang="zh-CN" altLang="en-US" b="1" dirty="0">
                <a:latin typeface="微软雅黑" panose="020B0503020204020204" charset="-122"/>
                <a:ea typeface="微软雅黑" panose="020B0503020204020204" charset="-122"/>
              </a:endParaRPr>
            </a:p>
          </p:txBody>
        </p:sp>
        <p:sp>
          <p:nvSpPr>
            <p:cNvPr id="134158" name="Rectangle 12"/>
            <p:cNvSpPr/>
            <p:nvPr/>
          </p:nvSpPr>
          <p:spPr>
            <a:xfrm>
              <a:off x="7200" y="2483"/>
              <a:ext cx="5848" cy="379"/>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（二）企业信用危机的危害</a:t>
              </a:r>
              <a:endParaRPr lang="zh-CN" altLang="en-US" b="1" dirty="0">
                <a:latin typeface="微软雅黑" panose="020B0503020204020204" charset="-122"/>
                <a:ea typeface="微软雅黑" panose="020B0503020204020204" charset="-122"/>
              </a:endParaRPr>
            </a:p>
          </p:txBody>
        </p:sp>
        <p:sp>
          <p:nvSpPr>
            <p:cNvPr id="17" name="Rectangle 17"/>
            <p:cNvSpPr>
              <a:spLocks noChangeArrowheads="true"/>
            </p:cNvSpPr>
            <p:nvPr/>
          </p:nvSpPr>
          <p:spPr bwMode="auto">
            <a:xfrm>
              <a:off x="7305" y="3003"/>
              <a:ext cx="5908" cy="4049"/>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资金缺乏，生产经营难以维持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经营活动受到质疑，失去部分</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市场；</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赊销、赊购等有利条件随之丧</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失，筹资成本增加；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企业信誉受损，企业的信用等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级降低引发各种危机，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最终导致企业破产。</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4"/>
            <p:cNvSpPr>
              <a:spLocks noChangeArrowheads="true"/>
            </p:cNvSpPr>
            <p:nvPr/>
          </p:nvSpPr>
          <p:spPr bwMode="auto">
            <a:xfrm>
              <a:off x="940" y="2928"/>
              <a:ext cx="5873" cy="5567"/>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货款未能按时支付；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银行贷款无法偿还；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订单无法履行，无法按时向客</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户提供产品；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向客户的承诺根本无法兑现；</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关联企业脱离关系，使经营</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雪上加霜；</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政府放弃对该企业的</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支持，公司承受</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的压力不断</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加大。 </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4161" name="TextBox 24"/>
            <p:cNvSpPr txBox="true"/>
            <p:nvPr/>
          </p:nvSpPr>
          <p:spPr>
            <a:xfrm>
              <a:off x="4305" y="7623"/>
              <a:ext cx="6078" cy="1391"/>
            </a:xfrm>
            <a:prstGeom prst="rect">
              <a:avLst/>
            </a:prstGeom>
            <a:noFill/>
            <a:ln w="9525">
              <a:noFill/>
            </a:ln>
          </p:spPr>
          <p:txBody>
            <a:bodyPr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此时授信企业需针对具体情况作出反应，通过各种途径、甚至起诉收回债务。稍迟将遭受损失。</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3135630" y="1218565"/>
            <a:ext cx="5920740" cy="5135880"/>
            <a:chOff x="6118" y="2210"/>
            <a:chExt cx="8108" cy="7678"/>
          </a:xfrm>
        </p:grpSpPr>
        <p:grpSp>
          <p:nvGrpSpPr>
            <p:cNvPr id="101381" name="Group 3"/>
            <p:cNvGrpSpPr/>
            <p:nvPr/>
          </p:nvGrpSpPr>
          <p:grpSpPr>
            <a:xfrm>
              <a:off x="6218" y="3515"/>
              <a:ext cx="7655" cy="5290"/>
              <a:chOff x="1017" y="1152"/>
              <a:chExt cx="3735" cy="2486"/>
            </a:xfrm>
          </p:grpSpPr>
          <p:grpSp>
            <p:nvGrpSpPr>
              <p:cNvPr id="101382" name="Group 4"/>
              <p:cNvGrpSpPr/>
              <p:nvPr/>
            </p:nvGrpSpPr>
            <p:grpSpPr>
              <a:xfrm>
                <a:off x="2145" y="1152"/>
                <a:ext cx="1482" cy="1247"/>
                <a:chOff x="2071" y="862"/>
                <a:chExt cx="1544" cy="1351"/>
              </a:xfrm>
            </p:grpSpPr>
            <p:sp>
              <p:nvSpPr>
                <p:cNvPr id="2" name="AutoShape 5"/>
                <p:cNvSpPr>
                  <a:spLocks noChangeArrowheads="true"/>
                </p:cNvSpPr>
                <p:nvPr/>
              </p:nvSpPr>
              <p:spPr bwMode="gray">
                <a:xfrm>
                  <a:off x="2071" y="884"/>
                  <a:ext cx="1535"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6"/>
                <p:cNvSpPr>
                  <a:spLocks noChangeArrowheads="true"/>
                </p:cNvSpPr>
                <p:nvPr/>
              </p:nvSpPr>
              <p:spPr bwMode="gray">
                <a:xfrm>
                  <a:off x="2081" y="862"/>
                  <a:ext cx="1536" cy="1329"/>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7"/>
                <p:cNvSpPr>
                  <a:spLocks noChangeArrowheads="true"/>
                </p:cNvSpPr>
                <p:nvPr/>
              </p:nvSpPr>
              <p:spPr bwMode="gray">
                <a:xfrm>
                  <a:off x="2149" y="941"/>
                  <a:ext cx="1348" cy="1167"/>
                </a:xfrm>
                <a:prstGeom prst="hexagon">
                  <a:avLst>
                    <a:gd name="adj" fmla="val 2889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86" name="Group 8"/>
              <p:cNvGrpSpPr/>
              <p:nvPr/>
            </p:nvGrpSpPr>
            <p:grpSpPr>
              <a:xfrm>
                <a:off x="1017" y="1773"/>
                <a:ext cx="1488" cy="1247"/>
                <a:chOff x="1110" y="2656"/>
                <a:chExt cx="1549" cy="1351"/>
              </a:xfrm>
            </p:grpSpPr>
            <p:sp>
              <p:nvSpPr>
                <p:cNvPr id="3" name="AutoShape 9"/>
                <p:cNvSpPr>
                  <a:spLocks noChangeArrowheads="true"/>
                </p:cNvSpPr>
                <p:nvPr/>
              </p:nvSpPr>
              <p:spPr bwMode="gray">
                <a:xfrm>
                  <a:off x="1123" y="2678"/>
                  <a:ext cx="1534"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AutoShape 10"/>
                <p:cNvSpPr>
                  <a:spLocks noChangeArrowheads="true"/>
                </p:cNvSpPr>
                <p:nvPr/>
              </p:nvSpPr>
              <p:spPr bwMode="gray">
                <a:xfrm>
                  <a:off x="1110" y="2654"/>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AutoShape 11"/>
                <p:cNvSpPr>
                  <a:spLocks noChangeArrowheads="true"/>
                </p:cNvSpPr>
                <p:nvPr/>
              </p:nvSpPr>
              <p:spPr bwMode="gray">
                <a:xfrm>
                  <a:off x="1200" y="2735"/>
                  <a:ext cx="1349" cy="1167"/>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1390" name="Text Box 12"/>
              <p:cNvSpPr txBox="true"/>
              <p:nvPr/>
            </p:nvSpPr>
            <p:spPr>
              <a:xfrm>
                <a:off x="2390" y="1352"/>
                <a:ext cx="932" cy="713"/>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rPr>
                  <a:t>信用危机信息收集系统</a:t>
                </a:r>
                <a:endParaRPr lang="zh-CN" altLang="en-US" sz="2000" b="1" dirty="0">
                  <a:solidFill>
                    <a:schemeClr val="tx1"/>
                  </a:solidFill>
                  <a:latin typeface="微软雅黑" panose="020B0503020204020204" charset="-122"/>
                  <a:ea typeface="微软雅黑" panose="020B0503020204020204" charset="-122"/>
                </a:endParaRPr>
              </a:p>
            </p:txBody>
          </p:sp>
          <p:grpSp>
            <p:nvGrpSpPr>
              <p:cNvPr id="101391" name="Group 14"/>
              <p:cNvGrpSpPr/>
              <p:nvPr/>
            </p:nvGrpSpPr>
            <p:grpSpPr>
              <a:xfrm>
                <a:off x="3264" y="1776"/>
                <a:ext cx="1488" cy="1247"/>
                <a:chOff x="3174" y="2656"/>
                <a:chExt cx="1549" cy="1351"/>
              </a:xfrm>
            </p:grpSpPr>
            <p:sp>
              <p:nvSpPr>
                <p:cNvPr id="16" name="AutoShape 15"/>
                <p:cNvSpPr>
                  <a:spLocks noChangeArrowheads="true"/>
                </p:cNvSpPr>
                <p:nvPr/>
              </p:nvSpPr>
              <p:spPr bwMode="gray">
                <a:xfrm>
                  <a:off x="3188" y="2679"/>
                  <a:ext cx="1535" cy="1331"/>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16"/>
                <p:cNvSpPr>
                  <a:spLocks noChangeArrowheads="true"/>
                </p:cNvSpPr>
                <p:nvPr/>
              </p:nvSpPr>
              <p:spPr bwMode="gray">
                <a:xfrm>
                  <a:off x="3174" y="2656"/>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AutoShape 17"/>
                <p:cNvSpPr>
                  <a:spLocks noChangeArrowheads="true"/>
                </p:cNvSpPr>
                <p:nvPr/>
              </p:nvSpPr>
              <p:spPr bwMode="gray">
                <a:xfrm>
                  <a:off x="3265" y="2736"/>
                  <a:ext cx="1349" cy="1171"/>
                </a:xfrm>
                <a:prstGeom prst="hexagon">
                  <a:avLst>
                    <a:gd name="adj" fmla="val 2889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95" name="Group 19"/>
              <p:cNvGrpSpPr/>
              <p:nvPr/>
            </p:nvGrpSpPr>
            <p:grpSpPr>
              <a:xfrm>
                <a:off x="2142" y="2391"/>
                <a:ext cx="1488" cy="1247"/>
                <a:chOff x="3174" y="2656"/>
                <a:chExt cx="1549" cy="1351"/>
              </a:xfrm>
            </p:grpSpPr>
            <p:sp>
              <p:nvSpPr>
                <p:cNvPr id="13" name="AutoShape 20"/>
                <p:cNvSpPr>
                  <a:spLocks noChangeArrowheads="true"/>
                </p:cNvSpPr>
                <p:nvPr/>
              </p:nvSpPr>
              <p:spPr bwMode="gray">
                <a:xfrm>
                  <a:off x="3185" y="2678"/>
                  <a:ext cx="1540"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21"/>
                <p:cNvSpPr>
                  <a:spLocks noChangeArrowheads="true"/>
                </p:cNvSpPr>
                <p:nvPr/>
              </p:nvSpPr>
              <p:spPr bwMode="gray">
                <a:xfrm>
                  <a:off x="3171" y="2659"/>
                  <a:ext cx="1539" cy="1328"/>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AutoShape 22"/>
                <p:cNvSpPr>
                  <a:spLocks noChangeArrowheads="true"/>
                </p:cNvSpPr>
                <p:nvPr/>
              </p:nvSpPr>
              <p:spPr bwMode="gray">
                <a:xfrm>
                  <a:off x="3261" y="2735"/>
                  <a:ext cx="1355" cy="1167"/>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8" name="AutoShape 6"/>
            <p:cNvSpPr>
              <a:spLocks noChangeArrowheads="true"/>
            </p:cNvSpPr>
            <p:nvPr/>
          </p:nvSpPr>
          <p:spPr bwMode="gray">
            <a:xfrm>
              <a:off x="6165" y="2210"/>
              <a:ext cx="3020" cy="2608"/>
            </a:xfrm>
            <a:prstGeom prst="hexagon">
              <a:avLst>
                <a:gd name="adj" fmla="val 2891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6"/>
            <p:cNvSpPr>
              <a:spLocks noChangeArrowheads="true"/>
            </p:cNvSpPr>
            <p:nvPr/>
          </p:nvSpPr>
          <p:spPr bwMode="gray">
            <a:xfrm>
              <a:off x="10813" y="2273"/>
              <a:ext cx="3413" cy="2633"/>
            </a:xfrm>
            <a:prstGeom prst="hexagon">
              <a:avLst>
                <a:gd name="adj" fmla="val 2891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22"/>
            <p:cNvSpPr>
              <a:spLocks noChangeArrowheads="true"/>
            </p:cNvSpPr>
            <p:nvPr/>
          </p:nvSpPr>
          <p:spPr bwMode="gray">
            <a:xfrm>
              <a:off x="10848" y="7520"/>
              <a:ext cx="2665" cy="2295"/>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11"/>
            <p:cNvSpPr>
              <a:spLocks noChangeArrowheads="true"/>
            </p:cNvSpPr>
            <p:nvPr/>
          </p:nvSpPr>
          <p:spPr bwMode="gray">
            <a:xfrm>
              <a:off x="6118" y="7440"/>
              <a:ext cx="2963" cy="2448"/>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1403" name="Text Box 12"/>
            <p:cNvSpPr txBox="true"/>
            <p:nvPr/>
          </p:nvSpPr>
          <p:spPr>
            <a:xfrm>
              <a:off x="9055" y="6694"/>
              <a:ext cx="2012" cy="151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rPr>
                <a:t>信用危机防范决策系统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4" name="Text Box 12"/>
            <p:cNvSpPr txBox="true"/>
            <p:nvPr/>
          </p:nvSpPr>
          <p:spPr>
            <a:xfrm>
              <a:off x="6610" y="5648"/>
              <a:ext cx="2085" cy="105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rPr>
                <a:t>信用危机警报系统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5" name="Text Box 12"/>
            <p:cNvSpPr txBox="true"/>
            <p:nvPr/>
          </p:nvSpPr>
          <p:spPr>
            <a:xfrm>
              <a:off x="11295" y="5478"/>
              <a:ext cx="1915" cy="1517"/>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rPr>
                <a:t>信用危机信息加工系统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6" name="TextBox 35"/>
            <p:cNvSpPr txBox="true"/>
            <p:nvPr/>
          </p:nvSpPr>
          <p:spPr>
            <a:xfrm>
              <a:off x="6603" y="2458"/>
              <a:ext cx="2297"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rPr>
                <a:t>收集道德、经营、支付财务等方面的负面消息</a:t>
              </a:r>
              <a:endParaRPr lang="zh-CN" altLang="en-US" sz="2000" dirty="0">
                <a:solidFill>
                  <a:schemeClr val="bg1"/>
                </a:solidFill>
                <a:latin typeface="微软雅黑" panose="020B0503020204020204" charset="-122"/>
                <a:ea typeface="微软雅黑" panose="020B0503020204020204" charset="-122"/>
              </a:endParaRPr>
            </a:p>
          </p:txBody>
        </p:sp>
        <p:sp>
          <p:nvSpPr>
            <p:cNvPr id="101407" name="TextBox 36"/>
            <p:cNvSpPr txBox="true"/>
            <p:nvPr/>
          </p:nvSpPr>
          <p:spPr>
            <a:xfrm>
              <a:off x="11080" y="2458"/>
              <a:ext cx="2935" cy="197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加工负面信息，使其更有条理，进而转化为可量化指标</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8" name="TextBox 37"/>
            <p:cNvSpPr txBox="true"/>
            <p:nvPr/>
          </p:nvSpPr>
          <p:spPr>
            <a:xfrm>
              <a:off x="11010" y="7623"/>
              <a:ext cx="2600" cy="1976"/>
            </a:xfrm>
            <a:prstGeom prst="rect">
              <a:avLst/>
            </a:prstGeom>
            <a:noFill/>
            <a:ln w="9525">
              <a:noFill/>
            </a:ln>
          </p:spPr>
          <p:txBody>
            <a:bodyPr wrap="square"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以现有标</a:t>
              </a:r>
              <a:endParaRPr lang="en-US" altLang="zh-CN" sz="2000" dirty="0">
                <a:solidFill>
                  <a:schemeClr val="bg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准对比上一步的可量化指标作出级别判断</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9" name="TextBox 38"/>
            <p:cNvSpPr txBox="true"/>
            <p:nvPr/>
          </p:nvSpPr>
          <p:spPr>
            <a:xfrm>
              <a:off x="6458" y="7720"/>
              <a:ext cx="2475"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根据预警级别向利益相关人预警，减少损失</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101410" name="椭圆 39"/>
          <p:cNvSpPr/>
          <p:nvPr/>
        </p:nvSpPr>
        <p:spPr>
          <a:xfrm>
            <a:off x="608330" y="2685342"/>
            <a:ext cx="2562225" cy="853587"/>
          </a:xfrm>
          <a:prstGeom prst="ellipse">
            <a:avLst/>
          </a:prstGeom>
          <a:noFill/>
          <a:ln w="6350" cap="flat" cmpd="tri">
            <a:solidFill>
              <a:srgbClr val="0000FF"/>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四大系统</a:t>
            </a:r>
            <a:endParaRPr lang="en-US" altLang="zh-CN" sz="2000" b="1" dirty="0">
              <a:solidFill>
                <a:srgbClr val="00B0F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及功能</a:t>
            </a:r>
            <a:endParaRPr lang="zh-CN" altLang="en-US" sz="2000" b="1" dirty="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危机指标"/>
          <p:cNvPicPr>
            <a:picLocks noChangeAspect="true"/>
          </p:cNvPicPr>
          <p:nvPr/>
        </p:nvPicPr>
        <p:blipFill>
          <a:blip r:embed="rId4"/>
          <a:srcRect l="1696" t="4242"/>
          <a:stretch>
            <a:fillRect/>
          </a:stretch>
        </p:blipFill>
        <p:spPr>
          <a:xfrm>
            <a:off x="3117850" y="1320165"/>
            <a:ext cx="5633085" cy="5283835"/>
          </a:xfrm>
          <a:prstGeom prst="rect">
            <a:avLst/>
          </a:prstGeom>
        </p:spPr>
      </p:pic>
      <p:sp>
        <p:nvSpPr>
          <p:cNvPr id="3" name="文本框 2"/>
          <p:cNvSpPr txBox="true"/>
          <p:nvPr/>
        </p:nvSpPr>
        <p:spPr>
          <a:xfrm>
            <a:off x="3221990" y="858520"/>
            <a:ext cx="5424170" cy="368300"/>
          </a:xfrm>
          <a:prstGeom prst="rect">
            <a:avLst/>
          </a:prstGeom>
          <a:noFill/>
        </p:spPr>
        <p:txBody>
          <a:bodyPr wrap="square" rtlCol="0">
            <a:spAutoFit/>
          </a:bodyPr>
          <a:p>
            <a:pPr algn="ctr"/>
            <a:r>
              <a:rPr lang="zh-CN" altLang="en-US" b="1">
                <a:latin typeface="微软雅黑" panose="020B0503020204020204" charset="-122"/>
                <a:ea typeface="微软雅黑" panose="020B0503020204020204" charset="-122"/>
              </a:rPr>
              <a:t>企业信用危机指标及临界点状态（以工业企业为例）</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46630" y="1582420"/>
            <a:ext cx="7780655" cy="4300220"/>
            <a:chOff x="960" y="2488"/>
            <a:chExt cx="12253" cy="6772"/>
          </a:xfrm>
        </p:grpSpPr>
        <p:sp>
          <p:nvSpPr>
            <p:cNvPr id="102404" name="Rectangle 88"/>
            <p:cNvSpPr/>
            <p:nvPr/>
          </p:nvSpPr>
          <p:spPr>
            <a:xfrm>
              <a:off x="5125" y="2488"/>
              <a:ext cx="5568" cy="72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00B0F0"/>
                  </a:solidFill>
                  <a:latin typeface="微软雅黑" panose="020B0503020204020204" charset="-122"/>
                  <a:ea typeface="微软雅黑" panose="020B0503020204020204" charset="-122"/>
                </a:rPr>
                <a:t>企业信用危机预警级别表</a:t>
              </a:r>
              <a:endParaRPr lang="zh-CN" altLang="en-US" sz="2400" b="1" dirty="0">
                <a:solidFill>
                  <a:srgbClr val="00B0F0"/>
                </a:solidFill>
                <a:latin typeface="微软雅黑" panose="020B0503020204020204" charset="-122"/>
                <a:ea typeface="微软雅黑" panose="020B0503020204020204" charset="-122"/>
              </a:endParaRPr>
            </a:p>
          </p:txBody>
        </p:sp>
        <p:sp>
          <p:nvSpPr>
            <p:cNvPr id="28" name="AutoShape 2"/>
            <p:cNvSpPr>
              <a:spLocks noChangeArrowheads="true"/>
            </p:cNvSpPr>
            <p:nvPr/>
          </p:nvSpPr>
          <p:spPr bwMode="gray">
            <a:xfrm>
              <a:off x="6055" y="3260"/>
              <a:ext cx="362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4"/>
            <p:cNvSpPr>
              <a:spLocks noChangeArrowheads="true"/>
            </p:cNvSpPr>
            <p:nvPr/>
          </p:nvSpPr>
          <p:spPr bwMode="gray">
            <a:xfrm>
              <a:off x="2605" y="3240"/>
              <a:ext cx="3560"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AutoShape 5"/>
            <p:cNvSpPr>
              <a:spLocks noChangeArrowheads="true"/>
            </p:cNvSpPr>
            <p:nvPr/>
          </p:nvSpPr>
          <p:spPr bwMode="ltGray">
            <a:xfrm>
              <a:off x="6108" y="3988"/>
              <a:ext cx="3613" cy="1768"/>
            </a:xfrm>
            <a:prstGeom prst="bevel">
              <a:avLst>
                <a:gd name="adj" fmla="val 3606"/>
              </a:avLst>
            </a:prstGeom>
            <a:solidFill>
              <a:srgbClr val="FFFF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6"/>
            <p:cNvSpPr>
              <a:spLocks noChangeArrowheads="true"/>
            </p:cNvSpPr>
            <p:nvPr/>
          </p:nvSpPr>
          <p:spPr bwMode="ltGray">
            <a:xfrm>
              <a:off x="2605" y="5725"/>
              <a:ext cx="3560"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2" name="AutoShape 7"/>
            <p:cNvSpPr>
              <a:spLocks noChangeArrowheads="true"/>
            </p:cNvSpPr>
            <p:nvPr/>
          </p:nvSpPr>
          <p:spPr bwMode="ltGray">
            <a:xfrm>
              <a:off x="6108" y="5725"/>
              <a:ext cx="361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AutoShape 8"/>
            <p:cNvSpPr>
              <a:spLocks noChangeArrowheads="true"/>
            </p:cNvSpPr>
            <p:nvPr/>
          </p:nvSpPr>
          <p:spPr bwMode="gray">
            <a:xfrm>
              <a:off x="980" y="4043"/>
              <a:ext cx="1583" cy="1730"/>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Rectangle 9"/>
            <p:cNvSpPr>
              <a:spLocks noChangeArrowheads="true"/>
            </p:cNvSpPr>
            <p:nvPr/>
          </p:nvSpPr>
          <p:spPr bwMode="auto">
            <a:xfrm>
              <a:off x="6410" y="4678"/>
              <a:ext cx="3143"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黄色警报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5" name="Rectangle 10"/>
            <p:cNvSpPr>
              <a:spLocks noChangeArrowheads="true"/>
            </p:cNvSpPr>
            <p:nvPr/>
          </p:nvSpPr>
          <p:spPr bwMode="auto">
            <a:xfrm>
              <a:off x="2783" y="5828"/>
              <a:ext cx="3260" cy="1585"/>
            </a:xfrm>
            <a:prstGeom prst="rect">
              <a:avLst/>
            </a:prstGeom>
            <a:noFill/>
            <a:ln w="9525" algn="ctr">
              <a:noFill/>
              <a:miter lim="800000"/>
            </a:ln>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高度防范，阻止信用危机产生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6" name="Rectangle 11"/>
            <p:cNvSpPr>
              <a:spLocks noChangeArrowheads="true"/>
            </p:cNvSpPr>
            <p:nvPr/>
          </p:nvSpPr>
          <p:spPr bwMode="auto">
            <a:xfrm>
              <a:off x="6410" y="5828"/>
              <a:ext cx="3268" cy="110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注意防范，警惕信用危机发生</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2414" name="Text Box 12"/>
            <p:cNvSpPr txBox="true"/>
            <p:nvPr/>
          </p:nvSpPr>
          <p:spPr>
            <a:xfrm>
              <a:off x="2885" y="3413"/>
              <a:ext cx="2978" cy="62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rPr>
                <a:t>可能性大</a:t>
              </a:r>
              <a:endParaRPr lang="zh-CN" altLang="en-US" sz="2000" b="1" dirty="0">
                <a:solidFill>
                  <a:schemeClr val="bg1"/>
                </a:solidFill>
                <a:latin typeface="微软雅黑" panose="020B0503020204020204" charset="-122"/>
                <a:ea typeface="微软雅黑" panose="020B0503020204020204" charset="-122"/>
              </a:endParaRPr>
            </a:p>
          </p:txBody>
        </p:sp>
        <p:sp>
          <p:nvSpPr>
            <p:cNvPr id="102415" name="Text Box 13"/>
            <p:cNvSpPr txBox="true"/>
            <p:nvPr/>
          </p:nvSpPr>
          <p:spPr>
            <a:xfrm>
              <a:off x="6380" y="3380"/>
              <a:ext cx="3023" cy="625"/>
            </a:xfrm>
            <a:prstGeom prst="rect">
              <a:avLst/>
            </a:prstGeom>
            <a:noFill/>
            <a:ln w="9525">
              <a:noFill/>
            </a:ln>
          </p:spPr>
          <p:txBody>
            <a:bodyPr anchor="t" anchorCtr="false">
              <a:spAutoFit/>
            </a:bodyPr>
            <a:p>
              <a:pPr>
                <a:buClrTx/>
                <a:buFontTx/>
              </a:pPr>
              <a:r>
                <a:rPr lang="zh-CN" altLang="en-US" sz="2000" b="1" dirty="0">
                  <a:solidFill>
                    <a:schemeClr val="bg1"/>
                  </a:solidFill>
                  <a:latin typeface="微软雅黑" panose="020B0503020204020204" charset="-122"/>
                  <a:ea typeface="微软雅黑" panose="020B0503020204020204" charset="-122"/>
                </a:rPr>
                <a:t>有可能发生</a:t>
              </a:r>
              <a:endParaRPr lang="zh-CN" altLang="en-US" sz="2000" b="1" dirty="0">
                <a:solidFill>
                  <a:schemeClr val="bg1"/>
                </a:solidFill>
                <a:latin typeface="微软雅黑" panose="020B0503020204020204" charset="-122"/>
                <a:ea typeface="微软雅黑" panose="020B0503020204020204" charset="-122"/>
              </a:endParaRPr>
            </a:p>
          </p:txBody>
        </p:sp>
        <p:sp>
          <p:nvSpPr>
            <p:cNvPr id="102416" name="Text Box 14"/>
            <p:cNvSpPr txBox="true"/>
            <p:nvPr/>
          </p:nvSpPr>
          <p:spPr>
            <a:xfrm>
              <a:off x="1038" y="4133"/>
              <a:ext cx="1462" cy="158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信用危机级别</a:t>
              </a:r>
              <a:endParaRPr lang="zh-CN" altLang="en-US" sz="2000" b="1" dirty="0">
                <a:latin typeface="微软雅黑" panose="020B0503020204020204" charset="-122"/>
                <a:ea typeface="微软雅黑" panose="020B0503020204020204" charset="-122"/>
              </a:endParaRPr>
            </a:p>
          </p:txBody>
        </p:sp>
        <p:sp>
          <p:nvSpPr>
            <p:cNvPr id="40" name="AutoShape 15"/>
            <p:cNvSpPr>
              <a:spLocks noChangeArrowheads="true"/>
            </p:cNvSpPr>
            <p:nvPr/>
          </p:nvSpPr>
          <p:spPr bwMode="gray">
            <a:xfrm>
              <a:off x="960" y="5768"/>
              <a:ext cx="1583" cy="1993"/>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18" name="Text Box 16"/>
            <p:cNvSpPr txBox="true"/>
            <p:nvPr/>
          </p:nvSpPr>
          <p:spPr>
            <a:xfrm>
              <a:off x="1010" y="5648"/>
              <a:ext cx="1465" cy="206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信用危机防范要求</a:t>
              </a:r>
              <a:endParaRPr lang="zh-CN" altLang="en-US" sz="2000" b="1" dirty="0">
                <a:latin typeface="微软雅黑" panose="020B0503020204020204" charset="-122"/>
                <a:ea typeface="微软雅黑" panose="020B0503020204020204" charset="-122"/>
              </a:endParaRPr>
            </a:p>
          </p:txBody>
        </p:sp>
        <p:sp>
          <p:nvSpPr>
            <p:cNvPr id="42" name="AutoShape 17"/>
            <p:cNvSpPr>
              <a:spLocks noChangeArrowheads="true"/>
            </p:cNvSpPr>
            <p:nvPr/>
          </p:nvSpPr>
          <p:spPr bwMode="ltGray">
            <a:xfrm>
              <a:off x="9653" y="5725"/>
              <a:ext cx="343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Rectangle 18"/>
            <p:cNvSpPr>
              <a:spLocks noChangeArrowheads="true"/>
            </p:cNvSpPr>
            <p:nvPr/>
          </p:nvSpPr>
          <p:spPr bwMode="auto">
            <a:xfrm>
              <a:off x="9955" y="5828"/>
              <a:ext cx="3118" cy="1113"/>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注意监测，避免信用</a:t>
              </a:r>
              <a:r>
                <a:rPr kumimoji="0" lang="zh-CN" altLang="en-US" sz="2000" b="1" i="0" u="none" strike="noStrike" kern="12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charset="0"/>
                </a:rPr>
                <a:t>危机发生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4" name="AutoShape 19"/>
            <p:cNvSpPr>
              <a:spLocks noChangeArrowheads="true"/>
            </p:cNvSpPr>
            <p:nvPr/>
          </p:nvSpPr>
          <p:spPr bwMode="gray">
            <a:xfrm>
              <a:off x="9620" y="3260"/>
              <a:ext cx="344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2" name="Text Box 20"/>
            <p:cNvSpPr txBox="true"/>
            <p:nvPr/>
          </p:nvSpPr>
          <p:spPr>
            <a:xfrm>
              <a:off x="9980" y="3380"/>
              <a:ext cx="2873" cy="110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不太可能发生</a:t>
              </a:r>
              <a:endParaRPr lang="zh-CN" altLang="en-US" sz="3600" b="1" dirty="0">
                <a:solidFill>
                  <a:schemeClr val="bg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Text</a:t>
              </a:r>
              <a:endParaRPr lang="en-US" altLang="zh-CN" sz="2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6" name="AutoShape 21"/>
            <p:cNvSpPr>
              <a:spLocks noChangeArrowheads="true"/>
            </p:cNvSpPr>
            <p:nvPr/>
          </p:nvSpPr>
          <p:spPr bwMode="ltGray">
            <a:xfrm>
              <a:off x="9653" y="3988"/>
              <a:ext cx="3433" cy="1768"/>
            </a:xfrm>
            <a:prstGeom prst="bevel">
              <a:avLst>
                <a:gd name="adj" fmla="val 3606"/>
              </a:avLst>
            </a:prstGeom>
            <a:solidFill>
              <a:srgbClr val="2EE01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Rectangle 22"/>
            <p:cNvSpPr>
              <a:spLocks noChangeArrowheads="true"/>
            </p:cNvSpPr>
            <p:nvPr/>
          </p:nvSpPr>
          <p:spPr bwMode="auto">
            <a:xfrm>
              <a:off x="9955" y="4678"/>
              <a:ext cx="2985"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绿色警报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8" name="AutoShape 23"/>
            <p:cNvSpPr>
              <a:spLocks noChangeArrowheads="true"/>
            </p:cNvSpPr>
            <p:nvPr/>
          </p:nvSpPr>
          <p:spPr bwMode="ltGray">
            <a:xfrm>
              <a:off x="2575" y="3980"/>
              <a:ext cx="3560" cy="1768"/>
            </a:xfrm>
            <a:prstGeom prst="bevel">
              <a:avLst>
                <a:gd name="adj" fmla="val 4134"/>
              </a:avLst>
            </a:prstGeom>
            <a:solidFill>
              <a:srgbClr val="FF00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6" name="Rectangle 24"/>
            <p:cNvSpPr/>
            <p:nvPr/>
          </p:nvSpPr>
          <p:spPr>
            <a:xfrm>
              <a:off x="2783" y="4678"/>
              <a:ext cx="3097" cy="6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latin typeface="微软雅黑" panose="020B0503020204020204" charset="-122"/>
                  <a:ea typeface="微软雅黑" panose="020B0503020204020204" charset="-122"/>
                </a:rPr>
                <a:t>红色警报</a:t>
              </a:r>
              <a:endParaRPr lang="zh-CN" altLang="en-US" sz="2000" b="1" dirty="0">
                <a:solidFill>
                  <a:srgbClr val="1C1C1C"/>
                </a:solidFill>
                <a:latin typeface="微软雅黑" panose="020B0503020204020204" charset="-122"/>
                <a:ea typeface="微软雅黑" panose="020B0503020204020204" charset="-122"/>
              </a:endParaRPr>
            </a:p>
          </p:txBody>
        </p:sp>
        <p:sp>
          <p:nvSpPr>
            <p:cNvPr id="102427" name="矩形 1"/>
            <p:cNvSpPr/>
            <p:nvPr/>
          </p:nvSpPr>
          <p:spPr>
            <a:xfrm>
              <a:off x="1725" y="8632"/>
              <a:ext cx="11488" cy="628"/>
            </a:xfrm>
            <a:prstGeom prst="rect">
              <a:avLst/>
            </a:prstGeom>
            <a:noFill/>
            <a:ln w="9525">
              <a:noFill/>
            </a:ln>
          </p:spPr>
          <p:txBody>
            <a:bodyPr wrap="none" anchor="t" anchorCtr="false">
              <a:spAutoFit/>
            </a:bodyPr>
            <a:p>
              <a:pPr>
                <a:buClrTx/>
                <a:buFont typeface="Arial" panose="020B0604020202020204" pitchFamily="34" charset="0"/>
              </a:pPr>
              <a:r>
                <a:rPr lang="zh-CN" altLang="zh-CN" sz="2000" b="1" dirty="0">
                  <a:latin typeface="微软雅黑" panose="020B0503020204020204" charset="-122"/>
                  <a:ea typeface="微软雅黑" panose="020B0503020204020204" charset="-122"/>
                </a:rPr>
                <a:t>信用危机防范决策系统</a:t>
              </a:r>
              <a:r>
                <a:rPr lang="zh-CN" altLang="en-US" sz="2000" b="1" dirty="0">
                  <a:latin typeface="微软雅黑" panose="020B0503020204020204" charset="-122"/>
                  <a:ea typeface="微软雅黑" panose="020B0503020204020204" charset="-122"/>
                </a:rPr>
                <a:t>对信用危机加工系统的处理结果进行判断</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551430" y="3931920"/>
            <a:ext cx="7089140" cy="2553970"/>
            <a:chOff x="2043" y="5928"/>
            <a:chExt cx="11164" cy="4022"/>
          </a:xfrm>
        </p:grpSpPr>
        <p:sp>
          <p:nvSpPr>
            <p:cNvPr id="49" name="Freeform 3"/>
            <p:cNvSpPr/>
            <p:nvPr/>
          </p:nvSpPr>
          <p:spPr bwMode="gray">
            <a:xfrm>
              <a:off x="2383" y="6473"/>
              <a:ext cx="7260" cy="3295"/>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true">
              <a:gsLst>
                <a:gs pos="0">
                  <a:schemeClr val="hlink">
                    <a:gamma/>
                    <a:shade val="40000"/>
                    <a:invGamma/>
                  </a:schemeClr>
                </a:gs>
                <a:gs pos="50000">
                  <a:schemeClr val="hlink"/>
                </a:gs>
                <a:gs pos="100000">
                  <a:schemeClr val="hlink">
                    <a:gamma/>
                    <a:shade val="40000"/>
                    <a:invGamma/>
                  </a:schemeClr>
                </a:gs>
              </a:gsLst>
              <a:lin ang="2700000" scaled="true"/>
            </a:gradFill>
            <a:ln w="9525" cap="flat" cmpd="sng">
              <a:noFill/>
              <a:prstDash val="solid"/>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48" name="AutoShape 4"/>
            <p:cNvSpPr/>
            <p:nvPr/>
          </p:nvSpPr>
          <p:spPr>
            <a:xfrm>
              <a:off x="3308" y="6710"/>
              <a:ext cx="397" cy="245"/>
            </a:xfrm>
            <a:prstGeom prst="can">
              <a:avLst>
                <a:gd name="adj" fmla="val 39796"/>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49" name="AutoShape 5"/>
            <p:cNvSpPr/>
            <p:nvPr/>
          </p:nvSpPr>
          <p:spPr>
            <a:xfrm>
              <a:off x="4460" y="7103"/>
              <a:ext cx="465" cy="335"/>
            </a:xfrm>
            <a:prstGeom prst="can">
              <a:avLst>
                <a:gd name="adj" fmla="val 27343"/>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0" name="AutoShape 6"/>
            <p:cNvSpPr/>
            <p:nvPr/>
          </p:nvSpPr>
          <p:spPr>
            <a:xfrm>
              <a:off x="5688" y="7490"/>
              <a:ext cx="630" cy="540"/>
            </a:xfrm>
            <a:prstGeom prst="can">
              <a:avLst>
                <a:gd name="adj" fmla="val 25000"/>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1" name="AutoShape 8"/>
            <p:cNvSpPr/>
            <p:nvPr/>
          </p:nvSpPr>
          <p:spPr>
            <a:xfrm>
              <a:off x="7155" y="7930"/>
              <a:ext cx="780" cy="750"/>
            </a:xfrm>
            <a:prstGeom prst="can">
              <a:avLst>
                <a:gd name="adj" fmla="val 21667"/>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2" name="Text Box 14"/>
            <p:cNvSpPr txBox="true"/>
            <p:nvPr/>
          </p:nvSpPr>
          <p:spPr>
            <a:xfrm>
              <a:off x="2043" y="7293"/>
              <a:ext cx="1212"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开始阶段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3" name="Text Box 15"/>
            <p:cNvSpPr txBox="true"/>
            <p:nvPr/>
          </p:nvSpPr>
          <p:spPr>
            <a:xfrm>
              <a:off x="3005" y="7923"/>
              <a:ext cx="1128"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反应阶段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4" name="Text Box 16"/>
            <p:cNvSpPr txBox="true"/>
            <p:nvPr/>
          </p:nvSpPr>
          <p:spPr>
            <a:xfrm>
              <a:off x="4160" y="8730"/>
              <a:ext cx="1225" cy="1018"/>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rPr>
                <a:t>恢复阶段</a:t>
              </a:r>
              <a:endParaRPr lang="zh-CN" altLang="en-US" sz="1800" b="1" dirty="0">
                <a:latin typeface="微软雅黑" panose="020B0503020204020204" charset="-122"/>
                <a:ea typeface="微软雅黑" panose="020B0503020204020204" charset="-122"/>
              </a:endParaRPr>
            </a:p>
          </p:txBody>
        </p:sp>
        <p:sp>
          <p:nvSpPr>
            <p:cNvPr id="138255" name="Text Box 17"/>
            <p:cNvSpPr txBox="true"/>
            <p:nvPr/>
          </p:nvSpPr>
          <p:spPr>
            <a:xfrm>
              <a:off x="5958" y="9368"/>
              <a:ext cx="1910" cy="582"/>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管理评价</a:t>
              </a:r>
              <a:endParaRPr lang="zh-CN" altLang="en-US" sz="1800" b="1" dirty="0">
                <a:latin typeface="微软雅黑" panose="020B0503020204020204" charset="-122"/>
                <a:ea typeface="微软雅黑" panose="020B0503020204020204" charset="-122"/>
                <a:cs typeface="微软雅黑" panose="020B0503020204020204" charset="-122"/>
              </a:endParaRPr>
            </a:p>
          </p:txBody>
        </p:sp>
        <p:cxnSp>
          <p:nvCxnSpPr>
            <p:cNvPr id="138256" name="AutoShape 19"/>
            <p:cNvCxnSpPr>
              <a:stCxn id="138248" idx="3"/>
            </p:cNvCxnSpPr>
            <p:nvPr/>
          </p:nvCxnSpPr>
          <p:spPr>
            <a:xfrm rot="5400000">
              <a:off x="2983" y="6788"/>
              <a:ext cx="357" cy="690"/>
            </a:xfrm>
            <a:prstGeom prst="bentConnector3">
              <a:avLst>
                <a:gd name="adj1" fmla="val 49648"/>
              </a:avLst>
            </a:prstGeom>
            <a:ln w="9525" cap="flat" cmpd="sng">
              <a:solidFill>
                <a:srgbClr val="1C1C1C"/>
              </a:solidFill>
              <a:prstDash val="solid"/>
              <a:miter/>
              <a:headEnd type="none" w="med" len="med"/>
              <a:tailEnd type="none" w="med" len="med"/>
            </a:ln>
          </p:spPr>
        </p:cxnSp>
        <p:cxnSp>
          <p:nvCxnSpPr>
            <p:cNvPr id="138257" name="AutoShape 20"/>
            <p:cNvCxnSpPr>
              <a:stCxn id="138249" idx="3"/>
            </p:cNvCxnSpPr>
            <p:nvPr/>
          </p:nvCxnSpPr>
          <p:spPr>
            <a:xfrm rot="5400000">
              <a:off x="3798" y="7090"/>
              <a:ext cx="547" cy="1225"/>
            </a:xfrm>
            <a:prstGeom prst="bentConnector3">
              <a:avLst>
                <a:gd name="adj1" fmla="val 49773"/>
              </a:avLst>
            </a:prstGeom>
            <a:ln w="9525" cap="flat" cmpd="sng">
              <a:solidFill>
                <a:srgbClr val="1C1C1C"/>
              </a:solidFill>
              <a:prstDash val="solid"/>
              <a:miter/>
              <a:headEnd type="none" w="med" len="med"/>
              <a:tailEnd type="none" w="med" len="med"/>
            </a:ln>
          </p:spPr>
        </p:cxnSp>
        <p:cxnSp>
          <p:nvCxnSpPr>
            <p:cNvPr id="138258" name="AutoShape 21"/>
            <p:cNvCxnSpPr>
              <a:stCxn id="138250" idx="3"/>
            </p:cNvCxnSpPr>
            <p:nvPr/>
          </p:nvCxnSpPr>
          <p:spPr>
            <a:xfrm rot="5400000">
              <a:off x="4920" y="7730"/>
              <a:ext cx="785" cy="1380"/>
            </a:xfrm>
            <a:prstGeom prst="bentConnector3">
              <a:avLst>
                <a:gd name="adj1" fmla="val 49838"/>
              </a:avLst>
            </a:prstGeom>
            <a:ln w="9525" cap="flat" cmpd="sng">
              <a:solidFill>
                <a:srgbClr val="1C1C1C"/>
              </a:solidFill>
              <a:prstDash val="solid"/>
              <a:miter/>
              <a:headEnd type="none" w="med" len="med"/>
              <a:tailEnd type="none" w="med" len="med"/>
            </a:ln>
          </p:spPr>
        </p:cxnSp>
        <p:cxnSp>
          <p:nvCxnSpPr>
            <p:cNvPr id="138259" name="AutoShape 22"/>
            <p:cNvCxnSpPr>
              <a:stCxn id="138251" idx="3"/>
            </p:cNvCxnSpPr>
            <p:nvPr/>
          </p:nvCxnSpPr>
          <p:spPr>
            <a:xfrm rot="5400000">
              <a:off x="6420" y="8450"/>
              <a:ext cx="895" cy="1355"/>
            </a:xfrm>
            <a:prstGeom prst="bentConnector3">
              <a:avLst>
                <a:gd name="adj1" fmla="val 50000"/>
              </a:avLst>
            </a:prstGeom>
            <a:ln w="9525" cap="flat" cmpd="sng">
              <a:solidFill>
                <a:srgbClr val="1C1C1C"/>
              </a:solidFill>
              <a:prstDash val="solid"/>
              <a:miter/>
              <a:headEnd type="none" w="med" len="med"/>
              <a:tailEnd type="none" w="med" len="med"/>
            </a:ln>
          </p:spPr>
        </p:cxnSp>
        <p:sp>
          <p:nvSpPr>
            <p:cNvPr id="62" name="AutoShape 25"/>
            <p:cNvSpPr>
              <a:spLocks noChangeArrowheads="true"/>
            </p:cNvSpPr>
            <p:nvPr/>
          </p:nvSpPr>
          <p:spPr bwMode="gray">
            <a:xfrm>
              <a:off x="7155" y="5928"/>
              <a:ext cx="780" cy="2175"/>
            </a:xfrm>
            <a:prstGeom prst="can">
              <a:avLst>
                <a:gd name="adj" fmla="val 27452"/>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 name="AutoShape 26"/>
            <p:cNvSpPr>
              <a:spLocks noChangeArrowheads="true"/>
            </p:cNvSpPr>
            <p:nvPr/>
          </p:nvSpPr>
          <p:spPr bwMode="gray">
            <a:xfrm>
              <a:off x="5688" y="6010"/>
              <a:ext cx="630" cy="1645"/>
            </a:xfrm>
            <a:prstGeom prst="can">
              <a:avLst>
                <a:gd name="adj" fmla="val 28244"/>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 name="AutoShape 27"/>
            <p:cNvSpPr>
              <a:spLocks noChangeArrowheads="true"/>
            </p:cNvSpPr>
            <p:nvPr/>
          </p:nvSpPr>
          <p:spPr bwMode="gray">
            <a:xfrm>
              <a:off x="4460" y="5993"/>
              <a:ext cx="465" cy="1208"/>
            </a:xfrm>
            <a:prstGeom prst="can">
              <a:avLst>
                <a:gd name="adj" fmla="val 23708"/>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5" name="AutoShape 28"/>
            <p:cNvSpPr>
              <a:spLocks noChangeArrowheads="true"/>
            </p:cNvSpPr>
            <p:nvPr/>
          </p:nvSpPr>
          <p:spPr bwMode="gray">
            <a:xfrm>
              <a:off x="3308" y="6183"/>
              <a:ext cx="398" cy="628"/>
            </a:xfrm>
            <a:prstGeom prst="can">
              <a:avLst>
                <a:gd name="adj" fmla="val 26800"/>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64" name="矩形 65"/>
            <p:cNvSpPr/>
            <p:nvPr/>
          </p:nvSpPr>
          <p:spPr>
            <a:xfrm>
              <a:off x="8445" y="6768"/>
              <a:ext cx="4763" cy="632"/>
            </a:xfrm>
            <a:prstGeom prst="rect">
              <a:avLst/>
            </a:prstGeom>
            <a:noFill/>
            <a:ln w="9525">
              <a:noFill/>
            </a:ln>
          </p:spPr>
          <p:txBody>
            <a:bodyPr wrap="none"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企业信用危机的四个阶段</a:t>
              </a:r>
              <a:endParaRPr lang="zh-CN" altLang="en-US" sz="2000" b="1" dirty="0">
                <a:latin typeface="微软雅黑" panose="020B0503020204020204" charset="-122"/>
                <a:ea typeface="微软雅黑" panose="020B0503020204020204" charset="-122"/>
              </a:endParaRPr>
            </a:p>
          </p:txBody>
        </p:sp>
      </p:grpSp>
      <p:sp>
        <p:nvSpPr>
          <p:cNvPr id="104453" name="Rectangle 3"/>
          <p:cNvSpPr>
            <a:spLocks noGrp="true"/>
          </p:cNvSpPr>
          <p:nvPr/>
        </p:nvSpPr>
        <p:spPr>
          <a:xfrm>
            <a:off x="1930400" y="965518"/>
            <a:ext cx="8229600" cy="2252662"/>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zh-CN" altLang="en-US" sz="2400" b="1" dirty="0">
                <a:solidFill>
                  <a:srgbClr val="00B0F0"/>
                </a:solidFill>
                <a:latin typeface="微软雅黑" panose="020B0503020204020204" charset="-122"/>
                <a:ea typeface="微软雅黑" panose="020B0503020204020204" charset="-122"/>
              </a:rPr>
              <a:t>狭义信用危机管理</a:t>
            </a:r>
            <a:r>
              <a:rPr lang="zh-CN" altLang="en-US" sz="2400" dirty="0">
                <a:solidFill>
                  <a:srgbClr val="130401"/>
                </a:solidFill>
                <a:latin typeface="微软雅黑" panose="020B0503020204020204" charset="-122"/>
                <a:ea typeface="微软雅黑" panose="020B0503020204020204" charset="-122"/>
              </a:rPr>
              <a:t>主要指</a:t>
            </a:r>
            <a:r>
              <a:rPr lang="zh-CN" altLang="en-US" sz="2400" dirty="0">
                <a:solidFill>
                  <a:srgbClr val="00B0F0"/>
                </a:solidFill>
                <a:latin typeface="微软雅黑" panose="020B0503020204020204" charset="-122"/>
                <a:ea typeface="微软雅黑" panose="020B0503020204020204" charset="-122"/>
              </a:rPr>
              <a:t>对信用危机的处理</a:t>
            </a:r>
            <a:r>
              <a:rPr lang="zh-CN" altLang="en-US" sz="2400" dirty="0">
                <a:solidFill>
                  <a:srgbClr val="130401"/>
                </a:solidFill>
                <a:latin typeface="微软雅黑" panose="020B0503020204020204" charset="-122"/>
                <a:ea typeface="微软雅黑" panose="020B0503020204020204" charset="-122"/>
              </a:rPr>
              <a:t>，包括信用危机管理前的准备、确认、控制、解决等四个环节。</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广义的信用危机管理还包括上述所提到的信用危机</a:t>
            </a:r>
            <a:r>
              <a:rPr lang="zh-CN" altLang="en-US" sz="2400" dirty="0">
                <a:solidFill>
                  <a:srgbClr val="130401"/>
                </a:solidFill>
                <a:latin typeface="微软雅黑" panose="020B0503020204020204" charset="-122"/>
                <a:ea typeface="微软雅黑" panose="020B0503020204020204" charset="-122"/>
                <a:sym typeface="+mn-ea"/>
              </a:rPr>
              <a:t>风险评估及</a:t>
            </a:r>
            <a:r>
              <a:rPr lang="zh-CN" altLang="en-US" sz="2400" dirty="0">
                <a:solidFill>
                  <a:srgbClr val="130401"/>
                </a:solidFill>
                <a:latin typeface="微软雅黑" panose="020B0503020204020204" charset="-122"/>
                <a:ea typeface="微软雅黑" panose="020B0503020204020204" charset="-122"/>
              </a:rPr>
              <a:t>预警系统。</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本节主要介绍狭义的信用危机管理。</a:t>
            </a:r>
            <a:endParaRPr lang="zh-CN" altLang="en-US" sz="24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190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625" name="Group 2"/>
          <p:cNvGrpSpPr/>
          <p:nvPr/>
        </p:nvGrpSpPr>
        <p:grpSpPr>
          <a:xfrm>
            <a:off x="2057400" y="832485"/>
            <a:ext cx="7854950" cy="6092825"/>
            <a:chOff x="699" y="482"/>
            <a:chExt cx="4948" cy="3838"/>
          </a:xfrm>
        </p:grpSpPr>
        <p:sp>
          <p:nvSpPr>
            <p:cNvPr id="26626" name="Rectangle 3"/>
            <p:cNvSpPr/>
            <p:nvPr/>
          </p:nvSpPr>
          <p:spPr>
            <a:xfrm>
              <a:off x="4168" y="723"/>
              <a:ext cx="24"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7" name="Rectangle 4"/>
            <p:cNvSpPr/>
            <p:nvPr/>
          </p:nvSpPr>
          <p:spPr>
            <a:xfrm>
              <a:off x="4226" y="723"/>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8" name="Rectangle 5"/>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29" name="Rectangle 6"/>
            <p:cNvSpPr/>
            <p:nvPr/>
          </p:nvSpPr>
          <p:spPr>
            <a:xfrm>
              <a:off x="2423" y="4243"/>
              <a:ext cx="32"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0" name="Rectangle 7"/>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1" name="Rectangle 8"/>
            <p:cNvSpPr/>
            <p:nvPr/>
          </p:nvSpPr>
          <p:spPr>
            <a:xfrm>
              <a:off x="703" y="3566"/>
              <a:ext cx="226" cy="628"/>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6632" name="Group 9"/>
            <p:cNvGrpSpPr/>
            <p:nvPr/>
          </p:nvGrpSpPr>
          <p:grpSpPr>
            <a:xfrm>
              <a:off x="4059" y="3702"/>
              <a:ext cx="721" cy="264"/>
              <a:chOff x="3826" y="3731"/>
              <a:chExt cx="575" cy="249"/>
            </a:xfrm>
          </p:grpSpPr>
          <p:sp>
            <p:nvSpPr>
              <p:cNvPr id="26633" name="Rectangle 10"/>
              <p:cNvSpPr/>
              <p:nvPr/>
            </p:nvSpPr>
            <p:spPr>
              <a:xfrm>
                <a:off x="3826" y="3731"/>
                <a:ext cx="575" cy="249"/>
              </a:xfrm>
              <a:prstGeom prst="rect">
                <a:avLst/>
              </a:prstGeom>
              <a:solidFill>
                <a:srgbClr val="00FF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4" name="Freeform 11"/>
              <p:cNvSpPr/>
              <p:nvPr/>
            </p:nvSpPr>
            <p:spPr>
              <a:xfrm>
                <a:off x="3826" y="3731"/>
                <a:ext cx="575" cy="30"/>
              </a:xfrm>
              <a:custGeom>
                <a:avLst/>
                <a:gdLst/>
                <a:ahLst/>
                <a:cxnLst>
                  <a:cxn ang="0">
                    <a:pos x="0" y="0"/>
                  </a:cxn>
                  <a:cxn ang="0">
                    <a:pos x="32" y="30"/>
                  </a:cxn>
                  <a:cxn ang="0">
                    <a:pos x="542" y="30"/>
                  </a:cxn>
                  <a:cxn ang="0">
                    <a:pos x="575" y="0"/>
                  </a:cxn>
                  <a:cxn ang="0">
                    <a:pos x="0" y="0"/>
                  </a:cxn>
                </a:cxnLst>
                <a:pathLst>
                  <a:path w="575" h="30">
                    <a:moveTo>
                      <a:pt x="0" y="0"/>
                    </a:moveTo>
                    <a:lnTo>
                      <a:pt x="32" y="30"/>
                    </a:lnTo>
                    <a:lnTo>
                      <a:pt x="542" y="30"/>
                    </a:lnTo>
                    <a:lnTo>
                      <a:pt x="575" y="0"/>
                    </a:lnTo>
                    <a:lnTo>
                      <a:pt x="0" y="0"/>
                    </a:lnTo>
                    <a:close/>
                  </a:path>
                </a:pathLst>
              </a:custGeom>
              <a:solidFill>
                <a:srgbClr val="32FF32"/>
              </a:solidFill>
              <a:ln w="9525">
                <a:noFill/>
              </a:ln>
            </p:spPr>
            <p:txBody>
              <a:bodyPr/>
              <a:p>
                <a:endParaRPr lang="zh-CN" altLang="en-US">
                  <a:latin typeface="微软雅黑" panose="020B0503020204020204" charset="-122"/>
                  <a:ea typeface="微软雅黑" panose="020B0503020204020204" charset="-122"/>
                </a:endParaRPr>
              </a:p>
            </p:txBody>
          </p:sp>
          <p:sp>
            <p:nvSpPr>
              <p:cNvPr id="26635" name="Freeform 12"/>
              <p:cNvSpPr/>
              <p:nvPr/>
            </p:nvSpPr>
            <p:spPr>
              <a:xfrm>
                <a:off x="3826" y="3731"/>
                <a:ext cx="32" cy="249"/>
              </a:xfrm>
              <a:custGeom>
                <a:avLst/>
                <a:gdLst/>
                <a:ahLst/>
                <a:cxnLst>
                  <a:cxn ang="0">
                    <a:pos x="0" y="0"/>
                  </a:cxn>
                  <a:cxn ang="0">
                    <a:pos x="0" y="249"/>
                  </a:cxn>
                  <a:cxn ang="0">
                    <a:pos x="32" y="216"/>
                  </a:cxn>
                  <a:cxn ang="0">
                    <a:pos x="32" y="30"/>
                  </a:cxn>
                  <a:cxn ang="0">
                    <a:pos x="0" y="0"/>
                  </a:cxn>
                </a:cxnLst>
                <a:pathLst>
                  <a:path w="32" h="249">
                    <a:moveTo>
                      <a:pt x="0" y="0"/>
                    </a:moveTo>
                    <a:lnTo>
                      <a:pt x="0" y="249"/>
                    </a:lnTo>
                    <a:lnTo>
                      <a:pt x="32" y="216"/>
                    </a:lnTo>
                    <a:lnTo>
                      <a:pt x="32" y="30"/>
                    </a:lnTo>
                    <a:lnTo>
                      <a:pt x="0" y="0"/>
                    </a:lnTo>
                    <a:close/>
                  </a:path>
                </a:pathLst>
              </a:custGeom>
              <a:solidFill>
                <a:srgbClr val="66FF66"/>
              </a:solidFill>
              <a:ln w="9525">
                <a:noFill/>
              </a:ln>
            </p:spPr>
            <p:txBody>
              <a:bodyPr/>
              <a:p>
                <a:endParaRPr lang="zh-CN" altLang="en-US">
                  <a:latin typeface="微软雅黑" panose="020B0503020204020204" charset="-122"/>
                  <a:ea typeface="微软雅黑" panose="020B0503020204020204" charset="-122"/>
                </a:endParaRPr>
              </a:p>
            </p:txBody>
          </p:sp>
          <p:sp>
            <p:nvSpPr>
              <p:cNvPr id="26636" name="Freeform 13"/>
              <p:cNvSpPr/>
              <p:nvPr/>
            </p:nvSpPr>
            <p:spPr>
              <a:xfrm>
                <a:off x="3826" y="3947"/>
                <a:ext cx="575" cy="33"/>
              </a:xfrm>
              <a:custGeom>
                <a:avLst/>
                <a:gdLst/>
                <a:ahLst/>
                <a:cxnLst>
                  <a:cxn ang="0">
                    <a:pos x="0" y="33"/>
                  </a:cxn>
                  <a:cxn ang="0">
                    <a:pos x="575" y="33"/>
                  </a:cxn>
                  <a:cxn ang="0">
                    <a:pos x="542" y="0"/>
                  </a:cxn>
                  <a:cxn ang="0">
                    <a:pos x="32" y="0"/>
                  </a:cxn>
                  <a:cxn ang="0">
                    <a:pos x="0" y="33"/>
                  </a:cxn>
                </a:cxnLst>
                <a:pathLst>
                  <a:path w="575" h="33">
                    <a:moveTo>
                      <a:pt x="0" y="33"/>
                    </a:moveTo>
                    <a:lnTo>
                      <a:pt x="575" y="33"/>
                    </a:lnTo>
                    <a:lnTo>
                      <a:pt x="542" y="0"/>
                    </a:lnTo>
                    <a:lnTo>
                      <a:pt x="32" y="0"/>
                    </a:lnTo>
                    <a:lnTo>
                      <a:pt x="0" y="33"/>
                    </a:lnTo>
                    <a:close/>
                  </a:path>
                </a:pathLst>
              </a:custGeom>
              <a:solidFill>
                <a:srgbClr val="00CD00"/>
              </a:solidFill>
              <a:ln w="9525">
                <a:noFill/>
              </a:ln>
            </p:spPr>
            <p:txBody>
              <a:bodyPr/>
              <a:p>
                <a:endParaRPr lang="zh-CN" altLang="en-US">
                  <a:latin typeface="微软雅黑" panose="020B0503020204020204" charset="-122"/>
                  <a:ea typeface="微软雅黑" panose="020B0503020204020204" charset="-122"/>
                </a:endParaRPr>
              </a:p>
            </p:txBody>
          </p:sp>
          <p:sp>
            <p:nvSpPr>
              <p:cNvPr id="26637" name="Freeform 14"/>
              <p:cNvSpPr/>
              <p:nvPr/>
            </p:nvSpPr>
            <p:spPr>
              <a:xfrm>
                <a:off x="4368" y="3731"/>
                <a:ext cx="33" cy="249"/>
              </a:xfrm>
              <a:custGeom>
                <a:avLst/>
                <a:gdLst/>
                <a:ahLst/>
                <a:cxnLst>
                  <a:cxn ang="0">
                    <a:pos x="33" y="249"/>
                  </a:cxn>
                  <a:cxn ang="0">
                    <a:pos x="33" y="0"/>
                  </a:cxn>
                  <a:cxn ang="0">
                    <a:pos x="0" y="30"/>
                  </a:cxn>
                  <a:cxn ang="0">
                    <a:pos x="0" y="216"/>
                  </a:cxn>
                  <a:cxn ang="0">
                    <a:pos x="33" y="249"/>
                  </a:cxn>
                </a:cxnLst>
                <a:pathLst>
                  <a:path w="33" h="249">
                    <a:moveTo>
                      <a:pt x="33" y="249"/>
                    </a:moveTo>
                    <a:lnTo>
                      <a:pt x="33" y="0"/>
                    </a:lnTo>
                    <a:lnTo>
                      <a:pt x="0" y="30"/>
                    </a:lnTo>
                    <a:lnTo>
                      <a:pt x="0" y="216"/>
                    </a:lnTo>
                    <a:lnTo>
                      <a:pt x="33" y="249"/>
                    </a:lnTo>
                    <a:close/>
                  </a:path>
                </a:pathLst>
              </a:custGeom>
              <a:solidFill>
                <a:srgbClr val="009900"/>
              </a:solidFill>
              <a:ln w="9525">
                <a:noFill/>
              </a:ln>
            </p:spPr>
            <p:txBody>
              <a:bodyPr/>
              <a:p>
                <a:endParaRPr lang="zh-CN" altLang="en-US">
                  <a:latin typeface="微软雅黑" panose="020B0503020204020204" charset="-122"/>
                  <a:ea typeface="微软雅黑" panose="020B0503020204020204" charset="-122"/>
                </a:endParaRPr>
              </a:p>
            </p:txBody>
          </p:sp>
          <p:sp>
            <p:nvSpPr>
              <p:cNvPr id="26638" name="Rectangle 15"/>
              <p:cNvSpPr/>
              <p:nvPr/>
            </p:nvSpPr>
            <p:spPr>
              <a:xfrm>
                <a:off x="3826" y="3731"/>
                <a:ext cx="575" cy="249"/>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9" name="Rectangle 16"/>
              <p:cNvSpPr/>
              <p:nvPr/>
            </p:nvSpPr>
            <p:spPr>
              <a:xfrm>
                <a:off x="3858" y="3761"/>
                <a:ext cx="510" cy="186"/>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40" name="Line 17"/>
              <p:cNvSpPr/>
              <p:nvPr/>
            </p:nvSpPr>
            <p:spPr>
              <a:xfrm>
                <a:off x="3826" y="3731"/>
                <a:ext cx="32" cy="30"/>
              </a:xfrm>
              <a:prstGeom prst="line">
                <a:avLst/>
              </a:prstGeom>
              <a:ln w="7938" cap="flat" cmpd="sng">
                <a:solidFill>
                  <a:srgbClr val="000000"/>
                </a:solidFill>
                <a:prstDash val="solid"/>
                <a:round/>
                <a:headEnd type="none" w="med" len="med"/>
                <a:tailEnd type="none" w="med" len="med"/>
              </a:ln>
            </p:spPr>
          </p:sp>
          <p:sp>
            <p:nvSpPr>
              <p:cNvPr id="26641" name="Line 18"/>
              <p:cNvSpPr/>
              <p:nvPr/>
            </p:nvSpPr>
            <p:spPr>
              <a:xfrm flipV="true">
                <a:off x="3826" y="3947"/>
                <a:ext cx="32" cy="33"/>
              </a:xfrm>
              <a:prstGeom prst="line">
                <a:avLst/>
              </a:prstGeom>
              <a:ln w="7938" cap="flat" cmpd="sng">
                <a:solidFill>
                  <a:srgbClr val="000000"/>
                </a:solidFill>
                <a:prstDash val="solid"/>
                <a:round/>
                <a:headEnd type="none" w="med" len="med"/>
                <a:tailEnd type="none" w="med" len="med"/>
              </a:ln>
            </p:spPr>
          </p:sp>
          <p:sp>
            <p:nvSpPr>
              <p:cNvPr id="26642" name="Line 19"/>
              <p:cNvSpPr/>
              <p:nvPr/>
            </p:nvSpPr>
            <p:spPr>
              <a:xfrm flipH="true" flipV="true">
                <a:off x="4368" y="3947"/>
                <a:ext cx="33" cy="33"/>
              </a:xfrm>
              <a:prstGeom prst="line">
                <a:avLst/>
              </a:prstGeom>
              <a:ln w="7938" cap="flat" cmpd="sng">
                <a:solidFill>
                  <a:srgbClr val="000000"/>
                </a:solidFill>
                <a:prstDash val="solid"/>
                <a:round/>
                <a:headEnd type="none" w="med" len="med"/>
                <a:tailEnd type="none" w="med" len="med"/>
              </a:ln>
            </p:spPr>
          </p:sp>
          <p:sp>
            <p:nvSpPr>
              <p:cNvPr id="26643" name="Line 20"/>
              <p:cNvSpPr/>
              <p:nvPr/>
            </p:nvSpPr>
            <p:spPr>
              <a:xfrm flipH="true">
                <a:off x="4368" y="3731"/>
                <a:ext cx="33" cy="30"/>
              </a:xfrm>
              <a:prstGeom prst="line">
                <a:avLst/>
              </a:prstGeom>
              <a:ln w="7938" cap="flat" cmpd="sng">
                <a:solidFill>
                  <a:srgbClr val="000000"/>
                </a:solidFill>
                <a:prstDash val="solid"/>
                <a:round/>
                <a:headEnd type="none" w="med" len="med"/>
                <a:tailEnd type="none" w="med" len="med"/>
              </a:ln>
            </p:spPr>
          </p:sp>
        </p:grpSp>
        <p:sp>
          <p:nvSpPr>
            <p:cNvPr id="26644" name="Rectangle 21"/>
            <p:cNvSpPr/>
            <p:nvPr/>
          </p:nvSpPr>
          <p:spPr>
            <a:xfrm>
              <a:off x="2425" y="48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45" name="Group 22"/>
            <p:cNvGrpSpPr/>
            <p:nvPr/>
          </p:nvGrpSpPr>
          <p:grpSpPr>
            <a:xfrm>
              <a:off x="975" y="572"/>
              <a:ext cx="938" cy="486"/>
              <a:chOff x="1353" y="633"/>
              <a:chExt cx="748" cy="458"/>
            </a:xfrm>
          </p:grpSpPr>
          <p:sp>
            <p:nvSpPr>
              <p:cNvPr id="26646" name="Freeform 23"/>
              <p:cNvSpPr/>
              <p:nvPr/>
            </p:nvSpPr>
            <p:spPr>
              <a:xfrm>
                <a:off x="1353"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47" name="Rectangle 24"/>
              <p:cNvSpPr/>
              <p:nvPr/>
            </p:nvSpPr>
            <p:spPr>
              <a:xfrm>
                <a:off x="1353"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48" name="Rectangle 25"/>
            <p:cNvSpPr/>
            <p:nvPr/>
          </p:nvSpPr>
          <p:spPr>
            <a:xfrm>
              <a:off x="120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前期信用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49" name="Rectangle 26"/>
            <p:cNvSpPr/>
            <p:nvPr/>
          </p:nvSpPr>
          <p:spPr>
            <a:xfrm>
              <a:off x="170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0" name="Rectangle 27"/>
            <p:cNvSpPr/>
            <p:nvPr/>
          </p:nvSpPr>
          <p:spPr>
            <a:xfrm>
              <a:off x="1201"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1" name="Rectangle 28"/>
            <p:cNvSpPr/>
            <p:nvPr/>
          </p:nvSpPr>
          <p:spPr>
            <a:xfrm>
              <a:off x="1709" y="811"/>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2" name="Group 29"/>
            <p:cNvGrpSpPr/>
            <p:nvPr/>
          </p:nvGrpSpPr>
          <p:grpSpPr>
            <a:xfrm>
              <a:off x="2018" y="572"/>
              <a:ext cx="938" cy="486"/>
              <a:chOff x="2158" y="633"/>
              <a:chExt cx="748" cy="458"/>
            </a:xfrm>
          </p:grpSpPr>
          <p:sp>
            <p:nvSpPr>
              <p:cNvPr id="26653" name="Freeform 30"/>
              <p:cNvSpPr/>
              <p:nvPr/>
            </p:nvSpPr>
            <p:spPr>
              <a:xfrm>
                <a:off x="2158"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54" name="Rectangle 31"/>
              <p:cNvSpPr/>
              <p:nvPr/>
            </p:nvSpPr>
            <p:spPr>
              <a:xfrm>
                <a:off x="2158"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55" name="Rectangle 32"/>
            <p:cNvSpPr/>
            <p:nvPr/>
          </p:nvSpPr>
          <p:spPr>
            <a:xfrm>
              <a:off x="221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中期信用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56" name="Rectangle 33"/>
            <p:cNvSpPr/>
            <p:nvPr/>
          </p:nvSpPr>
          <p:spPr>
            <a:xfrm>
              <a:off x="271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7" name="Rectangle 34"/>
            <p:cNvSpPr/>
            <p:nvPr/>
          </p:nvSpPr>
          <p:spPr>
            <a:xfrm>
              <a:off x="2200" y="799"/>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8" name="Rectangle 35"/>
            <p:cNvSpPr/>
            <p:nvPr/>
          </p:nvSpPr>
          <p:spPr>
            <a:xfrm>
              <a:off x="2719" y="811"/>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9" name="Group 36"/>
            <p:cNvGrpSpPr/>
            <p:nvPr/>
          </p:nvGrpSpPr>
          <p:grpSpPr>
            <a:xfrm>
              <a:off x="3016" y="572"/>
              <a:ext cx="866" cy="486"/>
              <a:chOff x="2963" y="633"/>
              <a:chExt cx="690" cy="458"/>
            </a:xfrm>
          </p:grpSpPr>
          <p:sp>
            <p:nvSpPr>
              <p:cNvPr id="26660" name="Freeform 37"/>
              <p:cNvSpPr/>
              <p:nvPr/>
            </p:nvSpPr>
            <p:spPr>
              <a:xfrm>
                <a:off x="2963" y="633"/>
                <a:ext cx="690" cy="58"/>
              </a:xfrm>
              <a:custGeom>
                <a:avLst/>
                <a:gdLst/>
                <a:ahLst/>
                <a:cxnLst>
                  <a:cxn ang="0">
                    <a:pos x="690" y="58"/>
                  </a:cxn>
                  <a:cxn ang="0">
                    <a:pos x="0" y="58"/>
                  </a:cxn>
                  <a:cxn ang="0">
                    <a:pos x="32" y="0"/>
                  </a:cxn>
                  <a:cxn ang="0">
                    <a:pos x="658" y="0"/>
                  </a:cxn>
                  <a:cxn ang="0">
                    <a:pos x="690" y="58"/>
                  </a:cxn>
                </a:cxnLst>
                <a:pathLst>
                  <a:path w="690" h="58">
                    <a:moveTo>
                      <a:pt x="690" y="58"/>
                    </a:moveTo>
                    <a:lnTo>
                      <a:pt x="0" y="58"/>
                    </a:lnTo>
                    <a:lnTo>
                      <a:pt x="32" y="0"/>
                    </a:lnTo>
                    <a:lnTo>
                      <a:pt x="658"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1" name="Rectangle 38"/>
              <p:cNvSpPr/>
              <p:nvPr/>
            </p:nvSpPr>
            <p:spPr>
              <a:xfrm>
                <a:off x="2963"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2" name="Rectangle 39"/>
            <p:cNvSpPr/>
            <p:nvPr/>
          </p:nvSpPr>
          <p:spPr>
            <a:xfrm>
              <a:off x="3187"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后期信用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63" name="Rectangle 40"/>
            <p:cNvSpPr/>
            <p:nvPr/>
          </p:nvSpPr>
          <p:spPr>
            <a:xfrm>
              <a:off x="3694"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64" name="Rectangle 41"/>
            <p:cNvSpPr/>
            <p:nvPr/>
          </p:nvSpPr>
          <p:spPr>
            <a:xfrm>
              <a:off x="3187"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65" name="Rectangle 42"/>
            <p:cNvSpPr/>
            <p:nvPr/>
          </p:nvSpPr>
          <p:spPr>
            <a:xfrm>
              <a:off x="3694" y="777"/>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66" name="Group 43"/>
            <p:cNvGrpSpPr/>
            <p:nvPr/>
          </p:nvGrpSpPr>
          <p:grpSpPr>
            <a:xfrm>
              <a:off x="3878" y="572"/>
              <a:ext cx="866" cy="486"/>
              <a:chOff x="3711" y="633"/>
              <a:chExt cx="690" cy="458"/>
            </a:xfrm>
          </p:grpSpPr>
          <p:sp>
            <p:nvSpPr>
              <p:cNvPr id="26667" name="Freeform 44"/>
              <p:cNvSpPr/>
              <p:nvPr/>
            </p:nvSpPr>
            <p:spPr>
              <a:xfrm>
                <a:off x="3711" y="633"/>
                <a:ext cx="690" cy="58"/>
              </a:xfrm>
              <a:custGeom>
                <a:avLst/>
                <a:gdLst/>
                <a:ahLst/>
                <a:cxnLst>
                  <a:cxn ang="0">
                    <a:pos x="690" y="58"/>
                  </a:cxn>
                  <a:cxn ang="0">
                    <a:pos x="0" y="58"/>
                  </a:cxn>
                  <a:cxn ang="0">
                    <a:pos x="32" y="0"/>
                  </a:cxn>
                  <a:cxn ang="0">
                    <a:pos x="657" y="0"/>
                  </a:cxn>
                  <a:cxn ang="0">
                    <a:pos x="690" y="58"/>
                  </a:cxn>
                </a:cxnLst>
                <a:pathLst>
                  <a:path w="690" h="58">
                    <a:moveTo>
                      <a:pt x="690" y="58"/>
                    </a:moveTo>
                    <a:lnTo>
                      <a:pt x="0" y="58"/>
                    </a:lnTo>
                    <a:lnTo>
                      <a:pt x="32" y="0"/>
                    </a:lnTo>
                    <a:lnTo>
                      <a:pt x="657"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8" name="Rectangle 45"/>
              <p:cNvSpPr/>
              <p:nvPr/>
            </p:nvSpPr>
            <p:spPr>
              <a:xfrm>
                <a:off x="3711"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9" name="Rectangle 46"/>
            <p:cNvSpPr/>
            <p:nvPr/>
          </p:nvSpPr>
          <p:spPr>
            <a:xfrm>
              <a:off x="4124"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内部机构</a:t>
              </a:r>
              <a:endParaRPr lang="zh-CN" altLang="en-US" sz="1600" dirty="0">
                <a:solidFill>
                  <a:srgbClr val="000000"/>
                </a:solidFill>
                <a:latin typeface="微软雅黑" panose="020B0503020204020204" charset="-122"/>
                <a:ea typeface="微软雅黑" panose="020B0503020204020204" charset="-122"/>
              </a:endParaRPr>
            </a:p>
          </p:txBody>
        </p:sp>
        <p:sp>
          <p:nvSpPr>
            <p:cNvPr id="26670" name="Rectangle 47"/>
            <p:cNvSpPr/>
            <p:nvPr/>
          </p:nvSpPr>
          <p:spPr>
            <a:xfrm>
              <a:off x="4632"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1" name="Rectangle 48"/>
            <p:cNvSpPr/>
            <p:nvPr/>
          </p:nvSpPr>
          <p:spPr>
            <a:xfrm>
              <a:off x="4124"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改造程序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72" name="Rectangle 49"/>
            <p:cNvSpPr/>
            <p:nvPr/>
          </p:nvSpPr>
          <p:spPr>
            <a:xfrm>
              <a:off x="4632" y="777"/>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3" name="Rectangle 50"/>
            <p:cNvSpPr/>
            <p:nvPr/>
          </p:nvSpPr>
          <p:spPr>
            <a:xfrm>
              <a:off x="703" y="527"/>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4" name="Rectangle 51"/>
            <p:cNvSpPr/>
            <p:nvPr/>
          </p:nvSpPr>
          <p:spPr>
            <a:xfrm>
              <a:off x="748" y="527"/>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75" name="Rectangle 52"/>
            <p:cNvSpPr/>
            <p:nvPr/>
          </p:nvSpPr>
          <p:spPr>
            <a:xfrm>
              <a:off x="748" y="66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76" name="Rectangle 53"/>
            <p:cNvSpPr/>
            <p:nvPr/>
          </p:nvSpPr>
          <p:spPr>
            <a:xfrm>
              <a:off x="744" y="8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6677" name="Rectangle 54"/>
            <p:cNvSpPr/>
            <p:nvPr/>
          </p:nvSpPr>
          <p:spPr>
            <a:xfrm>
              <a:off x="744" y="95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序</a:t>
              </a:r>
              <a:endParaRPr lang="zh-CN" altLang="en-US" sz="1400" dirty="0">
                <a:solidFill>
                  <a:srgbClr val="000000"/>
                </a:solidFill>
                <a:latin typeface="微软雅黑" panose="020B0503020204020204" charset="-122"/>
                <a:ea typeface="微软雅黑" panose="020B0503020204020204" charset="-122"/>
              </a:endParaRPr>
            </a:p>
          </p:txBody>
        </p:sp>
        <p:sp>
          <p:nvSpPr>
            <p:cNvPr id="26678" name="Rectangle 55"/>
            <p:cNvSpPr/>
            <p:nvPr/>
          </p:nvSpPr>
          <p:spPr>
            <a:xfrm>
              <a:off x="699" y="1228"/>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9" name="Rectangle 56"/>
            <p:cNvSpPr/>
            <p:nvPr/>
          </p:nvSpPr>
          <p:spPr>
            <a:xfrm>
              <a:off x="744" y="122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80" name="Rectangle 57"/>
            <p:cNvSpPr/>
            <p:nvPr/>
          </p:nvSpPr>
          <p:spPr>
            <a:xfrm>
              <a:off x="744" y="136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81" name="Rectangle 58"/>
            <p:cNvSpPr/>
            <p:nvPr/>
          </p:nvSpPr>
          <p:spPr>
            <a:xfrm>
              <a:off x="744" y="150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制</a:t>
              </a:r>
              <a:endParaRPr lang="zh-CN" altLang="en-US" sz="1400" dirty="0">
                <a:solidFill>
                  <a:srgbClr val="000000"/>
                </a:solidFill>
                <a:latin typeface="微软雅黑" panose="020B0503020204020204" charset="-122"/>
                <a:ea typeface="微软雅黑" panose="020B0503020204020204" charset="-122"/>
              </a:endParaRPr>
            </a:p>
          </p:txBody>
        </p:sp>
        <p:sp>
          <p:nvSpPr>
            <p:cNvPr id="26682" name="Rectangle 59"/>
            <p:cNvSpPr/>
            <p:nvPr/>
          </p:nvSpPr>
          <p:spPr>
            <a:xfrm>
              <a:off x="744" y="163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度</a:t>
              </a:r>
              <a:endParaRPr lang="zh-CN" altLang="en-US" sz="1400" dirty="0">
                <a:solidFill>
                  <a:srgbClr val="000000"/>
                </a:solidFill>
                <a:latin typeface="微软雅黑" panose="020B0503020204020204" charset="-122"/>
                <a:ea typeface="微软雅黑" panose="020B0503020204020204" charset="-122"/>
              </a:endParaRPr>
            </a:p>
          </p:txBody>
        </p:sp>
        <p:sp>
          <p:nvSpPr>
            <p:cNvPr id="26683" name="Rectangle 60"/>
            <p:cNvSpPr/>
            <p:nvPr/>
          </p:nvSpPr>
          <p:spPr>
            <a:xfrm>
              <a:off x="843" y="150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84" name="Group 61"/>
            <p:cNvGrpSpPr/>
            <p:nvPr/>
          </p:nvGrpSpPr>
          <p:grpSpPr>
            <a:xfrm>
              <a:off x="1998" y="1119"/>
              <a:ext cx="938" cy="644"/>
              <a:chOff x="2158" y="1181"/>
              <a:chExt cx="748" cy="607"/>
            </a:xfrm>
          </p:grpSpPr>
          <p:sp>
            <p:nvSpPr>
              <p:cNvPr id="26685" name="Freeform 62"/>
              <p:cNvSpPr/>
              <p:nvPr/>
            </p:nvSpPr>
            <p:spPr>
              <a:xfrm>
                <a:off x="2494"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6" name="Freeform 63"/>
              <p:cNvSpPr/>
              <p:nvPr/>
            </p:nvSpPr>
            <p:spPr>
              <a:xfrm>
                <a:off x="2524"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7" name="Rectangle 64"/>
              <p:cNvSpPr/>
              <p:nvPr/>
            </p:nvSpPr>
            <p:spPr>
              <a:xfrm>
                <a:off x="2517"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88" name="Freeform 65"/>
              <p:cNvSpPr/>
              <p:nvPr/>
            </p:nvSpPr>
            <p:spPr>
              <a:xfrm>
                <a:off x="2510"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689" name="Freeform 66"/>
              <p:cNvSpPr/>
              <p:nvPr/>
            </p:nvSpPr>
            <p:spPr>
              <a:xfrm>
                <a:off x="2501"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690" name="Freeform 67"/>
              <p:cNvSpPr/>
              <p:nvPr/>
            </p:nvSpPr>
            <p:spPr>
              <a:xfrm>
                <a:off x="2494"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691" name="Freeform 68"/>
              <p:cNvSpPr/>
              <p:nvPr/>
            </p:nvSpPr>
            <p:spPr>
              <a:xfrm>
                <a:off x="2457"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2" name="Freeform 69"/>
              <p:cNvSpPr/>
              <p:nvPr/>
            </p:nvSpPr>
            <p:spPr>
              <a:xfrm>
                <a:off x="2487"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3" name="Freeform 70"/>
              <p:cNvSpPr/>
              <p:nvPr/>
            </p:nvSpPr>
            <p:spPr>
              <a:xfrm>
                <a:off x="2482"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4" name="Freeform 71"/>
              <p:cNvSpPr/>
              <p:nvPr/>
            </p:nvSpPr>
            <p:spPr>
              <a:xfrm>
                <a:off x="2475"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695" name="Freeform 72"/>
              <p:cNvSpPr/>
              <p:nvPr/>
            </p:nvSpPr>
            <p:spPr>
              <a:xfrm>
                <a:off x="2469"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696" name="Freeform 73"/>
              <p:cNvSpPr/>
              <p:nvPr/>
            </p:nvSpPr>
            <p:spPr>
              <a:xfrm>
                <a:off x="2462"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697" name="Freeform 74"/>
              <p:cNvSpPr/>
              <p:nvPr/>
            </p:nvSpPr>
            <p:spPr>
              <a:xfrm>
                <a:off x="2457"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698" name="Freeform 75"/>
              <p:cNvSpPr/>
              <p:nvPr/>
            </p:nvSpPr>
            <p:spPr>
              <a:xfrm>
                <a:off x="2420"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699" name="Freeform 76"/>
              <p:cNvSpPr/>
              <p:nvPr/>
            </p:nvSpPr>
            <p:spPr>
              <a:xfrm>
                <a:off x="2450"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0" name="Freeform 77"/>
              <p:cNvSpPr/>
              <p:nvPr/>
            </p:nvSpPr>
            <p:spPr>
              <a:xfrm>
                <a:off x="244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1" name="Freeform 78"/>
              <p:cNvSpPr/>
              <p:nvPr/>
            </p:nvSpPr>
            <p:spPr>
              <a:xfrm>
                <a:off x="2434"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702" name="Freeform 79"/>
              <p:cNvSpPr/>
              <p:nvPr/>
            </p:nvSpPr>
            <p:spPr>
              <a:xfrm>
                <a:off x="2427"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703" name="Freeform 80"/>
              <p:cNvSpPr/>
              <p:nvPr/>
            </p:nvSpPr>
            <p:spPr>
              <a:xfrm>
                <a:off x="2420"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704" name="Freeform 81"/>
              <p:cNvSpPr/>
              <p:nvPr/>
            </p:nvSpPr>
            <p:spPr>
              <a:xfrm>
                <a:off x="2386"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5" name="Freeform 82"/>
              <p:cNvSpPr/>
              <p:nvPr/>
            </p:nvSpPr>
            <p:spPr>
              <a:xfrm>
                <a:off x="2413"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6" name="Freeform 83"/>
              <p:cNvSpPr/>
              <p:nvPr/>
            </p:nvSpPr>
            <p:spPr>
              <a:xfrm>
                <a:off x="2406"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7" name="Freeform 84"/>
              <p:cNvSpPr/>
              <p:nvPr/>
            </p:nvSpPr>
            <p:spPr>
              <a:xfrm>
                <a:off x="2400"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08" name="Freeform 85"/>
              <p:cNvSpPr/>
              <p:nvPr/>
            </p:nvSpPr>
            <p:spPr>
              <a:xfrm>
                <a:off x="2393"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09" name="Freeform 86"/>
              <p:cNvSpPr/>
              <p:nvPr/>
            </p:nvSpPr>
            <p:spPr>
              <a:xfrm>
                <a:off x="2386"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10" name="Freeform 87"/>
              <p:cNvSpPr/>
              <p:nvPr/>
            </p:nvSpPr>
            <p:spPr>
              <a:xfrm>
                <a:off x="2354"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1" name="Freeform 88"/>
              <p:cNvSpPr/>
              <p:nvPr/>
            </p:nvSpPr>
            <p:spPr>
              <a:xfrm>
                <a:off x="2381"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2" name="Freeform 89"/>
              <p:cNvSpPr/>
              <p:nvPr/>
            </p:nvSpPr>
            <p:spPr>
              <a:xfrm>
                <a:off x="2377"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3" name="Freeform 90"/>
              <p:cNvSpPr/>
              <p:nvPr/>
            </p:nvSpPr>
            <p:spPr>
              <a:xfrm>
                <a:off x="2370"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14" name="Freeform 91"/>
              <p:cNvSpPr/>
              <p:nvPr/>
            </p:nvSpPr>
            <p:spPr>
              <a:xfrm>
                <a:off x="2365"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15" name="Freeform 92"/>
              <p:cNvSpPr/>
              <p:nvPr/>
            </p:nvSpPr>
            <p:spPr>
              <a:xfrm>
                <a:off x="2358"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16" name="Freeform 93"/>
              <p:cNvSpPr/>
              <p:nvPr/>
            </p:nvSpPr>
            <p:spPr>
              <a:xfrm>
                <a:off x="2354"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17" name="Freeform 94"/>
              <p:cNvSpPr/>
              <p:nvPr/>
            </p:nvSpPr>
            <p:spPr>
              <a:xfrm>
                <a:off x="2324"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8" name="Freeform 95"/>
              <p:cNvSpPr/>
              <p:nvPr/>
            </p:nvSpPr>
            <p:spPr>
              <a:xfrm>
                <a:off x="2347"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9" name="Freeform 96"/>
              <p:cNvSpPr/>
              <p:nvPr/>
            </p:nvSpPr>
            <p:spPr>
              <a:xfrm>
                <a:off x="2342"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20" name="Freeform 97"/>
              <p:cNvSpPr/>
              <p:nvPr/>
            </p:nvSpPr>
            <p:spPr>
              <a:xfrm>
                <a:off x="2335"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21" name="Freeform 98"/>
              <p:cNvSpPr/>
              <p:nvPr/>
            </p:nvSpPr>
            <p:spPr>
              <a:xfrm>
                <a:off x="2328"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22" name="Freeform 99"/>
              <p:cNvSpPr/>
              <p:nvPr/>
            </p:nvSpPr>
            <p:spPr>
              <a:xfrm>
                <a:off x="2324"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23" name="Freeform 100"/>
              <p:cNvSpPr/>
              <p:nvPr/>
            </p:nvSpPr>
            <p:spPr>
              <a:xfrm>
                <a:off x="2294"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4" name="Freeform 101"/>
              <p:cNvSpPr/>
              <p:nvPr/>
            </p:nvSpPr>
            <p:spPr>
              <a:xfrm>
                <a:off x="2319"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5" name="Freeform 102"/>
              <p:cNvSpPr/>
              <p:nvPr/>
            </p:nvSpPr>
            <p:spPr>
              <a:xfrm>
                <a:off x="2312"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6" name="Freeform 103"/>
              <p:cNvSpPr/>
              <p:nvPr/>
            </p:nvSpPr>
            <p:spPr>
              <a:xfrm>
                <a:off x="2308"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27" name="Freeform 104"/>
              <p:cNvSpPr/>
              <p:nvPr/>
            </p:nvSpPr>
            <p:spPr>
              <a:xfrm>
                <a:off x="2303"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28" name="Freeform 105"/>
              <p:cNvSpPr/>
              <p:nvPr/>
            </p:nvSpPr>
            <p:spPr>
              <a:xfrm>
                <a:off x="2298"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29" name="Freeform 106"/>
              <p:cNvSpPr/>
              <p:nvPr/>
            </p:nvSpPr>
            <p:spPr>
              <a:xfrm>
                <a:off x="2294"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30" name="Freeform 107"/>
              <p:cNvSpPr/>
              <p:nvPr/>
            </p:nvSpPr>
            <p:spPr>
              <a:xfrm>
                <a:off x="2268"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1" name="Freeform 108"/>
              <p:cNvSpPr/>
              <p:nvPr/>
            </p:nvSpPr>
            <p:spPr>
              <a:xfrm>
                <a:off x="2289"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2" name="Freeform 109"/>
              <p:cNvSpPr/>
              <p:nvPr/>
            </p:nvSpPr>
            <p:spPr>
              <a:xfrm>
                <a:off x="2285"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3" name="Freeform 110"/>
              <p:cNvSpPr/>
              <p:nvPr/>
            </p:nvSpPr>
            <p:spPr>
              <a:xfrm>
                <a:off x="2278"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34" name="Freeform 111"/>
              <p:cNvSpPr/>
              <p:nvPr/>
            </p:nvSpPr>
            <p:spPr>
              <a:xfrm>
                <a:off x="2273"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35" name="Freeform 112"/>
              <p:cNvSpPr/>
              <p:nvPr/>
            </p:nvSpPr>
            <p:spPr>
              <a:xfrm>
                <a:off x="2268"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36" name="Freeform 113"/>
              <p:cNvSpPr/>
              <p:nvPr/>
            </p:nvSpPr>
            <p:spPr>
              <a:xfrm>
                <a:off x="2243"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7" name="Freeform 114"/>
              <p:cNvSpPr/>
              <p:nvPr/>
            </p:nvSpPr>
            <p:spPr>
              <a:xfrm>
                <a:off x="2262"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8" name="Freeform 115"/>
              <p:cNvSpPr/>
              <p:nvPr/>
            </p:nvSpPr>
            <p:spPr>
              <a:xfrm>
                <a:off x="2255"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39" name="Freeform 116"/>
              <p:cNvSpPr/>
              <p:nvPr/>
            </p:nvSpPr>
            <p:spPr>
              <a:xfrm>
                <a:off x="2250"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40" name="Freeform 117"/>
              <p:cNvSpPr/>
              <p:nvPr/>
            </p:nvSpPr>
            <p:spPr>
              <a:xfrm>
                <a:off x="2243"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41" name="Freeform 118"/>
              <p:cNvSpPr/>
              <p:nvPr/>
            </p:nvSpPr>
            <p:spPr>
              <a:xfrm>
                <a:off x="2222"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2" name="Freeform 119"/>
              <p:cNvSpPr/>
              <p:nvPr/>
            </p:nvSpPr>
            <p:spPr>
              <a:xfrm>
                <a:off x="2236"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3" name="Freeform 120"/>
              <p:cNvSpPr/>
              <p:nvPr/>
            </p:nvSpPr>
            <p:spPr>
              <a:xfrm>
                <a:off x="2229"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44" name="Freeform 121"/>
              <p:cNvSpPr/>
              <p:nvPr/>
            </p:nvSpPr>
            <p:spPr>
              <a:xfrm>
                <a:off x="2222"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45" name="Freeform 122"/>
              <p:cNvSpPr/>
              <p:nvPr/>
            </p:nvSpPr>
            <p:spPr>
              <a:xfrm>
                <a:off x="2204"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6" name="Freeform 123"/>
              <p:cNvSpPr/>
              <p:nvPr/>
            </p:nvSpPr>
            <p:spPr>
              <a:xfrm>
                <a:off x="2213"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7" name="Freeform 124"/>
              <p:cNvSpPr/>
              <p:nvPr/>
            </p:nvSpPr>
            <p:spPr>
              <a:xfrm>
                <a:off x="2204"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48" name="Freeform 125"/>
              <p:cNvSpPr/>
              <p:nvPr/>
            </p:nvSpPr>
            <p:spPr>
              <a:xfrm>
                <a:off x="2188"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49" name="Freeform 126"/>
              <p:cNvSpPr/>
              <p:nvPr/>
            </p:nvSpPr>
            <p:spPr>
              <a:xfrm>
                <a:off x="2174"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0" name="Freeform 127"/>
              <p:cNvSpPr/>
              <p:nvPr/>
            </p:nvSpPr>
            <p:spPr>
              <a:xfrm>
                <a:off x="2843"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751" name="Freeform 128"/>
              <p:cNvSpPr/>
              <p:nvPr/>
            </p:nvSpPr>
            <p:spPr>
              <a:xfrm>
                <a:off x="2830"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2" name="Freeform 129"/>
              <p:cNvSpPr/>
              <p:nvPr/>
            </p:nvSpPr>
            <p:spPr>
              <a:xfrm>
                <a:off x="2814"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3" name="Freeform 130"/>
              <p:cNvSpPr/>
              <p:nvPr/>
            </p:nvSpPr>
            <p:spPr>
              <a:xfrm>
                <a:off x="2823"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4" name="Freeform 131"/>
              <p:cNvSpPr/>
              <p:nvPr/>
            </p:nvSpPr>
            <p:spPr>
              <a:xfrm>
                <a:off x="2814"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55" name="Freeform 132"/>
              <p:cNvSpPr/>
              <p:nvPr/>
            </p:nvSpPr>
            <p:spPr>
              <a:xfrm>
                <a:off x="2793"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6" name="Freeform 133"/>
              <p:cNvSpPr/>
              <p:nvPr/>
            </p:nvSpPr>
            <p:spPr>
              <a:xfrm>
                <a:off x="2807"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7" name="Freeform 134"/>
              <p:cNvSpPr/>
              <p:nvPr/>
            </p:nvSpPr>
            <p:spPr>
              <a:xfrm>
                <a:off x="2800"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58" name="Freeform 135"/>
              <p:cNvSpPr/>
              <p:nvPr/>
            </p:nvSpPr>
            <p:spPr>
              <a:xfrm>
                <a:off x="2793"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59" name="Freeform 136"/>
              <p:cNvSpPr/>
              <p:nvPr/>
            </p:nvSpPr>
            <p:spPr>
              <a:xfrm>
                <a:off x="2772"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0" name="Freeform 137"/>
              <p:cNvSpPr/>
              <p:nvPr/>
            </p:nvSpPr>
            <p:spPr>
              <a:xfrm>
                <a:off x="2788"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1" name="Freeform 138"/>
              <p:cNvSpPr/>
              <p:nvPr/>
            </p:nvSpPr>
            <p:spPr>
              <a:xfrm>
                <a:off x="2784"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62" name="Freeform 139"/>
              <p:cNvSpPr/>
              <p:nvPr/>
            </p:nvSpPr>
            <p:spPr>
              <a:xfrm>
                <a:off x="2777"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63" name="Freeform 140"/>
              <p:cNvSpPr/>
              <p:nvPr/>
            </p:nvSpPr>
            <p:spPr>
              <a:xfrm>
                <a:off x="2772"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64" name="Freeform 141"/>
              <p:cNvSpPr/>
              <p:nvPr/>
            </p:nvSpPr>
            <p:spPr>
              <a:xfrm>
                <a:off x="2747"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5" name="Freeform 142"/>
              <p:cNvSpPr/>
              <p:nvPr/>
            </p:nvSpPr>
            <p:spPr>
              <a:xfrm>
                <a:off x="2768"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6" name="Freeform 143"/>
              <p:cNvSpPr/>
              <p:nvPr/>
            </p:nvSpPr>
            <p:spPr>
              <a:xfrm>
                <a:off x="2763"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767" name="Freeform 144"/>
              <p:cNvSpPr/>
              <p:nvPr/>
            </p:nvSpPr>
            <p:spPr>
              <a:xfrm>
                <a:off x="2758"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68" name="Freeform 145"/>
              <p:cNvSpPr/>
              <p:nvPr/>
            </p:nvSpPr>
            <p:spPr>
              <a:xfrm>
                <a:off x="2751"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69" name="Freeform 146"/>
              <p:cNvSpPr/>
              <p:nvPr/>
            </p:nvSpPr>
            <p:spPr>
              <a:xfrm>
                <a:off x="2747"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70" name="Freeform 147"/>
              <p:cNvSpPr/>
              <p:nvPr/>
            </p:nvSpPr>
            <p:spPr>
              <a:xfrm>
                <a:off x="2722"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1" name="Freeform 148"/>
              <p:cNvSpPr/>
              <p:nvPr/>
            </p:nvSpPr>
            <p:spPr>
              <a:xfrm>
                <a:off x="2742"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2" name="Freeform 149"/>
              <p:cNvSpPr/>
              <p:nvPr/>
            </p:nvSpPr>
            <p:spPr>
              <a:xfrm>
                <a:off x="2740"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773" name="Freeform 150"/>
              <p:cNvSpPr/>
              <p:nvPr/>
            </p:nvSpPr>
            <p:spPr>
              <a:xfrm>
                <a:off x="2735"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74" name="Freeform 151"/>
              <p:cNvSpPr/>
              <p:nvPr/>
            </p:nvSpPr>
            <p:spPr>
              <a:xfrm>
                <a:off x="2731"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75" name="Freeform 152"/>
              <p:cNvSpPr/>
              <p:nvPr/>
            </p:nvSpPr>
            <p:spPr>
              <a:xfrm>
                <a:off x="2726"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76" name="Freeform 153"/>
              <p:cNvSpPr/>
              <p:nvPr/>
            </p:nvSpPr>
            <p:spPr>
              <a:xfrm>
                <a:off x="2722"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77" name="Freeform 154"/>
              <p:cNvSpPr/>
              <p:nvPr/>
            </p:nvSpPr>
            <p:spPr>
              <a:xfrm>
                <a:off x="2694"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8" name="Freeform 155"/>
              <p:cNvSpPr/>
              <p:nvPr/>
            </p:nvSpPr>
            <p:spPr>
              <a:xfrm>
                <a:off x="2717"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9" name="Freeform 156"/>
              <p:cNvSpPr/>
              <p:nvPr/>
            </p:nvSpPr>
            <p:spPr>
              <a:xfrm>
                <a:off x="2710"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780" name="Freeform 157"/>
              <p:cNvSpPr/>
              <p:nvPr/>
            </p:nvSpPr>
            <p:spPr>
              <a:xfrm>
                <a:off x="2705"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81" name="Freeform 158"/>
              <p:cNvSpPr/>
              <p:nvPr/>
            </p:nvSpPr>
            <p:spPr>
              <a:xfrm>
                <a:off x="2699"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82" name="Freeform 159"/>
              <p:cNvSpPr/>
              <p:nvPr/>
            </p:nvSpPr>
            <p:spPr>
              <a:xfrm>
                <a:off x="2694"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83" name="Freeform 160"/>
              <p:cNvSpPr/>
              <p:nvPr/>
            </p:nvSpPr>
            <p:spPr>
              <a:xfrm>
                <a:off x="2664"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4" name="Freeform 161"/>
              <p:cNvSpPr/>
              <p:nvPr/>
            </p:nvSpPr>
            <p:spPr>
              <a:xfrm>
                <a:off x="2689"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5" name="Freeform 162"/>
              <p:cNvSpPr/>
              <p:nvPr/>
            </p:nvSpPr>
            <p:spPr>
              <a:xfrm>
                <a:off x="2685"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786" name="Freeform 163"/>
              <p:cNvSpPr/>
              <p:nvPr/>
            </p:nvSpPr>
            <p:spPr>
              <a:xfrm>
                <a:off x="2678"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87" name="Freeform 164"/>
              <p:cNvSpPr/>
              <p:nvPr/>
            </p:nvSpPr>
            <p:spPr>
              <a:xfrm>
                <a:off x="2673"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88" name="Freeform 165"/>
              <p:cNvSpPr/>
              <p:nvPr/>
            </p:nvSpPr>
            <p:spPr>
              <a:xfrm>
                <a:off x="2669"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89" name="Freeform 166"/>
              <p:cNvSpPr/>
              <p:nvPr/>
            </p:nvSpPr>
            <p:spPr>
              <a:xfrm>
                <a:off x="2664"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90" name="Freeform 167"/>
              <p:cNvSpPr/>
              <p:nvPr/>
            </p:nvSpPr>
            <p:spPr>
              <a:xfrm>
                <a:off x="2632"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1" name="Freeform 168"/>
              <p:cNvSpPr/>
              <p:nvPr/>
            </p:nvSpPr>
            <p:spPr>
              <a:xfrm>
                <a:off x="2657"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2" name="Freeform 169"/>
              <p:cNvSpPr/>
              <p:nvPr/>
            </p:nvSpPr>
            <p:spPr>
              <a:xfrm>
                <a:off x="2650"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793" name="Freeform 170"/>
              <p:cNvSpPr/>
              <p:nvPr/>
            </p:nvSpPr>
            <p:spPr>
              <a:xfrm>
                <a:off x="2646"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94" name="Freeform 171"/>
              <p:cNvSpPr/>
              <p:nvPr/>
            </p:nvSpPr>
            <p:spPr>
              <a:xfrm>
                <a:off x="2639"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95" name="Freeform 172"/>
              <p:cNvSpPr/>
              <p:nvPr/>
            </p:nvSpPr>
            <p:spPr>
              <a:xfrm>
                <a:off x="2632"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96" name="Freeform 173"/>
              <p:cNvSpPr/>
              <p:nvPr/>
            </p:nvSpPr>
            <p:spPr>
              <a:xfrm>
                <a:off x="2600"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7" name="Freeform 174"/>
              <p:cNvSpPr/>
              <p:nvPr/>
            </p:nvSpPr>
            <p:spPr>
              <a:xfrm>
                <a:off x="2627"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8" name="Freeform 175"/>
              <p:cNvSpPr/>
              <p:nvPr/>
            </p:nvSpPr>
            <p:spPr>
              <a:xfrm>
                <a:off x="2620"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799" name="Freeform 176"/>
              <p:cNvSpPr/>
              <p:nvPr/>
            </p:nvSpPr>
            <p:spPr>
              <a:xfrm>
                <a:off x="2613"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00" name="Freeform 177"/>
              <p:cNvSpPr/>
              <p:nvPr/>
            </p:nvSpPr>
            <p:spPr>
              <a:xfrm>
                <a:off x="2607"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01" name="Freeform 178"/>
              <p:cNvSpPr/>
              <p:nvPr/>
            </p:nvSpPr>
            <p:spPr>
              <a:xfrm>
                <a:off x="2600"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02" name="Freeform 179"/>
              <p:cNvSpPr/>
              <p:nvPr/>
            </p:nvSpPr>
            <p:spPr>
              <a:xfrm>
                <a:off x="2567"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3" name="Freeform 180"/>
              <p:cNvSpPr/>
              <p:nvPr/>
            </p:nvSpPr>
            <p:spPr>
              <a:xfrm>
                <a:off x="2595"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4" name="Freeform 181"/>
              <p:cNvSpPr/>
              <p:nvPr/>
            </p:nvSpPr>
            <p:spPr>
              <a:xfrm>
                <a:off x="2588"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805" name="Freeform 182"/>
              <p:cNvSpPr/>
              <p:nvPr/>
            </p:nvSpPr>
            <p:spPr>
              <a:xfrm>
                <a:off x="2584"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06" name="Freeform 183"/>
              <p:cNvSpPr/>
              <p:nvPr/>
            </p:nvSpPr>
            <p:spPr>
              <a:xfrm>
                <a:off x="2577"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07" name="Freeform 184"/>
              <p:cNvSpPr/>
              <p:nvPr/>
            </p:nvSpPr>
            <p:spPr>
              <a:xfrm>
                <a:off x="2572"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08" name="Freeform 185"/>
              <p:cNvSpPr/>
              <p:nvPr/>
            </p:nvSpPr>
            <p:spPr>
              <a:xfrm>
                <a:off x="2567"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09" name="Freeform 186"/>
              <p:cNvSpPr/>
              <p:nvPr/>
            </p:nvSpPr>
            <p:spPr>
              <a:xfrm>
                <a:off x="2531"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0" name="Freeform 187"/>
              <p:cNvSpPr/>
              <p:nvPr/>
            </p:nvSpPr>
            <p:spPr>
              <a:xfrm>
                <a:off x="2561"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1" name="Freeform 188"/>
              <p:cNvSpPr/>
              <p:nvPr/>
            </p:nvSpPr>
            <p:spPr>
              <a:xfrm>
                <a:off x="2554"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812" name="Freeform 189"/>
              <p:cNvSpPr/>
              <p:nvPr/>
            </p:nvSpPr>
            <p:spPr>
              <a:xfrm>
                <a:off x="2547"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13" name="Rectangle 190"/>
              <p:cNvSpPr/>
              <p:nvPr/>
            </p:nvSpPr>
            <p:spPr>
              <a:xfrm>
                <a:off x="2540"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14" name="Freeform 191"/>
              <p:cNvSpPr/>
              <p:nvPr/>
            </p:nvSpPr>
            <p:spPr>
              <a:xfrm>
                <a:off x="2531"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15" name="Freeform 192"/>
              <p:cNvSpPr/>
              <p:nvPr/>
            </p:nvSpPr>
            <p:spPr>
              <a:xfrm>
                <a:off x="2158"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816" name="Rectangle 193"/>
            <p:cNvSpPr/>
            <p:nvPr/>
          </p:nvSpPr>
          <p:spPr>
            <a:xfrm>
              <a:off x="2377" y="1228"/>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817" name="Rectangle 194"/>
            <p:cNvSpPr/>
            <p:nvPr/>
          </p:nvSpPr>
          <p:spPr>
            <a:xfrm>
              <a:off x="255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18" name="Rectangle 195"/>
            <p:cNvSpPr/>
            <p:nvPr/>
          </p:nvSpPr>
          <p:spPr>
            <a:xfrm>
              <a:off x="2105" y="1455"/>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债权保障制度</a:t>
              </a:r>
              <a:endParaRPr lang="zh-CN" altLang="en-US" sz="1600" dirty="0">
                <a:solidFill>
                  <a:srgbClr val="000000"/>
                </a:solidFill>
                <a:latin typeface="微软雅黑" panose="020B0503020204020204" charset="-122"/>
                <a:ea typeface="微软雅黑" panose="020B0503020204020204" charset="-122"/>
              </a:endParaRPr>
            </a:p>
          </p:txBody>
        </p:sp>
        <p:sp>
          <p:nvSpPr>
            <p:cNvPr id="26819" name="Rectangle 196"/>
            <p:cNvSpPr/>
            <p:nvPr/>
          </p:nvSpPr>
          <p:spPr>
            <a:xfrm>
              <a:off x="2719" y="138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20" name="Rectangle 197"/>
            <p:cNvSpPr/>
            <p:nvPr/>
          </p:nvSpPr>
          <p:spPr>
            <a:xfrm>
              <a:off x="2179" y="1470"/>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821" name="Group 198"/>
            <p:cNvGrpSpPr/>
            <p:nvPr/>
          </p:nvGrpSpPr>
          <p:grpSpPr>
            <a:xfrm>
              <a:off x="3007" y="1119"/>
              <a:ext cx="939" cy="644"/>
              <a:chOff x="2963" y="1181"/>
              <a:chExt cx="748" cy="607"/>
            </a:xfrm>
          </p:grpSpPr>
          <p:sp>
            <p:nvSpPr>
              <p:cNvPr id="26822" name="Freeform 199"/>
              <p:cNvSpPr/>
              <p:nvPr/>
            </p:nvSpPr>
            <p:spPr>
              <a:xfrm>
                <a:off x="3299"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3" name="Freeform 200"/>
              <p:cNvSpPr/>
              <p:nvPr/>
            </p:nvSpPr>
            <p:spPr>
              <a:xfrm>
                <a:off x="3329"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4" name="Rectangle 201"/>
              <p:cNvSpPr/>
              <p:nvPr/>
            </p:nvSpPr>
            <p:spPr>
              <a:xfrm>
                <a:off x="3322"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25" name="Freeform 202"/>
              <p:cNvSpPr/>
              <p:nvPr/>
            </p:nvSpPr>
            <p:spPr>
              <a:xfrm>
                <a:off x="3315"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26" name="Freeform 203"/>
              <p:cNvSpPr/>
              <p:nvPr/>
            </p:nvSpPr>
            <p:spPr>
              <a:xfrm>
                <a:off x="3306"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827" name="Freeform 204"/>
              <p:cNvSpPr/>
              <p:nvPr/>
            </p:nvSpPr>
            <p:spPr>
              <a:xfrm>
                <a:off x="3299"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28" name="Freeform 205"/>
              <p:cNvSpPr/>
              <p:nvPr/>
            </p:nvSpPr>
            <p:spPr>
              <a:xfrm>
                <a:off x="3262"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29" name="Freeform 206"/>
              <p:cNvSpPr/>
              <p:nvPr/>
            </p:nvSpPr>
            <p:spPr>
              <a:xfrm>
                <a:off x="3292"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0" name="Freeform 207"/>
              <p:cNvSpPr/>
              <p:nvPr/>
            </p:nvSpPr>
            <p:spPr>
              <a:xfrm>
                <a:off x="3287"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1" name="Freeform 208"/>
              <p:cNvSpPr/>
              <p:nvPr/>
            </p:nvSpPr>
            <p:spPr>
              <a:xfrm>
                <a:off x="328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32" name="Freeform 209"/>
              <p:cNvSpPr/>
              <p:nvPr/>
            </p:nvSpPr>
            <p:spPr>
              <a:xfrm>
                <a:off x="3274"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33" name="Freeform 210"/>
              <p:cNvSpPr/>
              <p:nvPr/>
            </p:nvSpPr>
            <p:spPr>
              <a:xfrm>
                <a:off x="3267"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34" name="Freeform 211"/>
              <p:cNvSpPr/>
              <p:nvPr/>
            </p:nvSpPr>
            <p:spPr>
              <a:xfrm>
                <a:off x="3262"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35" name="Freeform 212"/>
              <p:cNvSpPr/>
              <p:nvPr/>
            </p:nvSpPr>
            <p:spPr>
              <a:xfrm>
                <a:off x="3225"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6" name="Freeform 213"/>
              <p:cNvSpPr/>
              <p:nvPr/>
            </p:nvSpPr>
            <p:spPr>
              <a:xfrm>
                <a:off x="3255"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7" name="Freeform 214"/>
              <p:cNvSpPr/>
              <p:nvPr/>
            </p:nvSpPr>
            <p:spPr>
              <a:xfrm>
                <a:off x="3248"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8" name="Freeform 215"/>
              <p:cNvSpPr/>
              <p:nvPr/>
            </p:nvSpPr>
            <p:spPr>
              <a:xfrm>
                <a:off x="3239"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39" name="Freeform 216"/>
              <p:cNvSpPr/>
              <p:nvPr/>
            </p:nvSpPr>
            <p:spPr>
              <a:xfrm>
                <a:off x="3232"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40" name="Freeform 217"/>
              <p:cNvSpPr/>
              <p:nvPr/>
            </p:nvSpPr>
            <p:spPr>
              <a:xfrm>
                <a:off x="3225"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41" name="Freeform 218"/>
              <p:cNvSpPr/>
              <p:nvPr/>
            </p:nvSpPr>
            <p:spPr>
              <a:xfrm>
                <a:off x="3191"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2" name="Freeform 219"/>
              <p:cNvSpPr/>
              <p:nvPr/>
            </p:nvSpPr>
            <p:spPr>
              <a:xfrm>
                <a:off x="3218"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3" name="Freeform 220"/>
              <p:cNvSpPr/>
              <p:nvPr/>
            </p:nvSpPr>
            <p:spPr>
              <a:xfrm>
                <a:off x="3211"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4" name="Freeform 221"/>
              <p:cNvSpPr/>
              <p:nvPr/>
            </p:nvSpPr>
            <p:spPr>
              <a:xfrm>
                <a:off x="3205"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845" name="Freeform 222"/>
              <p:cNvSpPr/>
              <p:nvPr/>
            </p:nvSpPr>
            <p:spPr>
              <a:xfrm>
                <a:off x="3198"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846" name="Freeform 223"/>
              <p:cNvSpPr/>
              <p:nvPr/>
            </p:nvSpPr>
            <p:spPr>
              <a:xfrm>
                <a:off x="3191"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847" name="Freeform 224"/>
              <p:cNvSpPr/>
              <p:nvPr/>
            </p:nvSpPr>
            <p:spPr>
              <a:xfrm>
                <a:off x="3159"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8" name="Freeform 225"/>
              <p:cNvSpPr/>
              <p:nvPr/>
            </p:nvSpPr>
            <p:spPr>
              <a:xfrm>
                <a:off x="3186"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9" name="Freeform 226"/>
              <p:cNvSpPr/>
              <p:nvPr/>
            </p:nvSpPr>
            <p:spPr>
              <a:xfrm>
                <a:off x="3182"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50" name="Freeform 227"/>
              <p:cNvSpPr/>
              <p:nvPr/>
            </p:nvSpPr>
            <p:spPr>
              <a:xfrm>
                <a:off x="3175"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851" name="Freeform 228"/>
              <p:cNvSpPr/>
              <p:nvPr/>
            </p:nvSpPr>
            <p:spPr>
              <a:xfrm>
                <a:off x="3170"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852" name="Freeform 229"/>
              <p:cNvSpPr/>
              <p:nvPr/>
            </p:nvSpPr>
            <p:spPr>
              <a:xfrm>
                <a:off x="3163"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853" name="Freeform 230"/>
              <p:cNvSpPr/>
              <p:nvPr/>
            </p:nvSpPr>
            <p:spPr>
              <a:xfrm>
                <a:off x="3159"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854" name="Freeform 231"/>
              <p:cNvSpPr/>
              <p:nvPr/>
            </p:nvSpPr>
            <p:spPr>
              <a:xfrm>
                <a:off x="3129"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5" name="Freeform 232"/>
              <p:cNvSpPr/>
              <p:nvPr/>
            </p:nvSpPr>
            <p:spPr>
              <a:xfrm>
                <a:off x="3152"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6" name="Freeform 233"/>
              <p:cNvSpPr/>
              <p:nvPr/>
            </p:nvSpPr>
            <p:spPr>
              <a:xfrm>
                <a:off x="3147"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7" name="Freeform 234"/>
              <p:cNvSpPr/>
              <p:nvPr/>
            </p:nvSpPr>
            <p:spPr>
              <a:xfrm>
                <a:off x="3140"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858" name="Freeform 235"/>
              <p:cNvSpPr/>
              <p:nvPr/>
            </p:nvSpPr>
            <p:spPr>
              <a:xfrm>
                <a:off x="3133"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859" name="Freeform 236"/>
              <p:cNvSpPr/>
              <p:nvPr/>
            </p:nvSpPr>
            <p:spPr>
              <a:xfrm>
                <a:off x="3129"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860" name="Freeform 237"/>
              <p:cNvSpPr/>
              <p:nvPr/>
            </p:nvSpPr>
            <p:spPr>
              <a:xfrm>
                <a:off x="3099"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1" name="Freeform 238"/>
              <p:cNvSpPr/>
              <p:nvPr/>
            </p:nvSpPr>
            <p:spPr>
              <a:xfrm>
                <a:off x="3124"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2" name="Freeform 239"/>
              <p:cNvSpPr/>
              <p:nvPr/>
            </p:nvSpPr>
            <p:spPr>
              <a:xfrm>
                <a:off x="3117"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3" name="Freeform 240"/>
              <p:cNvSpPr/>
              <p:nvPr/>
            </p:nvSpPr>
            <p:spPr>
              <a:xfrm>
                <a:off x="3113"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864" name="Freeform 241"/>
              <p:cNvSpPr/>
              <p:nvPr/>
            </p:nvSpPr>
            <p:spPr>
              <a:xfrm>
                <a:off x="3108"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865" name="Freeform 242"/>
              <p:cNvSpPr/>
              <p:nvPr/>
            </p:nvSpPr>
            <p:spPr>
              <a:xfrm>
                <a:off x="3103"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866" name="Freeform 243"/>
              <p:cNvSpPr/>
              <p:nvPr/>
            </p:nvSpPr>
            <p:spPr>
              <a:xfrm>
                <a:off x="3099"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867" name="Freeform 244"/>
              <p:cNvSpPr/>
              <p:nvPr/>
            </p:nvSpPr>
            <p:spPr>
              <a:xfrm>
                <a:off x="3073"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8" name="Freeform 245"/>
              <p:cNvSpPr/>
              <p:nvPr/>
            </p:nvSpPr>
            <p:spPr>
              <a:xfrm>
                <a:off x="3094"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9" name="Freeform 246"/>
              <p:cNvSpPr/>
              <p:nvPr/>
            </p:nvSpPr>
            <p:spPr>
              <a:xfrm>
                <a:off x="3090"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70" name="Freeform 247"/>
              <p:cNvSpPr/>
              <p:nvPr/>
            </p:nvSpPr>
            <p:spPr>
              <a:xfrm>
                <a:off x="3083"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871" name="Freeform 248"/>
              <p:cNvSpPr/>
              <p:nvPr/>
            </p:nvSpPr>
            <p:spPr>
              <a:xfrm>
                <a:off x="3078"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872" name="Freeform 249"/>
              <p:cNvSpPr/>
              <p:nvPr/>
            </p:nvSpPr>
            <p:spPr>
              <a:xfrm>
                <a:off x="3073"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873" name="Freeform 250"/>
              <p:cNvSpPr/>
              <p:nvPr/>
            </p:nvSpPr>
            <p:spPr>
              <a:xfrm>
                <a:off x="3048"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4" name="Freeform 251"/>
              <p:cNvSpPr/>
              <p:nvPr/>
            </p:nvSpPr>
            <p:spPr>
              <a:xfrm>
                <a:off x="3067"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5" name="Freeform 252"/>
              <p:cNvSpPr/>
              <p:nvPr/>
            </p:nvSpPr>
            <p:spPr>
              <a:xfrm>
                <a:off x="3060"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876" name="Freeform 253"/>
              <p:cNvSpPr/>
              <p:nvPr/>
            </p:nvSpPr>
            <p:spPr>
              <a:xfrm>
                <a:off x="3055"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877" name="Freeform 254"/>
              <p:cNvSpPr/>
              <p:nvPr/>
            </p:nvSpPr>
            <p:spPr>
              <a:xfrm>
                <a:off x="3048"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78" name="Freeform 255"/>
              <p:cNvSpPr/>
              <p:nvPr/>
            </p:nvSpPr>
            <p:spPr>
              <a:xfrm>
                <a:off x="3027"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79" name="Freeform 256"/>
              <p:cNvSpPr/>
              <p:nvPr/>
            </p:nvSpPr>
            <p:spPr>
              <a:xfrm>
                <a:off x="3041"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80" name="Freeform 257"/>
              <p:cNvSpPr/>
              <p:nvPr/>
            </p:nvSpPr>
            <p:spPr>
              <a:xfrm>
                <a:off x="3034"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81" name="Freeform 258"/>
              <p:cNvSpPr/>
              <p:nvPr/>
            </p:nvSpPr>
            <p:spPr>
              <a:xfrm>
                <a:off x="3027"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82" name="Freeform 259"/>
              <p:cNvSpPr/>
              <p:nvPr/>
            </p:nvSpPr>
            <p:spPr>
              <a:xfrm>
                <a:off x="3009"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3" name="Freeform 260"/>
              <p:cNvSpPr/>
              <p:nvPr/>
            </p:nvSpPr>
            <p:spPr>
              <a:xfrm>
                <a:off x="3018"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4" name="Freeform 261"/>
              <p:cNvSpPr/>
              <p:nvPr/>
            </p:nvSpPr>
            <p:spPr>
              <a:xfrm>
                <a:off x="3009"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85" name="Freeform 262"/>
              <p:cNvSpPr/>
              <p:nvPr/>
            </p:nvSpPr>
            <p:spPr>
              <a:xfrm>
                <a:off x="2993"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86" name="Freeform 263"/>
              <p:cNvSpPr/>
              <p:nvPr/>
            </p:nvSpPr>
            <p:spPr>
              <a:xfrm>
                <a:off x="2979"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7" name="Freeform 264"/>
              <p:cNvSpPr/>
              <p:nvPr/>
            </p:nvSpPr>
            <p:spPr>
              <a:xfrm>
                <a:off x="3648"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888" name="Freeform 265"/>
              <p:cNvSpPr/>
              <p:nvPr/>
            </p:nvSpPr>
            <p:spPr>
              <a:xfrm>
                <a:off x="3635"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9" name="Freeform 266"/>
              <p:cNvSpPr/>
              <p:nvPr/>
            </p:nvSpPr>
            <p:spPr>
              <a:xfrm>
                <a:off x="3619"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0" name="Freeform 267"/>
              <p:cNvSpPr/>
              <p:nvPr/>
            </p:nvSpPr>
            <p:spPr>
              <a:xfrm>
                <a:off x="3628"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1" name="Freeform 268"/>
              <p:cNvSpPr/>
              <p:nvPr/>
            </p:nvSpPr>
            <p:spPr>
              <a:xfrm>
                <a:off x="3619"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92" name="Freeform 269"/>
              <p:cNvSpPr/>
              <p:nvPr/>
            </p:nvSpPr>
            <p:spPr>
              <a:xfrm>
                <a:off x="3598"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3" name="Freeform 270"/>
              <p:cNvSpPr/>
              <p:nvPr/>
            </p:nvSpPr>
            <p:spPr>
              <a:xfrm>
                <a:off x="3612"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4" name="Freeform 271"/>
              <p:cNvSpPr/>
              <p:nvPr/>
            </p:nvSpPr>
            <p:spPr>
              <a:xfrm>
                <a:off x="3605"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95" name="Freeform 272"/>
              <p:cNvSpPr/>
              <p:nvPr/>
            </p:nvSpPr>
            <p:spPr>
              <a:xfrm>
                <a:off x="3598"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96" name="Freeform 273"/>
              <p:cNvSpPr/>
              <p:nvPr/>
            </p:nvSpPr>
            <p:spPr>
              <a:xfrm>
                <a:off x="3577"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7" name="Freeform 274"/>
              <p:cNvSpPr/>
              <p:nvPr/>
            </p:nvSpPr>
            <p:spPr>
              <a:xfrm>
                <a:off x="3593"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8" name="Freeform 275"/>
              <p:cNvSpPr/>
              <p:nvPr/>
            </p:nvSpPr>
            <p:spPr>
              <a:xfrm>
                <a:off x="3589"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99" name="Freeform 276"/>
              <p:cNvSpPr/>
              <p:nvPr/>
            </p:nvSpPr>
            <p:spPr>
              <a:xfrm>
                <a:off x="3582"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900" name="Freeform 277"/>
              <p:cNvSpPr/>
              <p:nvPr/>
            </p:nvSpPr>
            <p:spPr>
              <a:xfrm>
                <a:off x="3577"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901" name="Freeform 278"/>
              <p:cNvSpPr/>
              <p:nvPr/>
            </p:nvSpPr>
            <p:spPr>
              <a:xfrm>
                <a:off x="3552"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2" name="Freeform 279"/>
              <p:cNvSpPr/>
              <p:nvPr/>
            </p:nvSpPr>
            <p:spPr>
              <a:xfrm>
                <a:off x="3573"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3" name="Freeform 280"/>
              <p:cNvSpPr/>
              <p:nvPr/>
            </p:nvSpPr>
            <p:spPr>
              <a:xfrm>
                <a:off x="3568"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904" name="Freeform 281"/>
              <p:cNvSpPr/>
              <p:nvPr/>
            </p:nvSpPr>
            <p:spPr>
              <a:xfrm>
                <a:off x="3563"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905" name="Freeform 282"/>
              <p:cNvSpPr/>
              <p:nvPr/>
            </p:nvSpPr>
            <p:spPr>
              <a:xfrm>
                <a:off x="3556"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906" name="Freeform 283"/>
              <p:cNvSpPr/>
              <p:nvPr/>
            </p:nvSpPr>
            <p:spPr>
              <a:xfrm>
                <a:off x="3552"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907" name="Freeform 284"/>
              <p:cNvSpPr/>
              <p:nvPr/>
            </p:nvSpPr>
            <p:spPr>
              <a:xfrm>
                <a:off x="3527"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8" name="Freeform 285"/>
              <p:cNvSpPr/>
              <p:nvPr/>
            </p:nvSpPr>
            <p:spPr>
              <a:xfrm>
                <a:off x="3547"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9" name="Freeform 286"/>
              <p:cNvSpPr/>
              <p:nvPr/>
            </p:nvSpPr>
            <p:spPr>
              <a:xfrm>
                <a:off x="3545"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910" name="Freeform 287"/>
              <p:cNvSpPr/>
              <p:nvPr/>
            </p:nvSpPr>
            <p:spPr>
              <a:xfrm>
                <a:off x="3540"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911" name="Freeform 288"/>
              <p:cNvSpPr/>
              <p:nvPr/>
            </p:nvSpPr>
            <p:spPr>
              <a:xfrm>
                <a:off x="3536"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912" name="Freeform 289"/>
              <p:cNvSpPr/>
              <p:nvPr/>
            </p:nvSpPr>
            <p:spPr>
              <a:xfrm>
                <a:off x="3531"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913" name="Freeform 290"/>
              <p:cNvSpPr/>
              <p:nvPr/>
            </p:nvSpPr>
            <p:spPr>
              <a:xfrm>
                <a:off x="3527"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914" name="Freeform 291"/>
              <p:cNvSpPr/>
              <p:nvPr/>
            </p:nvSpPr>
            <p:spPr>
              <a:xfrm>
                <a:off x="3499"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5" name="Freeform 292"/>
              <p:cNvSpPr/>
              <p:nvPr/>
            </p:nvSpPr>
            <p:spPr>
              <a:xfrm>
                <a:off x="3522"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6" name="Freeform 293"/>
              <p:cNvSpPr/>
              <p:nvPr/>
            </p:nvSpPr>
            <p:spPr>
              <a:xfrm>
                <a:off x="3515"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17" name="Freeform 294"/>
              <p:cNvSpPr/>
              <p:nvPr/>
            </p:nvSpPr>
            <p:spPr>
              <a:xfrm>
                <a:off x="3510"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18" name="Freeform 295"/>
              <p:cNvSpPr/>
              <p:nvPr/>
            </p:nvSpPr>
            <p:spPr>
              <a:xfrm>
                <a:off x="3504"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19" name="Freeform 296"/>
              <p:cNvSpPr/>
              <p:nvPr/>
            </p:nvSpPr>
            <p:spPr>
              <a:xfrm>
                <a:off x="3499"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920" name="Freeform 297"/>
              <p:cNvSpPr/>
              <p:nvPr/>
            </p:nvSpPr>
            <p:spPr>
              <a:xfrm>
                <a:off x="3469"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1" name="Freeform 298"/>
              <p:cNvSpPr/>
              <p:nvPr/>
            </p:nvSpPr>
            <p:spPr>
              <a:xfrm>
                <a:off x="3494"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2" name="Freeform 299"/>
              <p:cNvSpPr/>
              <p:nvPr/>
            </p:nvSpPr>
            <p:spPr>
              <a:xfrm>
                <a:off x="3490"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23" name="Freeform 300"/>
              <p:cNvSpPr/>
              <p:nvPr/>
            </p:nvSpPr>
            <p:spPr>
              <a:xfrm>
                <a:off x="3483"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24" name="Freeform 301"/>
              <p:cNvSpPr/>
              <p:nvPr/>
            </p:nvSpPr>
            <p:spPr>
              <a:xfrm>
                <a:off x="3478"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25" name="Freeform 302"/>
              <p:cNvSpPr/>
              <p:nvPr/>
            </p:nvSpPr>
            <p:spPr>
              <a:xfrm>
                <a:off x="3474"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26" name="Freeform 303"/>
              <p:cNvSpPr/>
              <p:nvPr/>
            </p:nvSpPr>
            <p:spPr>
              <a:xfrm>
                <a:off x="3469"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927" name="Freeform 304"/>
              <p:cNvSpPr/>
              <p:nvPr/>
            </p:nvSpPr>
            <p:spPr>
              <a:xfrm>
                <a:off x="3437"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8" name="Freeform 305"/>
              <p:cNvSpPr/>
              <p:nvPr/>
            </p:nvSpPr>
            <p:spPr>
              <a:xfrm>
                <a:off x="3462"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9" name="Freeform 306"/>
              <p:cNvSpPr/>
              <p:nvPr/>
            </p:nvSpPr>
            <p:spPr>
              <a:xfrm>
                <a:off x="3455"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30" name="Freeform 307"/>
              <p:cNvSpPr/>
              <p:nvPr/>
            </p:nvSpPr>
            <p:spPr>
              <a:xfrm>
                <a:off x="3451"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31" name="Freeform 308"/>
              <p:cNvSpPr/>
              <p:nvPr/>
            </p:nvSpPr>
            <p:spPr>
              <a:xfrm>
                <a:off x="3444"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32" name="Freeform 309"/>
              <p:cNvSpPr/>
              <p:nvPr/>
            </p:nvSpPr>
            <p:spPr>
              <a:xfrm>
                <a:off x="3437"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33" name="Freeform 310"/>
              <p:cNvSpPr/>
              <p:nvPr/>
            </p:nvSpPr>
            <p:spPr>
              <a:xfrm>
                <a:off x="3405"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4" name="Freeform 311"/>
              <p:cNvSpPr/>
              <p:nvPr/>
            </p:nvSpPr>
            <p:spPr>
              <a:xfrm>
                <a:off x="3432"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5" name="Freeform 312"/>
              <p:cNvSpPr/>
              <p:nvPr/>
            </p:nvSpPr>
            <p:spPr>
              <a:xfrm>
                <a:off x="3425"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36" name="Freeform 313"/>
              <p:cNvSpPr/>
              <p:nvPr/>
            </p:nvSpPr>
            <p:spPr>
              <a:xfrm>
                <a:off x="3418"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37" name="Freeform 314"/>
              <p:cNvSpPr/>
              <p:nvPr/>
            </p:nvSpPr>
            <p:spPr>
              <a:xfrm>
                <a:off x="3412"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38" name="Freeform 315"/>
              <p:cNvSpPr/>
              <p:nvPr/>
            </p:nvSpPr>
            <p:spPr>
              <a:xfrm>
                <a:off x="3405"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39" name="Freeform 316"/>
              <p:cNvSpPr/>
              <p:nvPr/>
            </p:nvSpPr>
            <p:spPr>
              <a:xfrm>
                <a:off x="3372"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0" name="Freeform 317"/>
              <p:cNvSpPr/>
              <p:nvPr/>
            </p:nvSpPr>
            <p:spPr>
              <a:xfrm>
                <a:off x="3400"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1" name="Freeform 318"/>
              <p:cNvSpPr/>
              <p:nvPr/>
            </p:nvSpPr>
            <p:spPr>
              <a:xfrm>
                <a:off x="3393"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42" name="Freeform 319"/>
              <p:cNvSpPr/>
              <p:nvPr/>
            </p:nvSpPr>
            <p:spPr>
              <a:xfrm>
                <a:off x="3389"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43" name="Freeform 320"/>
              <p:cNvSpPr/>
              <p:nvPr/>
            </p:nvSpPr>
            <p:spPr>
              <a:xfrm>
                <a:off x="3382"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44" name="Freeform 321"/>
              <p:cNvSpPr/>
              <p:nvPr/>
            </p:nvSpPr>
            <p:spPr>
              <a:xfrm>
                <a:off x="3377"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45" name="Freeform 322"/>
              <p:cNvSpPr/>
              <p:nvPr/>
            </p:nvSpPr>
            <p:spPr>
              <a:xfrm>
                <a:off x="3372"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46" name="Freeform 323"/>
              <p:cNvSpPr/>
              <p:nvPr/>
            </p:nvSpPr>
            <p:spPr>
              <a:xfrm>
                <a:off x="3336"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7" name="Freeform 324"/>
              <p:cNvSpPr/>
              <p:nvPr/>
            </p:nvSpPr>
            <p:spPr>
              <a:xfrm>
                <a:off x="3366"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8" name="Freeform 325"/>
              <p:cNvSpPr/>
              <p:nvPr/>
            </p:nvSpPr>
            <p:spPr>
              <a:xfrm>
                <a:off x="3359"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49" name="Freeform 326"/>
              <p:cNvSpPr/>
              <p:nvPr/>
            </p:nvSpPr>
            <p:spPr>
              <a:xfrm>
                <a:off x="3352"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50" name="Rectangle 327"/>
              <p:cNvSpPr/>
              <p:nvPr/>
            </p:nvSpPr>
            <p:spPr>
              <a:xfrm>
                <a:off x="3345"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951" name="Freeform 328"/>
              <p:cNvSpPr/>
              <p:nvPr/>
            </p:nvSpPr>
            <p:spPr>
              <a:xfrm>
                <a:off x="3336"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52" name="Freeform 329"/>
              <p:cNvSpPr/>
              <p:nvPr/>
            </p:nvSpPr>
            <p:spPr>
              <a:xfrm>
                <a:off x="2963"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953" name="Rectangle 330"/>
            <p:cNvSpPr/>
            <p:nvPr/>
          </p:nvSpPr>
          <p:spPr>
            <a:xfrm>
              <a:off x="3375"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954" name="Rectangle 331"/>
            <p:cNvSpPr/>
            <p:nvPr/>
          </p:nvSpPr>
          <p:spPr>
            <a:xfrm>
              <a:off x="356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5" name="Rectangle 332"/>
            <p:cNvSpPr/>
            <p:nvPr/>
          </p:nvSpPr>
          <p:spPr>
            <a:xfrm>
              <a:off x="3148"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账款管理和</a:t>
              </a:r>
              <a:endParaRPr lang="zh-CN" altLang="en-US" sz="1600" dirty="0">
                <a:solidFill>
                  <a:srgbClr val="000000"/>
                </a:solidFill>
                <a:latin typeface="微软雅黑" panose="020B0503020204020204" charset="-122"/>
                <a:ea typeface="微软雅黑" panose="020B0503020204020204" charset="-122"/>
              </a:endParaRPr>
            </a:p>
          </p:txBody>
        </p:sp>
        <p:sp>
          <p:nvSpPr>
            <p:cNvPr id="26956" name="Rectangle 333"/>
            <p:cNvSpPr/>
            <p:nvPr/>
          </p:nvSpPr>
          <p:spPr>
            <a:xfrm>
              <a:off x="3686"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7" name="Rectangle 334"/>
            <p:cNvSpPr/>
            <p:nvPr/>
          </p:nvSpPr>
          <p:spPr>
            <a:xfrm>
              <a:off x="3239"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回收制度</a:t>
              </a:r>
              <a:endParaRPr lang="zh-CN" altLang="en-US" sz="1600" dirty="0">
                <a:solidFill>
                  <a:srgbClr val="000000"/>
                </a:solidFill>
                <a:latin typeface="微软雅黑" panose="020B0503020204020204" charset="-122"/>
                <a:ea typeface="微软雅黑" panose="020B0503020204020204" charset="-122"/>
              </a:endParaRPr>
            </a:p>
          </p:txBody>
        </p:sp>
        <p:sp>
          <p:nvSpPr>
            <p:cNvPr id="26958" name="Rectangle 335"/>
            <p:cNvSpPr/>
            <p:nvPr/>
          </p:nvSpPr>
          <p:spPr>
            <a:xfrm>
              <a:off x="3645" y="147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959" name="Group 336"/>
            <p:cNvGrpSpPr/>
            <p:nvPr/>
          </p:nvGrpSpPr>
          <p:grpSpPr>
            <a:xfrm>
              <a:off x="4017" y="1119"/>
              <a:ext cx="866" cy="644"/>
              <a:chOff x="3768" y="1181"/>
              <a:chExt cx="690" cy="607"/>
            </a:xfrm>
          </p:grpSpPr>
          <p:sp>
            <p:nvSpPr>
              <p:cNvPr id="26960" name="Freeform 337"/>
              <p:cNvSpPr/>
              <p:nvPr/>
            </p:nvSpPr>
            <p:spPr>
              <a:xfrm>
                <a:off x="4079" y="1181"/>
                <a:ext cx="34" cy="60"/>
              </a:xfrm>
              <a:custGeom>
                <a:avLst/>
                <a:gdLst/>
                <a:ahLst/>
                <a:cxnLst>
                  <a:cxn ang="0">
                    <a:pos x="34" y="60"/>
                  </a:cxn>
                  <a:cxn ang="0">
                    <a:pos x="0" y="60"/>
                  </a:cxn>
                  <a:cxn ang="0">
                    <a:pos x="2" y="2"/>
                  </a:cxn>
                  <a:cxn ang="0">
                    <a:pos x="34" y="0"/>
                  </a:cxn>
                  <a:cxn ang="0">
                    <a:pos x="34" y="60"/>
                  </a:cxn>
                </a:cxnLst>
                <a:pathLst>
                  <a:path w="34" h="60">
                    <a:moveTo>
                      <a:pt x="34" y="60"/>
                    </a:moveTo>
                    <a:lnTo>
                      <a:pt x="0" y="60"/>
                    </a:lnTo>
                    <a:lnTo>
                      <a:pt x="2" y="2"/>
                    </a:lnTo>
                    <a:lnTo>
                      <a:pt x="34" y="0"/>
                    </a:lnTo>
                    <a:lnTo>
                      <a:pt x="3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1" name="Freeform 338"/>
              <p:cNvSpPr/>
              <p:nvPr/>
            </p:nvSpPr>
            <p:spPr>
              <a:xfrm>
                <a:off x="4106"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2" name="Freeform 339"/>
              <p:cNvSpPr/>
              <p:nvPr/>
            </p:nvSpPr>
            <p:spPr>
              <a:xfrm>
                <a:off x="4102" y="1181"/>
                <a:ext cx="6" cy="60"/>
              </a:xfrm>
              <a:custGeom>
                <a:avLst/>
                <a:gdLst/>
                <a:ahLst/>
                <a:cxnLst>
                  <a:cxn ang="0">
                    <a:pos x="4" y="60"/>
                  </a:cxn>
                  <a:cxn ang="0">
                    <a:pos x="0" y="60"/>
                  </a:cxn>
                  <a:cxn ang="0">
                    <a:pos x="0" y="2"/>
                  </a:cxn>
                  <a:cxn ang="0">
                    <a:pos x="6" y="0"/>
                  </a:cxn>
                  <a:cxn ang="0">
                    <a:pos x="4" y="60"/>
                  </a:cxn>
                </a:cxnLst>
                <a:pathLst>
                  <a:path w="6" h="60">
                    <a:moveTo>
                      <a:pt x="4" y="60"/>
                    </a:moveTo>
                    <a:lnTo>
                      <a:pt x="0" y="60"/>
                    </a:lnTo>
                    <a:lnTo>
                      <a:pt x="0" y="2"/>
                    </a:lnTo>
                    <a:lnTo>
                      <a:pt x="6" y="0"/>
                    </a:lnTo>
                    <a:lnTo>
                      <a:pt x="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3" name="Freeform 340"/>
              <p:cNvSpPr/>
              <p:nvPr/>
            </p:nvSpPr>
            <p:spPr>
              <a:xfrm>
                <a:off x="4095" y="1183"/>
                <a:ext cx="7" cy="58"/>
              </a:xfrm>
              <a:custGeom>
                <a:avLst/>
                <a:gdLst/>
                <a:ahLst/>
                <a:cxnLst>
                  <a:cxn ang="0">
                    <a:pos x="7" y="58"/>
                  </a:cxn>
                  <a:cxn ang="0">
                    <a:pos x="0" y="58"/>
                  </a:cxn>
                  <a:cxn ang="0">
                    <a:pos x="2" y="0"/>
                  </a:cxn>
                  <a:cxn ang="0">
                    <a:pos x="7" y="0"/>
                  </a:cxn>
                  <a:cxn ang="0">
                    <a:pos x="7" y="58"/>
                  </a:cxn>
                </a:cxnLst>
                <a:pathLst>
                  <a:path w="7" h="58">
                    <a:moveTo>
                      <a:pt x="7" y="58"/>
                    </a:moveTo>
                    <a:lnTo>
                      <a:pt x="0" y="58"/>
                    </a:lnTo>
                    <a:lnTo>
                      <a:pt x="2" y="0"/>
                    </a:lnTo>
                    <a:lnTo>
                      <a:pt x="7" y="0"/>
                    </a:lnTo>
                    <a:lnTo>
                      <a:pt x="7" y="58"/>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64" name="Freeform 341"/>
              <p:cNvSpPr/>
              <p:nvPr/>
            </p:nvSpPr>
            <p:spPr>
              <a:xfrm>
                <a:off x="4090"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965" name="Freeform 342"/>
              <p:cNvSpPr/>
              <p:nvPr/>
            </p:nvSpPr>
            <p:spPr>
              <a:xfrm>
                <a:off x="4083"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66" name="Freeform 343"/>
              <p:cNvSpPr/>
              <p:nvPr/>
            </p:nvSpPr>
            <p:spPr>
              <a:xfrm>
                <a:off x="4079" y="1183"/>
                <a:ext cx="6" cy="58"/>
              </a:xfrm>
              <a:custGeom>
                <a:avLst/>
                <a:gdLst/>
                <a:ahLst/>
                <a:cxnLst>
                  <a:cxn ang="0">
                    <a:pos x="4" y="58"/>
                  </a:cxn>
                  <a:cxn ang="0">
                    <a:pos x="0" y="58"/>
                  </a:cxn>
                  <a:cxn ang="0">
                    <a:pos x="2" y="0"/>
                  </a:cxn>
                  <a:cxn ang="0">
                    <a:pos x="6" y="0"/>
                  </a:cxn>
                  <a:cxn ang="0">
                    <a:pos x="4" y="58"/>
                  </a:cxn>
                </a:cxnLst>
                <a:pathLst>
                  <a:path w="6" h="58">
                    <a:moveTo>
                      <a:pt x="4" y="58"/>
                    </a:moveTo>
                    <a:lnTo>
                      <a:pt x="0" y="58"/>
                    </a:lnTo>
                    <a:lnTo>
                      <a:pt x="2" y="0"/>
                    </a:lnTo>
                    <a:lnTo>
                      <a:pt x="6" y="0"/>
                    </a:lnTo>
                    <a:lnTo>
                      <a:pt x="4"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67" name="Freeform 344"/>
              <p:cNvSpPr/>
              <p:nvPr/>
            </p:nvSpPr>
            <p:spPr>
              <a:xfrm>
                <a:off x="4044" y="1183"/>
                <a:ext cx="37" cy="62"/>
              </a:xfrm>
              <a:custGeom>
                <a:avLst/>
                <a:gdLst/>
                <a:ahLst/>
                <a:cxnLst>
                  <a:cxn ang="0">
                    <a:pos x="35" y="58"/>
                  </a:cxn>
                  <a:cxn ang="0">
                    <a:pos x="0" y="62"/>
                  </a:cxn>
                  <a:cxn ang="0">
                    <a:pos x="7" y="5"/>
                  </a:cxn>
                  <a:cxn ang="0">
                    <a:pos x="37" y="0"/>
                  </a:cxn>
                  <a:cxn ang="0">
                    <a:pos x="35" y="58"/>
                  </a:cxn>
                </a:cxnLst>
                <a:pathLst>
                  <a:path w="37" h="62">
                    <a:moveTo>
                      <a:pt x="35" y="58"/>
                    </a:moveTo>
                    <a:lnTo>
                      <a:pt x="0" y="62"/>
                    </a:lnTo>
                    <a:lnTo>
                      <a:pt x="7" y="5"/>
                    </a:lnTo>
                    <a:lnTo>
                      <a:pt x="37" y="0"/>
                    </a:lnTo>
                    <a:lnTo>
                      <a:pt x="35"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8" name="Freeform 345"/>
              <p:cNvSpPr/>
              <p:nvPr/>
            </p:nvSpPr>
            <p:spPr>
              <a:xfrm>
                <a:off x="4072" y="1183"/>
                <a:ext cx="9" cy="60"/>
              </a:xfrm>
              <a:custGeom>
                <a:avLst/>
                <a:gdLst/>
                <a:ahLst/>
                <a:cxnLst>
                  <a:cxn ang="0">
                    <a:pos x="7" y="58"/>
                  </a:cxn>
                  <a:cxn ang="0">
                    <a:pos x="0" y="60"/>
                  </a:cxn>
                  <a:cxn ang="0">
                    <a:pos x="4" y="0"/>
                  </a:cxn>
                  <a:cxn ang="0">
                    <a:pos x="9" y="0"/>
                  </a:cxn>
                  <a:cxn ang="0">
                    <a:pos x="7" y="58"/>
                  </a:cxn>
                </a:cxnLst>
                <a:pathLst>
                  <a:path w="9" h="60">
                    <a:moveTo>
                      <a:pt x="7" y="58"/>
                    </a:moveTo>
                    <a:lnTo>
                      <a:pt x="0" y="60"/>
                    </a:lnTo>
                    <a:lnTo>
                      <a:pt x="4"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9" name="Freeform 346"/>
              <p:cNvSpPr/>
              <p:nvPr/>
            </p:nvSpPr>
            <p:spPr>
              <a:xfrm>
                <a:off x="4067" y="1183"/>
                <a:ext cx="9" cy="60"/>
              </a:xfrm>
              <a:custGeom>
                <a:avLst/>
                <a:gdLst/>
                <a:ahLst/>
                <a:cxnLst>
                  <a:cxn ang="0">
                    <a:pos x="5" y="60"/>
                  </a:cxn>
                  <a:cxn ang="0">
                    <a:pos x="0" y="60"/>
                  </a:cxn>
                  <a:cxn ang="0">
                    <a:pos x="5" y="0"/>
                  </a:cxn>
                  <a:cxn ang="0">
                    <a:pos x="9" y="0"/>
                  </a:cxn>
                  <a:cxn ang="0">
                    <a:pos x="5" y="60"/>
                  </a:cxn>
                </a:cxnLst>
                <a:pathLst>
                  <a:path w="9" h="60">
                    <a:moveTo>
                      <a:pt x="5" y="60"/>
                    </a:moveTo>
                    <a:lnTo>
                      <a:pt x="0" y="60"/>
                    </a:lnTo>
                    <a:lnTo>
                      <a:pt x="5" y="0"/>
                    </a:lnTo>
                    <a:lnTo>
                      <a:pt x="9" y="0"/>
                    </a:lnTo>
                    <a:lnTo>
                      <a:pt x="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70" name="Freeform 347"/>
              <p:cNvSpPr/>
              <p:nvPr/>
            </p:nvSpPr>
            <p:spPr>
              <a:xfrm>
                <a:off x="406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71" name="Freeform 348"/>
              <p:cNvSpPr/>
              <p:nvPr/>
            </p:nvSpPr>
            <p:spPr>
              <a:xfrm>
                <a:off x="4056" y="1185"/>
                <a:ext cx="9" cy="58"/>
              </a:xfrm>
              <a:custGeom>
                <a:avLst/>
                <a:gdLst/>
                <a:ahLst/>
                <a:cxnLst>
                  <a:cxn ang="0">
                    <a:pos x="4" y="58"/>
                  </a:cxn>
                  <a:cxn ang="0">
                    <a:pos x="0" y="58"/>
                  </a:cxn>
                  <a:cxn ang="0">
                    <a:pos x="4" y="0"/>
                  </a:cxn>
                  <a:cxn ang="0">
                    <a:pos x="9" y="0"/>
                  </a:cxn>
                  <a:cxn ang="0">
                    <a:pos x="4" y="58"/>
                  </a:cxn>
                </a:cxnLst>
                <a:pathLst>
                  <a:path w="9" h="58">
                    <a:moveTo>
                      <a:pt x="4" y="58"/>
                    </a:moveTo>
                    <a:lnTo>
                      <a:pt x="0" y="58"/>
                    </a:lnTo>
                    <a:lnTo>
                      <a:pt x="4" y="0"/>
                    </a:lnTo>
                    <a:lnTo>
                      <a:pt x="9" y="0"/>
                    </a:lnTo>
                    <a:lnTo>
                      <a:pt x="4"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72" name="Freeform 349"/>
              <p:cNvSpPr/>
              <p:nvPr/>
            </p:nvSpPr>
            <p:spPr>
              <a:xfrm>
                <a:off x="4049" y="1185"/>
                <a:ext cx="11" cy="60"/>
              </a:xfrm>
              <a:custGeom>
                <a:avLst/>
                <a:gdLst/>
                <a:ahLst/>
                <a:cxnLst>
                  <a:cxn ang="0">
                    <a:pos x="7" y="58"/>
                  </a:cxn>
                  <a:cxn ang="0">
                    <a:pos x="0" y="60"/>
                  </a:cxn>
                  <a:cxn ang="0">
                    <a:pos x="7" y="0"/>
                  </a:cxn>
                  <a:cxn ang="0">
                    <a:pos x="11" y="0"/>
                  </a:cxn>
                  <a:cxn ang="0">
                    <a:pos x="7" y="58"/>
                  </a:cxn>
                </a:cxnLst>
                <a:pathLst>
                  <a:path w="11" h="60">
                    <a:moveTo>
                      <a:pt x="7" y="58"/>
                    </a:moveTo>
                    <a:lnTo>
                      <a:pt x="0" y="60"/>
                    </a:lnTo>
                    <a:lnTo>
                      <a:pt x="7" y="0"/>
                    </a:lnTo>
                    <a:lnTo>
                      <a:pt x="11"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73" name="Freeform 350"/>
              <p:cNvSpPr/>
              <p:nvPr/>
            </p:nvSpPr>
            <p:spPr>
              <a:xfrm>
                <a:off x="4044" y="1185"/>
                <a:ext cx="12" cy="60"/>
              </a:xfrm>
              <a:custGeom>
                <a:avLst/>
                <a:gdLst/>
                <a:ahLst/>
                <a:cxnLst>
                  <a:cxn ang="0">
                    <a:pos x="5" y="60"/>
                  </a:cxn>
                  <a:cxn ang="0">
                    <a:pos x="0" y="60"/>
                  </a:cxn>
                  <a:cxn ang="0">
                    <a:pos x="7" y="3"/>
                  </a:cxn>
                  <a:cxn ang="0">
                    <a:pos x="12" y="0"/>
                  </a:cxn>
                  <a:cxn ang="0">
                    <a:pos x="5" y="60"/>
                  </a:cxn>
                </a:cxnLst>
                <a:pathLst>
                  <a:path w="12" h="60">
                    <a:moveTo>
                      <a:pt x="5" y="60"/>
                    </a:moveTo>
                    <a:lnTo>
                      <a:pt x="0" y="60"/>
                    </a:lnTo>
                    <a:lnTo>
                      <a:pt x="7" y="3"/>
                    </a:lnTo>
                    <a:lnTo>
                      <a:pt x="12"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74" name="Freeform 351"/>
              <p:cNvSpPr/>
              <p:nvPr/>
            </p:nvSpPr>
            <p:spPr>
              <a:xfrm>
                <a:off x="4010" y="1188"/>
                <a:ext cx="41" cy="64"/>
              </a:xfrm>
              <a:custGeom>
                <a:avLst/>
                <a:gdLst/>
                <a:ahLst/>
                <a:cxnLst>
                  <a:cxn ang="0">
                    <a:pos x="34" y="57"/>
                  </a:cxn>
                  <a:cxn ang="0">
                    <a:pos x="0" y="64"/>
                  </a:cxn>
                  <a:cxn ang="0">
                    <a:pos x="11" y="4"/>
                  </a:cxn>
                  <a:cxn ang="0">
                    <a:pos x="41" y="0"/>
                  </a:cxn>
                  <a:cxn ang="0">
                    <a:pos x="34" y="57"/>
                  </a:cxn>
                </a:cxnLst>
                <a:pathLst>
                  <a:path w="41" h="64">
                    <a:moveTo>
                      <a:pt x="34" y="57"/>
                    </a:moveTo>
                    <a:lnTo>
                      <a:pt x="0" y="64"/>
                    </a:lnTo>
                    <a:lnTo>
                      <a:pt x="11" y="4"/>
                    </a:lnTo>
                    <a:lnTo>
                      <a:pt x="41" y="0"/>
                    </a:lnTo>
                    <a:lnTo>
                      <a:pt x="34"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5" name="Freeform 352"/>
              <p:cNvSpPr/>
              <p:nvPr/>
            </p:nvSpPr>
            <p:spPr>
              <a:xfrm>
                <a:off x="4037"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6" name="Freeform 353"/>
              <p:cNvSpPr/>
              <p:nvPr/>
            </p:nvSpPr>
            <p:spPr>
              <a:xfrm>
                <a:off x="4030" y="1188"/>
                <a:ext cx="14" cy="60"/>
              </a:xfrm>
              <a:custGeom>
                <a:avLst/>
                <a:gdLst/>
                <a:ahLst/>
                <a:cxnLst>
                  <a:cxn ang="0">
                    <a:pos x="7" y="60"/>
                  </a:cxn>
                  <a:cxn ang="0">
                    <a:pos x="0" y="60"/>
                  </a:cxn>
                  <a:cxn ang="0">
                    <a:pos x="7" y="2"/>
                  </a:cxn>
                  <a:cxn ang="0">
                    <a:pos x="14" y="0"/>
                  </a:cxn>
                  <a:cxn ang="0">
                    <a:pos x="7" y="60"/>
                  </a:cxn>
                </a:cxnLst>
                <a:pathLst>
                  <a:path w="14" h="60">
                    <a:moveTo>
                      <a:pt x="7" y="60"/>
                    </a:moveTo>
                    <a:lnTo>
                      <a:pt x="0" y="60"/>
                    </a:lnTo>
                    <a:lnTo>
                      <a:pt x="7" y="2"/>
                    </a:lnTo>
                    <a:lnTo>
                      <a:pt x="14"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7" name="Freeform 354"/>
              <p:cNvSpPr/>
              <p:nvPr/>
            </p:nvSpPr>
            <p:spPr>
              <a:xfrm>
                <a:off x="4023" y="1190"/>
                <a:ext cx="14" cy="60"/>
              </a:xfrm>
              <a:custGeom>
                <a:avLst/>
                <a:gdLst/>
                <a:ahLst/>
                <a:cxnLst>
                  <a:cxn ang="0">
                    <a:pos x="7" y="58"/>
                  </a:cxn>
                  <a:cxn ang="0">
                    <a:pos x="0" y="60"/>
                  </a:cxn>
                  <a:cxn ang="0">
                    <a:pos x="10" y="0"/>
                  </a:cxn>
                  <a:cxn ang="0">
                    <a:pos x="14" y="0"/>
                  </a:cxn>
                  <a:cxn ang="0">
                    <a:pos x="7" y="58"/>
                  </a:cxn>
                </a:cxnLst>
                <a:pathLst>
                  <a:path w="14" h="60">
                    <a:moveTo>
                      <a:pt x="7" y="58"/>
                    </a:moveTo>
                    <a:lnTo>
                      <a:pt x="0" y="60"/>
                    </a:lnTo>
                    <a:lnTo>
                      <a:pt x="10" y="0"/>
                    </a:lnTo>
                    <a:lnTo>
                      <a:pt x="14" y="0"/>
                    </a:lnTo>
                    <a:lnTo>
                      <a:pt x="7" y="58"/>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78" name="Freeform 355"/>
              <p:cNvSpPr/>
              <p:nvPr/>
            </p:nvSpPr>
            <p:spPr>
              <a:xfrm>
                <a:off x="4016" y="1190"/>
                <a:ext cx="17" cy="60"/>
              </a:xfrm>
              <a:custGeom>
                <a:avLst/>
                <a:gdLst/>
                <a:ahLst/>
                <a:cxnLst>
                  <a:cxn ang="0">
                    <a:pos x="7" y="60"/>
                  </a:cxn>
                  <a:cxn ang="0">
                    <a:pos x="0" y="60"/>
                  </a:cxn>
                  <a:cxn ang="0">
                    <a:pos x="10" y="2"/>
                  </a:cxn>
                  <a:cxn ang="0">
                    <a:pos x="17" y="0"/>
                  </a:cxn>
                  <a:cxn ang="0">
                    <a:pos x="7" y="60"/>
                  </a:cxn>
                </a:cxnLst>
                <a:pathLst>
                  <a:path w="17" h="60">
                    <a:moveTo>
                      <a:pt x="7" y="60"/>
                    </a:moveTo>
                    <a:lnTo>
                      <a:pt x="0" y="60"/>
                    </a:lnTo>
                    <a:lnTo>
                      <a:pt x="10" y="2"/>
                    </a:lnTo>
                    <a:lnTo>
                      <a:pt x="1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79" name="Freeform 356"/>
              <p:cNvSpPr/>
              <p:nvPr/>
            </p:nvSpPr>
            <p:spPr>
              <a:xfrm>
                <a:off x="4010" y="1192"/>
                <a:ext cx="16" cy="60"/>
              </a:xfrm>
              <a:custGeom>
                <a:avLst/>
                <a:gdLst/>
                <a:ahLst/>
                <a:cxnLst>
                  <a:cxn ang="0">
                    <a:pos x="6" y="58"/>
                  </a:cxn>
                  <a:cxn ang="0">
                    <a:pos x="0" y="60"/>
                  </a:cxn>
                  <a:cxn ang="0">
                    <a:pos x="11" y="0"/>
                  </a:cxn>
                  <a:cxn ang="0">
                    <a:pos x="16" y="0"/>
                  </a:cxn>
                  <a:cxn ang="0">
                    <a:pos x="6" y="58"/>
                  </a:cxn>
                </a:cxnLst>
                <a:pathLst>
                  <a:path w="16" h="60">
                    <a:moveTo>
                      <a:pt x="6" y="58"/>
                    </a:moveTo>
                    <a:lnTo>
                      <a:pt x="0" y="60"/>
                    </a:lnTo>
                    <a:lnTo>
                      <a:pt x="11" y="0"/>
                    </a:lnTo>
                    <a:lnTo>
                      <a:pt x="16" y="0"/>
                    </a:lnTo>
                    <a:lnTo>
                      <a:pt x="6" y="58"/>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80" name="Freeform 357"/>
              <p:cNvSpPr/>
              <p:nvPr/>
            </p:nvSpPr>
            <p:spPr>
              <a:xfrm>
                <a:off x="3980" y="1192"/>
                <a:ext cx="41" cy="69"/>
              </a:xfrm>
              <a:custGeom>
                <a:avLst/>
                <a:gdLst/>
                <a:ahLst/>
                <a:cxnLst>
                  <a:cxn ang="0">
                    <a:pos x="30" y="60"/>
                  </a:cxn>
                  <a:cxn ang="0">
                    <a:pos x="0" y="69"/>
                  </a:cxn>
                  <a:cxn ang="0">
                    <a:pos x="11" y="10"/>
                  </a:cxn>
                  <a:cxn ang="0">
                    <a:pos x="41" y="0"/>
                  </a:cxn>
                  <a:cxn ang="0">
                    <a:pos x="30" y="60"/>
                  </a:cxn>
                </a:cxnLst>
                <a:pathLst>
                  <a:path w="41" h="69">
                    <a:moveTo>
                      <a:pt x="30" y="60"/>
                    </a:moveTo>
                    <a:lnTo>
                      <a:pt x="0" y="69"/>
                    </a:lnTo>
                    <a:lnTo>
                      <a:pt x="11" y="10"/>
                    </a:lnTo>
                    <a:lnTo>
                      <a:pt x="41"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1" name="Freeform 358"/>
              <p:cNvSpPr/>
              <p:nvPr/>
            </p:nvSpPr>
            <p:spPr>
              <a:xfrm>
                <a:off x="4005" y="1192"/>
                <a:ext cx="16" cy="62"/>
              </a:xfrm>
              <a:custGeom>
                <a:avLst/>
                <a:gdLst/>
                <a:ahLst/>
                <a:cxnLst>
                  <a:cxn ang="0">
                    <a:pos x="5" y="60"/>
                  </a:cxn>
                  <a:cxn ang="0">
                    <a:pos x="0" y="62"/>
                  </a:cxn>
                  <a:cxn ang="0">
                    <a:pos x="9" y="3"/>
                  </a:cxn>
                  <a:cxn ang="0">
                    <a:pos x="16" y="0"/>
                  </a:cxn>
                  <a:cxn ang="0">
                    <a:pos x="5" y="60"/>
                  </a:cxn>
                </a:cxnLst>
                <a:pathLst>
                  <a:path w="16" h="62">
                    <a:moveTo>
                      <a:pt x="5" y="60"/>
                    </a:moveTo>
                    <a:lnTo>
                      <a:pt x="0" y="62"/>
                    </a:lnTo>
                    <a:lnTo>
                      <a:pt x="9" y="3"/>
                    </a:lnTo>
                    <a:lnTo>
                      <a:pt x="16"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2" name="Freeform 359"/>
              <p:cNvSpPr/>
              <p:nvPr/>
            </p:nvSpPr>
            <p:spPr>
              <a:xfrm>
                <a:off x="4000" y="1195"/>
                <a:ext cx="14" cy="59"/>
              </a:xfrm>
              <a:custGeom>
                <a:avLst/>
                <a:gdLst/>
                <a:ahLst/>
                <a:cxnLst>
                  <a:cxn ang="0">
                    <a:pos x="5" y="59"/>
                  </a:cxn>
                  <a:cxn ang="0">
                    <a:pos x="0" y="59"/>
                  </a:cxn>
                  <a:cxn ang="0">
                    <a:pos x="10" y="0"/>
                  </a:cxn>
                  <a:cxn ang="0">
                    <a:pos x="14" y="0"/>
                  </a:cxn>
                  <a:cxn ang="0">
                    <a:pos x="5" y="59"/>
                  </a:cxn>
                </a:cxnLst>
                <a:pathLst>
                  <a:path w="14" h="59">
                    <a:moveTo>
                      <a:pt x="5" y="59"/>
                    </a:moveTo>
                    <a:lnTo>
                      <a:pt x="0" y="59"/>
                    </a:lnTo>
                    <a:lnTo>
                      <a:pt x="10" y="0"/>
                    </a:lnTo>
                    <a:lnTo>
                      <a:pt x="14" y="0"/>
                    </a:lnTo>
                    <a:lnTo>
                      <a:pt x="5"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3" name="Freeform 360"/>
              <p:cNvSpPr/>
              <p:nvPr/>
            </p:nvSpPr>
            <p:spPr>
              <a:xfrm>
                <a:off x="3996" y="1195"/>
                <a:ext cx="14" cy="62"/>
              </a:xfrm>
              <a:custGeom>
                <a:avLst/>
                <a:gdLst/>
                <a:ahLst/>
                <a:cxnLst>
                  <a:cxn ang="0">
                    <a:pos x="4" y="59"/>
                  </a:cxn>
                  <a:cxn ang="0">
                    <a:pos x="0" y="62"/>
                  </a:cxn>
                  <a:cxn ang="0">
                    <a:pos x="9" y="2"/>
                  </a:cxn>
                  <a:cxn ang="0">
                    <a:pos x="14" y="0"/>
                  </a:cxn>
                  <a:cxn ang="0">
                    <a:pos x="4" y="59"/>
                  </a:cxn>
                </a:cxnLst>
                <a:pathLst>
                  <a:path w="14" h="62">
                    <a:moveTo>
                      <a:pt x="4" y="59"/>
                    </a:moveTo>
                    <a:lnTo>
                      <a:pt x="0" y="62"/>
                    </a:lnTo>
                    <a:lnTo>
                      <a:pt x="9" y="2"/>
                    </a:lnTo>
                    <a:lnTo>
                      <a:pt x="14" y="0"/>
                    </a:lnTo>
                    <a:lnTo>
                      <a:pt x="4"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84" name="Freeform 361"/>
              <p:cNvSpPr/>
              <p:nvPr/>
            </p:nvSpPr>
            <p:spPr>
              <a:xfrm>
                <a:off x="3989" y="1197"/>
                <a:ext cx="16" cy="62"/>
              </a:xfrm>
              <a:custGeom>
                <a:avLst/>
                <a:gdLst/>
                <a:ahLst/>
                <a:cxnLst>
                  <a:cxn ang="0">
                    <a:pos x="7" y="60"/>
                  </a:cxn>
                  <a:cxn ang="0">
                    <a:pos x="0" y="62"/>
                  </a:cxn>
                  <a:cxn ang="0">
                    <a:pos x="11" y="2"/>
                  </a:cxn>
                  <a:cxn ang="0">
                    <a:pos x="16" y="0"/>
                  </a:cxn>
                  <a:cxn ang="0">
                    <a:pos x="7" y="60"/>
                  </a:cxn>
                </a:cxnLst>
                <a:pathLst>
                  <a:path w="16" h="62">
                    <a:moveTo>
                      <a:pt x="7" y="60"/>
                    </a:moveTo>
                    <a:lnTo>
                      <a:pt x="0" y="62"/>
                    </a:lnTo>
                    <a:lnTo>
                      <a:pt x="11" y="2"/>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85" name="Freeform 362"/>
              <p:cNvSpPr/>
              <p:nvPr/>
            </p:nvSpPr>
            <p:spPr>
              <a:xfrm>
                <a:off x="3984" y="1199"/>
                <a:ext cx="16" cy="60"/>
              </a:xfrm>
              <a:custGeom>
                <a:avLst/>
                <a:gdLst/>
                <a:ahLst/>
                <a:cxnLst>
                  <a:cxn ang="0">
                    <a:pos x="5" y="60"/>
                  </a:cxn>
                  <a:cxn ang="0">
                    <a:pos x="0" y="60"/>
                  </a:cxn>
                  <a:cxn ang="0">
                    <a:pos x="12" y="0"/>
                  </a:cxn>
                  <a:cxn ang="0">
                    <a:pos x="16" y="0"/>
                  </a:cxn>
                  <a:cxn ang="0">
                    <a:pos x="5" y="60"/>
                  </a:cxn>
                </a:cxnLst>
                <a:pathLst>
                  <a:path w="16" h="60">
                    <a:moveTo>
                      <a:pt x="5" y="60"/>
                    </a:moveTo>
                    <a:lnTo>
                      <a:pt x="0" y="60"/>
                    </a:lnTo>
                    <a:lnTo>
                      <a:pt x="12" y="0"/>
                    </a:lnTo>
                    <a:lnTo>
                      <a:pt x="16" y="0"/>
                    </a:lnTo>
                    <a:lnTo>
                      <a:pt x="5"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86" name="Freeform 363"/>
              <p:cNvSpPr/>
              <p:nvPr/>
            </p:nvSpPr>
            <p:spPr>
              <a:xfrm>
                <a:off x="3980" y="1199"/>
                <a:ext cx="16" cy="62"/>
              </a:xfrm>
              <a:custGeom>
                <a:avLst/>
                <a:gdLst/>
                <a:ahLst/>
                <a:cxnLst>
                  <a:cxn ang="0">
                    <a:pos x="4" y="60"/>
                  </a:cxn>
                  <a:cxn ang="0">
                    <a:pos x="0" y="62"/>
                  </a:cxn>
                  <a:cxn ang="0">
                    <a:pos x="11" y="3"/>
                  </a:cxn>
                  <a:cxn ang="0">
                    <a:pos x="16" y="0"/>
                  </a:cxn>
                  <a:cxn ang="0">
                    <a:pos x="4" y="60"/>
                  </a:cxn>
                </a:cxnLst>
                <a:pathLst>
                  <a:path w="16" h="62">
                    <a:moveTo>
                      <a:pt x="4" y="60"/>
                    </a:moveTo>
                    <a:lnTo>
                      <a:pt x="0" y="62"/>
                    </a:lnTo>
                    <a:lnTo>
                      <a:pt x="11" y="3"/>
                    </a:lnTo>
                    <a:lnTo>
                      <a:pt x="16" y="0"/>
                    </a:lnTo>
                    <a:lnTo>
                      <a:pt x="4"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87" name="Freeform 364"/>
              <p:cNvSpPr/>
              <p:nvPr/>
            </p:nvSpPr>
            <p:spPr>
              <a:xfrm>
                <a:off x="3947" y="1202"/>
                <a:ext cx="44" cy="71"/>
              </a:xfrm>
              <a:custGeom>
                <a:avLst/>
                <a:gdLst/>
                <a:ahLst/>
                <a:cxnLst>
                  <a:cxn ang="0">
                    <a:pos x="33" y="59"/>
                  </a:cxn>
                  <a:cxn ang="0">
                    <a:pos x="0" y="71"/>
                  </a:cxn>
                  <a:cxn ang="0">
                    <a:pos x="17" y="9"/>
                  </a:cxn>
                  <a:cxn ang="0">
                    <a:pos x="44" y="0"/>
                  </a:cxn>
                  <a:cxn ang="0">
                    <a:pos x="33" y="59"/>
                  </a:cxn>
                </a:cxnLst>
                <a:pathLst>
                  <a:path w="44" h="71">
                    <a:moveTo>
                      <a:pt x="33" y="59"/>
                    </a:moveTo>
                    <a:lnTo>
                      <a:pt x="0" y="71"/>
                    </a:lnTo>
                    <a:lnTo>
                      <a:pt x="17" y="9"/>
                    </a:lnTo>
                    <a:lnTo>
                      <a:pt x="44" y="0"/>
                    </a:lnTo>
                    <a:lnTo>
                      <a:pt x="33"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8" name="Freeform 365"/>
              <p:cNvSpPr/>
              <p:nvPr/>
            </p:nvSpPr>
            <p:spPr>
              <a:xfrm>
                <a:off x="3973" y="1202"/>
                <a:ext cx="18" cy="62"/>
              </a:xfrm>
              <a:custGeom>
                <a:avLst/>
                <a:gdLst/>
                <a:ahLst/>
                <a:cxnLst>
                  <a:cxn ang="0">
                    <a:pos x="7" y="59"/>
                  </a:cxn>
                  <a:cxn ang="0">
                    <a:pos x="0" y="62"/>
                  </a:cxn>
                  <a:cxn ang="0">
                    <a:pos x="14" y="2"/>
                  </a:cxn>
                  <a:cxn ang="0">
                    <a:pos x="18" y="0"/>
                  </a:cxn>
                  <a:cxn ang="0">
                    <a:pos x="7" y="59"/>
                  </a:cxn>
                </a:cxnLst>
                <a:pathLst>
                  <a:path w="18" h="62">
                    <a:moveTo>
                      <a:pt x="7" y="59"/>
                    </a:moveTo>
                    <a:lnTo>
                      <a:pt x="0" y="62"/>
                    </a:lnTo>
                    <a:lnTo>
                      <a:pt x="14" y="2"/>
                    </a:lnTo>
                    <a:lnTo>
                      <a:pt x="18"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9" name="Freeform 366"/>
              <p:cNvSpPr/>
              <p:nvPr/>
            </p:nvSpPr>
            <p:spPr>
              <a:xfrm>
                <a:off x="3968" y="1204"/>
                <a:ext cx="19" cy="62"/>
              </a:xfrm>
              <a:custGeom>
                <a:avLst/>
                <a:gdLst/>
                <a:ahLst/>
                <a:cxnLst>
                  <a:cxn ang="0">
                    <a:pos x="5" y="60"/>
                  </a:cxn>
                  <a:cxn ang="0">
                    <a:pos x="0" y="62"/>
                  </a:cxn>
                  <a:cxn ang="0">
                    <a:pos x="14" y="0"/>
                  </a:cxn>
                  <a:cxn ang="0">
                    <a:pos x="19" y="0"/>
                  </a:cxn>
                  <a:cxn ang="0">
                    <a:pos x="5" y="60"/>
                  </a:cxn>
                </a:cxnLst>
                <a:pathLst>
                  <a:path w="19" h="62">
                    <a:moveTo>
                      <a:pt x="5" y="60"/>
                    </a:moveTo>
                    <a:lnTo>
                      <a:pt x="0" y="62"/>
                    </a:lnTo>
                    <a:lnTo>
                      <a:pt x="14" y="0"/>
                    </a:lnTo>
                    <a:lnTo>
                      <a:pt x="19"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90" name="Freeform 367"/>
              <p:cNvSpPr/>
              <p:nvPr/>
            </p:nvSpPr>
            <p:spPr>
              <a:xfrm>
                <a:off x="3964" y="1204"/>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91" name="Freeform 368"/>
              <p:cNvSpPr/>
              <p:nvPr/>
            </p:nvSpPr>
            <p:spPr>
              <a:xfrm>
                <a:off x="3959" y="1206"/>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92" name="Freeform 369"/>
              <p:cNvSpPr/>
              <p:nvPr/>
            </p:nvSpPr>
            <p:spPr>
              <a:xfrm>
                <a:off x="3954" y="1208"/>
                <a:ext cx="19" cy="63"/>
              </a:xfrm>
              <a:custGeom>
                <a:avLst/>
                <a:gdLst/>
                <a:ahLst/>
                <a:cxnLst>
                  <a:cxn ang="0">
                    <a:pos x="5" y="60"/>
                  </a:cxn>
                  <a:cxn ang="0">
                    <a:pos x="0" y="63"/>
                  </a:cxn>
                  <a:cxn ang="0">
                    <a:pos x="14" y="3"/>
                  </a:cxn>
                  <a:cxn ang="0">
                    <a:pos x="19" y="0"/>
                  </a:cxn>
                  <a:cxn ang="0">
                    <a:pos x="5" y="60"/>
                  </a:cxn>
                </a:cxnLst>
                <a:pathLst>
                  <a:path w="19" h="63">
                    <a:moveTo>
                      <a:pt x="5" y="60"/>
                    </a:moveTo>
                    <a:lnTo>
                      <a:pt x="0" y="63"/>
                    </a:lnTo>
                    <a:lnTo>
                      <a:pt x="14" y="3"/>
                    </a:lnTo>
                    <a:lnTo>
                      <a:pt x="19" y="0"/>
                    </a:lnTo>
                    <a:lnTo>
                      <a:pt x="5"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93" name="Freeform 370"/>
              <p:cNvSpPr/>
              <p:nvPr/>
            </p:nvSpPr>
            <p:spPr>
              <a:xfrm>
                <a:off x="3947" y="1211"/>
                <a:ext cx="21" cy="62"/>
              </a:xfrm>
              <a:custGeom>
                <a:avLst/>
                <a:gdLst/>
                <a:ahLst/>
                <a:cxnLst>
                  <a:cxn ang="0">
                    <a:pos x="7" y="60"/>
                  </a:cxn>
                  <a:cxn ang="0">
                    <a:pos x="0" y="62"/>
                  </a:cxn>
                  <a:cxn ang="0">
                    <a:pos x="17" y="0"/>
                  </a:cxn>
                  <a:cxn ang="0">
                    <a:pos x="21" y="0"/>
                  </a:cxn>
                  <a:cxn ang="0">
                    <a:pos x="7" y="60"/>
                  </a:cxn>
                </a:cxnLst>
                <a:pathLst>
                  <a:path w="21" h="62">
                    <a:moveTo>
                      <a:pt x="7" y="60"/>
                    </a:moveTo>
                    <a:lnTo>
                      <a:pt x="0" y="62"/>
                    </a:lnTo>
                    <a:lnTo>
                      <a:pt x="17" y="0"/>
                    </a:lnTo>
                    <a:lnTo>
                      <a:pt x="21" y="0"/>
                    </a:lnTo>
                    <a:lnTo>
                      <a:pt x="7" y="60"/>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94" name="Freeform 371"/>
              <p:cNvSpPr/>
              <p:nvPr/>
            </p:nvSpPr>
            <p:spPr>
              <a:xfrm>
                <a:off x="3920" y="1211"/>
                <a:ext cx="44" cy="76"/>
              </a:xfrm>
              <a:custGeom>
                <a:avLst/>
                <a:gdLst/>
                <a:ahLst/>
                <a:cxnLst>
                  <a:cxn ang="0">
                    <a:pos x="27" y="62"/>
                  </a:cxn>
                  <a:cxn ang="0">
                    <a:pos x="0" y="76"/>
                  </a:cxn>
                  <a:cxn ang="0">
                    <a:pos x="18" y="14"/>
                  </a:cxn>
                  <a:cxn ang="0">
                    <a:pos x="44" y="0"/>
                  </a:cxn>
                  <a:cxn ang="0">
                    <a:pos x="27" y="62"/>
                  </a:cxn>
                </a:cxnLst>
                <a:pathLst>
                  <a:path w="44" h="76">
                    <a:moveTo>
                      <a:pt x="27" y="62"/>
                    </a:moveTo>
                    <a:lnTo>
                      <a:pt x="0" y="76"/>
                    </a:lnTo>
                    <a:lnTo>
                      <a:pt x="18" y="14"/>
                    </a:lnTo>
                    <a:lnTo>
                      <a:pt x="44" y="0"/>
                    </a:lnTo>
                    <a:lnTo>
                      <a:pt x="2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5" name="Freeform 372"/>
              <p:cNvSpPr/>
              <p:nvPr/>
            </p:nvSpPr>
            <p:spPr>
              <a:xfrm>
                <a:off x="3943" y="1211"/>
                <a:ext cx="21" cy="64"/>
              </a:xfrm>
              <a:custGeom>
                <a:avLst/>
                <a:gdLst/>
                <a:ahLst/>
                <a:cxnLst>
                  <a:cxn ang="0">
                    <a:pos x="4" y="62"/>
                  </a:cxn>
                  <a:cxn ang="0">
                    <a:pos x="0" y="64"/>
                  </a:cxn>
                  <a:cxn ang="0">
                    <a:pos x="16" y="4"/>
                  </a:cxn>
                  <a:cxn ang="0">
                    <a:pos x="21" y="0"/>
                  </a:cxn>
                  <a:cxn ang="0">
                    <a:pos x="4" y="62"/>
                  </a:cxn>
                </a:cxnLst>
                <a:pathLst>
                  <a:path w="21" h="64">
                    <a:moveTo>
                      <a:pt x="4" y="62"/>
                    </a:moveTo>
                    <a:lnTo>
                      <a:pt x="0" y="64"/>
                    </a:lnTo>
                    <a:lnTo>
                      <a:pt x="16" y="4"/>
                    </a:lnTo>
                    <a:lnTo>
                      <a:pt x="21"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6" name="Freeform 373"/>
              <p:cNvSpPr/>
              <p:nvPr/>
            </p:nvSpPr>
            <p:spPr>
              <a:xfrm>
                <a:off x="3938" y="1215"/>
                <a:ext cx="21" cy="62"/>
              </a:xfrm>
              <a:custGeom>
                <a:avLst/>
                <a:gdLst/>
                <a:ahLst/>
                <a:cxnLst>
                  <a:cxn ang="0">
                    <a:pos x="5" y="60"/>
                  </a:cxn>
                  <a:cxn ang="0">
                    <a:pos x="0" y="62"/>
                  </a:cxn>
                  <a:cxn ang="0">
                    <a:pos x="16" y="3"/>
                  </a:cxn>
                  <a:cxn ang="0">
                    <a:pos x="21" y="0"/>
                  </a:cxn>
                  <a:cxn ang="0">
                    <a:pos x="5" y="60"/>
                  </a:cxn>
                </a:cxnLst>
                <a:pathLst>
                  <a:path w="21" h="62">
                    <a:moveTo>
                      <a:pt x="5" y="60"/>
                    </a:moveTo>
                    <a:lnTo>
                      <a:pt x="0" y="62"/>
                    </a:lnTo>
                    <a:lnTo>
                      <a:pt x="16" y="3"/>
                    </a:lnTo>
                    <a:lnTo>
                      <a:pt x="21" y="0"/>
                    </a:lnTo>
                    <a:lnTo>
                      <a:pt x="5" y="60"/>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7" name="Freeform 374"/>
              <p:cNvSpPr/>
              <p:nvPr/>
            </p:nvSpPr>
            <p:spPr>
              <a:xfrm>
                <a:off x="3931" y="1218"/>
                <a:ext cx="23" cy="64"/>
              </a:xfrm>
              <a:custGeom>
                <a:avLst/>
                <a:gdLst/>
                <a:ahLst/>
                <a:cxnLst>
                  <a:cxn ang="0">
                    <a:pos x="7" y="59"/>
                  </a:cxn>
                  <a:cxn ang="0">
                    <a:pos x="0" y="64"/>
                  </a:cxn>
                  <a:cxn ang="0">
                    <a:pos x="16" y="2"/>
                  </a:cxn>
                  <a:cxn ang="0">
                    <a:pos x="23" y="0"/>
                  </a:cxn>
                  <a:cxn ang="0">
                    <a:pos x="7" y="59"/>
                  </a:cxn>
                </a:cxnLst>
                <a:pathLst>
                  <a:path w="23" h="64">
                    <a:moveTo>
                      <a:pt x="7" y="59"/>
                    </a:moveTo>
                    <a:lnTo>
                      <a:pt x="0" y="64"/>
                    </a:lnTo>
                    <a:lnTo>
                      <a:pt x="16" y="2"/>
                    </a:lnTo>
                    <a:lnTo>
                      <a:pt x="23" y="0"/>
                    </a:lnTo>
                    <a:lnTo>
                      <a:pt x="7" y="59"/>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98" name="Freeform 375"/>
              <p:cNvSpPr/>
              <p:nvPr/>
            </p:nvSpPr>
            <p:spPr>
              <a:xfrm>
                <a:off x="3927" y="1220"/>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99" name="Freeform 376"/>
              <p:cNvSpPr/>
              <p:nvPr/>
            </p:nvSpPr>
            <p:spPr>
              <a:xfrm>
                <a:off x="3920" y="1222"/>
                <a:ext cx="23" cy="65"/>
              </a:xfrm>
              <a:custGeom>
                <a:avLst/>
                <a:gdLst/>
                <a:ahLst/>
                <a:cxnLst>
                  <a:cxn ang="0">
                    <a:pos x="7" y="62"/>
                  </a:cxn>
                  <a:cxn ang="0">
                    <a:pos x="0" y="65"/>
                  </a:cxn>
                  <a:cxn ang="0">
                    <a:pos x="18" y="3"/>
                  </a:cxn>
                  <a:cxn ang="0">
                    <a:pos x="23" y="0"/>
                  </a:cxn>
                  <a:cxn ang="0">
                    <a:pos x="7" y="62"/>
                  </a:cxn>
                </a:cxnLst>
                <a:pathLst>
                  <a:path w="23" h="65">
                    <a:moveTo>
                      <a:pt x="7" y="62"/>
                    </a:moveTo>
                    <a:lnTo>
                      <a:pt x="0" y="65"/>
                    </a:lnTo>
                    <a:lnTo>
                      <a:pt x="18" y="3"/>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00" name="Freeform 377"/>
              <p:cNvSpPr/>
              <p:nvPr/>
            </p:nvSpPr>
            <p:spPr>
              <a:xfrm>
                <a:off x="3895" y="1225"/>
                <a:ext cx="43" cy="78"/>
              </a:xfrm>
              <a:custGeom>
                <a:avLst/>
                <a:gdLst/>
                <a:ahLst/>
                <a:cxnLst>
                  <a:cxn ang="0">
                    <a:pos x="25" y="62"/>
                  </a:cxn>
                  <a:cxn ang="0">
                    <a:pos x="0" y="78"/>
                  </a:cxn>
                  <a:cxn ang="0">
                    <a:pos x="18" y="13"/>
                  </a:cxn>
                  <a:cxn ang="0">
                    <a:pos x="43" y="0"/>
                  </a:cxn>
                  <a:cxn ang="0">
                    <a:pos x="25" y="62"/>
                  </a:cxn>
                </a:cxnLst>
                <a:pathLst>
                  <a:path w="43" h="78">
                    <a:moveTo>
                      <a:pt x="25" y="62"/>
                    </a:moveTo>
                    <a:lnTo>
                      <a:pt x="0" y="78"/>
                    </a:lnTo>
                    <a:lnTo>
                      <a:pt x="18" y="13"/>
                    </a:lnTo>
                    <a:lnTo>
                      <a:pt x="43"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1" name="Freeform 378"/>
              <p:cNvSpPr/>
              <p:nvPr/>
            </p:nvSpPr>
            <p:spPr>
              <a:xfrm>
                <a:off x="3915" y="1225"/>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2" name="Freeform 379"/>
              <p:cNvSpPr/>
              <p:nvPr/>
            </p:nvSpPr>
            <p:spPr>
              <a:xfrm>
                <a:off x="3911" y="1227"/>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3" name="Freeform 380"/>
              <p:cNvSpPr/>
              <p:nvPr/>
            </p:nvSpPr>
            <p:spPr>
              <a:xfrm>
                <a:off x="3906" y="1229"/>
                <a:ext cx="23" cy="65"/>
              </a:xfrm>
              <a:custGeom>
                <a:avLst/>
                <a:gdLst/>
                <a:ahLst/>
                <a:cxnLst>
                  <a:cxn ang="0">
                    <a:pos x="5" y="62"/>
                  </a:cxn>
                  <a:cxn ang="0">
                    <a:pos x="0" y="65"/>
                  </a:cxn>
                  <a:cxn ang="0">
                    <a:pos x="21" y="2"/>
                  </a:cxn>
                  <a:cxn ang="0">
                    <a:pos x="23" y="0"/>
                  </a:cxn>
                  <a:cxn ang="0">
                    <a:pos x="5" y="62"/>
                  </a:cxn>
                </a:cxnLst>
                <a:pathLst>
                  <a:path w="23" h="65">
                    <a:moveTo>
                      <a:pt x="5" y="62"/>
                    </a:moveTo>
                    <a:lnTo>
                      <a:pt x="0" y="65"/>
                    </a:lnTo>
                    <a:lnTo>
                      <a:pt x="21" y="2"/>
                    </a:lnTo>
                    <a:lnTo>
                      <a:pt x="23"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04" name="Freeform 381"/>
              <p:cNvSpPr/>
              <p:nvPr/>
            </p:nvSpPr>
            <p:spPr>
              <a:xfrm>
                <a:off x="3901" y="1231"/>
                <a:ext cx="26" cy="67"/>
              </a:xfrm>
              <a:custGeom>
                <a:avLst/>
                <a:gdLst/>
                <a:ahLst/>
                <a:cxnLst>
                  <a:cxn ang="0">
                    <a:pos x="5" y="63"/>
                  </a:cxn>
                  <a:cxn ang="0">
                    <a:pos x="0" y="67"/>
                  </a:cxn>
                  <a:cxn ang="0">
                    <a:pos x="21" y="3"/>
                  </a:cxn>
                  <a:cxn ang="0">
                    <a:pos x="26" y="0"/>
                  </a:cxn>
                  <a:cxn ang="0">
                    <a:pos x="5" y="63"/>
                  </a:cxn>
                </a:cxnLst>
                <a:pathLst>
                  <a:path w="26" h="67">
                    <a:moveTo>
                      <a:pt x="5" y="63"/>
                    </a:moveTo>
                    <a:lnTo>
                      <a:pt x="0" y="67"/>
                    </a:lnTo>
                    <a:lnTo>
                      <a:pt x="21" y="3"/>
                    </a:lnTo>
                    <a:lnTo>
                      <a:pt x="26"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05" name="Freeform 382"/>
              <p:cNvSpPr/>
              <p:nvPr/>
            </p:nvSpPr>
            <p:spPr>
              <a:xfrm>
                <a:off x="3899" y="1234"/>
                <a:ext cx="23" cy="66"/>
              </a:xfrm>
              <a:custGeom>
                <a:avLst/>
                <a:gdLst/>
                <a:ahLst/>
                <a:cxnLst>
                  <a:cxn ang="0">
                    <a:pos x="2" y="64"/>
                  </a:cxn>
                  <a:cxn ang="0">
                    <a:pos x="0" y="66"/>
                  </a:cxn>
                  <a:cxn ang="0">
                    <a:pos x="19" y="2"/>
                  </a:cxn>
                  <a:cxn ang="0">
                    <a:pos x="23" y="0"/>
                  </a:cxn>
                  <a:cxn ang="0">
                    <a:pos x="2" y="64"/>
                  </a:cxn>
                </a:cxnLst>
                <a:pathLst>
                  <a:path w="23" h="66">
                    <a:moveTo>
                      <a:pt x="2" y="64"/>
                    </a:moveTo>
                    <a:lnTo>
                      <a:pt x="0" y="66"/>
                    </a:lnTo>
                    <a:lnTo>
                      <a:pt x="19" y="2"/>
                    </a:lnTo>
                    <a:lnTo>
                      <a:pt x="23" y="0"/>
                    </a:lnTo>
                    <a:lnTo>
                      <a:pt x="2" y="64"/>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06" name="Freeform 383"/>
              <p:cNvSpPr/>
              <p:nvPr/>
            </p:nvSpPr>
            <p:spPr>
              <a:xfrm>
                <a:off x="3895" y="1236"/>
                <a:ext cx="23" cy="67"/>
              </a:xfrm>
              <a:custGeom>
                <a:avLst/>
                <a:gdLst/>
                <a:ahLst/>
                <a:cxnLst>
                  <a:cxn ang="0">
                    <a:pos x="4" y="64"/>
                  </a:cxn>
                  <a:cxn ang="0">
                    <a:pos x="0" y="67"/>
                  </a:cxn>
                  <a:cxn ang="0">
                    <a:pos x="18" y="2"/>
                  </a:cxn>
                  <a:cxn ang="0">
                    <a:pos x="23" y="0"/>
                  </a:cxn>
                  <a:cxn ang="0">
                    <a:pos x="4" y="64"/>
                  </a:cxn>
                </a:cxnLst>
                <a:pathLst>
                  <a:path w="23" h="67">
                    <a:moveTo>
                      <a:pt x="4" y="64"/>
                    </a:moveTo>
                    <a:lnTo>
                      <a:pt x="0" y="67"/>
                    </a:lnTo>
                    <a:lnTo>
                      <a:pt x="18" y="2"/>
                    </a:lnTo>
                    <a:lnTo>
                      <a:pt x="23"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07" name="Freeform 384"/>
              <p:cNvSpPr/>
              <p:nvPr/>
            </p:nvSpPr>
            <p:spPr>
              <a:xfrm>
                <a:off x="3869" y="1238"/>
                <a:ext cx="44" cy="83"/>
              </a:xfrm>
              <a:custGeom>
                <a:avLst/>
                <a:gdLst/>
                <a:ahLst/>
                <a:cxnLst>
                  <a:cxn ang="0">
                    <a:pos x="26" y="65"/>
                  </a:cxn>
                  <a:cxn ang="0">
                    <a:pos x="0" y="83"/>
                  </a:cxn>
                  <a:cxn ang="0">
                    <a:pos x="23" y="16"/>
                  </a:cxn>
                  <a:cxn ang="0">
                    <a:pos x="44" y="0"/>
                  </a:cxn>
                  <a:cxn ang="0">
                    <a:pos x="26" y="65"/>
                  </a:cxn>
                </a:cxnLst>
                <a:pathLst>
                  <a:path w="44" h="83">
                    <a:moveTo>
                      <a:pt x="26" y="65"/>
                    </a:moveTo>
                    <a:lnTo>
                      <a:pt x="0" y="83"/>
                    </a:lnTo>
                    <a:lnTo>
                      <a:pt x="23" y="16"/>
                    </a:lnTo>
                    <a:lnTo>
                      <a:pt x="44" y="0"/>
                    </a:lnTo>
                    <a:lnTo>
                      <a:pt x="26"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8" name="Freeform 385"/>
              <p:cNvSpPr/>
              <p:nvPr/>
            </p:nvSpPr>
            <p:spPr>
              <a:xfrm>
                <a:off x="3888" y="1238"/>
                <a:ext cx="25" cy="67"/>
              </a:xfrm>
              <a:custGeom>
                <a:avLst/>
                <a:gdLst/>
                <a:ahLst/>
                <a:cxnLst>
                  <a:cxn ang="0">
                    <a:pos x="7" y="65"/>
                  </a:cxn>
                  <a:cxn ang="0">
                    <a:pos x="0" y="67"/>
                  </a:cxn>
                  <a:cxn ang="0">
                    <a:pos x="20" y="3"/>
                  </a:cxn>
                  <a:cxn ang="0">
                    <a:pos x="25" y="0"/>
                  </a:cxn>
                  <a:cxn ang="0">
                    <a:pos x="7" y="65"/>
                  </a:cxn>
                </a:cxnLst>
                <a:pathLst>
                  <a:path w="25" h="67">
                    <a:moveTo>
                      <a:pt x="7" y="65"/>
                    </a:moveTo>
                    <a:lnTo>
                      <a:pt x="0" y="67"/>
                    </a:lnTo>
                    <a:lnTo>
                      <a:pt x="20"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9" name="Freeform 386"/>
              <p:cNvSpPr/>
              <p:nvPr/>
            </p:nvSpPr>
            <p:spPr>
              <a:xfrm>
                <a:off x="3883" y="1241"/>
                <a:ext cx="25" cy="69"/>
              </a:xfrm>
              <a:custGeom>
                <a:avLst/>
                <a:gdLst/>
                <a:ahLst/>
                <a:cxnLst>
                  <a:cxn ang="0">
                    <a:pos x="5" y="64"/>
                  </a:cxn>
                  <a:cxn ang="0">
                    <a:pos x="0" y="69"/>
                  </a:cxn>
                  <a:cxn ang="0">
                    <a:pos x="23" y="4"/>
                  </a:cxn>
                  <a:cxn ang="0">
                    <a:pos x="25" y="0"/>
                  </a:cxn>
                  <a:cxn ang="0">
                    <a:pos x="5" y="64"/>
                  </a:cxn>
                </a:cxnLst>
                <a:pathLst>
                  <a:path w="25" h="69">
                    <a:moveTo>
                      <a:pt x="5" y="64"/>
                    </a:moveTo>
                    <a:lnTo>
                      <a:pt x="0" y="69"/>
                    </a:lnTo>
                    <a:lnTo>
                      <a:pt x="23" y="4"/>
                    </a:lnTo>
                    <a:lnTo>
                      <a:pt x="25"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10" name="Freeform 387"/>
              <p:cNvSpPr/>
              <p:nvPr/>
            </p:nvSpPr>
            <p:spPr>
              <a:xfrm>
                <a:off x="3878"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11" name="Freeform 388"/>
              <p:cNvSpPr/>
              <p:nvPr/>
            </p:nvSpPr>
            <p:spPr>
              <a:xfrm>
                <a:off x="3874" y="1248"/>
                <a:ext cx="27" cy="69"/>
              </a:xfrm>
              <a:custGeom>
                <a:avLst/>
                <a:gdLst/>
                <a:ahLst/>
                <a:cxnLst>
                  <a:cxn ang="0">
                    <a:pos x="4" y="64"/>
                  </a:cxn>
                  <a:cxn ang="0">
                    <a:pos x="0" y="69"/>
                  </a:cxn>
                  <a:cxn ang="0">
                    <a:pos x="23" y="4"/>
                  </a:cxn>
                  <a:cxn ang="0">
                    <a:pos x="27" y="0"/>
                  </a:cxn>
                  <a:cxn ang="0">
                    <a:pos x="4" y="64"/>
                  </a:cxn>
                </a:cxnLst>
                <a:pathLst>
                  <a:path w="27" h="69">
                    <a:moveTo>
                      <a:pt x="4" y="64"/>
                    </a:moveTo>
                    <a:lnTo>
                      <a:pt x="0" y="69"/>
                    </a:lnTo>
                    <a:lnTo>
                      <a:pt x="23" y="4"/>
                    </a:lnTo>
                    <a:lnTo>
                      <a:pt x="27" y="0"/>
                    </a:lnTo>
                    <a:lnTo>
                      <a:pt x="4"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12" name="Freeform 389"/>
              <p:cNvSpPr/>
              <p:nvPr/>
            </p:nvSpPr>
            <p:spPr>
              <a:xfrm>
                <a:off x="3869" y="1252"/>
                <a:ext cx="28" cy="69"/>
              </a:xfrm>
              <a:custGeom>
                <a:avLst/>
                <a:gdLst/>
                <a:ahLst/>
                <a:cxnLst>
                  <a:cxn ang="0">
                    <a:pos x="5" y="65"/>
                  </a:cxn>
                  <a:cxn ang="0">
                    <a:pos x="0" y="69"/>
                  </a:cxn>
                  <a:cxn ang="0">
                    <a:pos x="23" y="2"/>
                  </a:cxn>
                  <a:cxn ang="0">
                    <a:pos x="28" y="0"/>
                  </a:cxn>
                  <a:cxn ang="0">
                    <a:pos x="5" y="65"/>
                  </a:cxn>
                </a:cxnLst>
                <a:pathLst>
                  <a:path w="28" h="69">
                    <a:moveTo>
                      <a:pt x="5" y="65"/>
                    </a:moveTo>
                    <a:lnTo>
                      <a:pt x="0" y="69"/>
                    </a:lnTo>
                    <a:lnTo>
                      <a:pt x="23" y="2"/>
                    </a:lnTo>
                    <a:lnTo>
                      <a:pt x="28" y="0"/>
                    </a:lnTo>
                    <a:lnTo>
                      <a:pt x="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13" name="Freeform 390"/>
              <p:cNvSpPr/>
              <p:nvPr/>
            </p:nvSpPr>
            <p:spPr>
              <a:xfrm>
                <a:off x="3846" y="1254"/>
                <a:ext cx="46" cy="86"/>
              </a:xfrm>
              <a:custGeom>
                <a:avLst/>
                <a:gdLst/>
                <a:ahLst/>
                <a:cxnLst>
                  <a:cxn ang="0">
                    <a:pos x="23" y="67"/>
                  </a:cxn>
                  <a:cxn ang="0">
                    <a:pos x="0" y="86"/>
                  </a:cxn>
                  <a:cxn ang="0">
                    <a:pos x="26" y="19"/>
                  </a:cxn>
                  <a:cxn ang="0">
                    <a:pos x="46" y="0"/>
                  </a:cxn>
                  <a:cxn ang="0">
                    <a:pos x="23" y="67"/>
                  </a:cxn>
                </a:cxnLst>
                <a:pathLst>
                  <a:path w="46" h="86">
                    <a:moveTo>
                      <a:pt x="23" y="67"/>
                    </a:moveTo>
                    <a:lnTo>
                      <a:pt x="0" y="86"/>
                    </a:lnTo>
                    <a:lnTo>
                      <a:pt x="26" y="19"/>
                    </a:lnTo>
                    <a:lnTo>
                      <a:pt x="46" y="0"/>
                    </a:lnTo>
                    <a:lnTo>
                      <a:pt x="23"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4" name="Freeform 391"/>
              <p:cNvSpPr/>
              <p:nvPr/>
            </p:nvSpPr>
            <p:spPr>
              <a:xfrm>
                <a:off x="3865" y="1254"/>
                <a:ext cx="27" cy="72"/>
              </a:xfrm>
              <a:custGeom>
                <a:avLst/>
                <a:gdLst/>
                <a:ahLst/>
                <a:cxnLst>
                  <a:cxn ang="0">
                    <a:pos x="4" y="67"/>
                  </a:cxn>
                  <a:cxn ang="0">
                    <a:pos x="0" y="72"/>
                  </a:cxn>
                  <a:cxn ang="0">
                    <a:pos x="23" y="5"/>
                  </a:cxn>
                  <a:cxn ang="0">
                    <a:pos x="27" y="0"/>
                  </a:cxn>
                  <a:cxn ang="0">
                    <a:pos x="4" y="67"/>
                  </a:cxn>
                </a:cxnLst>
                <a:pathLst>
                  <a:path w="27" h="72">
                    <a:moveTo>
                      <a:pt x="4" y="67"/>
                    </a:moveTo>
                    <a:lnTo>
                      <a:pt x="0" y="72"/>
                    </a:lnTo>
                    <a:lnTo>
                      <a:pt x="23" y="5"/>
                    </a:lnTo>
                    <a:lnTo>
                      <a:pt x="27" y="0"/>
                    </a:lnTo>
                    <a:lnTo>
                      <a:pt x="4"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5" name="Freeform 392"/>
              <p:cNvSpPr/>
              <p:nvPr/>
            </p:nvSpPr>
            <p:spPr>
              <a:xfrm>
                <a:off x="3858" y="1259"/>
                <a:ext cx="30" cy="71"/>
              </a:xfrm>
              <a:custGeom>
                <a:avLst/>
                <a:gdLst/>
                <a:ahLst/>
                <a:cxnLst>
                  <a:cxn ang="0">
                    <a:pos x="7" y="67"/>
                  </a:cxn>
                  <a:cxn ang="0">
                    <a:pos x="0" y="71"/>
                  </a:cxn>
                  <a:cxn ang="0">
                    <a:pos x="23" y="5"/>
                  </a:cxn>
                  <a:cxn ang="0">
                    <a:pos x="30" y="0"/>
                  </a:cxn>
                  <a:cxn ang="0">
                    <a:pos x="7" y="67"/>
                  </a:cxn>
                </a:cxnLst>
                <a:pathLst>
                  <a:path w="30" h="71">
                    <a:moveTo>
                      <a:pt x="7" y="67"/>
                    </a:moveTo>
                    <a:lnTo>
                      <a:pt x="0" y="71"/>
                    </a:lnTo>
                    <a:lnTo>
                      <a:pt x="23" y="5"/>
                    </a:lnTo>
                    <a:lnTo>
                      <a:pt x="30"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16" name="Freeform 393"/>
              <p:cNvSpPr/>
              <p:nvPr/>
            </p:nvSpPr>
            <p:spPr>
              <a:xfrm>
                <a:off x="3853" y="1264"/>
                <a:ext cx="28" cy="71"/>
              </a:xfrm>
              <a:custGeom>
                <a:avLst/>
                <a:gdLst/>
                <a:ahLst/>
                <a:cxnLst>
                  <a:cxn ang="0">
                    <a:pos x="5" y="66"/>
                  </a:cxn>
                  <a:cxn ang="0">
                    <a:pos x="0" y="71"/>
                  </a:cxn>
                  <a:cxn ang="0">
                    <a:pos x="23" y="4"/>
                  </a:cxn>
                  <a:cxn ang="0">
                    <a:pos x="28" y="0"/>
                  </a:cxn>
                  <a:cxn ang="0">
                    <a:pos x="5" y="66"/>
                  </a:cxn>
                </a:cxnLst>
                <a:pathLst>
                  <a:path w="28" h="71">
                    <a:moveTo>
                      <a:pt x="5" y="66"/>
                    </a:moveTo>
                    <a:lnTo>
                      <a:pt x="0" y="71"/>
                    </a:lnTo>
                    <a:lnTo>
                      <a:pt x="23" y="4"/>
                    </a:lnTo>
                    <a:lnTo>
                      <a:pt x="28" y="0"/>
                    </a:lnTo>
                    <a:lnTo>
                      <a:pt x="5" y="66"/>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17" name="Freeform 394"/>
              <p:cNvSpPr/>
              <p:nvPr/>
            </p:nvSpPr>
            <p:spPr>
              <a:xfrm>
                <a:off x="3846" y="1268"/>
                <a:ext cx="30" cy="72"/>
              </a:xfrm>
              <a:custGeom>
                <a:avLst/>
                <a:gdLst/>
                <a:ahLst/>
                <a:cxnLst>
                  <a:cxn ang="0">
                    <a:pos x="7" y="67"/>
                  </a:cxn>
                  <a:cxn ang="0">
                    <a:pos x="0" y="72"/>
                  </a:cxn>
                  <a:cxn ang="0">
                    <a:pos x="26" y="5"/>
                  </a:cxn>
                  <a:cxn ang="0">
                    <a:pos x="30" y="0"/>
                  </a:cxn>
                  <a:cxn ang="0">
                    <a:pos x="7" y="67"/>
                  </a:cxn>
                </a:cxnLst>
                <a:pathLst>
                  <a:path w="30" h="72">
                    <a:moveTo>
                      <a:pt x="7" y="67"/>
                    </a:moveTo>
                    <a:lnTo>
                      <a:pt x="0" y="72"/>
                    </a:lnTo>
                    <a:lnTo>
                      <a:pt x="26" y="5"/>
                    </a:lnTo>
                    <a:lnTo>
                      <a:pt x="30"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18" name="Freeform 395"/>
              <p:cNvSpPr/>
              <p:nvPr/>
            </p:nvSpPr>
            <p:spPr>
              <a:xfrm>
                <a:off x="3828" y="1273"/>
                <a:ext cx="44" cy="87"/>
              </a:xfrm>
              <a:custGeom>
                <a:avLst/>
                <a:gdLst/>
                <a:ahLst/>
                <a:cxnLst>
                  <a:cxn ang="0">
                    <a:pos x="18" y="67"/>
                  </a:cxn>
                  <a:cxn ang="0">
                    <a:pos x="0" y="87"/>
                  </a:cxn>
                  <a:cxn ang="0">
                    <a:pos x="25" y="18"/>
                  </a:cxn>
                  <a:cxn ang="0">
                    <a:pos x="44" y="0"/>
                  </a:cxn>
                  <a:cxn ang="0">
                    <a:pos x="18" y="67"/>
                  </a:cxn>
                </a:cxnLst>
                <a:pathLst>
                  <a:path w="44" h="87">
                    <a:moveTo>
                      <a:pt x="18" y="67"/>
                    </a:moveTo>
                    <a:lnTo>
                      <a:pt x="0" y="87"/>
                    </a:lnTo>
                    <a:lnTo>
                      <a:pt x="25" y="18"/>
                    </a:lnTo>
                    <a:lnTo>
                      <a:pt x="44" y="0"/>
                    </a:lnTo>
                    <a:lnTo>
                      <a:pt x="18"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19" name="Freeform 396"/>
              <p:cNvSpPr/>
              <p:nvPr/>
            </p:nvSpPr>
            <p:spPr>
              <a:xfrm>
                <a:off x="3839" y="1273"/>
                <a:ext cx="33" cy="73"/>
              </a:xfrm>
              <a:custGeom>
                <a:avLst/>
                <a:gdLst/>
                <a:ahLst/>
                <a:cxnLst>
                  <a:cxn ang="0">
                    <a:pos x="7" y="67"/>
                  </a:cxn>
                  <a:cxn ang="0">
                    <a:pos x="0" y="73"/>
                  </a:cxn>
                  <a:cxn ang="0">
                    <a:pos x="26" y="7"/>
                  </a:cxn>
                  <a:cxn ang="0">
                    <a:pos x="33" y="0"/>
                  </a:cxn>
                  <a:cxn ang="0">
                    <a:pos x="7" y="67"/>
                  </a:cxn>
                </a:cxnLst>
                <a:pathLst>
                  <a:path w="33" h="73">
                    <a:moveTo>
                      <a:pt x="7" y="67"/>
                    </a:moveTo>
                    <a:lnTo>
                      <a:pt x="0" y="73"/>
                    </a:lnTo>
                    <a:lnTo>
                      <a:pt x="26" y="7"/>
                    </a:lnTo>
                    <a:lnTo>
                      <a:pt x="33" y="0"/>
                    </a:lnTo>
                    <a:lnTo>
                      <a:pt x="7"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20" name="Freeform 397"/>
              <p:cNvSpPr/>
              <p:nvPr/>
            </p:nvSpPr>
            <p:spPr>
              <a:xfrm>
                <a:off x="3832" y="1280"/>
                <a:ext cx="33" cy="73"/>
              </a:xfrm>
              <a:custGeom>
                <a:avLst/>
                <a:gdLst/>
                <a:ahLst/>
                <a:cxnLst>
                  <a:cxn ang="0">
                    <a:pos x="7" y="66"/>
                  </a:cxn>
                  <a:cxn ang="0">
                    <a:pos x="0" y="73"/>
                  </a:cxn>
                  <a:cxn ang="0">
                    <a:pos x="28" y="4"/>
                  </a:cxn>
                  <a:cxn ang="0">
                    <a:pos x="33" y="0"/>
                  </a:cxn>
                  <a:cxn ang="0">
                    <a:pos x="7" y="66"/>
                  </a:cxn>
                </a:cxnLst>
                <a:pathLst>
                  <a:path w="33" h="73">
                    <a:moveTo>
                      <a:pt x="7" y="66"/>
                    </a:moveTo>
                    <a:lnTo>
                      <a:pt x="0" y="73"/>
                    </a:lnTo>
                    <a:lnTo>
                      <a:pt x="28" y="4"/>
                    </a:lnTo>
                    <a:lnTo>
                      <a:pt x="33" y="0"/>
                    </a:lnTo>
                    <a:lnTo>
                      <a:pt x="7" y="6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21" name="Freeform 398"/>
              <p:cNvSpPr/>
              <p:nvPr/>
            </p:nvSpPr>
            <p:spPr>
              <a:xfrm>
                <a:off x="3828" y="1284"/>
                <a:ext cx="32" cy="76"/>
              </a:xfrm>
              <a:custGeom>
                <a:avLst/>
                <a:gdLst/>
                <a:ahLst/>
                <a:cxnLst>
                  <a:cxn ang="0">
                    <a:pos x="4" y="69"/>
                  </a:cxn>
                  <a:cxn ang="0">
                    <a:pos x="0" y="76"/>
                  </a:cxn>
                  <a:cxn ang="0">
                    <a:pos x="25" y="7"/>
                  </a:cxn>
                  <a:cxn ang="0">
                    <a:pos x="32" y="0"/>
                  </a:cxn>
                  <a:cxn ang="0">
                    <a:pos x="4" y="69"/>
                  </a:cxn>
                </a:cxnLst>
                <a:pathLst>
                  <a:path w="32" h="76">
                    <a:moveTo>
                      <a:pt x="4" y="69"/>
                    </a:moveTo>
                    <a:lnTo>
                      <a:pt x="0" y="76"/>
                    </a:lnTo>
                    <a:lnTo>
                      <a:pt x="25" y="7"/>
                    </a:lnTo>
                    <a:lnTo>
                      <a:pt x="32" y="0"/>
                    </a:lnTo>
                    <a:lnTo>
                      <a:pt x="4"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22" name="Freeform 399"/>
              <p:cNvSpPr/>
              <p:nvPr/>
            </p:nvSpPr>
            <p:spPr>
              <a:xfrm>
                <a:off x="3809" y="1291"/>
                <a:ext cx="44" cy="92"/>
              </a:xfrm>
              <a:custGeom>
                <a:avLst/>
                <a:gdLst/>
                <a:ahLst/>
                <a:cxnLst>
                  <a:cxn ang="0">
                    <a:pos x="19" y="69"/>
                  </a:cxn>
                  <a:cxn ang="0">
                    <a:pos x="0" y="92"/>
                  </a:cxn>
                  <a:cxn ang="0">
                    <a:pos x="28" y="21"/>
                  </a:cxn>
                  <a:cxn ang="0">
                    <a:pos x="44" y="0"/>
                  </a:cxn>
                  <a:cxn ang="0">
                    <a:pos x="19" y="69"/>
                  </a:cxn>
                </a:cxnLst>
                <a:pathLst>
                  <a:path w="44" h="92">
                    <a:moveTo>
                      <a:pt x="19" y="69"/>
                    </a:moveTo>
                    <a:lnTo>
                      <a:pt x="0" y="92"/>
                    </a:lnTo>
                    <a:lnTo>
                      <a:pt x="28" y="21"/>
                    </a:lnTo>
                    <a:lnTo>
                      <a:pt x="44" y="0"/>
                    </a:lnTo>
                    <a:lnTo>
                      <a:pt x="1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3" name="Freeform 400"/>
              <p:cNvSpPr/>
              <p:nvPr/>
            </p:nvSpPr>
            <p:spPr>
              <a:xfrm>
                <a:off x="3819" y="1291"/>
                <a:ext cx="34" cy="81"/>
              </a:xfrm>
              <a:custGeom>
                <a:avLst/>
                <a:gdLst/>
                <a:ahLst/>
                <a:cxnLst>
                  <a:cxn ang="0">
                    <a:pos x="9" y="69"/>
                  </a:cxn>
                  <a:cxn ang="0">
                    <a:pos x="0" y="81"/>
                  </a:cxn>
                  <a:cxn ang="0">
                    <a:pos x="27" y="12"/>
                  </a:cxn>
                  <a:cxn ang="0">
                    <a:pos x="34" y="0"/>
                  </a:cxn>
                  <a:cxn ang="0">
                    <a:pos x="9" y="69"/>
                  </a:cxn>
                </a:cxnLst>
                <a:pathLst>
                  <a:path w="34" h="81">
                    <a:moveTo>
                      <a:pt x="9" y="69"/>
                    </a:moveTo>
                    <a:lnTo>
                      <a:pt x="0" y="81"/>
                    </a:lnTo>
                    <a:lnTo>
                      <a:pt x="27" y="12"/>
                    </a:lnTo>
                    <a:lnTo>
                      <a:pt x="34"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4" name="Freeform 401"/>
              <p:cNvSpPr/>
              <p:nvPr/>
            </p:nvSpPr>
            <p:spPr>
              <a:xfrm>
                <a:off x="3809" y="1303"/>
                <a:ext cx="37" cy="80"/>
              </a:xfrm>
              <a:custGeom>
                <a:avLst/>
                <a:gdLst/>
                <a:ahLst/>
                <a:cxnLst>
                  <a:cxn ang="0">
                    <a:pos x="10" y="69"/>
                  </a:cxn>
                  <a:cxn ang="0">
                    <a:pos x="0" y="80"/>
                  </a:cxn>
                  <a:cxn ang="0">
                    <a:pos x="28" y="9"/>
                  </a:cxn>
                  <a:cxn ang="0">
                    <a:pos x="37" y="0"/>
                  </a:cxn>
                  <a:cxn ang="0">
                    <a:pos x="10" y="69"/>
                  </a:cxn>
                </a:cxnLst>
                <a:pathLst>
                  <a:path w="37" h="80">
                    <a:moveTo>
                      <a:pt x="10" y="69"/>
                    </a:moveTo>
                    <a:lnTo>
                      <a:pt x="0" y="80"/>
                    </a:lnTo>
                    <a:lnTo>
                      <a:pt x="28" y="9"/>
                    </a:lnTo>
                    <a:lnTo>
                      <a:pt x="37" y="0"/>
                    </a:lnTo>
                    <a:lnTo>
                      <a:pt x="10" y="69"/>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25" name="Freeform 402"/>
              <p:cNvSpPr/>
              <p:nvPr/>
            </p:nvSpPr>
            <p:spPr>
              <a:xfrm>
                <a:off x="3796" y="1312"/>
                <a:ext cx="41" cy="94"/>
              </a:xfrm>
              <a:custGeom>
                <a:avLst/>
                <a:gdLst/>
                <a:ahLst/>
                <a:cxnLst>
                  <a:cxn ang="0">
                    <a:pos x="13" y="71"/>
                  </a:cxn>
                  <a:cxn ang="0">
                    <a:pos x="0" y="94"/>
                  </a:cxn>
                  <a:cxn ang="0">
                    <a:pos x="30" y="21"/>
                  </a:cxn>
                  <a:cxn ang="0">
                    <a:pos x="41" y="0"/>
                  </a:cxn>
                  <a:cxn ang="0">
                    <a:pos x="13" y="71"/>
                  </a:cxn>
                </a:cxnLst>
                <a:pathLst>
                  <a:path w="41" h="94">
                    <a:moveTo>
                      <a:pt x="13" y="71"/>
                    </a:moveTo>
                    <a:lnTo>
                      <a:pt x="0" y="94"/>
                    </a:lnTo>
                    <a:lnTo>
                      <a:pt x="30" y="21"/>
                    </a:lnTo>
                    <a:lnTo>
                      <a:pt x="41" y="0"/>
                    </a:lnTo>
                    <a:lnTo>
                      <a:pt x="13"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26" name="Freeform 403"/>
              <p:cNvSpPr/>
              <p:nvPr/>
            </p:nvSpPr>
            <p:spPr>
              <a:xfrm>
                <a:off x="3784" y="1333"/>
                <a:ext cx="42" cy="98"/>
              </a:xfrm>
              <a:custGeom>
                <a:avLst/>
                <a:gdLst/>
                <a:ahLst/>
                <a:cxnLst>
                  <a:cxn ang="0">
                    <a:pos x="12" y="73"/>
                  </a:cxn>
                  <a:cxn ang="0">
                    <a:pos x="0" y="98"/>
                  </a:cxn>
                  <a:cxn ang="0">
                    <a:pos x="30" y="23"/>
                  </a:cxn>
                  <a:cxn ang="0">
                    <a:pos x="42" y="0"/>
                  </a:cxn>
                  <a:cxn ang="0">
                    <a:pos x="12" y="73"/>
                  </a:cxn>
                </a:cxnLst>
                <a:pathLst>
                  <a:path w="42" h="98">
                    <a:moveTo>
                      <a:pt x="12" y="73"/>
                    </a:moveTo>
                    <a:lnTo>
                      <a:pt x="0" y="98"/>
                    </a:lnTo>
                    <a:lnTo>
                      <a:pt x="30" y="23"/>
                    </a:lnTo>
                    <a:lnTo>
                      <a:pt x="42" y="0"/>
                    </a:lnTo>
                    <a:lnTo>
                      <a:pt x="12"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7" name="Freeform 404"/>
              <p:cNvSpPr/>
              <p:nvPr/>
            </p:nvSpPr>
            <p:spPr>
              <a:xfrm>
                <a:off x="4401" y="1333"/>
                <a:ext cx="41" cy="98"/>
              </a:xfrm>
              <a:custGeom>
                <a:avLst/>
                <a:gdLst/>
                <a:ahLst/>
                <a:cxnLst>
                  <a:cxn ang="0">
                    <a:pos x="41" y="98"/>
                  </a:cxn>
                  <a:cxn ang="0">
                    <a:pos x="29" y="73"/>
                  </a:cxn>
                  <a:cxn ang="0">
                    <a:pos x="0" y="0"/>
                  </a:cxn>
                  <a:cxn ang="0">
                    <a:pos x="11" y="23"/>
                  </a:cxn>
                  <a:cxn ang="0">
                    <a:pos x="41" y="98"/>
                  </a:cxn>
                </a:cxnLst>
                <a:pathLst>
                  <a:path w="41" h="98">
                    <a:moveTo>
                      <a:pt x="41" y="98"/>
                    </a:moveTo>
                    <a:lnTo>
                      <a:pt x="29" y="73"/>
                    </a:lnTo>
                    <a:lnTo>
                      <a:pt x="0" y="0"/>
                    </a:lnTo>
                    <a:lnTo>
                      <a:pt x="11"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028" name="Freeform 405"/>
              <p:cNvSpPr/>
              <p:nvPr/>
            </p:nvSpPr>
            <p:spPr>
              <a:xfrm>
                <a:off x="4389" y="1312"/>
                <a:ext cx="41" cy="94"/>
              </a:xfrm>
              <a:custGeom>
                <a:avLst/>
                <a:gdLst/>
                <a:ahLst/>
                <a:cxnLst>
                  <a:cxn ang="0">
                    <a:pos x="41" y="94"/>
                  </a:cxn>
                  <a:cxn ang="0">
                    <a:pos x="28" y="71"/>
                  </a:cxn>
                  <a:cxn ang="0">
                    <a:pos x="0" y="0"/>
                  </a:cxn>
                  <a:cxn ang="0">
                    <a:pos x="12" y="21"/>
                  </a:cxn>
                  <a:cxn ang="0">
                    <a:pos x="41" y="94"/>
                  </a:cxn>
                </a:cxnLst>
                <a:pathLst>
                  <a:path w="41" h="94">
                    <a:moveTo>
                      <a:pt x="41" y="94"/>
                    </a:moveTo>
                    <a:lnTo>
                      <a:pt x="28" y="71"/>
                    </a:lnTo>
                    <a:lnTo>
                      <a:pt x="0" y="0"/>
                    </a:lnTo>
                    <a:lnTo>
                      <a:pt x="12"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9" name="Freeform 406"/>
              <p:cNvSpPr/>
              <p:nvPr/>
            </p:nvSpPr>
            <p:spPr>
              <a:xfrm>
                <a:off x="4373" y="1291"/>
                <a:ext cx="44" cy="92"/>
              </a:xfrm>
              <a:custGeom>
                <a:avLst/>
                <a:gdLst/>
                <a:ahLst/>
                <a:cxnLst>
                  <a:cxn ang="0">
                    <a:pos x="44" y="92"/>
                  </a:cxn>
                  <a:cxn ang="0">
                    <a:pos x="25" y="69"/>
                  </a:cxn>
                  <a:cxn ang="0">
                    <a:pos x="0" y="0"/>
                  </a:cxn>
                  <a:cxn ang="0">
                    <a:pos x="16" y="21"/>
                  </a:cxn>
                  <a:cxn ang="0">
                    <a:pos x="44" y="92"/>
                  </a:cxn>
                </a:cxnLst>
                <a:pathLst>
                  <a:path w="44" h="92">
                    <a:moveTo>
                      <a:pt x="44" y="92"/>
                    </a:moveTo>
                    <a:lnTo>
                      <a:pt x="25" y="69"/>
                    </a:lnTo>
                    <a:lnTo>
                      <a:pt x="0" y="0"/>
                    </a:lnTo>
                    <a:lnTo>
                      <a:pt x="16"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0" name="Freeform 407"/>
              <p:cNvSpPr/>
              <p:nvPr/>
            </p:nvSpPr>
            <p:spPr>
              <a:xfrm>
                <a:off x="4380" y="1303"/>
                <a:ext cx="37" cy="80"/>
              </a:xfrm>
              <a:custGeom>
                <a:avLst/>
                <a:gdLst/>
                <a:ahLst/>
                <a:cxnLst>
                  <a:cxn ang="0">
                    <a:pos x="37" y="80"/>
                  </a:cxn>
                  <a:cxn ang="0">
                    <a:pos x="27" y="69"/>
                  </a:cxn>
                  <a:cxn ang="0">
                    <a:pos x="0" y="0"/>
                  </a:cxn>
                  <a:cxn ang="0">
                    <a:pos x="9" y="9"/>
                  </a:cxn>
                  <a:cxn ang="0">
                    <a:pos x="37" y="80"/>
                  </a:cxn>
                </a:cxnLst>
                <a:pathLst>
                  <a:path w="37" h="80">
                    <a:moveTo>
                      <a:pt x="37" y="80"/>
                    </a:moveTo>
                    <a:lnTo>
                      <a:pt x="27" y="69"/>
                    </a:lnTo>
                    <a:lnTo>
                      <a:pt x="0" y="0"/>
                    </a:lnTo>
                    <a:lnTo>
                      <a:pt x="9" y="9"/>
                    </a:lnTo>
                    <a:lnTo>
                      <a:pt x="37" y="80"/>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1" name="Freeform 408"/>
              <p:cNvSpPr/>
              <p:nvPr/>
            </p:nvSpPr>
            <p:spPr>
              <a:xfrm>
                <a:off x="4373" y="1291"/>
                <a:ext cx="34" cy="81"/>
              </a:xfrm>
              <a:custGeom>
                <a:avLst/>
                <a:gdLst/>
                <a:ahLst/>
                <a:cxnLst>
                  <a:cxn ang="0">
                    <a:pos x="34" y="81"/>
                  </a:cxn>
                  <a:cxn ang="0">
                    <a:pos x="25" y="69"/>
                  </a:cxn>
                  <a:cxn ang="0">
                    <a:pos x="0" y="0"/>
                  </a:cxn>
                  <a:cxn ang="0">
                    <a:pos x="7" y="12"/>
                  </a:cxn>
                  <a:cxn ang="0">
                    <a:pos x="34" y="81"/>
                  </a:cxn>
                </a:cxnLst>
                <a:pathLst>
                  <a:path w="34" h="81">
                    <a:moveTo>
                      <a:pt x="34" y="81"/>
                    </a:moveTo>
                    <a:lnTo>
                      <a:pt x="25" y="69"/>
                    </a:lnTo>
                    <a:lnTo>
                      <a:pt x="0" y="0"/>
                    </a:lnTo>
                    <a:lnTo>
                      <a:pt x="7" y="12"/>
                    </a:lnTo>
                    <a:lnTo>
                      <a:pt x="34"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32" name="Freeform 409"/>
              <p:cNvSpPr/>
              <p:nvPr/>
            </p:nvSpPr>
            <p:spPr>
              <a:xfrm>
                <a:off x="4355" y="1273"/>
                <a:ext cx="43" cy="87"/>
              </a:xfrm>
              <a:custGeom>
                <a:avLst/>
                <a:gdLst/>
                <a:ahLst/>
                <a:cxnLst>
                  <a:cxn ang="0">
                    <a:pos x="43" y="87"/>
                  </a:cxn>
                  <a:cxn ang="0">
                    <a:pos x="25" y="67"/>
                  </a:cxn>
                  <a:cxn ang="0">
                    <a:pos x="0" y="0"/>
                  </a:cxn>
                  <a:cxn ang="0">
                    <a:pos x="18" y="18"/>
                  </a:cxn>
                  <a:cxn ang="0">
                    <a:pos x="43" y="87"/>
                  </a:cxn>
                </a:cxnLst>
                <a:pathLst>
                  <a:path w="43" h="87">
                    <a:moveTo>
                      <a:pt x="43" y="87"/>
                    </a:moveTo>
                    <a:lnTo>
                      <a:pt x="25" y="67"/>
                    </a:lnTo>
                    <a:lnTo>
                      <a:pt x="0" y="0"/>
                    </a:lnTo>
                    <a:lnTo>
                      <a:pt x="18" y="18"/>
                    </a:lnTo>
                    <a:lnTo>
                      <a:pt x="43" y="87"/>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3" name="Freeform 410"/>
              <p:cNvSpPr/>
              <p:nvPr/>
            </p:nvSpPr>
            <p:spPr>
              <a:xfrm>
                <a:off x="4366" y="1284"/>
                <a:ext cx="32" cy="76"/>
              </a:xfrm>
              <a:custGeom>
                <a:avLst/>
                <a:gdLst/>
                <a:ahLst/>
                <a:cxnLst>
                  <a:cxn ang="0">
                    <a:pos x="32" y="76"/>
                  </a:cxn>
                  <a:cxn ang="0">
                    <a:pos x="28" y="69"/>
                  </a:cxn>
                  <a:cxn ang="0">
                    <a:pos x="0" y="0"/>
                  </a:cxn>
                  <a:cxn ang="0">
                    <a:pos x="7" y="7"/>
                  </a:cxn>
                  <a:cxn ang="0">
                    <a:pos x="32" y="76"/>
                  </a:cxn>
                </a:cxnLst>
                <a:pathLst>
                  <a:path w="32" h="76">
                    <a:moveTo>
                      <a:pt x="32" y="76"/>
                    </a:moveTo>
                    <a:lnTo>
                      <a:pt x="28" y="69"/>
                    </a:lnTo>
                    <a:lnTo>
                      <a:pt x="0" y="0"/>
                    </a:lnTo>
                    <a:lnTo>
                      <a:pt x="7"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4" name="Freeform 411"/>
              <p:cNvSpPr/>
              <p:nvPr/>
            </p:nvSpPr>
            <p:spPr>
              <a:xfrm>
                <a:off x="4361" y="1280"/>
                <a:ext cx="33" cy="73"/>
              </a:xfrm>
              <a:custGeom>
                <a:avLst/>
                <a:gdLst/>
                <a:ahLst/>
                <a:cxnLst>
                  <a:cxn ang="0">
                    <a:pos x="33" y="73"/>
                  </a:cxn>
                  <a:cxn ang="0">
                    <a:pos x="26" y="66"/>
                  </a:cxn>
                  <a:cxn ang="0">
                    <a:pos x="0" y="0"/>
                  </a:cxn>
                  <a:cxn ang="0">
                    <a:pos x="5" y="4"/>
                  </a:cxn>
                  <a:cxn ang="0">
                    <a:pos x="33" y="73"/>
                  </a:cxn>
                </a:cxnLst>
                <a:pathLst>
                  <a:path w="33" h="73">
                    <a:moveTo>
                      <a:pt x="33" y="73"/>
                    </a:moveTo>
                    <a:lnTo>
                      <a:pt x="26" y="66"/>
                    </a:lnTo>
                    <a:lnTo>
                      <a:pt x="0" y="0"/>
                    </a:lnTo>
                    <a:lnTo>
                      <a:pt x="5" y="4"/>
                    </a:lnTo>
                    <a:lnTo>
                      <a:pt x="33" y="73"/>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35" name="Freeform 412"/>
              <p:cNvSpPr/>
              <p:nvPr/>
            </p:nvSpPr>
            <p:spPr>
              <a:xfrm>
                <a:off x="4355" y="1273"/>
                <a:ext cx="32" cy="73"/>
              </a:xfrm>
              <a:custGeom>
                <a:avLst/>
                <a:gdLst/>
                <a:ahLst/>
                <a:cxnLst>
                  <a:cxn ang="0">
                    <a:pos x="32" y="73"/>
                  </a:cxn>
                  <a:cxn ang="0">
                    <a:pos x="25" y="67"/>
                  </a:cxn>
                  <a:cxn ang="0">
                    <a:pos x="0" y="0"/>
                  </a:cxn>
                  <a:cxn ang="0">
                    <a:pos x="6" y="7"/>
                  </a:cxn>
                  <a:cxn ang="0">
                    <a:pos x="32" y="73"/>
                  </a:cxn>
                </a:cxnLst>
                <a:pathLst>
                  <a:path w="32" h="73">
                    <a:moveTo>
                      <a:pt x="32" y="73"/>
                    </a:moveTo>
                    <a:lnTo>
                      <a:pt x="25" y="67"/>
                    </a:lnTo>
                    <a:lnTo>
                      <a:pt x="0" y="0"/>
                    </a:lnTo>
                    <a:lnTo>
                      <a:pt x="6" y="7"/>
                    </a:lnTo>
                    <a:lnTo>
                      <a:pt x="32" y="73"/>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36" name="Freeform 413"/>
              <p:cNvSpPr/>
              <p:nvPr/>
            </p:nvSpPr>
            <p:spPr>
              <a:xfrm>
                <a:off x="4334" y="1254"/>
                <a:ext cx="46" cy="86"/>
              </a:xfrm>
              <a:custGeom>
                <a:avLst/>
                <a:gdLst/>
                <a:ahLst/>
                <a:cxnLst>
                  <a:cxn ang="0">
                    <a:pos x="46" y="86"/>
                  </a:cxn>
                  <a:cxn ang="0">
                    <a:pos x="23" y="67"/>
                  </a:cxn>
                  <a:cxn ang="0">
                    <a:pos x="0" y="0"/>
                  </a:cxn>
                  <a:cxn ang="0">
                    <a:pos x="21" y="19"/>
                  </a:cxn>
                  <a:cxn ang="0">
                    <a:pos x="46" y="86"/>
                  </a:cxn>
                </a:cxnLst>
                <a:pathLst>
                  <a:path w="46" h="86">
                    <a:moveTo>
                      <a:pt x="46" y="86"/>
                    </a:moveTo>
                    <a:lnTo>
                      <a:pt x="23" y="67"/>
                    </a:lnTo>
                    <a:lnTo>
                      <a:pt x="0" y="0"/>
                    </a:lnTo>
                    <a:lnTo>
                      <a:pt x="21" y="19"/>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7" name="Freeform 414"/>
              <p:cNvSpPr/>
              <p:nvPr/>
            </p:nvSpPr>
            <p:spPr>
              <a:xfrm>
                <a:off x="4350" y="1268"/>
                <a:ext cx="30" cy="72"/>
              </a:xfrm>
              <a:custGeom>
                <a:avLst/>
                <a:gdLst/>
                <a:ahLst/>
                <a:cxnLst>
                  <a:cxn ang="0">
                    <a:pos x="30" y="72"/>
                  </a:cxn>
                  <a:cxn ang="0">
                    <a:pos x="23" y="67"/>
                  </a:cxn>
                  <a:cxn ang="0">
                    <a:pos x="0" y="0"/>
                  </a:cxn>
                  <a:cxn ang="0">
                    <a:pos x="5" y="5"/>
                  </a:cxn>
                  <a:cxn ang="0">
                    <a:pos x="30" y="72"/>
                  </a:cxn>
                </a:cxnLst>
                <a:pathLst>
                  <a:path w="30" h="72">
                    <a:moveTo>
                      <a:pt x="30" y="72"/>
                    </a:moveTo>
                    <a:lnTo>
                      <a:pt x="23" y="67"/>
                    </a:lnTo>
                    <a:lnTo>
                      <a:pt x="0" y="0"/>
                    </a:lnTo>
                    <a:lnTo>
                      <a:pt x="5" y="5"/>
                    </a:lnTo>
                    <a:lnTo>
                      <a:pt x="30" y="72"/>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8" name="Freeform 415"/>
              <p:cNvSpPr/>
              <p:nvPr/>
            </p:nvSpPr>
            <p:spPr>
              <a:xfrm>
                <a:off x="4345" y="1264"/>
                <a:ext cx="28" cy="71"/>
              </a:xfrm>
              <a:custGeom>
                <a:avLst/>
                <a:gdLst/>
                <a:ahLst/>
                <a:cxnLst>
                  <a:cxn ang="0">
                    <a:pos x="28" y="71"/>
                  </a:cxn>
                  <a:cxn ang="0">
                    <a:pos x="23" y="66"/>
                  </a:cxn>
                  <a:cxn ang="0">
                    <a:pos x="0" y="0"/>
                  </a:cxn>
                  <a:cxn ang="0">
                    <a:pos x="5" y="4"/>
                  </a:cxn>
                  <a:cxn ang="0">
                    <a:pos x="28" y="71"/>
                  </a:cxn>
                </a:cxnLst>
                <a:pathLst>
                  <a:path w="28" h="71">
                    <a:moveTo>
                      <a:pt x="28" y="71"/>
                    </a:moveTo>
                    <a:lnTo>
                      <a:pt x="23" y="66"/>
                    </a:lnTo>
                    <a:lnTo>
                      <a:pt x="0" y="0"/>
                    </a:lnTo>
                    <a:lnTo>
                      <a:pt x="5" y="4"/>
                    </a:lnTo>
                    <a:lnTo>
                      <a:pt x="28"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39" name="Freeform 416"/>
              <p:cNvSpPr/>
              <p:nvPr/>
            </p:nvSpPr>
            <p:spPr>
              <a:xfrm>
                <a:off x="4338" y="1259"/>
                <a:ext cx="30" cy="71"/>
              </a:xfrm>
              <a:custGeom>
                <a:avLst/>
                <a:gdLst/>
                <a:ahLst/>
                <a:cxnLst>
                  <a:cxn ang="0">
                    <a:pos x="30" y="71"/>
                  </a:cxn>
                  <a:cxn ang="0">
                    <a:pos x="23" y="67"/>
                  </a:cxn>
                  <a:cxn ang="0">
                    <a:pos x="0" y="0"/>
                  </a:cxn>
                  <a:cxn ang="0">
                    <a:pos x="7" y="5"/>
                  </a:cxn>
                  <a:cxn ang="0">
                    <a:pos x="30" y="71"/>
                  </a:cxn>
                </a:cxnLst>
                <a:pathLst>
                  <a:path w="30" h="71">
                    <a:moveTo>
                      <a:pt x="30" y="71"/>
                    </a:moveTo>
                    <a:lnTo>
                      <a:pt x="23" y="67"/>
                    </a:lnTo>
                    <a:lnTo>
                      <a:pt x="0" y="0"/>
                    </a:lnTo>
                    <a:lnTo>
                      <a:pt x="7" y="5"/>
                    </a:lnTo>
                    <a:lnTo>
                      <a:pt x="30" y="71"/>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40" name="Freeform 417"/>
              <p:cNvSpPr/>
              <p:nvPr/>
            </p:nvSpPr>
            <p:spPr>
              <a:xfrm>
                <a:off x="4334" y="1254"/>
                <a:ext cx="27" cy="72"/>
              </a:xfrm>
              <a:custGeom>
                <a:avLst/>
                <a:gdLst/>
                <a:ahLst/>
                <a:cxnLst>
                  <a:cxn ang="0">
                    <a:pos x="27" y="72"/>
                  </a:cxn>
                  <a:cxn ang="0">
                    <a:pos x="23" y="67"/>
                  </a:cxn>
                  <a:cxn ang="0">
                    <a:pos x="0" y="0"/>
                  </a:cxn>
                  <a:cxn ang="0">
                    <a:pos x="4" y="5"/>
                  </a:cxn>
                  <a:cxn ang="0">
                    <a:pos x="27" y="72"/>
                  </a:cxn>
                </a:cxnLst>
                <a:pathLst>
                  <a:path w="27" h="72">
                    <a:moveTo>
                      <a:pt x="27" y="72"/>
                    </a:moveTo>
                    <a:lnTo>
                      <a:pt x="23" y="67"/>
                    </a:lnTo>
                    <a:lnTo>
                      <a:pt x="0" y="0"/>
                    </a:lnTo>
                    <a:lnTo>
                      <a:pt x="4" y="5"/>
                    </a:lnTo>
                    <a:lnTo>
                      <a:pt x="27" y="72"/>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41" name="Freeform 418"/>
              <p:cNvSpPr/>
              <p:nvPr/>
            </p:nvSpPr>
            <p:spPr>
              <a:xfrm>
                <a:off x="4313" y="1238"/>
                <a:ext cx="44" cy="83"/>
              </a:xfrm>
              <a:custGeom>
                <a:avLst/>
                <a:gdLst/>
                <a:ahLst/>
                <a:cxnLst>
                  <a:cxn ang="0">
                    <a:pos x="44" y="83"/>
                  </a:cxn>
                  <a:cxn ang="0">
                    <a:pos x="19" y="65"/>
                  </a:cxn>
                  <a:cxn ang="0">
                    <a:pos x="0" y="0"/>
                  </a:cxn>
                  <a:cxn ang="0">
                    <a:pos x="21" y="16"/>
                  </a:cxn>
                  <a:cxn ang="0">
                    <a:pos x="44" y="83"/>
                  </a:cxn>
                </a:cxnLst>
                <a:pathLst>
                  <a:path w="44" h="83">
                    <a:moveTo>
                      <a:pt x="44" y="83"/>
                    </a:moveTo>
                    <a:lnTo>
                      <a:pt x="19" y="65"/>
                    </a:lnTo>
                    <a:lnTo>
                      <a:pt x="0" y="0"/>
                    </a:lnTo>
                    <a:lnTo>
                      <a:pt x="21" y="16"/>
                    </a:lnTo>
                    <a:lnTo>
                      <a:pt x="44" y="83"/>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2" name="Freeform 419"/>
              <p:cNvSpPr/>
              <p:nvPr/>
            </p:nvSpPr>
            <p:spPr>
              <a:xfrm>
                <a:off x="4329" y="1252"/>
                <a:ext cx="28" cy="69"/>
              </a:xfrm>
              <a:custGeom>
                <a:avLst/>
                <a:gdLst/>
                <a:ahLst/>
                <a:cxnLst>
                  <a:cxn ang="0">
                    <a:pos x="28" y="69"/>
                  </a:cxn>
                  <a:cxn ang="0">
                    <a:pos x="23" y="65"/>
                  </a:cxn>
                  <a:cxn ang="0">
                    <a:pos x="0" y="0"/>
                  </a:cxn>
                  <a:cxn ang="0">
                    <a:pos x="5" y="2"/>
                  </a:cxn>
                  <a:cxn ang="0">
                    <a:pos x="28" y="69"/>
                  </a:cxn>
                </a:cxnLst>
                <a:pathLst>
                  <a:path w="28" h="69">
                    <a:moveTo>
                      <a:pt x="28" y="69"/>
                    </a:moveTo>
                    <a:lnTo>
                      <a:pt x="23" y="65"/>
                    </a:lnTo>
                    <a:lnTo>
                      <a:pt x="0" y="0"/>
                    </a:lnTo>
                    <a:lnTo>
                      <a:pt x="5" y="2"/>
                    </a:lnTo>
                    <a:lnTo>
                      <a:pt x="28"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3" name="Freeform 420"/>
              <p:cNvSpPr/>
              <p:nvPr/>
            </p:nvSpPr>
            <p:spPr>
              <a:xfrm>
                <a:off x="4325" y="1248"/>
                <a:ext cx="27" cy="69"/>
              </a:xfrm>
              <a:custGeom>
                <a:avLst/>
                <a:gdLst/>
                <a:ahLst/>
                <a:cxnLst>
                  <a:cxn ang="0">
                    <a:pos x="27" y="69"/>
                  </a:cxn>
                  <a:cxn ang="0">
                    <a:pos x="23" y="64"/>
                  </a:cxn>
                  <a:cxn ang="0">
                    <a:pos x="0" y="0"/>
                  </a:cxn>
                  <a:cxn ang="0">
                    <a:pos x="4" y="4"/>
                  </a:cxn>
                  <a:cxn ang="0">
                    <a:pos x="27" y="69"/>
                  </a:cxn>
                </a:cxnLst>
                <a:pathLst>
                  <a:path w="27" h="69">
                    <a:moveTo>
                      <a:pt x="27" y="69"/>
                    </a:moveTo>
                    <a:lnTo>
                      <a:pt x="23" y="64"/>
                    </a:lnTo>
                    <a:lnTo>
                      <a:pt x="0" y="0"/>
                    </a:lnTo>
                    <a:lnTo>
                      <a:pt x="4" y="4"/>
                    </a:lnTo>
                    <a:lnTo>
                      <a:pt x="27"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044" name="Freeform 421"/>
              <p:cNvSpPr/>
              <p:nvPr/>
            </p:nvSpPr>
            <p:spPr>
              <a:xfrm>
                <a:off x="4320" y="1245"/>
                <a:ext cx="28" cy="67"/>
              </a:xfrm>
              <a:custGeom>
                <a:avLst/>
                <a:gdLst/>
                <a:ahLst/>
                <a:cxnLst>
                  <a:cxn ang="0">
                    <a:pos x="28" y="67"/>
                  </a:cxn>
                  <a:cxn ang="0">
                    <a:pos x="23" y="65"/>
                  </a:cxn>
                  <a:cxn ang="0">
                    <a:pos x="0" y="0"/>
                  </a:cxn>
                  <a:cxn ang="0">
                    <a:pos x="5" y="3"/>
                  </a:cxn>
                  <a:cxn ang="0">
                    <a:pos x="28" y="67"/>
                  </a:cxn>
                </a:cxnLst>
                <a:pathLst>
                  <a:path w="28" h="67">
                    <a:moveTo>
                      <a:pt x="28" y="67"/>
                    </a:moveTo>
                    <a:lnTo>
                      <a:pt x="23" y="65"/>
                    </a:lnTo>
                    <a:lnTo>
                      <a:pt x="0" y="0"/>
                    </a:lnTo>
                    <a:lnTo>
                      <a:pt x="5" y="3"/>
                    </a:lnTo>
                    <a:lnTo>
                      <a:pt x="28"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45" name="Freeform 422"/>
              <p:cNvSpPr/>
              <p:nvPr/>
            </p:nvSpPr>
            <p:spPr>
              <a:xfrm>
                <a:off x="4318" y="1241"/>
                <a:ext cx="25" cy="69"/>
              </a:xfrm>
              <a:custGeom>
                <a:avLst/>
                <a:gdLst/>
                <a:ahLst/>
                <a:cxnLst>
                  <a:cxn ang="0">
                    <a:pos x="25" y="69"/>
                  </a:cxn>
                  <a:cxn ang="0">
                    <a:pos x="20" y="64"/>
                  </a:cxn>
                  <a:cxn ang="0">
                    <a:pos x="0" y="0"/>
                  </a:cxn>
                  <a:cxn ang="0">
                    <a:pos x="2" y="4"/>
                  </a:cxn>
                  <a:cxn ang="0">
                    <a:pos x="25" y="69"/>
                  </a:cxn>
                </a:cxnLst>
                <a:pathLst>
                  <a:path w="25" h="69">
                    <a:moveTo>
                      <a:pt x="25" y="69"/>
                    </a:moveTo>
                    <a:lnTo>
                      <a:pt x="20" y="64"/>
                    </a:lnTo>
                    <a:lnTo>
                      <a:pt x="0" y="0"/>
                    </a:lnTo>
                    <a:lnTo>
                      <a:pt x="2" y="4"/>
                    </a:lnTo>
                    <a:lnTo>
                      <a:pt x="25"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46" name="Freeform 423"/>
              <p:cNvSpPr/>
              <p:nvPr/>
            </p:nvSpPr>
            <p:spPr>
              <a:xfrm>
                <a:off x="4313" y="1238"/>
                <a:ext cx="25" cy="67"/>
              </a:xfrm>
              <a:custGeom>
                <a:avLst/>
                <a:gdLst/>
                <a:ahLst/>
                <a:cxnLst>
                  <a:cxn ang="0">
                    <a:pos x="25" y="67"/>
                  </a:cxn>
                  <a:cxn ang="0">
                    <a:pos x="19" y="65"/>
                  </a:cxn>
                  <a:cxn ang="0">
                    <a:pos x="0" y="0"/>
                  </a:cxn>
                  <a:cxn ang="0">
                    <a:pos x="5" y="3"/>
                  </a:cxn>
                  <a:cxn ang="0">
                    <a:pos x="25" y="67"/>
                  </a:cxn>
                </a:cxnLst>
                <a:pathLst>
                  <a:path w="25" h="67">
                    <a:moveTo>
                      <a:pt x="25" y="67"/>
                    </a:moveTo>
                    <a:lnTo>
                      <a:pt x="19" y="65"/>
                    </a:lnTo>
                    <a:lnTo>
                      <a:pt x="0" y="0"/>
                    </a:lnTo>
                    <a:lnTo>
                      <a:pt x="5"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47" name="Freeform 424"/>
              <p:cNvSpPr/>
              <p:nvPr/>
            </p:nvSpPr>
            <p:spPr>
              <a:xfrm>
                <a:off x="4288" y="1225"/>
                <a:ext cx="44" cy="78"/>
              </a:xfrm>
              <a:custGeom>
                <a:avLst/>
                <a:gdLst/>
                <a:ahLst/>
                <a:cxnLst>
                  <a:cxn ang="0">
                    <a:pos x="44" y="78"/>
                  </a:cxn>
                  <a:cxn ang="0">
                    <a:pos x="18" y="62"/>
                  </a:cxn>
                  <a:cxn ang="0">
                    <a:pos x="0" y="0"/>
                  </a:cxn>
                  <a:cxn ang="0">
                    <a:pos x="25" y="13"/>
                  </a:cxn>
                  <a:cxn ang="0">
                    <a:pos x="44" y="78"/>
                  </a:cxn>
                </a:cxnLst>
                <a:pathLst>
                  <a:path w="44" h="78">
                    <a:moveTo>
                      <a:pt x="44" y="78"/>
                    </a:moveTo>
                    <a:lnTo>
                      <a:pt x="18" y="62"/>
                    </a:lnTo>
                    <a:lnTo>
                      <a:pt x="0" y="0"/>
                    </a:lnTo>
                    <a:lnTo>
                      <a:pt x="25"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8" name="Freeform 425"/>
              <p:cNvSpPr/>
              <p:nvPr/>
            </p:nvSpPr>
            <p:spPr>
              <a:xfrm>
                <a:off x="4309" y="1236"/>
                <a:ext cx="23" cy="67"/>
              </a:xfrm>
              <a:custGeom>
                <a:avLst/>
                <a:gdLst/>
                <a:ahLst/>
                <a:cxnLst>
                  <a:cxn ang="0">
                    <a:pos x="23" y="67"/>
                  </a:cxn>
                  <a:cxn ang="0">
                    <a:pos x="18" y="64"/>
                  </a:cxn>
                  <a:cxn ang="0">
                    <a:pos x="0" y="0"/>
                  </a:cxn>
                  <a:cxn ang="0">
                    <a:pos x="4" y="2"/>
                  </a:cxn>
                  <a:cxn ang="0">
                    <a:pos x="23" y="67"/>
                  </a:cxn>
                </a:cxnLst>
                <a:pathLst>
                  <a:path w="23" h="67">
                    <a:moveTo>
                      <a:pt x="23" y="67"/>
                    </a:moveTo>
                    <a:lnTo>
                      <a:pt x="18" y="64"/>
                    </a:lnTo>
                    <a:lnTo>
                      <a:pt x="0" y="0"/>
                    </a:lnTo>
                    <a:lnTo>
                      <a:pt x="4"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9" name="Freeform 426"/>
              <p:cNvSpPr/>
              <p:nvPr/>
            </p:nvSpPr>
            <p:spPr>
              <a:xfrm>
                <a:off x="4304" y="1234"/>
                <a:ext cx="23" cy="66"/>
              </a:xfrm>
              <a:custGeom>
                <a:avLst/>
                <a:gdLst/>
                <a:ahLst/>
                <a:cxnLst>
                  <a:cxn ang="0">
                    <a:pos x="23" y="66"/>
                  </a:cxn>
                  <a:cxn ang="0">
                    <a:pos x="21" y="64"/>
                  </a:cxn>
                  <a:cxn ang="0">
                    <a:pos x="0" y="0"/>
                  </a:cxn>
                  <a:cxn ang="0">
                    <a:pos x="5" y="2"/>
                  </a:cxn>
                  <a:cxn ang="0">
                    <a:pos x="23" y="66"/>
                  </a:cxn>
                </a:cxnLst>
                <a:pathLst>
                  <a:path w="23" h="66">
                    <a:moveTo>
                      <a:pt x="23" y="66"/>
                    </a:moveTo>
                    <a:lnTo>
                      <a:pt x="21" y="64"/>
                    </a:lnTo>
                    <a:lnTo>
                      <a:pt x="0" y="0"/>
                    </a:lnTo>
                    <a:lnTo>
                      <a:pt x="5" y="2"/>
                    </a:lnTo>
                    <a:lnTo>
                      <a:pt x="23" y="66"/>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050" name="Freeform 427"/>
              <p:cNvSpPr/>
              <p:nvPr/>
            </p:nvSpPr>
            <p:spPr>
              <a:xfrm>
                <a:off x="4299" y="1231"/>
                <a:ext cx="26" cy="67"/>
              </a:xfrm>
              <a:custGeom>
                <a:avLst/>
                <a:gdLst/>
                <a:ahLst/>
                <a:cxnLst>
                  <a:cxn ang="0">
                    <a:pos x="26" y="67"/>
                  </a:cxn>
                  <a:cxn ang="0">
                    <a:pos x="21" y="63"/>
                  </a:cxn>
                  <a:cxn ang="0">
                    <a:pos x="0" y="0"/>
                  </a:cxn>
                  <a:cxn ang="0">
                    <a:pos x="5" y="3"/>
                  </a:cxn>
                  <a:cxn ang="0">
                    <a:pos x="26" y="67"/>
                  </a:cxn>
                </a:cxnLst>
                <a:pathLst>
                  <a:path w="26" h="67">
                    <a:moveTo>
                      <a:pt x="26" y="67"/>
                    </a:moveTo>
                    <a:lnTo>
                      <a:pt x="21" y="63"/>
                    </a:lnTo>
                    <a:lnTo>
                      <a:pt x="0" y="0"/>
                    </a:lnTo>
                    <a:lnTo>
                      <a:pt x="5" y="3"/>
                    </a:lnTo>
                    <a:lnTo>
                      <a:pt x="26"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51" name="Freeform 428"/>
              <p:cNvSpPr/>
              <p:nvPr/>
            </p:nvSpPr>
            <p:spPr>
              <a:xfrm>
                <a:off x="4297"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52" name="Freeform 429"/>
              <p:cNvSpPr/>
              <p:nvPr/>
            </p:nvSpPr>
            <p:spPr>
              <a:xfrm>
                <a:off x="4292" y="1227"/>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53" name="Freeform 430"/>
              <p:cNvSpPr/>
              <p:nvPr/>
            </p:nvSpPr>
            <p:spPr>
              <a:xfrm>
                <a:off x="4288"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54" name="Freeform 431"/>
              <p:cNvSpPr/>
              <p:nvPr/>
            </p:nvSpPr>
            <p:spPr>
              <a:xfrm>
                <a:off x="4263" y="1211"/>
                <a:ext cx="43" cy="76"/>
              </a:xfrm>
              <a:custGeom>
                <a:avLst/>
                <a:gdLst/>
                <a:ahLst/>
                <a:cxnLst>
                  <a:cxn ang="0">
                    <a:pos x="43" y="76"/>
                  </a:cxn>
                  <a:cxn ang="0">
                    <a:pos x="16" y="62"/>
                  </a:cxn>
                  <a:cxn ang="0">
                    <a:pos x="0" y="0"/>
                  </a:cxn>
                  <a:cxn ang="0">
                    <a:pos x="25" y="14"/>
                  </a:cxn>
                  <a:cxn ang="0">
                    <a:pos x="43" y="76"/>
                  </a:cxn>
                </a:cxnLst>
                <a:pathLst>
                  <a:path w="43" h="76">
                    <a:moveTo>
                      <a:pt x="43" y="76"/>
                    </a:moveTo>
                    <a:lnTo>
                      <a:pt x="16" y="62"/>
                    </a:lnTo>
                    <a:lnTo>
                      <a:pt x="0" y="0"/>
                    </a:lnTo>
                    <a:lnTo>
                      <a:pt x="25" y="14"/>
                    </a:lnTo>
                    <a:lnTo>
                      <a:pt x="43"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5" name="Freeform 432"/>
              <p:cNvSpPr/>
              <p:nvPr/>
            </p:nvSpPr>
            <p:spPr>
              <a:xfrm>
                <a:off x="4283" y="1222"/>
                <a:ext cx="23" cy="65"/>
              </a:xfrm>
              <a:custGeom>
                <a:avLst/>
                <a:gdLst/>
                <a:ahLst/>
                <a:cxnLst>
                  <a:cxn ang="0">
                    <a:pos x="23" y="65"/>
                  </a:cxn>
                  <a:cxn ang="0">
                    <a:pos x="16" y="62"/>
                  </a:cxn>
                  <a:cxn ang="0">
                    <a:pos x="0" y="0"/>
                  </a:cxn>
                  <a:cxn ang="0">
                    <a:pos x="5" y="3"/>
                  </a:cxn>
                  <a:cxn ang="0">
                    <a:pos x="23" y="65"/>
                  </a:cxn>
                </a:cxnLst>
                <a:pathLst>
                  <a:path w="23" h="65">
                    <a:moveTo>
                      <a:pt x="23" y="65"/>
                    </a:moveTo>
                    <a:lnTo>
                      <a:pt x="16" y="62"/>
                    </a:lnTo>
                    <a:lnTo>
                      <a:pt x="0" y="0"/>
                    </a:lnTo>
                    <a:lnTo>
                      <a:pt x="5" y="3"/>
                    </a:lnTo>
                    <a:lnTo>
                      <a:pt x="23" y="65"/>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6" name="Freeform 433"/>
              <p:cNvSpPr/>
              <p:nvPr/>
            </p:nvSpPr>
            <p:spPr>
              <a:xfrm>
                <a:off x="4279" y="1220"/>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057" name="Freeform 434"/>
              <p:cNvSpPr/>
              <p:nvPr/>
            </p:nvSpPr>
            <p:spPr>
              <a:xfrm>
                <a:off x="4272" y="1218"/>
                <a:ext cx="23" cy="64"/>
              </a:xfrm>
              <a:custGeom>
                <a:avLst/>
                <a:gdLst/>
                <a:ahLst/>
                <a:cxnLst>
                  <a:cxn ang="0">
                    <a:pos x="23" y="64"/>
                  </a:cxn>
                  <a:cxn ang="0">
                    <a:pos x="16" y="59"/>
                  </a:cxn>
                  <a:cxn ang="0">
                    <a:pos x="0" y="0"/>
                  </a:cxn>
                  <a:cxn ang="0">
                    <a:pos x="7" y="2"/>
                  </a:cxn>
                  <a:cxn ang="0">
                    <a:pos x="23" y="64"/>
                  </a:cxn>
                </a:cxnLst>
                <a:pathLst>
                  <a:path w="23" h="64">
                    <a:moveTo>
                      <a:pt x="23" y="64"/>
                    </a:moveTo>
                    <a:lnTo>
                      <a:pt x="16" y="59"/>
                    </a:lnTo>
                    <a:lnTo>
                      <a:pt x="0" y="0"/>
                    </a:lnTo>
                    <a:lnTo>
                      <a:pt x="7" y="2"/>
                    </a:lnTo>
                    <a:lnTo>
                      <a:pt x="23" y="64"/>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58" name="Freeform 435"/>
              <p:cNvSpPr/>
              <p:nvPr/>
            </p:nvSpPr>
            <p:spPr>
              <a:xfrm>
                <a:off x="4267" y="1215"/>
                <a:ext cx="21" cy="62"/>
              </a:xfrm>
              <a:custGeom>
                <a:avLst/>
                <a:gdLst/>
                <a:ahLst/>
                <a:cxnLst>
                  <a:cxn ang="0">
                    <a:pos x="21" y="62"/>
                  </a:cxn>
                  <a:cxn ang="0">
                    <a:pos x="16" y="60"/>
                  </a:cxn>
                  <a:cxn ang="0">
                    <a:pos x="0" y="0"/>
                  </a:cxn>
                  <a:cxn ang="0">
                    <a:pos x="5" y="3"/>
                  </a:cxn>
                  <a:cxn ang="0">
                    <a:pos x="21" y="62"/>
                  </a:cxn>
                </a:cxnLst>
                <a:pathLst>
                  <a:path w="21" h="62">
                    <a:moveTo>
                      <a:pt x="21" y="62"/>
                    </a:moveTo>
                    <a:lnTo>
                      <a:pt x="16" y="60"/>
                    </a:lnTo>
                    <a:lnTo>
                      <a:pt x="0" y="0"/>
                    </a:lnTo>
                    <a:lnTo>
                      <a:pt x="5" y="3"/>
                    </a:lnTo>
                    <a:lnTo>
                      <a:pt x="21"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059" name="Freeform 436"/>
              <p:cNvSpPr/>
              <p:nvPr/>
            </p:nvSpPr>
            <p:spPr>
              <a:xfrm>
                <a:off x="4263" y="1211"/>
                <a:ext cx="20" cy="64"/>
              </a:xfrm>
              <a:custGeom>
                <a:avLst/>
                <a:gdLst/>
                <a:ahLst/>
                <a:cxnLst>
                  <a:cxn ang="0">
                    <a:pos x="20" y="64"/>
                  </a:cxn>
                  <a:cxn ang="0">
                    <a:pos x="16" y="62"/>
                  </a:cxn>
                  <a:cxn ang="0">
                    <a:pos x="0" y="0"/>
                  </a:cxn>
                  <a:cxn ang="0">
                    <a:pos x="4" y="4"/>
                  </a:cxn>
                  <a:cxn ang="0">
                    <a:pos x="20" y="64"/>
                  </a:cxn>
                </a:cxnLst>
                <a:pathLst>
                  <a:path w="20" h="64">
                    <a:moveTo>
                      <a:pt x="20" y="64"/>
                    </a:moveTo>
                    <a:lnTo>
                      <a:pt x="16" y="62"/>
                    </a:lnTo>
                    <a:lnTo>
                      <a:pt x="0" y="0"/>
                    </a:lnTo>
                    <a:lnTo>
                      <a:pt x="4" y="4"/>
                    </a:lnTo>
                    <a:lnTo>
                      <a:pt x="20"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060" name="Freeform 437"/>
              <p:cNvSpPr/>
              <p:nvPr/>
            </p:nvSpPr>
            <p:spPr>
              <a:xfrm>
                <a:off x="4235" y="1202"/>
                <a:ext cx="44" cy="71"/>
              </a:xfrm>
              <a:custGeom>
                <a:avLst/>
                <a:gdLst/>
                <a:ahLst/>
                <a:cxnLst>
                  <a:cxn ang="0">
                    <a:pos x="44" y="71"/>
                  </a:cxn>
                  <a:cxn ang="0">
                    <a:pos x="11" y="59"/>
                  </a:cxn>
                  <a:cxn ang="0">
                    <a:pos x="0" y="0"/>
                  </a:cxn>
                  <a:cxn ang="0">
                    <a:pos x="28" y="9"/>
                  </a:cxn>
                  <a:cxn ang="0">
                    <a:pos x="44" y="71"/>
                  </a:cxn>
                </a:cxnLst>
                <a:pathLst>
                  <a:path w="44" h="71">
                    <a:moveTo>
                      <a:pt x="44" y="71"/>
                    </a:moveTo>
                    <a:lnTo>
                      <a:pt x="11"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1" name="Freeform 438"/>
              <p:cNvSpPr/>
              <p:nvPr/>
            </p:nvSpPr>
            <p:spPr>
              <a:xfrm>
                <a:off x="4258" y="1211"/>
                <a:ext cx="21" cy="62"/>
              </a:xfrm>
              <a:custGeom>
                <a:avLst/>
                <a:gdLst/>
                <a:ahLst/>
                <a:cxnLst>
                  <a:cxn ang="0">
                    <a:pos x="21" y="62"/>
                  </a:cxn>
                  <a:cxn ang="0">
                    <a:pos x="14" y="60"/>
                  </a:cxn>
                  <a:cxn ang="0">
                    <a:pos x="0" y="0"/>
                  </a:cxn>
                  <a:cxn ang="0">
                    <a:pos x="5" y="0"/>
                  </a:cxn>
                  <a:cxn ang="0">
                    <a:pos x="21" y="62"/>
                  </a:cxn>
                </a:cxnLst>
                <a:pathLst>
                  <a:path w="21" h="62">
                    <a:moveTo>
                      <a:pt x="21" y="62"/>
                    </a:moveTo>
                    <a:lnTo>
                      <a:pt x="14" y="60"/>
                    </a:lnTo>
                    <a:lnTo>
                      <a:pt x="0" y="0"/>
                    </a:lnTo>
                    <a:lnTo>
                      <a:pt x="5" y="0"/>
                    </a:lnTo>
                    <a:lnTo>
                      <a:pt x="21"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2" name="Freeform 439"/>
              <p:cNvSpPr/>
              <p:nvPr/>
            </p:nvSpPr>
            <p:spPr>
              <a:xfrm>
                <a:off x="4253" y="1208"/>
                <a:ext cx="19" cy="63"/>
              </a:xfrm>
              <a:custGeom>
                <a:avLst/>
                <a:gdLst/>
                <a:ahLst/>
                <a:cxnLst>
                  <a:cxn ang="0">
                    <a:pos x="19" y="63"/>
                  </a:cxn>
                  <a:cxn ang="0">
                    <a:pos x="14" y="60"/>
                  </a:cxn>
                  <a:cxn ang="0">
                    <a:pos x="0" y="0"/>
                  </a:cxn>
                  <a:cxn ang="0">
                    <a:pos x="5" y="3"/>
                  </a:cxn>
                  <a:cxn ang="0">
                    <a:pos x="19" y="63"/>
                  </a:cxn>
                </a:cxnLst>
                <a:pathLst>
                  <a:path w="19" h="63">
                    <a:moveTo>
                      <a:pt x="19" y="63"/>
                    </a:moveTo>
                    <a:lnTo>
                      <a:pt x="14" y="60"/>
                    </a:lnTo>
                    <a:lnTo>
                      <a:pt x="0" y="0"/>
                    </a:lnTo>
                    <a:lnTo>
                      <a:pt x="5" y="3"/>
                    </a:lnTo>
                    <a:lnTo>
                      <a:pt x="19"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063" name="Freeform 440"/>
              <p:cNvSpPr/>
              <p:nvPr/>
            </p:nvSpPr>
            <p:spPr>
              <a:xfrm>
                <a:off x="4249" y="1206"/>
                <a:ext cx="18" cy="62"/>
              </a:xfrm>
              <a:custGeom>
                <a:avLst/>
                <a:gdLst/>
                <a:ahLst/>
                <a:cxnLst>
                  <a:cxn ang="0">
                    <a:pos x="18" y="62"/>
                  </a:cxn>
                  <a:cxn ang="0">
                    <a:pos x="14" y="60"/>
                  </a:cxn>
                  <a:cxn ang="0">
                    <a:pos x="0" y="0"/>
                  </a:cxn>
                  <a:cxn ang="0">
                    <a:pos x="4" y="2"/>
                  </a:cxn>
                  <a:cxn ang="0">
                    <a:pos x="18" y="62"/>
                  </a:cxn>
                </a:cxnLst>
                <a:pathLst>
                  <a:path w="18" h="62">
                    <a:moveTo>
                      <a:pt x="18" y="62"/>
                    </a:moveTo>
                    <a:lnTo>
                      <a:pt x="14" y="60"/>
                    </a:lnTo>
                    <a:lnTo>
                      <a:pt x="0" y="0"/>
                    </a:lnTo>
                    <a:lnTo>
                      <a:pt x="4" y="2"/>
                    </a:lnTo>
                    <a:lnTo>
                      <a:pt x="18"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064" name="Freeform 441"/>
              <p:cNvSpPr/>
              <p:nvPr/>
            </p:nvSpPr>
            <p:spPr>
              <a:xfrm>
                <a:off x="4244" y="1204"/>
                <a:ext cx="19" cy="62"/>
              </a:xfrm>
              <a:custGeom>
                <a:avLst/>
                <a:gdLst/>
                <a:ahLst/>
                <a:cxnLst>
                  <a:cxn ang="0">
                    <a:pos x="19" y="62"/>
                  </a:cxn>
                  <a:cxn ang="0">
                    <a:pos x="14" y="62"/>
                  </a:cxn>
                  <a:cxn ang="0">
                    <a:pos x="0" y="0"/>
                  </a:cxn>
                  <a:cxn ang="0">
                    <a:pos x="5" y="2"/>
                  </a:cxn>
                  <a:cxn ang="0">
                    <a:pos x="19" y="62"/>
                  </a:cxn>
                </a:cxnLst>
                <a:pathLst>
                  <a:path w="19" h="62">
                    <a:moveTo>
                      <a:pt x="19" y="62"/>
                    </a:moveTo>
                    <a:lnTo>
                      <a:pt x="14" y="62"/>
                    </a:lnTo>
                    <a:lnTo>
                      <a:pt x="0" y="0"/>
                    </a:lnTo>
                    <a:lnTo>
                      <a:pt x="5" y="2"/>
                    </a:lnTo>
                    <a:lnTo>
                      <a:pt x="19"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065" name="Freeform 442"/>
              <p:cNvSpPr/>
              <p:nvPr/>
            </p:nvSpPr>
            <p:spPr>
              <a:xfrm>
                <a:off x="4240" y="1204"/>
                <a:ext cx="18" cy="62"/>
              </a:xfrm>
              <a:custGeom>
                <a:avLst/>
                <a:gdLst/>
                <a:ahLst/>
                <a:cxnLst>
                  <a:cxn ang="0">
                    <a:pos x="18" y="62"/>
                  </a:cxn>
                  <a:cxn ang="0">
                    <a:pos x="13" y="60"/>
                  </a:cxn>
                  <a:cxn ang="0">
                    <a:pos x="0" y="0"/>
                  </a:cxn>
                  <a:cxn ang="0">
                    <a:pos x="4" y="0"/>
                  </a:cxn>
                  <a:cxn ang="0">
                    <a:pos x="18" y="62"/>
                  </a:cxn>
                </a:cxnLst>
                <a:pathLst>
                  <a:path w="18" h="62">
                    <a:moveTo>
                      <a:pt x="18" y="62"/>
                    </a:moveTo>
                    <a:lnTo>
                      <a:pt x="13" y="60"/>
                    </a:lnTo>
                    <a:lnTo>
                      <a:pt x="0" y="0"/>
                    </a:lnTo>
                    <a:lnTo>
                      <a:pt x="4" y="0"/>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066" name="Freeform 443"/>
              <p:cNvSpPr/>
              <p:nvPr/>
            </p:nvSpPr>
            <p:spPr>
              <a:xfrm>
                <a:off x="4235" y="1202"/>
                <a:ext cx="18" cy="62"/>
              </a:xfrm>
              <a:custGeom>
                <a:avLst/>
                <a:gdLst/>
                <a:ahLst/>
                <a:cxnLst>
                  <a:cxn ang="0">
                    <a:pos x="18" y="62"/>
                  </a:cxn>
                  <a:cxn ang="0">
                    <a:pos x="11" y="59"/>
                  </a:cxn>
                  <a:cxn ang="0">
                    <a:pos x="0" y="0"/>
                  </a:cxn>
                  <a:cxn ang="0">
                    <a:pos x="5" y="2"/>
                  </a:cxn>
                  <a:cxn ang="0">
                    <a:pos x="18" y="62"/>
                  </a:cxn>
                </a:cxnLst>
                <a:pathLst>
                  <a:path w="18" h="62">
                    <a:moveTo>
                      <a:pt x="18" y="62"/>
                    </a:moveTo>
                    <a:lnTo>
                      <a:pt x="11" y="59"/>
                    </a:lnTo>
                    <a:lnTo>
                      <a:pt x="0" y="0"/>
                    </a:lnTo>
                    <a:lnTo>
                      <a:pt x="5" y="2"/>
                    </a:lnTo>
                    <a:lnTo>
                      <a:pt x="18"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067" name="Freeform 444"/>
              <p:cNvSpPr/>
              <p:nvPr/>
            </p:nvSpPr>
            <p:spPr>
              <a:xfrm>
                <a:off x="4205" y="1192"/>
                <a:ext cx="41" cy="69"/>
              </a:xfrm>
              <a:custGeom>
                <a:avLst/>
                <a:gdLst/>
                <a:ahLst/>
                <a:cxnLst>
                  <a:cxn ang="0">
                    <a:pos x="41" y="69"/>
                  </a:cxn>
                  <a:cxn ang="0">
                    <a:pos x="12" y="60"/>
                  </a:cxn>
                  <a:cxn ang="0">
                    <a:pos x="0" y="0"/>
                  </a:cxn>
                  <a:cxn ang="0">
                    <a:pos x="30" y="10"/>
                  </a:cxn>
                  <a:cxn ang="0">
                    <a:pos x="41" y="69"/>
                  </a:cxn>
                </a:cxnLst>
                <a:pathLst>
                  <a:path w="41" h="69">
                    <a:moveTo>
                      <a:pt x="41" y="69"/>
                    </a:moveTo>
                    <a:lnTo>
                      <a:pt x="12" y="60"/>
                    </a:lnTo>
                    <a:lnTo>
                      <a:pt x="0" y="0"/>
                    </a:lnTo>
                    <a:lnTo>
                      <a:pt x="30"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8" name="Freeform 445"/>
              <p:cNvSpPr/>
              <p:nvPr/>
            </p:nvSpPr>
            <p:spPr>
              <a:xfrm>
                <a:off x="4230" y="1199"/>
                <a:ext cx="16" cy="62"/>
              </a:xfrm>
              <a:custGeom>
                <a:avLst/>
                <a:gdLst/>
                <a:ahLst/>
                <a:cxnLst>
                  <a:cxn ang="0">
                    <a:pos x="16" y="62"/>
                  </a:cxn>
                  <a:cxn ang="0">
                    <a:pos x="12" y="60"/>
                  </a:cxn>
                  <a:cxn ang="0">
                    <a:pos x="0" y="0"/>
                  </a:cxn>
                  <a:cxn ang="0">
                    <a:pos x="5" y="3"/>
                  </a:cxn>
                  <a:cxn ang="0">
                    <a:pos x="16" y="62"/>
                  </a:cxn>
                </a:cxnLst>
                <a:pathLst>
                  <a:path w="16" h="62">
                    <a:moveTo>
                      <a:pt x="16" y="62"/>
                    </a:moveTo>
                    <a:lnTo>
                      <a:pt x="12" y="60"/>
                    </a:lnTo>
                    <a:lnTo>
                      <a:pt x="0" y="0"/>
                    </a:lnTo>
                    <a:lnTo>
                      <a:pt x="5"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9" name="Freeform 446"/>
              <p:cNvSpPr/>
              <p:nvPr/>
            </p:nvSpPr>
            <p:spPr>
              <a:xfrm>
                <a:off x="4226" y="1199"/>
                <a:ext cx="16" cy="60"/>
              </a:xfrm>
              <a:custGeom>
                <a:avLst/>
                <a:gdLst/>
                <a:ahLst/>
                <a:cxnLst>
                  <a:cxn ang="0">
                    <a:pos x="16" y="60"/>
                  </a:cxn>
                  <a:cxn ang="0">
                    <a:pos x="11" y="60"/>
                  </a:cxn>
                  <a:cxn ang="0">
                    <a:pos x="0" y="0"/>
                  </a:cxn>
                  <a:cxn ang="0">
                    <a:pos x="4" y="0"/>
                  </a:cxn>
                  <a:cxn ang="0">
                    <a:pos x="16" y="60"/>
                  </a:cxn>
                </a:cxnLst>
                <a:pathLst>
                  <a:path w="16" h="60">
                    <a:moveTo>
                      <a:pt x="16" y="60"/>
                    </a:moveTo>
                    <a:lnTo>
                      <a:pt x="11" y="60"/>
                    </a:lnTo>
                    <a:lnTo>
                      <a:pt x="0" y="0"/>
                    </a:lnTo>
                    <a:lnTo>
                      <a:pt x="4" y="0"/>
                    </a:lnTo>
                    <a:lnTo>
                      <a:pt x="16" y="60"/>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070" name="Freeform 447"/>
              <p:cNvSpPr/>
              <p:nvPr/>
            </p:nvSpPr>
            <p:spPr>
              <a:xfrm>
                <a:off x="4221" y="1197"/>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071" name="Freeform 448"/>
              <p:cNvSpPr/>
              <p:nvPr/>
            </p:nvSpPr>
            <p:spPr>
              <a:xfrm>
                <a:off x="4217" y="1195"/>
                <a:ext cx="13" cy="62"/>
              </a:xfrm>
              <a:custGeom>
                <a:avLst/>
                <a:gdLst/>
                <a:ahLst/>
                <a:cxnLst>
                  <a:cxn ang="0">
                    <a:pos x="13" y="62"/>
                  </a:cxn>
                  <a:cxn ang="0">
                    <a:pos x="9" y="59"/>
                  </a:cxn>
                  <a:cxn ang="0">
                    <a:pos x="0" y="0"/>
                  </a:cxn>
                  <a:cxn ang="0">
                    <a:pos x="4" y="2"/>
                  </a:cxn>
                  <a:cxn ang="0">
                    <a:pos x="13" y="62"/>
                  </a:cxn>
                </a:cxnLst>
                <a:pathLst>
                  <a:path w="13" h="62">
                    <a:moveTo>
                      <a:pt x="13" y="62"/>
                    </a:moveTo>
                    <a:lnTo>
                      <a:pt x="9" y="59"/>
                    </a:lnTo>
                    <a:lnTo>
                      <a:pt x="0" y="0"/>
                    </a:lnTo>
                    <a:lnTo>
                      <a:pt x="4" y="2"/>
                    </a:lnTo>
                    <a:lnTo>
                      <a:pt x="13"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072" name="Freeform 449"/>
              <p:cNvSpPr/>
              <p:nvPr/>
            </p:nvSpPr>
            <p:spPr>
              <a:xfrm>
                <a:off x="4212" y="1195"/>
                <a:ext cx="14" cy="59"/>
              </a:xfrm>
              <a:custGeom>
                <a:avLst/>
                <a:gdLst/>
                <a:ahLst/>
                <a:cxnLst>
                  <a:cxn ang="0">
                    <a:pos x="14" y="59"/>
                  </a:cxn>
                  <a:cxn ang="0">
                    <a:pos x="9" y="59"/>
                  </a:cxn>
                  <a:cxn ang="0">
                    <a:pos x="0" y="0"/>
                  </a:cxn>
                  <a:cxn ang="0">
                    <a:pos x="5" y="0"/>
                  </a:cxn>
                  <a:cxn ang="0">
                    <a:pos x="14" y="59"/>
                  </a:cxn>
                </a:cxnLst>
                <a:pathLst>
                  <a:path w="14" h="59">
                    <a:moveTo>
                      <a:pt x="14" y="59"/>
                    </a:moveTo>
                    <a:lnTo>
                      <a:pt x="9" y="59"/>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073" name="Freeform 450"/>
              <p:cNvSpPr/>
              <p:nvPr/>
            </p:nvSpPr>
            <p:spPr>
              <a:xfrm>
                <a:off x="4205" y="1192"/>
                <a:ext cx="16" cy="62"/>
              </a:xfrm>
              <a:custGeom>
                <a:avLst/>
                <a:gdLst/>
                <a:ahLst/>
                <a:cxnLst>
                  <a:cxn ang="0">
                    <a:pos x="16" y="62"/>
                  </a:cxn>
                  <a:cxn ang="0">
                    <a:pos x="12" y="60"/>
                  </a:cxn>
                  <a:cxn ang="0">
                    <a:pos x="0" y="0"/>
                  </a:cxn>
                  <a:cxn ang="0">
                    <a:pos x="7" y="3"/>
                  </a:cxn>
                  <a:cxn ang="0">
                    <a:pos x="16" y="62"/>
                  </a:cxn>
                </a:cxnLst>
                <a:pathLst>
                  <a:path w="16" h="62">
                    <a:moveTo>
                      <a:pt x="16" y="62"/>
                    </a:moveTo>
                    <a:lnTo>
                      <a:pt x="12" y="60"/>
                    </a:lnTo>
                    <a:lnTo>
                      <a:pt x="0" y="0"/>
                    </a:lnTo>
                    <a:lnTo>
                      <a:pt x="7" y="3"/>
                    </a:lnTo>
                    <a:lnTo>
                      <a:pt x="16" y="62"/>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074" name="Freeform 451"/>
              <p:cNvSpPr/>
              <p:nvPr/>
            </p:nvSpPr>
            <p:spPr>
              <a:xfrm>
                <a:off x="4175" y="1188"/>
                <a:ext cx="42" cy="64"/>
              </a:xfrm>
              <a:custGeom>
                <a:avLst/>
                <a:gdLst/>
                <a:ahLst/>
                <a:cxnLst>
                  <a:cxn ang="0">
                    <a:pos x="42" y="64"/>
                  </a:cxn>
                  <a:cxn ang="0">
                    <a:pos x="7" y="57"/>
                  </a:cxn>
                  <a:cxn ang="0">
                    <a:pos x="0" y="0"/>
                  </a:cxn>
                  <a:cxn ang="0">
                    <a:pos x="30" y="4"/>
                  </a:cxn>
                  <a:cxn ang="0">
                    <a:pos x="42" y="64"/>
                  </a:cxn>
                </a:cxnLst>
                <a:pathLst>
                  <a:path w="42" h="64">
                    <a:moveTo>
                      <a:pt x="42" y="64"/>
                    </a:moveTo>
                    <a:lnTo>
                      <a:pt x="7" y="57"/>
                    </a:lnTo>
                    <a:lnTo>
                      <a:pt x="0" y="0"/>
                    </a:lnTo>
                    <a:lnTo>
                      <a:pt x="30" y="4"/>
                    </a:lnTo>
                    <a:lnTo>
                      <a:pt x="42" y="64"/>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5" name="Freeform 452"/>
              <p:cNvSpPr/>
              <p:nvPr/>
            </p:nvSpPr>
            <p:spPr>
              <a:xfrm>
                <a:off x="4200" y="1192"/>
                <a:ext cx="17" cy="60"/>
              </a:xfrm>
              <a:custGeom>
                <a:avLst/>
                <a:gdLst/>
                <a:ahLst/>
                <a:cxnLst>
                  <a:cxn ang="0">
                    <a:pos x="17" y="60"/>
                  </a:cxn>
                  <a:cxn ang="0">
                    <a:pos x="10" y="58"/>
                  </a:cxn>
                  <a:cxn ang="0">
                    <a:pos x="0" y="0"/>
                  </a:cxn>
                  <a:cxn ang="0">
                    <a:pos x="5" y="0"/>
                  </a:cxn>
                  <a:cxn ang="0">
                    <a:pos x="17" y="60"/>
                  </a:cxn>
                </a:cxnLst>
                <a:pathLst>
                  <a:path w="17" h="60">
                    <a:moveTo>
                      <a:pt x="17" y="60"/>
                    </a:moveTo>
                    <a:lnTo>
                      <a:pt x="10" y="58"/>
                    </a:lnTo>
                    <a:lnTo>
                      <a:pt x="0" y="0"/>
                    </a:lnTo>
                    <a:lnTo>
                      <a:pt x="5" y="0"/>
                    </a:lnTo>
                    <a:lnTo>
                      <a:pt x="17"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6" name="Freeform 453"/>
              <p:cNvSpPr/>
              <p:nvPr/>
            </p:nvSpPr>
            <p:spPr>
              <a:xfrm>
                <a:off x="4194" y="1190"/>
                <a:ext cx="16" cy="60"/>
              </a:xfrm>
              <a:custGeom>
                <a:avLst/>
                <a:gdLst/>
                <a:ahLst/>
                <a:cxnLst>
                  <a:cxn ang="0">
                    <a:pos x="16" y="60"/>
                  </a:cxn>
                  <a:cxn ang="0">
                    <a:pos x="9" y="60"/>
                  </a:cxn>
                  <a:cxn ang="0">
                    <a:pos x="0" y="0"/>
                  </a:cxn>
                  <a:cxn ang="0">
                    <a:pos x="6" y="2"/>
                  </a:cxn>
                  <a:cxn ang="0">
                    <a:pos x="16" y="60"/>
                  </a:cxn>
                </a:cxnLst>
                <a:pathLst>
                  <a:path w="16" h="60">
                    <a:moveTo>
                      <a:pt x="16" y="60"/>
                    </a:moveTo>
                    <a:lnTo>
                      <a:pt x="9" y="60"/>
                    </a:lnTo>
                    <a:lnTo>
                      <a:pt x="0" y="0"/>
                    </a:lnTo>
                    <a:lnTo>
                      <a:pt x="6" y="2"/>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077" name="Freeform 454"/>
              <p:cNvSpPr/>
              <p:nvPr/>
            </p:nvSpPr>
            <p:spPr>
              <a:xfrm>
                <a:off x="4189" y="1190"/>
                <a:ext cx="14" cy="60"/>
              </a:xfrm>
              <a:custGeom>
                <a:avLst/>
                <a:gdLst/>
                <a:ahLst/>
                <a:cxnLst>
                  <a:cxn ang="0">
                    <a:pos x="14" y="60"/>
                  </a:cxn>
                  <a:cxn ang="0">
                    <a:pos x="7" y="58"/>
                  </a:cxn>
                  <a:cxn ang="0">
                    <a:pos x="0" y="0"/>
                  </a:cxn>
                  <a:cxn ang="0">
                    <a:pos x="5" y="0"/>
                  </a:cxn>
                  <a:cxn ang="0">
                    <a:pos x="14" y="60"/>
                  </a:cxn>
                </a:cxnLst>
                <a:pathLst>
                  <a:path w="14" h="60">
                    <a:moveTo>
                      <a:pt x="14" y="60"/>
                    </a:moveTo>
                    <a:lnTo>
                      <a:pt x="7" y="58"/>
                    </a:lnTo>
                    <a:lnTo>
                      <a:pt x="0" y="0"/>
                    </a:lnTo>
                    <a:lnTo>
                      <a:pt x="5" y="0"/>
                    </a:lnTo>
                    <a:lnTo>
                      <a:pt x="14"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078" name="Freeform 455"/>
              <p:cNvSpPr/>
              <p:nvPr/>
            </p:nvSpPr>
            <p:spPr>
              <a:xfrm>
                <a:off x="4182" y="1188"/>
                <a:ext cx="14" cy="60"/>
              </a:xfrm>
              <a:custGeom>
                <a:avLst/>
                <a:gdLst/>
                <a:ahLst/>
                <a:cxnLst>
                  <a:cxn ang="0">
                    <a:pos x="14" y="60"/>
                  </a:cxn>
                  <a:cxn ang="0">
                    <a:pos x="7" y="60"/>
                  </a:cxn>
                  <a:cxn ang="0">
                    <a:pos x="0" y="0"/>
                  </a:cxn>
                  <a:cxn ang="0">
                    <a:pos x="7" y="2"/>
                  </a:cxn>
                  <a:cxn ang="0">
                    <a:pos x="14" y="60"/>
                  </a:cxn>
                </a:cxnLst>
                <a:pathLst>
                  <a:path w="14" h="60">
                    <a:moveTo>
                      <a:pt x="14" y="60"/>
                    </a:moveTo>
                    <a:lnTo>
                      <a:pt x="7" y="60"/>
                    </a:lnTo>
                    <a:lnTo>
                      <a:pt x="0" y="0"/>
                    </a:lnTo>
                    <a:lnTo>
                      <a:pt x="7" y="2"/>
                    </a:lnTo>
                    <a:lnTo>
                      <a:pt x="1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079" name="Freeform 456"/>
              <p:cNvSpPr/>
              <p:nvPr/>
            </p:nvSpPr>
            <p:spPr>
              <a:xfrm>
                <a:off x="4175" y="1188"/>
                <a:ext cx="14" cy="60"/>
              </a:xfrm>
              <a:custGeom>
                <a:avLst/>
                <a:gdLst/>
                <a:ahLst/>
                <a:cxnLst>
                  <a:cxn ang="0">
                    <a:pos x="14" y="60"/>
                  </a:cxn>
                  <a:cxn ang="0">
                    <a:pos x="7" y="57"/>
                  </a:cxn>
                  <a:cxn ang="0">
                    <a:pos x="0" y="0"/>
                  </a:cxn>
                  <a:cxn ang="0">
                    <a:pos x="7" y="0"/>
                  </a:cxn>
                  <a:cxn ang="0">
                    <a:pos x="14" y="60"/>
                  </a:cxn>
                </a:cxnLst>
                <a:pathLst>
                  <a:path w="14" h="60">
                    <a:moveTo>
                      <a:pt x="14" y="60"/>
                    </a:moveTo>
                    <a:lnTo>
                      <a:pt x="7" y="57"/>
                    </a:lnTo>
                    <a:lnTo>
                      <a:pt x="0" y="0"/>
                    </a:lnTo>
                    <a:lnTo>
                      <a:pt x="7" y="0"/>
                    </a:lnTo>
                    <a:lnTo>
                      <a:pt x="14"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080" name="Freeform 457"/>
              <p:cNvSpPr/>
              <p:nvPr/>
            </p:nvSpPr>
            <p:spPr>
              <a:xfrm>
                <a:off x="4145" y="1183"/>
                <a:ext cx="37" cy="62"/>
              </a:xfrm>
              <a:custGeom>
                <a:avLst/>
                <a:gdLst/>
                <a:ahLst/>
                <a:cxnLst>
                  <a:cxn ang="0">
                    <a:pos x="37" y="62"/>
                  </a:cxn>
                  <a:cxn ang="0">
                    <a:pos x="3" y="58"/>
                  </a:cxn>
                  <a:cxn ang="0">
                    <a:pos x="0" y="0"/>
                  </a:cxn>
                  <a:cxn ang="0">
                    <a:pos x="30" y="5"/>
                  </a:cxn>
                  <a:cxn ang="0">
                    <a:pos x="37" y="62"/>
                  </a:cxn>
                </a:cxnLst>
                <a:pathLst>
                  <a:path w="37" h="62">
                    <a:moveTo>
                      <a:pt x="37" y="62"/>
                    </a:moveTo>
                    <a:lnTo>
                      <a:pt x="3" y="58"/>
                    </a:lnTo>
                    <a:lnTo>
                      <a:pt x="0" y="0"/>
                    </a:lnTo>
                    <a:lnTo>
                      <a:pt x="30" y="5"/>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1" name="Freeform 458"/>
              <p:cNvSpPr/>
              <p:nvPr/>
            </p:nvSpPr>
            <p:spPr>
              <a:xfrm>
                <a:off x="4171" y="1185"/>
                <a:ext cx="11" cy="60"/>
              </a:xfrm>
              <a:custGeom>
                <a:avLst/>
                <a:gdLst/>
                <a:ahLst/>
                <a:cxnLst>
                  <a:cxn ang="0">
                    <a:pos x="11" y="60"/>
                  </a:cxn>
                  <a:cxn ang="0">
                    <a:pos x="6" y="60"/>
                  </a:cxn>
                  <a:cxn ang="0">
                    <a:pos x="0" y="0"/>
                  </a:cxn>
                  <a:cxn ang="0">
                    <a:pos x="4" y="3"/>
                  </a:cxn>
                  <a:cxn ang="0">
                    <a:pos x="11" y="60"/>
                  </a:cxn>
                </a:cxnLst>
                <a:pathLst>
                  <a:path w="11" h="60">
                    <a:moveTo>
                      <a:pt x="11" y="60"/>
                    </a:moveTo>
                    <a:lnTo>
                      <a:pt x="6" y="60"/>
                    </a:lnTo>
                    <a:lnTo>
                      <a:pt x="0" y="0"/>
                    </a:lnTo>
                    <a:lnTo>
                      <a:pt x="4" y="3"/>
                    </a:lnTo>
                    <a:lnTo>
                      <a:pt x="11"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2" name="Freeform 459"/>
              <p:cNvSpPr/>
              <p:nvPr/>
            </p:nvSpPr>
            <p:spPr>
              <a:xfrm>
                <a:off x="4166" y="1185"/>
                <a:ext cx="11" cy="60"/>
              </a:xfrm>
              <a:custGeom>
                <a:avLst/>
                <a:gdLst/>
                <a:ahLst/>
                <a:cxnLst>
                  <a:cxn ang="0">
                    <a:pos x="11" y="60"/>
                  </a:cxn>
                  <a:cxn ang="0">
                    <a:pos x="5" y="58"/>
                  </a:cxn>
                  <a:cxn ang="0">
                    <a:pos x="0" y="0"/>
                  </a:cxn>
                  <a:cxn ang="0">
                    <a:pos x="5" y="0"/>
                  </a:cxn>
                  <a:cxn ang="0">
                    <a:pos x="11" y="60"/>
                  </a:cxn>
                </a:cxnLst>
                <a:pathLst>
                  <a:path w="11" h="60">
                    <a:moveTo>
                      <a:pt x="11" y="60"/>
                    </a:moveTo>
                    <a:lnTo>
                      <a:pt x="5" y="58"/>
                    </a:lnTo>
                    <a:lnTo>
                      <a:pt x="0" y="0"/>
                    </a:lnTo>
                    <a:lnTo>
                      <a:pt x="5" y="0"/>
                    </a:lnTo>
                    <a:lnTo>
                      <a:pt x="11"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083" name="Freeform 460"/>
              <p:cNvSpPr/>
              <p:nvPr/>
            </p:nvSpPr>
            <p:spPr>
              <a:xfrm>
                <a:off x="4161" y="1185"/>
                <a:ext cx="10" cy="58"/>
              </a:xfrm>
              <a:custGeom>
                <a:avLst/>
                <a:gdLst/>
                <a:ahLst/>
                <a:cxnLst>
                  <a:cxn ang="0">
                    <a:pos x="10" y="58"/>
                  </a:cxn>
                  <a:cxn ang="0">
                    <a:pos x="5" y="58"/>
                  </a:cxn>
                  <a:cxn ang="0">
                    <a:pos x="0" y="0"/>
                  </a:cxn>
                  <a:cxn ang="0">
                    <a:pos x="5" y="0"/>
                  </a:cxn>
                  <a:cxn ang="0">
                    <a:pos x="10" y="58"/>
                  </a:cxn>
                </a:cxnLst>
                <a:pathLst>
                  <a:path w="10" h="58">
                    <a:moveTo>
                      <a:pt x="10" y="58"/>
                    </a:moveTo>
                    <a:lnTo>
                      <a:pt x="5" y="58"/>
                    </a:lnTo>
                    <a:lnTo>
                      <a:pt x="0" y="0"/>
                    </a:lnTo>
                    <a:lnTo>
                      <a:pt x="5" y="0"/>
                    </a:lnTo>
                    <a:lnTo>
                      <a:pt x="10"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084" name="Freeform 461"/>
              <p:cNvSpPr/>
              <p:nvPr/>
            </p:nvSpPr>
            <p:spPr>
              <a:xfrm>
                <a:off x="4154" y="1183"/>
                <a:ext cx="12" cy="60"/>
              </a:xfrm>
              <a:custGeom>
                <a:avLst/>
                <a:gdLst/>
                <a:ahLst/>
                <a:cxnLst>
                  <a:cxn ang="0">
                    <a:pos x="12" y="60"/>
                  </a:cxn>
                  <a:cxn ang="0">
                    <a:pos x="5" y="60"/>
                  </a:cxn>
                  <a:cxn ang="0">
                    <a:pos x="0" y="0"/>
                  </a:cxn>
                  <a:cxn ang="0">
                    <a:pos x="7" y="2"/>
                  </a:cxn>
                  <a:cxn ang="0">
                    <a:pos x="12" y="60"/>
                  </a:cxn>
                </a:cxnLst>
                <a:pathLst>
                  <a:path w="12" h="60">
                    <a:moveTo>
                      <a:pt x="12" y="60"/>
                    </a:moveTo>
                    <a:lnTo>
                      <a:pt x="5" y="60"/>
                    </a:lnTo>
                    <a:lnTo>
                      <a:pt x="0" y="0"/>
                    </a:lnTo>
                    <a:lnTo>
                      <a:pt x="7" y="2"/>
                    </a:lnTo>
                    <a:lnTo>
                      <a:pt x="12"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085" name="Freeform 462"/>
              <p:cNvSpPr/>
              <p:nvPr/>
            </p:nvSpPr>
            <p:spPr>
              <a:xfrm>
                <a:off x="4150" y="1183"/>
                <a:ext cx="9" cy="60"/>
              </a:xfrm>
              <a:custGeom>
                <a:avLst/>
                <a:gdLst/>
                <a:ahLst/>
                <a:cxnLst>
                  <a:cxn ang="0">
                    <a:pos x="9" y="60"/>
                  </a:cxn>
                  <a:cxn ang="0">
                    <a:pos x="4" y="60"/>
                  </a:cxn>
                  <a:cxn ang="0">
                    <a:pos x="0" y="0"/>
                  </a:cxn>
                  <a:cxn ang="0">
                    <a:pos x="4" y="0"/>
                  </a:cxn>
                  <a:cxn ang="0">
                    <a:pos x="9" y="60"/>
                  </a:cxn>
                </a:cxnLst>
                <a:pathLst>
                  <a:path w="9" h="60">
                    <a:moveTo>
                      <a:pt x="9" y="60"/>
                    </a:moveTo>
                    <a:lnTo>
                      <a:pt x="4" y="60"/>
                    </a:lnTo>
                    <a:lnTo>
                      <a:pt x="0" y="0"/>
                    </a:lnTo>
                    <a:lnTo>
                      <a:pt x="4" y="0"/>
                    </a:lnTo>
                    <a:lnTo>
                      <a:pt x="9"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086" name="Freeform 463"/>
              <p:cNvSpPr/>
              <p:nvPr/>
            </p:nvSpPr>
            <p:spPr>
              <a:xfrm>
                <a:off x="4145" y="1183"/>
                <a:ext cx="9" cy="60"/>
              </a:xfrm>
              <a:custGeom>
                <a:avLst/>
                <a:gdLst/>
                <a:ahLst/>
                <a:cxnLst>
                  <a:cxn ang="0">
                    <a:pos x="9" y="60"/>
                  </a:cxn>
                  <a:cxn ang="0">
                    <a:pos x="3" y="58"/>
                  </a:cxn>
                  <a:cxn ang="0">
                    <a:pos x="0" y="0"/>
                  </a:cxn>
                  <a:cxn ang="0">
                    <a:pos x="5" y="0"/>
                  </a:cxn>
                  <a:cxn ang="0">
                    <a:pos x="9" y="60"/>
                  </a:cxn>
                </a:cxnLst>
                <a:pathLst>
                  <a:path w="9" h="60">
                    <a:moveTo>
                      <a:pt x="9" y="60"/>
                    </a:moveTo>
                    <a:lnTo>
                      <a:pt x="3"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087" name="Freeform 464"/>
              <p:cNvSpPr/>
              <p:nvPr/>
            </p:nvSpPr>
            <p:spPr>
              <a:xfrm>
                <a:off x="4113" y="1181"/>
                <a:ext cx="35" cy="60"/>
              </a:xfrm>
              <a:custGeom>
                <a:avLst/>
                <a:gdLst/>
                <a:ahLst/>
                <a:cxnLst>
                  <a:cxn ang="0">
                    <a:pos x="35" y="60"/>
                  </a:cxn>
                  <a:cxn ang="0">
                    <a:pos x="0" y="60"/>
                  </a:cxn>
                  <a:cxn ang="0">
                    <a:pos x="0" y="0"/>
                  </a:cxn>
                  <a:cxn ang="0">
                    <a:pos x="32" y="2"/>
                  </a:cxn>
                  <a:cxn ang="0">
                    <a:pos x="35" y="60"/>
                  </a:cxn>
                </a:cxnLst>
                <a:pathLst>
                  <a:path w="35" h="60">
                    <a:moveTo>
                      <a:pt x="35" y="60"/>
                    </a:moveTo>
                    <a:lnTo>
                      <a:pt x="0" y="60"/>
                    </a:lnTo>
                    <a:lnTo>
                      <a:pt x="0" y="0"/>
                    </a:lnTo>
                    <a:lnTo>
                      <a:pt x="32" y="2"/>
                    </a:lnTo>
                    <a:lnTo>
                      <a:pt x="3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8" name="Freeform 465"/>
              <p:cNvSpPr/>
              <p:nvPr/>
            </p:nvSpPr>
            <p:spPr>
              <a:xfrm>
                <a:off x="4141" y="1183"/>
                <a:ext cx="7" cy="58"/>
              </a:xfrm>
              <a:custGeom>
                <a:avLst/>
                <a:gdLst/>
                <a:ahLst/>
                <a:cxnLst>
                  <a:cxn ang="0">
                    <a:pos x="7" y="58"/>
                  </a:cxn>
                  <a:cxn ang="0">
                    <a:pos x="2" y="58"/>
                  </a:cxn>
                  <a:cxn ang="0">
                    <a:pos x="0" y="0"/>
                  </a:cxn>
                  <a:cxn ang="0">
                    <a:pos x="4" y="0"/>
                  </a:cxn>
                  <a:cxn ang="0">
                    <a:pos x="7" y="58"/>
                  </a:cxn>
                </a:cxnLst>
                <a:pathLst>
                  <a:path w="7" h="58">
                    <a:moveTo>
                      <a:pt x="7" y="58"/>
                    </a:moveTo>
                    <a:lnTo>
                      <a:pt x="2" y="58"/>
                    </a:lnTo>
                    <a:lnTo>
                      <a:pt x="0" y="0"/>
                    </a:lnTo>
                    <a:lnTo>
                      <a:pt x="4"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9" name="Freeform 466"/>
              <p:cNvSpPr/>
              <p:nvPr/>
            </p:nvSpPr>
            <p:spPr>
              <a:xfrm>
                <a:off x="4134" y="1183"/>
                <a:ext cx="9" cy="58"/>
              </a:xfrm>
              <a:custGeom>
                <a:avLst/>
                <a:gdLst/>
                <a:ahLst/>
                <a:cxnLst>
                  <a:cxn ang="0">
                    <a:pos x="9" y="58"/>
                  </a:cxn>
                  <a:cxn ang="0">
                    <a:pos x="2" y="58"/>
                  </a:cxn>
                  <a:cxn ang="0">
                    <a:pos x="0" y="0"/>
                  </a:cxn>
                  <a:cxn ang="0">
                    <a:pos x="7" y="0"/>
                  </a:cxn>
                  <a:cxn ang="0">
                    <a:pos x="9" y="58"/>
                  </a:cxn>
                </a:cxnLst>
                <a:pathLst>
                  <a:path w="9" h="58">
                    <a:moveTo>
                      <a:pt x="9" y="58"/>
                    </a:moveTo>
                    <a:lnTo>
                      <a:pt x="2" y="58"/>
                    </a:lnTo>
                    <a:lnTo>
                      <a:pt x="0" y="0"/>
                    </a:lnTo>
                    <a:lnTo>
                      <a:pt x="7"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090" name="Freeform 467"/>
              <p:cNvSpPr/>
              <p:nvPr/>
            </p:nvSpPr>
            <p:spPr>
              <a:xfrm>
                <a:off x="4129"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091" name="Freeform 468"/>
              <p:cNvSpPr/>
              <p:nvPr/>
            </p:nvSpPr>
            <p:spPr>
              <a:xfrm>
                <a:off x="4125" y="1183"/>
                <a:ext cx="6" cy="58"/>
              </a:xfrm>
              <a:custGeom>
                <a:avLst/>
                <a:gdLst/>
                <a:ahLst/>
                <a:cxnLst>
                  <a:cxn ang="0">
                    <a:pos x="6" y="58"/>
                  </a:cxn>
                  <a:cxn ang="0">
                    <a:pos x="0" y="58"/>
                  </a:cxn>
                  <a:cxn ang="0">
                    <a:pos x="0" y="0"/>
                  </a:cxn>
                  <a:cxn ang="0">
                    <a:pos x="4" y="0"/>
                  </a:cxn>
                  <a:cxn ang="0">
                    <a:pos x="6" y="58"/>
                  </a:cxn>
                </a:cxnLst>
                <a:pathLst>
                  <a:path w="6" h="58">
                    <a:moveTo>
                      <a:pt x="6" y="58"/>
                    </a:moveTo>
                    <a:lnTo>
                      <a:pt x="0" y="58"/>
                    </a:lnTo>
                    <a:lnTo>
                      <a:pt x="0" y="0"/>
                    </a:lnTo>
                    <a:lnTo>
                      <a:pt x="4" y="0"/>
                    </a:lnTo>
                    <a:lnTo>
                      <a:pt x="6"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092" name="Freeform 469"/>
              <p:cNvSpPr/>
              <p:nvPr/>
            </p:nvSpPr>
            <p:spPr>
              <a:xfrm>
                <a:off x="4118" y="1181"/>
                <a:ext cx="7" cy="60"/>
              </a:xfrm>
              <a:custGeom>
                <a:avLst/>
                <a:gdLst/>
                <a:ahLst/>
                <a:cxnLst>
                  <a:cxn ang="0">
                    <a:pos x="7" y="60"/>
                  </a:cxn>
                  <a:cxn ang="0">
                    <a:pos x="2" y="60"/>
                  </a:cxn>
                  <a:cxn ang="0">
                    <a:pos x="0" y="0"/>
                  </a:cxn>
                  <a:cxn ang="0">
                    <a:pos x="7" y="2"/>
                  </a:cxn>
                  <a:cxn ang="0">
                    <a:pos x="7" y="60"/>
                  </a:cxn>
                </a:cxnLst>
                <a:pathLst>
                  <a:path w="7" h="60">
                    <a:moveTo>
                      <a:pt x="7" y="60"/>
                    </a:moveTo>
                    <a:lnTo>
                      <a:pt x="2" y="60"/>
                    </a:lnTo>
                    <a:lnTo>
                      <a:pt x="0" y="0"/>
                    </a:lnTo>
                    <a:lnTo>
                      <a:pt x="7" y="2"/>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093" name="Freeform 470"/>
              <p:cNvSpPr/>
              <p:nvPr/>
            </p:nvSpPr>
            <p:spPr>
              <a:xfrm>
                <a:off x="4113"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094" name="Freeform 471"/>
              <p:cNvSpPr/>
              <p:nvPr/>
            </p:nvSpPr>
            <p:spPr>
              <a:xfrm>
                <a:off x="3768" y="1241"/>
                <a:ext cx="690" cy="547"/>
              </a:xfrm>
              <a:custGeom>
                <a:avLst/>
                <a:gdLst/>
                <a:ahLst/>
                <a:cxnLst>
                  <a:cxn ang="0">
                    <a:pos x="311" y="0"/>
                  </a:cxn>
                  <a:cxn ang="0">
                    <a:pos x="242" y="11"/>
                  </a:cxn>
                  <a:cxn ang="0">
                    <a:pos x="179" y="32"/>
                  </a:cxn>
                  <a:cxn ang="0">
                    <a:pos x="127" y="62"/>
                  </a:cxn>
                  <a:cxn ang="0">
                    <a:pos x="78" y="99"/>
                  </a:cxn>
                  <a:cxn ang="0">
                    <a:pos x="41" y="142"/>
                  </a:cxn>
                  <a:cxn ang="0">
                    <a:pos x="16" y="190"/>
                  </a:cxn>
                  <a:cxn ang="0">
                    <a:pos x="2" y="246"/>
                  </a:cxn>
                  <a:cxn ang="0">
                    <a:pos x="2" y="301"/>
                  </a:cxn>
                  <a:cxn ang="0">
                    <a:pos x="16" y="354"/>
                  </a:cxn>
                  <a:cxn ang="0">
                    <a:pos x="41" y="404"/>
                  </a:cxn>
                  <a:cxn ang="0">
                    <a:pos x="78" y="448"/>
                  </a:cxn>
                  <a:cxn ang="0">
                    <a:pos x="127" y="485"/>
                  </a:cxn>
                  <a:cxn ang="0">
                    <a:pos x="179" y="515"/>
                  </a:cxn>
                  <a:cxn ang="0">
                    <a:pos x="242" y="535"/>
                  </a:cxn>
                  <a:cxn ang="0">
                    <a:pos x="311" y="545"/>
                  </a:cxn>
                  <a:cxn ang="0">
                    <a:pos x="380" y="545"/>
                  </a:cxn>
                  <a:cxn ang="0">
                    <a:pos x="449" y="535"/>
                  </a:cxn>
                  <a:cxn ang="0">
                    <a:pos x="511" y="515"/>
                  </a:cxn>
                  <a:cxn ang="0">
                    <a:pos x="564" y="485"/>
                  </a:cxn>
                  <a:cxn ang="0">
                    <a:pos x="612" y="448"/>
                  </a:cxn>
                  <a:cxn ang="0">
                    <a:pos x="649" y="404"/>
                  </a:cxn>
                  <a:cxn ang="0">
                    <a:pos x="674" y="354"/>
                  </a:cxn>
                  <a:cxn ang="0">
                    <a:pos x="688" y="301"/>
                  </a:cxn>
                  <a:cxn ang="0">
                    <a:pos x="688" y="246"/>
                  </a:cxn>
                  <a:cxn ang="0">
                    <a:pos x="674" y="190"/>
                  </a:cxn>
                  <a:cxn ang="0">
                    <a:pos x="649" y="142"/>
                  </a:cxn>
                  <a:cxn ang="0">
                    <a:pos x="612" y="99"/>
                  </a:cxn>
                  <a:cxn ang="0">
                    <a:pos x="564" y="62"/>
                  </a:cxn>
                  <a:cxn ang="0">
                    <a:pos x="511" y="32"/>
                  </a:cxn>
                  <a:cxn ang="0">
                    <a:pos x="449" y="11"/>
                  </a:cxn>
                  <a:cxn ang="0">
                    <a:pos x="380" y="0"/>
                  </a:cxn>
                </a:cxnLst>
                <a:pathLst>
                  <a:path w="690" h="547">
                    <a:moveTo>
                      <a:pt x="345" y="0"/>
                    </a:moveTo>
                    <a:lnTo>
                      <a:pt x="311" y="0"/>
                    </a:lnTo>
                    <a:lnTo>
                      <a:pt x="276" y="4"/>
                    </a:lnTo>
                    <a:lnTo>
                      <a:pt x="242" y="11"/>
                    </a:lnTo>
                    <a:lnTo>
                      <a:pt x="212" y="20"/>
                    </a:lnTo>
                    <a:lnTo>
                      <a:pt x="179" y="32"/>
                    </a:lnTo>
                    <a:lnTo>
                      <a:pt x="152" y="46"/>
                    </a:lnTo>
                    <a:lnTo>
                      <a:pt x="127" y="62"/>
                    </a:lnTo>
                    <a:lnTo>
                      <a:pt x="101" y="80"/>
                    </a:lnTo>
                    <a:lnTo>
                      <a:pt x="78" y="99"/>
                    </a:lnTo>
                    <a:lnTo>
                      <a:pt x="60" y="119"/>
                    </a:lnTo>
                    <a:lnTo>
                      <a:pt x="41" y="142"/>
                    </a:lnTo>
                    <a:lnTo>
                      <a:pt x="28" y="165"/>
                    </a:lnTo>
                    <a:lnTo>
                      <a:pt x="16" y="190"/>
                    </a:lnTo>
                    <a:lnTo>
                      <a:pt x="7" y="218"/>
                    </a:lnTo>
                    <a:lnTo>
                      <a:pt x="2" y="246"/>
                    </a:lnTo>
                    <a:lnTo>
                      <a:pt x="0" y="273"/>
                    </a:lnTo>
                    <a:lnTo>
                      <a:pt x="2" y="301"/>
                    </a:lnTo>
                    <a:lnTo>
                      <a:pt x="7" y="328"/>
                    </a:lnTo>
                    <a:lnTo>
                      <a:pt x="16" y="354"/>
                    </a:lnTo>
                    <a:lnTo>
                      <a:pt x="28" y="379"/>
                    </a:lnTo>
                    <a:lnTo>
                      <a:pt x="41" y="404"/>
                    </a:lnTo>
                    <a:lnTo>
                      <a:pt x="60" y="425"/>
                    </a:lnTo>
                    <a:lnTo>
                      <a:pt x="78" y="448"/>
                    </a:lnTo>
                    <a:lnTo>
                      <a:pt x="101" y="466"/>
                    </a:lnTo>
                    <a:lnTo>
                      <a:pt x="127" y="485"/>
                    </a:lnTo>
                    <a:lnTo>
                      <a:pt x="152" y="501"/>
                    </a:lnTo>
                    <a:lnTo>
                      <a:pt x="179" y="515"/>
                    </a:lnTo>
                    <a:lnTo>
                      <a:pt x="212" y="526"/>
                    </a:lnTo>
                    <a:lnTo>
                      <a:pt x="242" y="535"/>
                    </a:lnTo>
                    <a:lnTo>
                      <a:pt x="276" y="542"/>
                    </a:lnTo>
                    <a:lnTo>
                      <a:pt x="311" y="545"/>
                    </a:lnTo>
                    <a:lnTo>
                      <a:pt x="345" y="547"/>
                    </a:lnTo>
                    <a:lnTo>
                      <a:pt x="380" y="545"/>
                    </a:lnTo>
                    <a:lnTo>
                      <a:pt x="414" y="542"/>
                    </a:lnTo>
                    <a:lnTo>
                      <a:pt x="449" y="535"/>
                    </a:lnTo>
                    <a:lnTo>
                      <a:pt x="478" y="526"/>
                    </a:lnTo>
                    <a:lnTo>
                      <a:pt x="511" y="515"/>
                    </a:lnTo>
                    <a:lnTo>
                      <a:pt x="538" y="501"/>
                    </a:lnTo>
                    <a:lnTo>
                      <a:pt x="564" y="485"/>
                    </a:lnTo>
                    <a:lnTo>
                      <a:pt x="589" y="466"/>
                    </a:lnTo>
                    <a:lnTo>
                      <a:pt x="612" y="448"/>
                    </a:lnTo>
                    <a:lnTo>
                      <a:pt x="630" y="425"/>
                    </a:lnTo>
                    <a:lnTo>
                      <a:pt x="649" y="404"/>
                    </a:lnTo>
                    <a:lnTo>
                      <a:pt x="662" y="379"/>
                    </a:lnTo>
                    <a:lnTo>
                      <a:pt x="674" y="354"/>
                    </a:lnTo>
                    <a:lnTo>
                      <a:pt x="683" y="328"/>
                    </a:lnTo>
                    <a:lnTo>
                      <a:pt x="688" y="301"/>
                    </a:lnTo>
                    <a:lnTo>
                      <a:pt x="690" y="273"/>
                    </a:lnTo>
                    <a:lnTo>
                      <a:pt x="688" y="246"/>
                    </a:lnTo>
                    <a:lnTo>
                      <a:pt x="683" y="218"/>
                    </a:lnTo>
                    <a:lnTo>
                      <a:pt x="674" y="190"/>
                    </a:lnTo>
                    <a:lnTo>
                      <a:pt x="662" y="165"/>
                    </a:lnTo>
                    <a:lnTo>
                      <a:pt x="649" y="142"/>
                    </a:lnTo>
                    <a:lnTo>
                      <a:pt x="630" y="119"/>
                    </a:lnTo>
                    <a:lnTo>
                      <a:pt x="612" y="99"/>
                    </a:lnTo>
                    <a:lnTo>
                      <a:pt x="589" y="80"/>
                    </a:lnTo>
                    <a:lnTo>
                      <a:pt x="564" y="62"/>
                    </a:lnTo>
                    <a:lnTo>
                      <a:pt x="538" y="46"/>
                    </a:lnTo>
                    <a:lnTo>
                      <a:pt x="511" y="32"/>
                    </a:lnTo>
                    <a:lnTo>
                      <a:pt x="478" y="20"/>
                    </a:lnTo>
                    <a:lnTo>
                      <a:pt x="449" y="11"/>
                    </a:lnTo>
                    <a:lnTo>
                      <a:pt x="414" y="4"/>
                    </a:lnTo>
                    <a:lnTo>
                      <a:pt x="380" y="0"/>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095" name="Rectangle 472"/>
            <p:cNvSpPr/>
            <p:nvPr/>
          </p:nvSpPr>
          <p:spPr>
            <a:xfrm>
              <a:off x="4327"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096" name="Rectangle 473"/>
            <p:cNvSpPr/>
            <p:nvPr/>
          </p:nvSpPr>
          <p:spPr>
            <a:xfrm>
              <a:off x="4534"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097" name="Rectangle 474"/>
            <p:cNvSpPr/>
            <p:nvPr/>
          </p:nvSpPr>
          <p:spPr>
            <a:xfrm>
              <a:off x="4055" y="1319"/>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独立管理、监</a:t>
              </a:r>
              <a:endParaRPr lang="zh-CN" altLang="en-US" sz="1600" dirty="0">
                <a:solidFill>
                  <a:srgbClr val="000000"/>
                </a:solidFill>
                <a:latin typeface="微软雅黑" panose="020B0503020204020204" charset="-122"/>
                <a:ea typeface="微软雅黑" panose="020B0503020204020204" charset="-122"/>
              </a:endParaRPr>
            </a:p>
          </p:txBody>
        </p:sp>
        <p:sp>
          <p:nvSpPr>
            <p:cNvPr id="27098" name="Rectangle 475"/>
            <p:cNvSpPr/>
            <p:nvPr/>
          </p:nvSpPr>
          <p:spPr>
            <a:xfrm>
              <a:off x="4101" y="1500"/>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控、申报制度</a:t>
              </a:r>
              <a:endParaRPr lang="zh-CN" altLang="en-US" sz="1600" dirty="0">
                <a:solidFill>
                  <a:srgbClr val="000000"/>
                </a:solidFill>
                <a:latin typeface="微软雅黑" panose="020B0503020204020204" charset="-122"/>
                <a:ea typeface="微软雅黑" panose="020B0503020204020204" charset="-122"/>
              </a:endParaRPr>
            </a:p>
          </p:txBody>
        </p:sp>
        <p:sp>
          <p:nvSpPr>
            <p:cNvPr id="27099" name="Rectangle 476"/>
            <p:cNvSpPr/>
            <p:nvPr/>
          </p:nvSpPr>
          <p:spPr>
            <a:xfrm>
              <a:off x="4701" y="148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0" name="Rectangle 477"/>
            <p:cNvSpPr/>
            <p:nvPr/>
          </p:nvSpPr>
          <p:spPr>
            <a:xfrm>
              <a:off x="4450" y="1562"/>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1" name="Rectangle 478"/>
            <p:cNvSpPr/>
            <p:nvPr/>
          </p:nvSpPr>
          <p:spPr>
            <a:xfrm>
              <a:off x="4188" y="164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102" name="Group 479"/>
            <p:cNvGrpSpPr/>
            <p:nvPr/>
          </p:nvGrpSpPr>
          <p:grpSpPr>
            <a:xfrm>
              <a:off x="1061" y="1137"/>
              <a:ext cx="866" cy="644"/>
              <a:chOff x="1411" y="1181"/>
              <a:chExt cx="690" cy="607"/>
            </a:xfrm>
          </p:grpSpPr>
          <p:sp>
            <p:nvSpPr>
              <p:cNvPr id="27103" name="Freeform 480"/>
              <p:cNvSpPr/>
              <p:nvPr/>
            </p:nvSpPr>
            <p:spPr>
              <a:xfrm>
                <a:off x="1721" y="1181"/>
                <a:ext cx="35" cy="60"/>
              </a:xfrm>
              <a:custGeom>
                <a:avLst/>
                <a:gdLst/>
                <a:ahLst/>
                <a:cxnLst>
                  <a:cxn ang="0">
                    <a:pos x="35" y="57"/>
                  </a:cxn>
                  <a:cxn ang="0">
                    <a:pos x="0" y="60"/>
                  </a:cxn>
                  <a:cxn ang="0">
                    <a:pos x="2" y="2"/>
                  </a:cxn>
                  <a:cxn ang="0">
                    <a:pos x="35" y="0"/>
                  </a:cxn>
                  <a:cxn ang="0">
                    <a:pos x="35" y="57"/>
                  </a:cxn>
                </a:cxnLst>
                <a:pathLst>
                  <a:path w="35" h="60">
                    <a:moveTo>
                      <a:pt x="35" y="57"/>
                    </a:moveTo>
                    <a:lnTo>
                      <a:pt x="0" y="60"/>
                    </a:lnTo>
                    <a:lnTo>
                      <a:pt x="2" y="2"/>
                    </a:lnTo>
                    <a:lnTo>
                      <a:pt x="35" y="0"/>
                    </a:lnTo>
                    <a:lnTo>
                      <a:pt x="3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4" name="Freeform 481"/>
              <p:cNvSpPr/>
              <p:nvPr/>
            </p:nvSpPr>
            <p:spPr>
              <a:xfrm>
                <a:off x="1749" y="1181"/>
                <a:ext cx="7" cy="57"/>
              </a:xfrm>
              <a:custGeom>
                <a:avLst/>
                <a:gdLst/>
                <a:ahLst/>
                <a:cxnLst>
                  <a:cxn ang="0">
                    <a:pos x="7" y="57"/>
                  </a:cxn>
                  <a:cxn ang="0">
                    <a:pos x="0" y="57"/>
                  </a:cxn>
                  <a:cxn ang="0">
                    <a:pos x="2" y="0"/>
                  </a:cxn>
                  <a:cxn ang="0">
                    <a:pos x="7" y="0"/>
                  </a:cxn>
                  <a:cxn ang="0">
                    <a:pos x="7" y="57"/>
                  </a:cxn>
                </a:cxnLst>
                <a:pathLst>
                  <a:path w="7" h="57">
                    <a:moveTo>
                      <a:pt x="7" y="57"/>
                    </a:moveTo>
                    <a:lnTo>
                      <a:pt x="0" y="57"/>
                    </a:lnTo>
                    <a:lnTo>
                      <a:pt x="2"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5" name="Freeform 482"/>
              <p:cNvSpPr/>
              <p:nvPr/>
            </p:nvSpPr>
            <p:spPr>
              <a:xfrm>
                <a:off x="1744" y="1181"/>
                <a:ext cx="7" cy="60"/>
              </a:xfrm>
              <a:custGeom>
                <a:avLst/>
                <a:gdLst/>
                <a:ahLst/>
                <a:cxnLst>
                  <a:cxn ang="0">
                    <a:pos x="5" y="57"/>
                  </a:cxn>
                  <a:cxn ang="0">
                    <a:pos x="0" y="60"/>
                  </a:cxn>
                  <a:cxn ang="0">
                    <a:pos x="0" y="0"/>
                  </a:cxn>
                  <a:cxn ang="0">
                    <a:pos x="7" y="0"/>
                  </a:cxn>
                  <a:cxn ang="0">
                    <a:pos x="5" y="57"/>
                  </a:cxn>
                </a:cxnLst>
                <a:pathLst>
                  <a:path w="7" h="60">
                    <a:moveTo>
                      <a:pt x="5" y="57"/>
                    </a:moveTo>
                    <a:lnTo>
                      <a:pt x="0" y="60"/>
                    </a:lnTo>
                    <a:lnTo>
                      <a:pt x="0" y="0"/>
                    </a:lnTo>
                    <a:lnTo>
                      <a:pt x="7" y="0"/>
                    </a:lnTo>
                    <a:lnTo>
                      <a:pt x="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6" name="Freeform 483"/>
              <p:cNvSpPr/>
              <p:nvPr/>
            </p:nvSpPr>
            <p:spPr>
              <a:xfrm>
                <a:off x="1737"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107" name="Freeform 484"/>
              <p:cNvSpPr/>
              <p:nvPr/>
            </p:nvSpPr>
            <p:spPr>
              <a:xfrm>
                <a:off x="1733" y="1181"/>
                <a:ext cx="6" cy="60"/>
              </a:xfrm>
              <a:custGeom>
                <a:avLst/>
                <a:gdLst/>
                <a:ahLst/>
                <a:cxnLst>
                  <a:cxn ang="0">
                    <a:pos x="4" y="60"/>
                  </a:cxn>
                  <a:cxn ang="0">
                    <a:pos x="0" y="60"/>
                  </a:cxn>
                  <a:cxn ang="0">
                    <a:pos x="2" y="0"/>
                  </a:cxn>
                  <a:cxn ang="0">
                    <a:pos x="6" y="0"/>
                  </a:cxn>
                  <a:cxn ang="0">
                    <a:pos x="4" y="60"/>
                  </a:cxn>
                </a:cxnLst>
                <a:pathLst>
                  <a:path w="6" h="60">
                    <a:moveTo>
                      <a:pt x="4" y="60"/>
                    </a:moveTo>
                    <a:lnTo>
                      <a:pt x="0" y="60"/>
                    </a:lnTo>
                    <a:lnTo>
                      <a:pt x="2" y="0"/>
                    </a:lnTo>
                    <a:lnTo>
                      <a:pt x="6" y="0"/>
                    </a:lnTo>
                    <a:lnTo>
                      <a:pt x="4"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108" name="Freeform 485"/>
              <p:cNvSpPr/>
              <p:nvPr/>
            </p:nvSpPr>
            <p:spPr>
              <a:xfrm>
                <a:off x="1726" y="1181"/>
                <a:ext cx="9" cy="60"/>
              </a:xfrm>
              <a:custGeom>
                <a:avLst/>
                <a:gdLst/>
                <a:ahLst/>
                <a:cxnLst>
                  <a:cxn ang="0">
                    <a:pos x="7" y="60"/>
                  </a:cxn>
                  <a:cxn ang="0">
                    <a:pos x="0" y="60"/>
                  </a:cxn>
                  <a:cxn ang="0">
                    <a:pos x="2" y="2"/>
                  </a:cxn>
                  <a:cxn ang="0">
                    <a:pos x="9" y="0"/>
                  </a:cxn>
                  <a:cxn ang="0">
                    <a:pos x="7" y="60"/>
                  </a:cxn>
                </a:cxnLst>
                <a:pathLst>
                  <a:path w="9" h="60">
                    <a:moveTo>
                      <a:pt x="7" y="60"/>
                    </a:moveTo>
                    <a:lnTo>
                      <a:pt x="0" y="60"/>
                    </a:lnTo>
                    <a:lnTo>
                      <a:pt x="2" y="2"/>
                    </a:lnTo>
                    <a:lnTo>
                      <a:pt x="9"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109" name="Freeform 486"/>
              <p:cNvSpPr/>
              <p:nvPr/>
            </p:nvSpPr>
            <p:spPr>
              <a:xfrm>
                <a:off x="1721"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110" name="Freeform 487"/>
              <p:cNvSpPr/>
              <p:nvPr/>
            </p:nvSpPr>
            <p:spPr>
              <a:xfrm>
                <a:off x="1687" y="1183"/>
                <a:ext cx="36" cy="62"/>
              </a:xfrm>
              <a:custGeom>
                <a:avLst/>
                <a:gdLst/>
                <a:ahLst/>
                <a:cxnLst>
                  <a:cxn ang="0">
                    <a:pos x="34" y="58"/>
                  </a:cxn>
                  <a:cxn ang="0">
                    <a:pos x="0" y="62"/>
                  </a:cxn>
                  <a:cxn ang="0">
                    <a:pos x="6" y="2"/>
                  </a:cxn>
                  <a:cxn ang="0">
                    <a:pos x="36" y="0"/>
                  </a:cxn>
                  <a:cxn ang="0">
                    <a:pos x="34" y="58"/>
                  </a:cxn>
                </a:cxnLst>
                <a:pathLst>
                  <a:path w="36" h="62">
                    <a:moveTo>
                      <a:pt x="34" y="58"/>
                    </a:moveTo>
                    <a:lnTo>
                      <a:pt x="0" y="62"/>
                    </a:lnTo>
                    <a:lnTo>
                      <a:pt x="6" y="2"/>
                    </a:lnTo>
                    <a:lnTo>
                      <a:pt x="36" y="0"/>
                    </a:lnTo>
                    <a:lnTo>
                      <a:pt x="3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1" name="Freeform 488"/>
              <p:cNvSpPr/>
              <p:nvPr/>
            </p:nvSpPr>
            <p:spPr>
              <a:xfrm>
                <a:off x="1714"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2" name="Freeform 489"/>
              <p:cNvSpPr/>
              <p:nvPr/>
            </p:nvSpPr>
            <p:spPr>
              <a:xfrm>
                <a:off x="1710" y="1183"/>
                <a:ext cx="9" cy="60"/>
              </a:xfrm>
              <a:custGeom>
                <a:avLst/>
                <a:gdLst/>
                <a:ahLst/>
                <a:cxnLst>
                  <a:cxn ang="0">
                    <a:pos x="4" y="58"/>
                  </a:cxn>
                  <a:cxn ang="0">
                    <a:pos x="0" y="60"/>
                  </a:cxn>
                  <a:cxn ang="0">
                    <a:pos x="4" y="0"/>
                  </a:cxn>
                  <a:cxn ang="0">
                    <a:pos x="9" y="0"/>
                  </a:cxn>
                  <a:cxn ang="0">
                    <a:pos x="4" y="58"/>
                  </a:cxn>
                </a:cxnLst>
                <a:pathLst>
                  <a:path w="9" h="60">
                    <a:moveTo>
                      <a:pt x="4" y="58"/>
                    </a:moveTo>
                    <a:lnTo>
                      <a:pt x="0" y="60"/>
                    </a:lnTo>
                    <a:lnTo>
                      <a:pt x="4" y="0"/>
                    </a:lnTo>
                    <a:lnTo>
                      <a:pt x="9" y="0"/>
                    </a:lnTo>
                    <a:lnTo>
                      <a:pt x="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3" name="Freeform 490"/>
              <p:cNvSpPr/>
              <p:nvPr/>
            </p:nvSpPr>
            <p:spPr>
              <a:xfrm>
                <a:off x="1703" y="1183"/>
                <a:ext cx="11" cy="60"/>
              </a:xfrm>
              <a:custGeom>
                <a:avLst/>
                <a:gdLst/>
                <a:ahLst/>
                <a:cxnLst>
                  <a:cxn ang="0">
                    <a:pos x="7" y="60"/>
                  </a:cxn>
                  <a:cxn ang="0">
                    <a:pos x="0" y="60"/>
                  </a:cxn>
                  <a:cxn ang="0">
                    <a:pos x="4" y="0"/>
                  </a:cxn>
                  <a:cxn ang="0">
                    <a:pos x="11" y="0"/>
                  </a:cxn>
                  <a:cxn ang="0">
                    <a:pos x="7" y="60"/>
                  </a:cxn>
                </a:cxnLst>
                <a:pathLst>
                  <a:path w="11" h="60">
                    <a:moveTo>
                      <a:pt x="7" y="60"/>
                    </a:moveTo>
                    <a:lnTo>
                      <a:pt x="0" y="60"/>
                    </a:lnTo>
                    <a:lnTo>
                      <a:pt x="4" y="0"/>
                    </a:lnTo>
                    <a:lnTo>
                      <a:pt x="11"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114" name="Freeform 491"/>
              <p:cNvSpPr/>
              <p:nvPr/>
            </p:nvSpPr>
            <p:spPr>
              <a:xfrm>
                <a:off x="1698" y="1183"/>
                <a:ext cx="9" cy="60"/>
              </a:xfrm>
              <a:custGeom>
                <a:avLst/>
                <a:gdLst/>
                <a:ahLst/>
                <a:cxnLst>
                  <a:cxn ang="0">
                    <a:pos x="5" y="60"/>
                  </a:cxn>
                  <a:cxn ang="0">
                    <a:pos x="0" y="60"/>
                  </a:cxn>
                  <a:cxn ang="0">
                    <a:pos x="5" y="2"/>
                  </a:cxn>
                  <a:cxn ang="0">
                    <a:pos x="9" y="0"/>
                  </a:cxn>
                  <a:cxn ang="0">
                    <a:pos x="5" y="60"/>
                  </a:cxn>
                </a:cxnLst>
                <a:pathLst>
                  <a:path w="9" h="60">
                    <a:moveTo>
                      <a:pt x="5" y="60"/>
                    </a:moveTo>
                    <a:lnTo>
                      <a:pt x="0" y="60"/>
                    </a:lnTo>
                    <a:lnTo>
                      <a:pt x="5" y="2"/>
                    </a:lnTo>
                    <a:lnTo>
                      <a:pt x="9" y="0"/>
                    </a:lnTo>
                    <a:lnTo>
                      <a:pt x="5"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115" name="Freeform 492"/>
              <p:cNvSpPr/>
              <p:nvPr/>
            </p:nvSpPr>
            <p:spPr>
              <a:xfrm>
                <a:off x="1691" y="1185"/>
                <a:ext cx="12" cy="58"/>
              </a:xfrm>
              <a:custGeom>
                <a:avLst/>
                <a:gdLst/>
                <a:ahLst/>
                <a:cxnLst>
                  <a:cxn ang="0">
                    <a:pos x="7" y="58"/>
                  </a:cxn>
                  <a:cxn ang="0">
                    <a:pos x="0" y="58"/>
                  </a:cxn>
                  <a:cxn ang="0">
                    <a:pos x="7" y="0"/>
                  </a:cxn>
                  <a:cxn ang="0">
                    <a:pos x="12" y="0"/>
                  </a:cxn>
                  <a:cxn ang="0">
                    <a:pos x="7" y="58"/>
                  </a:cxn>
                </a:cxnLst>
                <a:pathLst>
                  <a:path w="12" h="58">
                    <a:moveTo>
                      <a:pt x="7" y="58"/>
                    </a:moveTo>
                    <a:lnTo>
                      <a:pt x="0" y="58"/>
                    </a:lnTo>
                    <a:lnTo>
                      <a:pt x="7" y="0"/>
                    </a:lnTo>
                    <a:lnTo>
                      <a:pt x="12"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116" name="Freeform 493"/>
              <p:cNvSpPr/>
              <p:nvPr/>
            </p:nvSpPr>
            <p:spPr>
              <a:xfrm>
                <a:off x="1687" y="1185"/>
                <a:ext cx="11" cy="60"/>
              </a:xfrm>
              <a:custGeom>
                <a:avLst/>
                <a:gdLst/>
                <a:ahLst/>
                <a:cxnLst>
                  <a:cxn ang="0">
                    <a:pos x="4" y="58"/>
                  </a:cxn>
                  <a:cxn ang="0">
                    <a:pos x="0" y="60"/>
                  </a:cxn>
                  <a:cxn ang="0">
                    <a:pos x="6" y="0"/>
                  </a:cxn>
                  <a:cxn ang="0">
                    <a:pos x="11" y="0"/>
                  </a:cxn>
                  <a:cxn ang="0">
                    <a:pos x="4" y="58"/>
                  </a:cxn>
                </a:cxnLst>
                <a:pathLst>
                  <a:path w="11" h="60">
                    <a:moveTo>
                      <a:pt x="4" y="58"/>
                    </a:moveTo>
                    <a:lnTo>
                      <a:pt x="0" y="60"/>
                    </a:lnTo>
                    <a:lnTo>
                      <a:pt x="6" y="0"/>
                    </a:lnTo>
                    <a:lnTo>
                      <a:pt x="11" y="0"/>
                    </a:lnTo>
                    <a:lnTo>
                      <a:pt x="4"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117" name="Freeform 494"/>
              <p:cNvSpPr/>
              <p:nvPr/>
            </p:nvSpPr>
            <p:spPr>
              <a:xfrm>
                <a:off x="1652" y="1185"/>
                <a:ext cx="41" cy="67"/>
              </a:xfrm>
              <a:custGeom>
                <a:avLst/>
                <a:gdLst/>
                <a:ahLst/>
                <a:cxnLst>
                  <a:cxn ang="0">
                    <a:pos x="35" y="60"/>
                  </a:cxn>
                  <a:cxn ang="0">
                    <a:pos x="0" y="67"/>
                  </a:cxn>
                  <a:cxn ang="0">
                    <a:pos x="12" y="7"/>
                  </a:cxn>
                  <a:cxn ang="0">
                    <a:pos x="41" y="0"/>
                  </a:cxn>
                  <a:cxn ang="0">
                    <a:pos x="35" y="60"/>
                  </a:cxn>
                </a:cxnLst>
                <a:pathLst>
                  <a:path w="41" h="67">
                    <a:moveTo>
                      <a:pt x="35" y="60"/>
                    </a:moveTo>
                    <a:lnTo>
                      <a:pt x="0" y="67"/>
                    </a:lnTo>
                    <a:lnTo>
                      <a:pt x="12" y="7"/>
                    </a:lnTo>
                    <a:lnTo>
                      <a:pt x="41" y="0"/>
                    </a:lnTo>
                    <a:lnTo>
                      <a:pt x="35"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8" name="Freeform 495"/>
              <p:cNvSpPr/>
              <p:nvPr/>
            </p:nvSpPr>
            <p:spPr>
              <a:xfrm>
                <a:off x="1680" y="1185"/>
                <a:ext cx="13" cy="60"/>
              </a:xfrm>
              <a:custGeom>
                <a:avLst/>
                <a:gdLst/>
                <a:ahLst/>
                <a:cxnLst>
                  <a:cxn ang="0">
                    <a:pos x="7" y="60"/>
                  </a:cxn>
                  <a:cxn ang="0">
                    <a:pos x="0" y="60"/>
                  </a:cxn>
                  <a:cxn ang="0">
                    <a:pos x="7" y="3"/>
                  </a:cxn>
                  <a:cxn ang="0">
                    <a:pos x="13" y="0"/>
                  </a:cxn>
                  <a:cxn ang="0">
                    <a:pos x="7" y="60"/>
                  </a:cxn>
                </a:cxnLst>
                <a:pathLst>
                  <a:path w="13" h="60">
                    <a:moveTo>
                      <a:pt x="7" y="60"/>
                    </a:moveTo>
                    <a:lnTo>
                      <a:pt x="0" y="60"/>
                    </a:lnTo>
                    <a:lnTo>
                      <a:pt x="7" y="3"/>
                    </a:lnTo>
                    <a:lnTo>
                      <a:pt x="13"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9" name="Freeform 496"/>
              <p:cNvSpPr/>
              <p:nvPr/>
            </p:nvSpPr>
            <p:spPr>
              <a:xfrm>
                <a:off x="167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20" name="Freeform 497"/>
              <p:cNvSpPr/>
              <p:nvPr/>
            </p:nvSpPr>
            <p:spPr>
              <a:xfrm>
                <a:off x="1666" y="1188"/>
                <a:ext cx="14" cy="62"/>
              </a:xfrm>
              <a:custGeom>
                <a:avLst/>
                <a:gdLst/>
                <a:ahLst/>
                <a:cxnLst>
                  <a:cxn ang="0">
                    <a:pos x="7" y="60"/>
                  </a:cxn>
                  <a:cxn ang="0">
                    <a:pos x="0" y="62"/>
                  </a:cxn>
                  <a:cxn ang="0">
                    <a:pos x="9" y="2"/>
                  </a:cxn>
                  <a:cxn ang="0">
                    <a:pos x="14" y="0"/>
                  </a:cxn>
                  <a:cxn ang="0">
                    <a:pos x="7" y="60"/>
                  </a:cxn>
                </a:cxnLst>
                <a:pathLst>
                  <a:path w="14" h="62">
                    <a:moveTo>
                      <a:pt x="7" y="60"/>
                    </a:moveTo>
                    <a:lnTo>
                      <a:pt x="0" y="62"/>
                    </a:lnTo>
                    <a:lnTo>
                      <a:pt x="9" y="2"/>
                    </a:lnTo>
                    <a:lnTo>
                      <a:pt x="14"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121" name="Freeform 498"/>
              <p:cNvSpPr/>
              <p:nvPr/>
            </p:nvSpPr>
            <p:spPr>
              <a:xfrm>
                <a:off x="1659"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122" name="Freeform 499"/>
              <p:cNvSpPr/>
              <p:nvPr/>
            </p:nvSpPr>
            <p:spPr>
              <a:xfrm>
                <a:off x="1652"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123" name="Freeform 500"/>
              <p:cNvSpPr/>
              <p:nvPr/>
            </p:nvSpPr>
            <p:spPr>
              <a:xfrm>
                <a:off x="1622" y="1192"/>
                <a:ext cx="42" cy="69"/>
              </a:xfrm>
              <a:custGeom>
                <a:avLst/>
                <a:gdLst/>
                <a:ahLst/>
                <a:cxnLst>
                  <a:cxn ang="0">
                    <a:pos x="30" y="60"/>
                  </a:cxn>
                  <a:cxn ang="0">
                    <a:pos x="0" y="69"/>
                  </a:cxn>
                  <a:cxn ang="0">
                    <a:pos x="12" y="10"/>
                  </a:cxn>
                  <a:cxn ang="0">
                    <a:pos x="42" y="0"/>
                  </a:cxn>
                  <a:cxn ang="0">
                    <a:pos x="30" y="60"/>
                  </a:cxn>
                </a:cxnLst>
                <a:pathLst>
                  <a:path w="42" h="69">
                    <a:moveTo>
                      <a:pt x="30" y="60"/>
                    </a:moveTo>
                    <a:lnTo>
                      <a:pt x="0" y="69"/>
                    </a:lnTo>
                    <a:lnTo>
                      <a:pt x="12" y="10"/>
                    </a:lnTo>
                    <a:lnTo>
                      <a:pt x="42"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4" name="Freeform 501"/>
              <p:cNvSpPr/>
              <p:nvPr/>
            </p:nvSpPr>
            <p:spPr>
              <a:xfrm>
                <a:off x="1647" y="1192"/>
                <a:ext cx="17" cy="60"/>
              </a:xfrm>
              <a:custGeom>
                <a:avLst/>
                <a:gdLst/>
                <a:ahLst/>
                <a:cxnLst>
                  <a:cxn ang="0">
                    <a:pos x="5" y="60"/>
                  </a:cxn>
                  <a:cxn ang="0">
                    <a:pos x="0" y="60"/>
                  </a:cxn>
                  <a:cxn ang="0">
                    <a:pos x="10" y="3"/>
                  </a:cxn>
                  <a:cxn ang="0">
                    <a:pos x="17" y="0"/>
                  </a:cxn>
                  <a:cxn ang="0">
                    <a:pos x="5" y="60"/>
                  </a:cxn>
                </a:cxnLst>
                <a:pathLst>
                  <a:path w="17" h="60">
                    <a:moveTo>
                      <a:pt x="5" y="60"/>
                    </a:moveTo>
                    <a:lnTo>
                      <a:pt x="0" y="60"/>
                    </a:lnTo>
                    <a:lnTo>
                      <a:pt x="10" y="3"/>
                    </a:lnTo>
                    <a:lnTo>
                      <a:pt x="17"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5" name="Freeform 502"/>
              <p:cNvSpPr/>
              <p:nvPr/>
            </p:nvSpPr>
            <p:spPr>
              <a:xfrm>
                <a:off x="1643" y="1195"/>
                <a:ext cx="14" cy="59"/>
              </a:xfrm>
              <a:custGeom>
                <a:avLst/>
                <a:gdLst/>
                <a:ahLst/>
                <a:cxnLst>
                  <a:cxn ang="0">
                    <a:pos x="4" y="57"/>
                  </a:cxn>
                  <a:cxn ang="0">
                    <a:pos x="0" y="59"/>
                  </a:cxn>
                  <a:cxn ang="0">
                    <a:pos x="9" y="0"/>
                  </a:cxn>
                  <a:cxn ang="0">
                    <a:pos x="14" y="0"/>
                  </a:cxn>
                  <a:cxn ang="0">
                    <a:pos x="4" y="57"/>
                  </a:cxn>
                </a:cxnLst>
                <a:pathLst>
                  <a:path w="14" h="59">
                    <a:moveTo>
                      <a:pt x="4" y="57"/>
                    </a:moveTo>
                    <a:lnTo>
                      <a:pt x="0" y="59"/>
                    </a:lnTo>
                    <a:lnTo>
                      <a:pt x="9" y="0"/>
                    </a:lnTo>
                    <a:lnTo>
                      <a:pt x="14" y="0"/>
                    </a:lnTo>
                    <a:lnTo>
                      <a:pt x="4" y="5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6" name="Freeform 503"/>
              <p:cNvSpPr/>
              <p:nvPr/>
            </p:nvSpPr>
            <p:spPr>
              <a:xfrm>
                <a:off x="1638" y="1195"/>
                <a:ext cx="14" cy="62"/>
              </a:xfrm>
              <a:custGeom>
                <a:avLst/>
                <a:gdLst/>
                <a:ahLst/>
                <a:cxnLst>
                  <a:cxn ang="0">
                    <a:pos x="5" y="59"/>
                  </a:cxn>
                  <a:cxn ang="0">
                    <a:pos x="0" y="62"/>
                  </a:cxn>
                  <a:cxn ang="0">
                    <a:pos x="9" y="2"/>
                  </a:cxn>
                  <a:cxn ang="0">
                    <a:pos x="14" y="0"/>
                  </a:cxn>
                  <a:cxn ang="0">
                    <a:pos x="5" y="59"/>
                  </a:cxn>
                </a:cxnLst>
                <a:pathLst>
                  <a:path w="14" h="62">
                    <a:moveTo>
                      <a:pt x="5" y="59"/>
                    </a:moveTo>
                    <a:lnTo>
                      <a:pt x="0" y="62"/>
                    </a:lnTo>
                    <a:lnTo>
                      <a:pt x="9" y="2"/>
                    </a:lnTo>
                    <a:lnTo>
                      <a:pt x="14" y="0"/>
                    </a:lnTo>
                    <a:lnTo>
                      <a:pt x="5"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127" name="Freeform 504"/>
              <p:cNvSpPr/>
              <p:nvPr/>
            </p:nvSpPr>
            <p:spPr>
              <a:xfrm>
                <a:off x="1631" y="1197"/>
                <a:ext cx="16" cy="60"/>
              </a:xfrm>
              <a:custGeom>
                <a:avLst/>
                <a:gdLst/>
                <a:ahLst/>
                <a:cxnLst>
                  <a:cxn ang="0">
                    <a:pos x="7" y="60"/>
                  </a:cxn>
                  <a:cxn ang="0">
                    <a:pos x="0" y="60"/>
                  </a:cxn>
                  <a:cxn ang="0">
                    <a:pos x="12" y="0"/>
                  </a:cxn>
                  <a:cxn ang="0">
                    <a:pos x="16" y="0"/>
                  </a:cxn>
                  <a:cxn ang="0">
                    <a:pos x="7" y="60"/>
                  </a:cxn>
                </a:cxnLst>
                <a:pathLst>
                  <a:path w="16" h="60">
                    <a:moveTo>
                      <a:pt x="7" y="60"/>
                    </a:moveTo>
                    <a:lnTo>
                      <a:pt x="0" y="60"/>
                    </a:lnTo>
                    <a:lnTo>
                      <a:pt x="12" y="0"/>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128" name="Freeform 505"/>
              <p:cNvSpPr/>
              <p:nvPr/>
            </p:nvSpPr>
            <p:spPr>
              <a:xfrm>
                <a:off x="1627" y="1197"/>
                <a:ext cx="16" cy="62"/>
              </a:xfrm>
              <a:custGeom>
                <a:avLst/>
                <a:gdLst/>
                <a:ahLst/>
                <a:cxnLst>
                  <a:cxn ang="0">
                    <a:pos x="4" y="60"/>
                  </a:cxn>
                  <a:cxn ang="0">
                    <a:pos x="0" y="62"/>
                  </a:cxn>
                  <a:cxn ang="0">
                    <a:pos x="11" y="2"/>
                  </a:cxn>
                  <a:cxn ang="0">
                    <a:pos x="16" y="0"/>
                  </a:cxn>
                  <a:cxn ang="0">
                    <a:pos x="4" y="60"/>
                  </a:cxn>
                </a:cxnLst>
                <a:pathLst>
                  <a:path w="16" h="62">
                    <a:moveTo>
                      <a:pt x="4" y="60"/>
                    </a:moveTo>
                    <a:lnTo>
                      <a:pt x="0" y="62"/>
                    </a:lnTo>
                    <a:lnTo>
                      <a:pt x="11" y="2"/>
                    </a:lnTo>
                    <a:lnTo>
                      <a:pt x="16" y="0"/>
                    </a:lnTo>
                    <a:lnTo>
                      <a:pt x="4"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129" name="Freeform 506"/>
              <p:cNvSpPr/>
              <p:nvPr/>
            </p:nvSpPr>
            <p:spPr>
              <a:xfrm>
                <a:off x="1622" y="1199"/>
                <a:ext cx="16" cy="62"/>
              </a:xfrm>
              <a:custGeom>
                <a:avLst/>
                <a:gdLst/>
                <a:ahLst/>
                <a:cxnLst>
                  <a:cxn ang="0">
                    <a:pos x="5" y="60"/>
                  </a:cxn>
                  <a:cxn ang="0">
                    <a:pos x="0" y="62"/>
                  </a:cxn>
                  <a:cxn ang="0">
                    <a:pos x="12" y="3"/>
                  </a:cxn>
                  <a:cxn ang="0">
                    <a:pos x="16" y="0"/>
                  </a:cxn>
                  <a:cxn ang="0">
                    <a:pos x="5" y="60"/>
                  </a:cxn>
                </a:cxnLst>
                <a:pathLst>
                  <a:path w="16" h="62">
                    <a:moveTo>
                      <a:pt x="5" y="60"/>
                    </a:moveTo>
                    <a:lnTo>
                      <a:pt x="0" y="62"/>
                    </a:lnTo>
                    <a:lnTo>
                      <a:pt x="12" y="3"/>
                    </a:lnTo>
                    <a:lnTo>
                      <a:pt x="16" y="0"/>
                    </a:lnTo>
                    <a:lnTo>
                      <a:pt x="5"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130" name="Freeform 507"/>
              <p:cNvSpPr/>
              <p:nvPr/>
            </p:nvSpPr>
            <p:spPr>
              <a:xfrm>
                <a:off x="1590" y="1202"/>
                <a:ext cx="44" cy="71"/>
              </a:xfrm>
              <a:custGeom>
                <a:avLst/>
                <a:gdLst/>
                <a:ahLst/>
                <a:cxnLst>
                  <a:cxn ang="0">
                    <a:pos x="32" y="59"/>
                  </a:cxn>
                  <a:cxn ang="0">
                    <a:pos x="0" y="71"/>
                  </a:cxn>
                  <a:cxn ang="0">
                    <a:pos x="16" y="9"/>
                  </a:cxn>
                  <a:cxn ang="0">
                    <a:pos x="44" y="0"/>
                  </a:cxn>
                  <a:cxn ang="0">
                    <a:pos x="32" y="59"/>
                  </a:cxn>
                </a:cxnLst>
                <a:pathLst>
                  <a:path w="44" h="71">
                    <a:moveTo>
                      <a:pt x="32" y="59"/>
                    </a:moveTo>
                    <a:lnTo>
                      <a:pt x="0" y="71"/>
                    </a:lnTo>
                    <a:lnTo>
                      <a:pt x="16" y="9"/>
                    </a:lnTo>
                    <a:lnTo>
                      <a:pt x="44" y="0"/>
                    </a:lnTo>
                    <a:lnTo>
                      <a:pt x="32"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1" name="Freeform 508"/>
              <p:cNvSpPr/>
              <p:nvPr/>
            </p:nvSpPr>
            <p:spPr>
              <a:xfrm>
                <a:off x="1615" y="1202"/>
                <a:ext cx="19" cy="62"/>
              </a:xfrm>
              <a:custGeom>
                <a:avLst/>
                <a:gdLst/>
                <a:ahLst/>
                <a:cxnLst>
                  <a:cxn ang="0">
                    <a:pos x="7" y="59"/>
                  </a:cxn>
                  <a:cxn ang="0">
                    <a:pos x="0" y="62"/>
                  </a:cxn>
                  <a:cxn ang="0">
                    <a:pos x="14" y="0"/>
                  </a:cxn>
                  <a:cxn ang="0">
                    <a:pos x="19" y="0"/>
                  </a:cxn>
                  <a:cxn ang="0">
                    <a:pos x="7" y="59"/>
                  </a:cxn>
                </a:cxnLst>
                <a:pathLst>
                  <a:path w="19" h="62">
                    <a:moveTo>
                      <a:pt x="7" y="59"/>
                    </a:moveTo>
                    <a:lnTo>
                      <a:pt x="0" y="62"/>
                    </a:lnTo>
                    <a:lnTo>
                      <a:pt x="14" y="0"/>
                    </a:lnTo>
                    <a:lnTo>
                      <a:pt x="19"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2" name="Freeform 509"/>
              <p:cNvSpPr/>
              <p:nvPr/>
            </p:nvSpPr>
            <p:spPr>
              <a:xfrm>
                <a:off x="1611" y="1202"/>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3" name="Freeform 510"/>
              <p:cNvSpPr/>
              <p:nvPr/>
            </p:nvSpPr>
            <p:spPr>
              <a:xfrm>
                <a:off x="1606" y="1204"/>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134" name="Freeform 511"/>
              <p:cNvSpPr/>
              <p:nvPr/>
            </p:nvSpPr>
            <p:spPr>
              <a:xfrm>
                <a:off x="1601" y="1206"/>
                <a:ext cx="19" cy="62"/>
              </a:xfrm>
              <a:custGeom>
                <a:avLst/>
                <a:gdLst/>
                <a:ahLst/>
                <a:cxnLst>
                  <a:cxn ang="0">
                    <a:pos x="5" y="60"/>
                  </a:cxn>
                  <a:cxn ang="0">
                    <a:pos x="0" y="62"/>
                  </a:cxn>
                  <a:cxn ang="0">
                    <a:pos x="14" y="2"/>
                  </a:cxn>
                  <a:cxn ang="0">
                    <a:pos x="19" y="0"/>
                  </a:cxn>
                  <a:cxn ang="0">
                    <a:pos x="5" y="60"/>
                  </a:cxn>
                </a:cxnLst>
                <a:pathLst>
                  <a:path w="19" h="62">
                    <a:moveTo>
                      <a:pt x="5" y="60"/>
                    </a:moveTo>
                    <a:lnTo>
                      <a:pt x="0" y="62"/>
                    </a:lnTo>
                    <a:lnTo>
                      <a:pt x="14" y="2"/>
                    </a:lnTo>
                    <a:lnTo>
                      <a:pt x="19"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135" name="Freeform 512"/>
              <p:cNvSpPr/>
              <p:nvPr/>
            </p:nvSpPr>
            <p:spPr>
              <a:xfrm>
                <a:off x="1597" y="1208"/>
                <a:ext cx="18" cy="63"/>
              </a:xfrm>
              <a:custGeom>
                <a:avLst/>
                <a:gdLst/>
                <a:ahLst/>
                <a:cxnLst>
                  <a:cxn ang="0">
                    <a:pos x="4" y="60"/>
                  </a:cxn>
                  <a:cxn ang="0">
                    <a:pos x="0" y="63"/>
                  </a:cxn>
                  <a:cxn ang="0">
                    <a:pos x="14" y="0"/>
                  </a:cxn>
                  <a:cxn ang="0">
                    <a:pos x="18" y="0"/>
                  </a:cxn>
                  <a:cxn ang="0">
                    <a:pos x="4" y="60"/>
                  </a:cxn>
                </a:cxnLst>
                <a:pathLst>
                  <a:path w="18" h="63">
                    <a:moveTo>
                      <a:pt x="4" y="60"/>
                    </a:moveTo>
                    <a:lnTo>
                      <a:pt x="0" y="63"/>
                    </a:lnTo>
                    <a:lnTo>
                      <a:pt x="14" y="0"/>
                    </a:lnTo>
                    <a:lnTo>
                      <a:pt x="18" y="0"/>
                    </a:lnTo>
                    <a:lnTo>
                      <a:pt x="4"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136" name="Freeform 513"/>
              <p:cNvSpPr/>
              <p:nvPr/>
            </p:nvSpPr>
            <p:spPr>
              <a:xfrm>
                <a:off x="1590" y="1208"/>
                <a:ext cx="21" cy="65"/>
              </a:xfrm>
              <a:custGeom>
                <a:avLst/>
                <a:gdLst/>
                <a:ahLst/>
                <a:cxnLst>
                  <a:cxn ang="0">
                    <a:pos x="7" y="63"/>
                  </a:cxn>
                  <a:cxn ang="0">
                    <a:pos x="0" y="65"/>
                  </a:cxn>
                  <a:cxn ang="0">
                    <a:pos x="16" y="3"/>
                  </a:cxn>
                  <a:cxn ang="0">
                    <a:pos x="21" y="0"/>
                  </a:cxn>
                  <a:cxn ang="0">
                    <a:pos x="7" y="63"/>
                  </a:cxn>
                </a:cxnLst>
                <a:pathLst>
                  <a:path w="21" h="65">
                    <a:moveTo>
                      <a:pt x="7" y="63"/>
                    </a:moveTo>
                    <a:lnTo>
                      <a:pt x="0" y="65"/>
                    </a:lnTo>
                    <a:lnTo>
                      <a:pt x="16" y="3"/>
                    </a:lnTo>
                    <a:lnTo>
                      <a:pt x="21" y="0"/>
                    </a:lnTo>
                    <a:lnTo>
                      <a:pt x="7" y="63"/>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137" name="Freeform 514"/>
              <p:cNvSpPr/>
              <p:nvPr/>
            </p:nvSpPr>
            <p:spPr>
              <a:xfrm>
                <a:off x="1562" y="1211"/>
                <a:ext cx="44" cy="76"/>
              </a:xfrm>
              <a:custGeom>
                <a:avLst/>
                <a:gdLst/>
                <a:ahLst/>
                <a:cxnLst>
                  <a:cxn ang="0">
                    <a:pos x="28" y="62"/>
                  </a:cxn>
                  <a:cxn ang="0">
                    <a:pos x="0" y="76"/>
                  </a:cxn>
                  <a:cxn ang="0">
                    <a:pos x="19" y="14"/>
                  </a:cxn>
                  <a:cxn ang="0">
                    <a:pos x="44" y="0"/>
                  </a:cxn>
                  <a:cxn ang="0">
                    <a:pos x="28" y="62"/>
                  </a:cxn>
                </a:cxnLst>
                <a:pathLst>
                  <a:path w="44" h="76">
                    <a:moveTo>
                      <a:pt x="28" y="62"/>
                    </a:moveTo>
                    <a:lnTo>
                      <a:pt x="0" y="76"/>
                    </a:lnTo>
                    <a:lnTo>
                      <a:pt x="19" y="14"/>
                    </a:lnTo>
                    <a:lnTo>
                      <a:pt x="44" y="0"/>
                    </a:lnTo>
                    <a:lnTo>
                      <a:pt x="28"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8" name="Freeform 515"/>
              <p:cNvSpPr/>
              <p:nvPr/>
            </p:nvSpPr>
            <p:spPr>
              <a:xfrm>
                <a:off x="1585" y="1211"/>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9" name="Freeform 516"/>
              <p:cNvSpPr/>
              <p:nvPr/>
            </p:nvSpPr>
            <p:spPr>
              <a:xfrm>
                <a:off x="1581" y="1213"/>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40" name="Freeform 517"/>
              <p:cNvSpPr/>
              <p:nvPr/>
            </p:nvSpPr>
            <p:spPr>
              <a:xfrm>
                <a:off x="1574" y="1215"/>
                <a:ext cx="23" cy="65"/>
              </a:xfrm>
              <a:custGeom>
                <a:avLst/>
                <a:gdLst/>
                <a:ahLst/>
                <a:cxnLst>
                  <a:cxn ang="0">
                    <a:pos x="7" y="62"/>
                  </a:cxn>
                  <a:cxn ang="0">
                    <a:pos x="0" y="65"/>
                  </a:cxn>
                  <a:cxn ang="0">
                    <a:pos x="16" y="3"/>
                  </a:cxn>
                  <a:cxn ang="0">
                    <a:pos x="23" y="0"/>
                  </a:cxn>
                  <a:cxn ang="0">
                    <a:pos x="7" y="62"/>
                  </a:cxn>
                </a:cxnLst>
                <a:pathLst>
                  <a:path w="23" h="65">
                    <a:moveTo>
                      <a:pt x="7" y="62"/>
                    </a:moveTo>
                    <a:lnTo>
                      <a:pt x="0" y="65"/>
                    </a:lnTo>
                    <a:lnTo>
                      <a:pt x="16" y="3"/>
                    </a:lnTo>
                    <a:lnTo>
                      <a:pt x="23" y="0"/>
                    </a:lnTo>
                    <a:lnTo>
                      <a:pt x="7"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141" name="Freeform 518"/>
              <p:cNvSpPr/>
              <p:nvPr/>
            </p:nvSpPr>
            <p:spPr>
              <a:xfrm>
                <a:off x="1569" y="1218"/>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142" name="Freeform 519"/>
              <p:cNvSpPr/>
              <p:nvPr/>
            </p:nvSpPr>
            <p:spPr>
              <a:xfrm>
                <a:off x="1562" y="1220"/>
                <a:ext cx="23" cy="67"/>
              </a:xfrm>
              <a:custGeom>
                <a:avLst/>
                <a:gdLst/>
                <a:ahLst/>
                <a:cxnLst>
                  <a:cxn ang="0">
                    <a:pos x="7" y="62"/>
                  </a:cxn>
                  <a:cxn ang="0">
                    <a:pos x="0" y="67"/>
                  </a:cxn>
                  <a:cxn ang="0">
                    <a:pos x="19" y="5"/>
                  </a:cxn>
                  <a:cxn ang="0">
                    <a:pos x="23" y="0"/>
                  </a:cxn>
                  <a:cxn ang="0">
                    <a:pos x="7" y="62"/>
                  </a:cxn>
                </a:cxnLst>
                <a:pathLst>
                  <a:path w="23" h="67">
                    <a:moveTo>
                      <a:pt x="7" y="62"/>
                    </a:moveTo>
                    <a:lnTo>
                      <a:pt x="0" y="67"/>
                    </a:lnTo>
                    <a:lnTo>
                      <a:pt x="19" y="5"/>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143" name="Freeform 520"/>
              <p:cNvSpPr/>
              <p:nvPr/>
            </p:nvSpPr>
            <p:spPr>
              <a:xfrm>
                <a:off x="1537" y="1225"/>
                <a:ext cx="44" cy="78"/>
              </a:xfrm>
              <a:custGeom>
                <a:avLst/>
                <a:gdLst/>
                <a:ahLst/>
                <a:cxnLst>
                  <a:cxn ang="0">
                    <a:pos x="25" y="62"/>
                  </a:cxn>
                  <a:cxn ang="0">
                    <a:pos x="0" y="78"/>
                  </a:cxn>
                  <a:cxn ang="0">
                    <a:pos x="18" y="13"/>
                  </a:cxn>
                  <a:cxn ang="0">
                    <a:pos x="44" y="0"/>
                  </a:cxn>
                  <a:cxn ang="0">
                    <a:pos x="25" y="62"/>
                  </a:cxn>
                </a:cxnLst>
                <a:pathLst>
                  <a:path w="44" h="78">
                    <a:moveTo>
                      <a:pt x="25" y="62"/>
                    </a:moveTo>
                    <a:lnTo>
                      <a:pt x="0" y="78"/>
                    </a:lnTo>
                    <a:lnTo>
                      <a:pt x="18" y="13"/>
                    </a:lnTo>
                    <a:lnTo>
                      <a:pt x="44"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4" name="Freeform 521"/>
              <p:cNvSpPr/>
              <p:nvPr/>
            </p:nvSpPr>
            <p:spPr>
              <a:xfrm>
                <a:off x="1558" y="1225"/>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5" name="Freeform 522"/>
              <p:cNvSpPr/>
              <p:nvPr/>
            </p:nvSpPr>
            <p:spPr>
              <a:xfrm>
                <a:off x="1553" y="1227"/>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6" name="Freeform 523"/>
              <p:cNvSpPr/>
              <p:nvPr/>
            </p:nvSpPr>
            <p:spPr>
              <a:xfrm>
                <a:off x="1549" y="1229"/>
                <a:ext cx="23" cy="65"/>
              </a:xfrm>
              <a:custGeom>
                <a:avLst/>
                <a:gdLst/>
                <a:ahLst/>
                <a:cxnLst>
                  <a:cxn ang="0">
                    <a:pos x="4" y="62"/>
                  </a:cxn>
                  <a:cxn ang="0">
                    <a:pos x="0" y="65"/>
                  </a:cxn>
                  <a:cxn ang="0">
                    <a:pos x="20" y="2"/>
                  </a:cxn>
                  <a:cxn ang="0">
                    <a:pos x="23" y="0"/>
                  </a:cxn>
                  <a:cxn ang="0">
                    <a:pos x="4" y="62"/>
                  </a:cxn>
                </a:cxnLst>
                <a:pathLst>
                  <a:path w="23" h="65">
                    <a:moveTo>
                      <a:pt x="4" y="62"/>
                    </a:moveTo>
                    <a:lnTo>
                      <a:pt x="0" y="65"/>
                    </a:lnTo>
                    <a:lnTo>
                      <a:pt x="20" y="2"/>
                    </a:lnTo>
                    <a:lnTo>
                      <a:pt x="23" y="0"/>
                    </a:lnTo>
                    <a:lnTo>
                      <a:pt x="4"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47" name="Freeform 524"/>
              <p:cNvSpPr/>
              <p:nvPr/>
            </p:nvSpPr>
            <p:spPr>
              <a:xfrm>
                <a:off x="1544"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48" name="Freeform 525"/>
              <p:cNvSpPr/>
              <p:nvPr/>
            </p:nvSpPr>
            <p:spPr>
              <a:xfrm>
                <a:off x="1542" y="1234"/>
                <a:ext cx="23" cy="64"/>
              </a:xfrm>
              <a:custGeom>
                <a:avLst/>
                <a:gdLst/>
                <a:ahLst/>
                <a:cxnLst>
                  <a:cxn ang="0">
                    <a:pos x="2" y="62"/>
                  </a:cxn>
                  <a:cxn ang="0">
                    <a:pos x="0" y="64"/>
                  </a:cxn>
                  <a:cxn ang="0">
                    <a:pos x="18" y="2"/>
                  </a:cxn>
                  <a:cxn ang="0">
                    <a:pos x="23" y="0"/>
                  </a:cxn>
                  <a:cxn ang="0">
                    <a:pos x="2" y="62"/>
                  </a:cxn>
                </a:cxnLst>
                <a:pathLst>
                  <a:path w="23" h="64">
                    <a:moveTo>
                      <a:pt x="2" y="62"/>
                    </a:moveTo>
                    <a:lnTo>
                      <a:pt x="0" y="64"/>
                    </a:lnTo>
                    <a:lnTo>
                      <a:pt x="18" y="2"/>
                    </a:lnTo>
                    <a:lnTo>
                      <a:pt x="23" y="0"/>
                    </a:lnTo>
                    <a:lnTo>
                      <a:pt x="2" y="62"/>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49" name="Freeform 526"/>
              <p:cNvSpPr/>
              <p:nvPr/>
            </p:nvSpPr>
            <p:spPr>
              <a:xfrm>
                <a:off x="1537" y="1236"/>
                <a:ext cx="23" cy="67"/>
              </a:xfrm>
              <a:custGeom>
                <a:avLst/>
                <a:gdLst/>
                <a:ahLst/>
                <a:cxnLst>
                  <a:cxn ang="0">
                    <a:pos x="5" y="62"/>
                  </a:cxn>
                  <a:cxn ang="0">
                    <a:pos x="0" y="67"/>
                  </a:cxn>
                  <a:cxn ang="0">
                    <a:pos x="18" y="2"/>
                  </a:cxn>
                  <a:cxn ang="0">
                    <a:pos x="23" y="0"/>
                  </a:cxn>
                  <a:cxn ang="0">
                    <a:pos x="5" y="62"/>
                  </a:cxn>
                </a:cxnLst>
                <a:pathLst>
                  <a:path w="23" h="67">
                    <a:moveTo>
                      <a:pt x="5" y="62"/>
                    </a:moveTo>
                    <a:lnTo>
                      <a:pt x="0" y="67"/>
                    </a:lnTo>
                    <a:lnTo>
                      <a:pt x="18" y="2"/>
                    </a:lnTo>
                    <a:lnTo>
                      <a:pt x="23" y="0"/>
                    </a:lnTo>
                    <a:lnTo>
                      <a:pt x="5" y="62"/>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50" name="Freeform 527"/>
              <p:cNvSpPr/>
              <p:nvPr/>
            </p:nvSpPr>
            <p:spPr>
              <a:xfrm>
                <a:off x="1512" y="1238"/>
                <a:ext cx="43" cy="81"/>
              </a:xfrm>
              <a:custGeom>
                <a:avLst/>
                <a:gdLst/>
                <a:ahLst/>
                <a:cxnLst>
                  <a:cxn ang="0">
                    <a:pos x="25" y="65"/>
                  </a:cxn>
                  <a:cxn ang="0">
                    <a:pos x="0" y="81"/>
                  </a:cxn>
                  <a:cxn ang="0">
                    <a:pos x="23" y="16"/>
                  </a:cxn>
                  <a:cxn ang="0">
                    <a:pos x="43" y="0"/>
                  </a:cxn>
                  <a:cxn ang="0">
                    <a:pos x="25" y="65"/>
                  </a:cxn>
                </a:cxnLst>
                <a:pathLst>
                  <a:path w="43" h="81">
                    <a:moveTo>
                      <a:pt x="25" y="65"/>
                    </a:moveTo>
                    <a:lnTo>
                      <a:pt x="0" y="81"/>
                    </a:lnTo>
                    <a:lnTo>
                      <a:pt x="23" y="16"/>
                    </a:lnTo>
                    <a:lnTo>
                      <a:pt x="43" y="0"/>
                    </a:lnTo>
                    <a:lnTo>
                      <a:pt x="25"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1" name="Freeform 528"/>
              <p:cNvSpPr/>
              <p:nvPr/>
            </p:nvSpPr>
            <p:spPr>
              <a:xfrm>
                <a:off x="1530" y="1238"/>
                <a:ext cx="25" cy="67"/>
              </a:xfrm>
              <a:custGeom>
                <a:avLst/>
                <a:gdLst/>
                <a:ahLst/>
                <a:cxnLst>
                  <a:cxn ang="0">
                    <a:pos x="7" y="65"/>
                  </a:cxn>
                  <a:cxn ang="0">
                    <a:pos x="0" y="67"/>
                  </a:cxn>
                  <a:cxn ang="0">
                    <a:pos x="21" y="3"/>
                  </a:cxn>
                  <a:cxn ang="0">
                    <a:pos x="25" y="0"/>
                  </a:cxn>
                  <a:cxn ang="0">
                    <a:pos x="7" y="65"/>
                  </a:cxn>
                </a:cxnLst>
                <a:pathLst>
                  <a:path w="25" h="67">
                    <a:moveTo>
                      <a:pt x="7" y="65"/>
                    </a:moveTo>
                    <a:lnTo>
                      <a:pt x="0" y="67"/>
                    </a:lnTo>
                    <a:lnTo>
                      <a:pt x="21"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2" name="Freeform 529"/>
              <p:cNvSpPr/>
              <p:nvPr/>
            </p:nvSpPr>
            <p:spPr>
              <a:xfrm>
                <a:off x="1526" y="1241"/>
                <a:ext cx="25" cy="69"/>
              </a:xfrm>
              <a:custGeom>
                <a:avLst/>
                <a:gdLst/>
                <a:ahLst/>
                <a:cxnLst>
                  <a:cxn ang="0">
                    <a:pos x="4" y="64"/>
                  </a:cxn>
                  <a:cxn ang="0">
                    <a:pos x="0" y="69"/>
                  </a:cxn>
                  <a:cxn ang="0">
                    <a:pos x="23" y="4"/>
                  </a:cxn>
                  <a:cxn ang="0">
                    <a:pos x="25" y="0"/>
                  </a:cxn>
                  <a:cxn ang="0">
                    <a:pos x="4" y="64"/>
                  </a:cxn>
                </a:cxnLst>
                <a:pathLst>
                  <a:path w="25" h="69">
                    <a:moveTo>
                      <a:pt x="4" y="64"/>
                    </a:moveTo>
                    <a:lnTo>
                      <a:pt x="0" y="69"/>
                    </a:lnTo>
                    <a:lnTo>
                      <a:pt x="23" y="4"/>
                    </a:lnTo>
                    <a:lnTo>
                      <a:pt x="25" y="0"/>
                    </a:lnTo>
                    <a:lnTo>
                      <a:pt x="4"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3" name="Freeform 530"/>
              <p:cNvSpPr/>
              <p:nvPr/>
            </p:nvSpPr>
            <p:spPr>
              <a:xfrm>
                <a:off x="1521"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54" name="Freeform 531"/>
              <p:cNvSpPr/>
              <p:nvPr/>
            </p:nvSpPr>
            <p:spPr>
              <a:xfrm>
                <a:off x="1516"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55" name="Freeform 532"/>
              <p:cNvSpPr/>
              <p:nvPr/>
            </p:nvSpPr>
            <p:spPr>
              <a:xfrm>
                <a:off x="1512" y="1250"/>
                <a:ext cx="27" cy="69"/>
              </a:xfrm>
              <a:custGeom>
                <a:avLst/>
                <a:gdLst/>
                <a:ahLst/>
                <a:cxnLst>
                  <a:cxn ang="0">
                    <a:pos x="4" y="67"/>
                  </a:cxn>
                  <a:cxn ang="0">
                    <a:pos x="0" y="69"/>
                  </a:cxn>
                  <a:cxn ang="0">
                    <a:pos x="23" y="4"/>
                  </a:cxn>
                  <a:cxn ang="0">
                    <a:pos x="27" y="0"/>
                  </a:cxn>
                  <a:cxn ang="0">
                    <a:pos x="4" y="67"/>
                  </a:cxn>
                </a:cxnLst>
                <a:pathLst>
                  <a:path w="27" h="69">
                    <a:moveTo>
                      <a:pt x="4" y="67"/>
                    </a:moveTo>
                    <a:lnTo>
                      <a:pt x="0" y="69"/>
                    </a:lnTo>
                    <a:lnTo>
                      <a:pt x="23" y="4"/>
                    </a:lnTo>
                    <a:lnTo>
                      <a:pt x="27" y="0"/>
                    </a:lnTo>
                    <a:lnTo>
                      <a:pt x="4"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56" name="Freeform 533"/>
              <p:cNvSpPr/>
              <p:nvPr/>
            </p:nvSpPr>
            <p:spPr>
              <a:xfrm>
                <a:off x="1489" y="1254"/>
                <a:ext cx="46" cy="86"/>
              </a:xfrm>
              <a:custGeom>
                <a:avLst/>
                <a:gdLst/>
                <a:ahLst/>
                <a:cxnLst>
                  <a:cxn ang="0">
                    <a:pos x="23" y="65"/>
                  </a:cxn>
                  <a:cxn ang="0">
                    <a:pos x="0" y="86"/>
                  </a:cxn>
                  <a:cxn ang="0">
                    <a:pos x="25" y="17"/>
                  </a:cxn>
                  <a:cxn ang="0">
                    <a:pos x="46" y="0"/>
                  </a:cxn>
                  <a:cxn ang="0">
                    <a:pos x="23" y="65"/>
                  </a:cxn>
                </a:cxnLst>
                <a:pathLst>
                  <a:path w="46" h="86">
                    <a:moveTo>
                      <a:pt x="23" y="65"/>
                    </a:moveTo>
                    <a:lnTo>
                      <a:pt x="0" y="86"/>
                    </a:lnTo>
                    <a:lnTo>
                      <a:pt x="25" y="17"/>
                    </a:lnTo>
                    <a:lnTo>
                      <a:pt x="46" y="0"/>
                    </a:lnTo>
                    <a:lnTo>
                      <a:pt x="23"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7" name="Freeform 534"/>
              <p:cNvSpPr/>
              <p:nvPr/>
            </p:nvSpPr>
            <p:spPr>
              <a:xfrm>
                <a:off x="1507" y="1254"/>
                <a:ext cx="28" cy="69"/>
              </a:xfrm>
              <a:custGeom>
                <a:avLst/>
                <a:gdLst/>
                <a:ahLst/>
                <a:cxnLst>
                  <a:cxn ang="0">
                    <a:pos x="5" y="65"/>
                  </a:cxn>
                  <a:cxn ang="0">
                    <a:pos x="0" y="69"/>
                  </a:cxn>
                  <a:cxn ang="0">
                    <a:pos x="23" y="5"/>
                  </a:cxn>
                  <a:cxn ang="0">
                    <a:pos x="28" y="0"/>
                  </a:cxn>
                  <a:cxn ang="0">
                    <a:pos x="5" y="65"/>
                  </a:cxn>
                </a:cxnLst>
                <a:pathLst>
                  <a:path w="28" h="69">
                    <a:moveTo>
                      <a:pt x="5" y="65"/>
                    </a:moveTo>
                    <a:lnTo>
                      <a:pt x="0" y="69"/>
                    </a:lnTo>
                    <a:lnTo>
                      <a:pt x="23" y="5"/>
                    </a:lnTo>
                    <a:lnTo>
                      <a:pt x="28" y="0"/>
                    </a:lnTo>
                    <a:lnTo>
                      <a:pt x="5"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8" name="Freeform 535"/>
              <p:cNvSpPr/>
              <p:nvPr/>
            </p:nvSpPr>
            <p:spPr>
              <a:xfrm>
                <a:off x="1500" y="1259"/>
                <a:ext cx="30" cy="69"/>
              </a:xfrm>
              <a:custGeom>
                <a:avLst/>
                <a:gdLst/>
                <a:ahLst/>
                <a:cxnLst>
                  <a:cxn ang="0">
                    <a:pos x="7" y="64"/>
                  </a:cxn>
                  <a:cxn ang="0">
                    <a:pos x="0" y="69"/>
                  </a:cxn>
                  <a:cxn ang="0">
                    <a:pos x="23" y="5"/>
                  </a:cxn>
                  <a:cxn ang="0">
                    <a:pos x="30" y="0"/>
                  </a:cxn>
                  <a:cxn ang="0">
                    <a:pos x="7" y="64"/>
                  </a:cxn>
                </a:cxnLst>
                <a:pathLst>
                  <a:path w="30" h="69">
                    <a:moveTo>
                      <a:pt x="7" y="64"/>
                    </a:moveTo>
                    <a:lnTo>
                      <a:pt x="0" y="69"/>
                    </a:lnTo>
                    <a:lnTo>
                      <a:pt x="23" y="5"/>
                    </a:lnTo>
                    <a:lnTo>
                      <a:pt x="30" y="0"/>
                    </a:lnTo>
                    <a:lnTo>
                      <a:pt x="7" y="64"/>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59" name="Freeform 536"/>
              <p:cNvSpPr/>
              <p:nvPr/>
            </p:nvSpPr>
            <p:spPr>
              <a:xfrm>
                <a:off x="1496" y="1264"/>
                <a:ext cx="27" cy="71"/>
              </a:xfrm>
              <a:custGeom>
                <a:avLst/>
                <a:gdLst/>
                <a:ahLst/>
                <a:cxnLst>
                  <a:cxn ang="0">
                    <a:pos x="4" y="64"/>
                  </a:cxn>
                  <a:cxn ang="0">
                    <a:pos x="0" y="71"/>
                  </a:cxn>
                  <a:cxn ang="0">
                    <a:pos x="23" y="2"/>
                  </a:cxn>
                  <a:cxn ang="0">
                    <a:pos x="27" y="0"/>
                  </a:cxn>
                  <a:cxn ang="0">
                    <a:pos x="4" y="64"/>
                  </a:cxn>
                </a:cxnLst>
                <a:pathLst>
                  <a:path w="27" h="71">
                    <a:moveTo>
                      <a:pt x="4" y="64"/>
                    </a:moveTo>
                    <a:lnTo>
                      <a:pt x="0" y="71"/>
                    </a:lnTo>
                    <a:lnTo>
                      <a:pt x="23" y="2"/>
                    </a:lnTo>
                    <a:lnTo>
                      <a:pt x="27" y="0"/>
                    </a:lnTo>
                    <a:lnTo>
                      <a:pt x="4" y="64"/>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60" name="Freeform 537"/>
              <p:cNvSpPr/>
              <p:nvPr/>
            </p:nvSpPr>
            <p:spPr>
              <a:xfrm>
                <a:off x="1489" y="1266"/>
                <a:ext cx="30" cy="74"/>
              </a:xfrm>
              <a:custGeom>
                <a:avLst/>
                <a:gdLst/>
                <a:ahLst/>
                <a:cxnLst>
                  <a:cxn ang="0">
                    <a:pos x="7" y="69"/>
                  </a:cxn>
                  <a:cxn ang="0">
                    <a:pos x="0" y="74"/>
                  </a:cxn>
                  <a:cxn ang="0">
                    <a:pos x="25" y="5"/>
                  </a:cxn>
                  <a:cxn ang="0">
                    <a:pos x="30" y="0"/>
                  </a:cxn>
                  <a:cxn ang="0">
                    <a:pos x="7" y="69"/>
                  </a:cxn>
                </a:cxnLst>
                <a:pathLst>
                  <a:path w="30" h="74">
                    <a:moveTo>
                      <a:pt x="7" y="69"/>
                    </a:moveTo>
                    <a:lnTo>
                      <a:pt x="0" y="74"/>
                    </a:lnTo>
                    <a:lnTo>
                      <a:pt x="25" y="5"/>
                    </a:lnTo>
                    <a:lnTo>
                      <a:pt x="30" y="0"/>
                    </a:lnTo>
                    <a:lnTo>
                      <a:pt x="7" y="69"/>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61" name="Freeform 538"/>
              <p:cNvSpPr/>
              <p:nvPr/>
            </p:nvSpPr>
            <p:spPr>
              <a:xfrm>
                <a:off x="1470" y="1271"/>
                <a:ext cx="44" cy="89"/>
              </a:xfrm>
              <a:custGeom>
                <a:avLst/>
                <a:gdLst/>
                <a:ahLst/>
                <a:cxnLst>
                  <a:cxn ang="0">
                    <a:pos x="19" y="69"/>
                  </a:cxn>
                  <a:cxn ang="0">
                    <a:pos x="0" y="89"/>
                  </a:cxn>
                  <a:cxn ang="0">
                    <a:pos x="26" y="20"/>
                  </a:cxn>
                  <a:cxn ang="0">
                    <a:pos x="44" y="0"/>
                  </a:cxn>
                  <a:cxn ang="0">
                    <a:pos x="19" y="69"/>
                  </a:cxn>
                </a:cxnLst>
                <a:pathLst>
                  <a:path w="44" h="89">
                    <a:moveTo>
                      <a:pt x="19" y="69"/>
                    </a:moveTo>
                    <a:lnTo>
                      <a:pt x="0" y="89"/>
                    </a:lnTo>
                    <a:lnTo>
                      <a:pt x="26" y="20"/>
                    </a:lnTo>
                    <a:lnTo>
                      <a:pt x="44" y="0"/>
                    </a:lnTo>
                    <a:lnTo>
                      <a:pt x="19"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2" name="Freeform 539"/>
              <p:cNvSpPr/>
              <p:nvPr/>
            </p:nvSpPr>
            <p:spPr>
              <a:xfrm>
                <a:off x="1482" y="1271"/>
                <a:ext cx="32" cy="75"/>
              </a:xfrm>
              <a:custGeom>
                <a:avLst/>
                <a:gdLst/>
                <a:ahLst/>
                <a:cxnLst>
                  <a:cxn ang="0">
                    <a:pos x="7" y="69"/>
                  </a:cxn>
                  <a:cxn ang="0">
                    <a:pos x="0" y="75"/>
                  </a:cxn>
                  <a:cxn ang="0">
                    <a:pos x="25" y="6"/>
                  </a:cxn>
                  <a:cxn ang="0">
                    <a:pos x="32" y="0"/>
                  </a:cxn>
                  <a:cxn ang="0">
                    <a:pos x="7" y="69"/>
                  </a:cxn>
                </a:cxnLst>
                <a:pathLst>
                  <a:path w="32" h="75">
                    <a:moveTo>
                      <a:pt x="7" y="69"/>
                    </a:moveTo>
                    <a:lnTo>
                      <a:pt x="0" y="75"/>
                    </a:lnTo>
                    <a:lnTo>
                      <a:pt x="25" y="6"/>
                    </a:lnTo>
                    <a:lnTo>
                      <a:pt x="32" y="0"/>
                    </a:lnTo>
                    <a:lnTo>
                      <a:pt x="7"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3" name="Freeform 540"/>
              <p:cNvSpPr/>
              <p:nvPr/>
            </p:nvSpPr>
            <p:spPr>
              <a:xfrm>
                <a:off x="1475" y="1277"/>
                <a:ext cx="32" cy="76"/>
              </a:xfrm>
              <a:custGeom>
                <a:avLst/>
                <a:gdLst/>
                <a:ahLst/>
                <a:cxnLst>
                  <a:cxn ang="0">
                    <a:pos x="7" y="69"/>
                  </a:cxn>
                  <a:cxn ang="0">
                    <a:pos x="0" y="76"/>
                  </a:cxn>
                  <a:cxn ang="0">
                    <a:pos x="28" y="7"/>
                  </a:cxn>
                  <a:cxn ang="0">
                    <a:pos x="32" y="0"/>
                  </a:cxn>
                  <a:cxn ang="0">
                    <a:pos x="7" y="69"/>
                  </a:cxn>
                </a:cxnLst>
                <a:pathLst>
                  <a:path w="32" h="76">
                    <a:moveTo>
                      <a:pt x="7" y="69"/>
                    </a:moveTo>
                    <a:lnTo>
                      <a:pt x="0" y="76"/>
                    </a:lnTo>
                    <a:lnTo>
                      <a:pt x="28" y="7"/>
                    </a:lnTo>
                    <a:lnTo>
                      <a:pt x="32"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64" name="Freeform 541"/>
              <p:cNvSpPr/>
              <p:nvPr/>
            </p:nvSpPr>
            <p:spPr>
              <a:xfrm>
                <a:off x="1470" y="1284"/>
                <a:ext cx="33" cy="76"/>
              </a:xfrm>
              <a:custGeom>
                <a:avLst/>
                <a:gdLst/>
                <a:ahLst/>
                <a:cxnLst>
                  <a:cxn ang="0">
                    <a:pos x="5" y="69"/>
                  </a:cxn>
                  <a:cxn ang="0">
                    <a:pos x="0" y="76"/>
                  </a:cxn>
                  <a:cxn ang="0">
                    <a:pos x="26" y="7"/>
                  </a:cxn>
                  <a:cxn ang="0">
                    <a:pos x="33" y="0"/>
                  </a:cxn>
                  <a:cxn ang="0">
                    <a:pos x="5" y="69"/>
                  </a:cxn>
                </a:cxnLst>
                <a:pathLst>
                  <a:path w="33" h="76">
                    <a:moveTo>
                      <a:pt x="5" y="69"/>
                    </a:moveTo>
                    <a:lnTo>
                      <a:pt x="0" y="76"/>
                    </a:lnTo>
                    <a:lnTo>
                      <a:pt x="26" y="7"/>
                    </a:lnTo>
                    <a:lnTo>
                      <a:pt x="33" y="0"/>
                    </a:lnTo>
                    <a:lnTo>
                      <a:pt x="5"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65" name="Freeform 542"/>
              <p:cNvSpPr/>
              <p:nvPr/>
            </p:nvSpPr>
            <p:spPr>
              <a:xfrm>
                <a:off x="1452" y="1291"/>
                <a:ext cx="44" cy="92"/>
              </a:xfrm>
              <a:custGeom>
                <a:avLst/>
                <a:gdLst/>
                <a:ahLst/>
                <a:cxnLst>
                  <a:cxn ang="0">
                    <a:pos x="18" y="69"/>
                  </a:cxn>
                  <a:cxn ang="0">
                    <a:pos x="0" y="92"/>
                  </a:cxn>
                  <a:cxn ang="0">
                    <a:pos x="28" y="21"/>
                  </a:cxn>
                  <a:cxn ang="0">
                    <a:pos x="44" y="0"/>
                  </a:cxn>
                  <a:cxn ang="0">
                    <a:pos x="18" y="69"/>
                  </a:cxn>
                </a:cxnLst>
                <a:pathLst>
                  <a:path w="44" h="92">
                    <a:moveTo>
                      <a:pt x="18" y="69"/>
                    </a:moveTo>
                    <a:lnTo>
                      <a:pt x="0" y="92"/>
                    </a:lnTo>
                    <a:lnTo>
                      <a:pt x="28" y="21"/>
                    </a:lnTo>
                    <a:lnTo>
                      <a:pt x="44" y="0"/>
                    </a:lnTo>
                    <a:lnTo>
                      <a:pt x="18"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6" name="Freeform 543"/>
              <p:cNvSpPr/>
              <p:nvPr/>
            </p:nvSpPr>
            <p:spPr>
              <a:xfrm>
                <a:off x="1461" y="1291"/>
                <a:ext cx="35" cy="81"/>
              </a:xfrm>
              <a:custGeom>
                <a:avLst/>
                <a:gdLst/>
                <a:ahLst/>
                <a:cxnLst>
                  <a:cxn ang="0">
                    <a:pos x="9" y="69"/>
                  </a:cxn>
                  <a:cxn ang="0">
                    <a:pos x="0" y="81"/>
                  </a:cxn>
                  <a:cxn ang="0">
                    <a:pos x="28" y="9"/>
                  </a:cxn>
                  <a:cxn ang="0">
                    <a:pos x="35" y="0"/>
                  </a:cxn>
                  <a:cxn ang="0">
                    <a:pos x="9" y="69"/>
                  </a:cxn>
                </a:cxnLst>
                <a:pathLst>
                  <a:path w="35" h="81">
                    <a:moveTo>
                      <a:pt x="9" y="69"/>
                    </a:moveTo>
                    <a:lnTo>
                      <a:pt x="0" y="81"/>
                    </a:lnTo>
                    <a:lnTo>
                      <a:pt x="28" y="9"/>
                    </a:lnTo>
                    <a:lnTo>
                      <a:pt x="35"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7" name="Freeform 544"/>
              <p:cNvSpPr/>
              <p:nvPr/>
            </p:nvSpPr>
            <p:spPr>
              <a:xfrm>
                <a:off x="1452" y="1300"/>
                <a:ext cx="37" cy="83"/>
              </a:xfrm>
              <a:custGeom>
                <a:avLst/>
                <a:gdLst/>
                <a:ahLst/>
                <a:cxnLst>
                  <a:cxn ang="0">
                    <a:pos x="9" y="72"/>
                  </a:cxn>
                  <a:cxn ang="0">
                    <a:pos x="0" y="83"/>
                  </a:cxn>
                  <a:cxn ang="0">
                    <a:pos x="28" y="12"/>
                  </a:cxn>
                  <a:cxn ang="0">
                    <a:pos x="37" y="0"/>
                  </a:cxn>
                  <a:cxn ang="0">
                    <a:pos x="9" y="72"/>
                  </a:cxn>
                </a:cxnLst>
                <a:pathLst>
                  <a:path w="37" h="83">
                    <a:moveTo>
                      <a:pt x="9" y="72"/>
                    </a:moveTo>
                    <a:lnTo>
                      <a:pt x="0" y="83"/>
                    </a:lnTo>
                    <a:lnTo>
                      <a:pt x="28" y="12"/>
                    </a:lnTo>
                    <a:lnTo>
                      <a:pt x="37" y="0"/>
                    </a:lnTo>
                    <a:lnTo>
                      <a:pt x="9" y="72"/>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68" name="Freeform 545"/>
              <p:cNvSpPr/>
              <p:nvPr/>
            </p:nvSpPr>
            <p:spPr>
              <a:xfrm>
                <a:off x="1438" y="1312"/>
                <a:ext cx="42" cy="94"/>
              </a:xfrm>
              <a:custGeom>
                <a:avLst/>
                <a:gdLst/>
                <a:ahLst/>
                <a:cxnLst>
                  <a:cxn ang="0">
                    <a:pos x="14" y="71"/>
                  </a:cxn>
                  <a:cxn ang="0">
                    <a:pos x="0" y="94"/>
                  </a:cxn>
                  <a:cxn ang="0">
                    <a:pos x="30" y="21"/>
                  </a:cxn>
                  <a:cxn ang="0">
                    <a:pos x="42" y="0"/>
                  </a:cxn>
                  <a:cxn ang="0">
                    <a:pos x="14" y="71"/>
                  </a:cxn>
                </a:cxnLst>
                <a:pathLst>
                  <a:path w="42" h="94">
                    <a:moveTo>
                      <a:pt x="14" y="71"/>
                    </a:moveTo>
                    <a:lnTo>
                      <a:pt x="0" y="94"/>
                    </a:lnTo>
                    <a:lnTo>
                      <a:pt x="30" y="21"/>
                    </a:lnTo>
                    <a:lnTo>
                      <a:pt x="42" y="0"/>
                    </a:lnTo>
                    <a:lnTo>
                      <a:pt x="14"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69" name="Freeform 546"/>
              <p:cNvSpPr/>
              <p:nvPr/>
            </p:nvSpPr>
            <p:spPr>
              <a:xfrm>
                <a:off x="1427" y="1333"/>
                <a:ext cx="41" cy="98"/>
              </a:xfrm>
              <a:custGeom>
                <a:avLst/>
                <a:gdLst/>
                <a:ahLst/>
                <a:cxnLst>
                  <a:cxn ang="0">
                    <a:pos x="11" y="73"/>
                  </a:cxn>
                  <a:cxn ang="0">
                    <a:pos x="0" y="98"/>
                  </a:cxn>
                  <a:cxn ang="0">
                    <a:pos x="30" y="23"/>
                  </a:cxn>
                  <a:cxn ang="0">
                    <a:pos x="41" y="0"/>
                  </a:cxn>
                  <a:cxn ang="0">
                    <a:pos x="11" y="73"/>
                  </a:cxn>
                </a:cxnLst>
                <a:pathLst>
                  <a:path w="41" h="98">
                    <a:moveTo>
                      <a:pt x="11" y="73"/>
                    </a:moveTo>
                    <a:lnTo>
                      <a:pt x="0" y="98"/>
                    </a:lnTo>
                    <a:lnTo>
                      <a:pt x="30" y="23"/>
                    </a:lnTo>
                    <a:lnTo>
                      <a:pt x="41" y="0"/>
                    </a:lnTo>
                    <a:lnTo>
                      <a:pt x="11"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0" name="Freeform 547"/>
              <p:cNvSpPr/>
              <p:nvPr/>
            </p:nvSpPr>
            <p:spPr>
              <a:xfrm>
                <a:off x="2043" y="1333"/>
                <a:ext cx="41" cy="98"/>
              </a:xfrm>
              <a:custGeom>
                <a:avLst/>
                <a:gdLst/>
                <a:ahLst/>
                <a:cxnLst>
                  <a:cxn ang="0">
                    <a:pos x="41" y="98"/>
                  </a:cxn>
                  <a:cxn ang="0">
                    <a:pos x="30" y="73"/>
                  </a:cxn>
                  <a:cxn ang="0">
                    <a:pos x="0" y="0"/>
                  </a:cxn>
                  <a:cxn ang="0">
                    <a:pos x="12" y="23"/>
                  </a:cxn>
                  <a:cxn ang="0">
                    <a:pos x="41" y="98"/>
                  </a:cxn>
                </a:cxnLst>
                <a:pathLst>
                  <a:path w="41" h="98">
                    <a:moveTo>
                      <a:pt x="41" y="98"/>
                    </a:moveTo>
                    <a:lnTo>
                      <a:pt x="30" y="73"/>
                    </a:lnTo>
                    <a:lnTo>
                      <a:pt x="0" y="0"/>
                    </a:lnTo>
                    <a:lnTo>
                      <a:pt x="12"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171" name="Freeform 548"/>
              <p:cNvSpPr/>
              <p:nvPr/>
            </p:nvSpPr>
            <p:spPr>
              <a:xfrm>
                <a:off x="2032" y="1312"/>
                <a:ext cx="41" cy="94"/>
              </a:xfrm>
              <a:custGeom>
                <a:avLst/>
                <a:gdLst/>
                <a:ahLst/>
                <a:cxnLst>
                  <a:cxn ang="0">
                    <a:pos x="41" y="94"/>
                  </a:cxn>
                  <a:cxn ang="0">
                    <a:pos x="27" y="71"/>
                  </a:cxn>
                  <a:cxn ang="0">
                    <a:pos x="0" y="0"/>
                  </a:cxn>
                  <a:cxn ang="0">
                    <a:pos x="11" y="21"/>
                  </a:cxn>
                  <a:cxn ang="0">
                    <a:pos x="41" y="94"/>
                  </a:cxn>
                </a:cxnLst>
                <a:pathLst>
                  <a:path w="41" h="94">
                    <a:moveTo>
                      <a:pt x="41" y="94"/>
                    </a:moveTo>
                    <a:lnTo>
                      <a:pt x="27" y="71"/>
                    </a:lnTo>
                    <a:lnTo>
                      <a:pt x="0" y="0"/>
                    </a:lnTo>
                    <a:lnTo>
                      <a:pt x="11"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2" name="Freeform 549"/>
              <p:cNvSpPr/>
              <p:nvPr/>
            </p:nvSpPr>
            <p:spPr>
              <a:xfrm>
                <a:off x="2015" y="1291"/>
                <a:ext cx="44" cy="92"/>
              </a:xfrm>
              <a:custGeom>
                <a:avLst/>
                <a:gdLst/>
                <a:ahLst/>
                <a:cxnLst>
                  <a:cxn ang="0">
                    <a:pos x="44" y="92"/>
                  </a:cxn>
                  <a:cxn ang="0">
                    <a:pos x="26" y="69"/>
                  </a:cxn>
                  <a:cxn ang="0">
                    <a:pos x="0" y="0"/>
                  </a:cxn>
                  <a:cxn ang="0">
                    <a:pos x="17" y="21"/>
                  </a:cxn>
                  <a:cxn ang="0">
                    <a:pos x="44" y="92"/>
                  </a:cxn>
                </a:cxnLst>
                <a:pathLst>
                  <a:path w="44" h="92">
                    <a:moveTo>
                      <a:pt x="44" y="92"/>
                    </a:moveTo>
                    <a:lnTo>
                      <a:pt x="26" y="69"/>
                    </a:lnTo>
                    <a:lnTo>
                      <a:pt x="0" y="0"/>
                    </a:lnTo>
                    <a:lnTo>
                      <a:pt x="17"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3" name="Freeform 550"/>
              <p:cNvSpPr/>
              <p:nvPr/>
            </p:nvSpPr>
            <p:spPr>
              <a:xfrm>
                <a:off x="2022" y="1300"/>
                <a:ext cx="37" cy="83"/>
              </a:xfrm>
              <a:custGeom>
                <a:avLst/>
                <a:gdLst/>
                <a:ahLst/>
                <a:cxnLst>
                  <a:cxn ang="0">
                    <a:pos x="37" y="83"/>
                  </a:cxn>
                  <a:cxn ang="0">
                    <a:pos x="28" y="72"/>
                  </a:cxn>
                  <a:cxn ang="0">
                    <a:pos x="0" y="0"/>
                  </a:cxn>
                  <a:cxn ang="0">
                    <a:pos x="10" y="12"/>
                  </a:cxn>
                  <a:cxn ang="0">
                    <a:pos x="37" y="83"/>
                  </a:cxn>
                </a:cxnLst>
                <a:pathLst>
                  <a:path w="37" h="83">
                    <a:moveTo>
                      <a:pt x="37" y="83"/>
                    </a:moveTo>
                    <a:lnTo>
                      <a:pt x="28" y="72"/>
                    </a:lnTo>
                    <a:lnTo>
                      <a:pt x="0" y="0"/>
                    </a:lnTo>
                    <a:lnTo>
                      <a:pt x="10" y="12"/>
                    </a:lnTo>
                    <a:lnTo>
                      <a:pt x="37" y="83"/>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4" name="Freeform 551"/>
              <p:cNvSpPr/>
              <p:nvPr/>
            </p:nvSpPr>
            <p:spPr>
              <a:xfrm>
                <a:off x="2015" y="1291"/>
                <a:ext cx="35" cy="81"/>
              </a:xfrm>
              <a:custGeom>
                <a:avLst/>
                <a:gdLst/>
                <a:ahLst/>
                <a:cxnLst>
                  <a:cxn ang="0">
                    <a:pos x="35" y="81"/>
                  </a:cxn>
                  <a:cxn ang="0">
                    <a:pos x="26" y="69"/>
                  </a:cxn>
                  <a:cxn ang="0">
                    <a:pos x="0" y="0"/>
                  </a:cxn>
                  <a:cxn ang="0">
                    <a:pos x="7" y="9"/>
                  </a:cxn>
                  <a:cxn ang="0">
                    <a:pos x="35" y="81"/>
                  </a:cxn>
                </a:cxnLst>
                <a:pathLst>
                  <a:path w="35" h="81">
                    <a:moveTo>
                      <a:pt x="35" y="81"/>
                    </a:moveTo>
                    <a:lnTo>
                      <a:pt x="26" y="69"/>
                    </a:lnTo>
                    <a:lnTo>
                      <a:pt x="0" y="0"/>
                    </a:lnTo>
                    <a:lnTo>
                      <a:pt x="7" y="9"/>
                    </a:lnTo>
                    <a:lnTo>
                      <a:pt x="35"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75" name="Freeform 552"/>
              <p:cNvSpPr/>
              <p:nvPr/>
            </p:nvSpPr>
            <p:spPr>
              <a:xfrm>
                <a:off x="1997" y="1271"/>
                <a:ext cx="44" cy="89"/>
              </a:xfrm>
              <a:custGeom>
                <a:avLst/>
                <a:gdLst/>
                <a:ahLst/>
                <a:cxnLst>
                  <a:cxn ang="0">
                    <a:pos x="44" y="89"/>
                  </a:cxn>
                  <a:cxn ang="0">
                    <a:pos x="25" y="69"/>
                  </a:cxn>
                  <a:cxn ang="0">
                    <a:pos x="0" y="0"/>
                  </a:cxn>
                  <a:cxn ang="0">
                    <a:pos x="18" y="20"/>
                  </a:cxn>
                  <a:cxn ang="0">
                    <a:pos x="44" y="89"/>
                  </a:cxn>
                </a:cxnLst>
                <a:pathLst>
                  <a:path w="44" h="89">
                    <a:moveTo>
                      <a:pt x="44" y="89"/>
                    </a:moveTo>
                    <a:lnTo>
                      <a:pt x="25" y="69"/>
                    </a:lnTo>
                    <a:lnTo>
                      <a:pt x="0" y="0"/>
                    </a:lnTo>
                    <a:lnTo>
                      <a:pt x="18" y="20"/>
                    </a:lnTo>
                    <a:lnTo>
                      <a:pt x="44" y="8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6" name="Freeform 553"/>
              <p:cNvSpPr/>
              <p:nvPr/>
            </p:nvSpPr>
            <p:spPr>
              <a:xfrm>
                <a:off x="2009" y="1284"/>
                <a:ext cx="32" cy="76"/>
              </a:xfrm>
              <a:custGeom>
                <a:avLst/>
                <a:gdLst/>
                <a:ahLst/>
                <a:cxnLst>
                  <a:cxn ang="0">
                    <a:pos x="32" y="76"/>
                  </a:cxn>
                  <a:cxn ang="0">
                    <a:pos x="27" y="69"/>
                  </a:cxn>
                  <a:cxn ang="0">
                    <a:pos x="0" y="0"/>
                  </a:cxn>
                  <a:cxn ang="0">
                    <a:pos x="6" y="7"/>
                  </a:cxn>
                  <a:cxn ang="0">
                    <a:pos x="32" y="76"/>
                  </a:cxn>
                </a:cxnLst>
                <a:pathLst>
                  <a:path w="32" h="76">
                    <a:moveTo>
                      <a:pt x="32" y="76"/>
                    </a:moveTo>
                    <a:lnTo>
                      <a:pt x="27" y="69"/>
                    </a:lnTo>
                    <a:lnTo>
                      <a:pt x="0" y="0"/>
                    </a:lnTo>
                    <a:lnTo>
                      <a:pt x="6"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7" name="Freeform 554"/>
              <p:cNvSpPr/>
              <p:nvPr/>
            </p:nvSpPr>
            <p:spPr>
              <a:xfrm>
                <a:off x="2004" y="1277"/>
                <a:ext cx="32" cy="76"/>
              </a:xfrm>
              <a:custGeom>
                <a:avLst/>
                <a:gdLst/>
                <a:ahLst/>
                <a:cxnLst>
                  <a:cxn ang="0">
                    <a:pos x="32" y="76"/>
                  </a:cxn>
                  <a:cxn ang="0">
                    <a:pos x="25" y="69"/>
                  </a:cxn>
                  <a:cxn ang="0">
                    <a:pos x="0" y="0"/>
                  </a:cxn>
                  <a:cxn ang="0">
                    <a:pos x="5" y="7"/>
                  </a:cxn>
                  <a:cxn ang="0">
                    <a:pos x="32" y="76"/>
                  </a:cxn>
                </a:cxnLst>
                <a:pathLst>
                  <a:path w="32" h="76">
                    <a:moveTo>
                      <a:pt x="32" y="76"/>
                    </a:moveTo>
                    <a:lnTo>
                      <a:pt x="25" y="69"/>
                    </a:lnTo>
                    <a:lnTo>
                      <a:pt x="0" y="0"/>
                    </a:lnTo>
                    <a:lnTo>
                      <a:pt x="5" y="7"/>
                    </a:lnTo>
                    <a:lnTo>
                      <a:pt x="32"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78" name="Freeform 555"/>
              <p:cNvSpPr/>
              <p:nvPr/>
            </p:nvSpPr>
            <p:spPr>
              <a:xfrm>
                <a:off x="1997" y="1271"/>
                <a:ext cx="32" cy="75"/>
              </a:xfrm>
              <a:custGeom>
                <a:avLst/>
                <a:gdLst/>
                <a:ahLst/>
                <a:cxnLst>
                  <a:cxn ang="0">
                    <a:pos x="32" y="75"/>
                  </a:cxn>
                  <a:cxn ang="0">
                    <a:pos x="25" y="69"/>
                  </a:cxn>
                  <a:cxn ang="0">
                    <a:pos x="0" y="0"/>
                  </a:cxn>
                  <a:cxn ang="0">
                    <a:pos x="7" y="6"/>
                  </a:cxn>
                  <a:cxn ang="0">
                    <a:pos x="32" y="75"/>
                  </a:cxn>
                </a:cxnLst>
                <a:pathLst>
                  <a:path w="32" h="75">
                    <a:moveTo>
                      <a:pt x="32" y="75"/>
                    </a:moveTo>
                    <a:lnTo>
                      <a:pt x="25" y="69"/>
                    </a:lnTo>
                    <a:lnTo>
                      <a:pt x="0" y="0"/>
                    </a:lnTo>
                    <a:lnTo>
                      <a:pt x="7" y="6"/>
                    </a:lnTo>
                    <a:lnTo>
                      <a:pt x="32" y="7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79" name="Freeform 556"/>
              <p:cNvSpPr/>
              <p:nvPr/>
            </p:nvSpPr>
            <p:spPr>
              <a:xfrm>
                <a:off x="1976" y="1254"/>
                <a:ext cx="46" cy="86"/>
              </a:xfrm>
              <a:custGeom>
                <a:avLst/>
                <a:gdLst/>
                <a:ahLst/>
                <a:cxnLst>
                  <a:cxn ang="0">
                    <a:pos x="46" y="86"/>
                  </a:cxn>
                  <a:cxn ang="0">
                    <a:pos x="23" y="65"/>
                  </a:cxn>
                  <a:cxn ang="0">
                    <a:pos x="0" y="0"/>
                  </a:cxn>
                  <a:cxn ang="0">
                    <a:pos x="21" y="17"/>
                  </a:cxn>
                  <a:cxn ang="0">
                    <a:pos x="46" y="86"/>
                  </a:cxn>
                </a:cxnLst>
                <a:pathLst>
                  <a:path w="46" h="86">
                    <a:moveTo>
                      <a:pt x="46" y="86"/>
                    </a:moveTo>
                    <a:lnTo>
                      <a:pt x="23" y="65"/>
                    </a:lnTo>
                    <a:lnTo>
                      <a:pt x="0" y="0"/>
                    </a:lnTo>
                    <a:lnTo>
                      <a:pt x="21" y="17"/>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0" name="Freeform 557"/>
              <p:cNvSpPr/>
              <p:nvPr/>
            </p:nvSpPr>
            <p:spPr>
              <a:xfrm>
                <a:off x="1992" y="1266"/>
                <a:ext cx="30" cy="74"/>
              </a:xfrm>
              <a:custGeom>
                <a:avLst/>
                <a:gdLst/>
                <a:ahLst/>
                <a:cxnLst>
                  <a:cxn ang="0">
                    <a:pos x="30" y="74"/>
                  </a:cxn>
                  <a:cxn ang="0">
                    <a:pos x="23" y="69"/>
                  </a:cxn>
                  <a:cxn ang="0">
                    <a:pos x="0" y="0"/>
                  </a:cxn>
                  <a:cxn ang="0">
                    <a:pos x="5" y="5"/>
                  </a:cxn>
                  <a:cxn ang="0">
                    <a:pos x="30" y="74"/>
                  </a:cxn>
                </a:cxnLst>
                <a:pathLst>
                  <a:path w="30" h="74">
                    <a:moveTo>
                      <a:pt x="30" y="74"/>
                    </a:moveTo>
                    <a:lnTo>
                      <a:pt x="23" y="69"/>
                    </a:lnTo>
                    <a:lnTo>
                      <a:pt x="0" y="0"/>
                    </a:lnTo>
                    <a:lnTo>
                      <a:pt x="5" y="5"/>
                    </a:lnTo>
                    <a:lnTo>
                      <a:pt x="30" y="74"/>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1" name="Freeform 558"/>
              <p:cNvSpPr/>
              <p:nvPr/>
            </p:nvSpPr>
            <p:spPr>
              <a:xfrm>
                <a:off x="1988" y="1264"/>
                <a:ext cx="27" cy="71"/>
              </a:xfrm>
              <a:custGeom>
                <a:avLst/>
                <a:gdLst/>
                <a:ahLst/>
                <a:cxnLst>
                  <a:cxn ang="0">
                    <a:pos x="27" y="71"/>
                  </a:cxn>
                  <a:cxn ang="0">
                    <a:pos x="23" y="64"/>
                  </a:cxn>
                  <a:cxn ang="0">
                    <a:pos x="0" y="0"/>
                  </a:cxn>
                  <a:cxn ang="0">
                    <a:pos x="4" y="2"/>
                  </a:cxn>
                  <a:cxn ang="0">
                    <a:pos x="27" y="71"/>
                  </a:cxn>
                </a:cxnLst>
                <a:pathLst>
                  <a:path w="27" h="71">
                    <a:moveTo>
                      <a:pt x="27" y="71"/>
                    </a:moveTo>
                    <a:lnTo>
                      <a:pt x="23" y="64"/>
                    </a:lnTo>
                    <a:lnTo>
                      <a:pt x="0" y="0"/>
                    </a:lnTo>
                    <a:lnTo>
                      <a:pt x="4" y="2"/>
                    </a:lnTo>
                    <a:lnTo>
                      <a:pt x="27"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82" name="Freeform 559"/>
              <p:cNvSpPr/>
              <p:nvPr/>
            </p:nvSpPr>
            <p:spPr>
              <a:xfrm>
                <a:off x="1981" y="1259"/>
                <a:ext cx="30" cy="69"/>
              </a:xfrm>
              <a:custGeom>
                <a:avLst/>
                <a:gdLst/>
                <a:ahLst/>
                <a:cxnLst>
                  <a:cxn ang="0">
                    <a:pos x="30" y="69"/>
                  </a:cxn>
                  <a:cxn ang="0">
                    <a:pos x="23" y="64"/>
                  </a:cxn>
                  <a:cxn ang="0">
                    <a:pos x="0" y="0"/>
                  </a:cxn>
                  <a:cxn ang="0">
                    <a:pos x="7" y="5"/>
                  </a:cxn>
                  <a:cxn ang="0">
                    <a:pos x="30" y="69"/>
                  </a:cxn>
                </a:cxnLst>
                <a:pathLst>
                  <a:path w="30" h="69">
                    <a:moveTo>
                      <a:pt x="30" y="69"/>
                    </a:moveTo>
                    <a:lnTo>
                      <a:pt x="23" y="64"/>
                    </a:lnTo>
                    <a:lnTo>
                      <a:pt x="0" y="0"/>
                    </a:lnTo>
                    <a:lnTo>
                      <a:pt x="7" y="5"/>
                    </a:lnTo>
                    <a:lnTo>
                      <a:pt x="30" y="69"/>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83" name="Freeform 560"/>
              <p:cNvSpPr/>
              <p:nvPr/>
            </p:nvSpPr>
            <p:spPr>
              <a:xfrm>
                <a:off x="1976" y="1254"/>
                <a:ext cx="28" cy="69"/>
              </a:xfrm>
              <a:custGeom>
                <a:avLst/>
                <a:gdLst/>
                <a:ahLst/>
                <a:cxnLst>
                  <a:cxn ang="0">
                    <a:pos x="28" y="69"/>
                  </a:cxn>
                  <a:cxn ang="0">
                    <a:pos x="23" y="65"/>
                  </a:cxn>
                  <a:cxn ang="0">
                    <a:pos x="0" y="0"/>
                  </a:cxn>
                  <a:cxn ang="0">
                    <a:pos x="5" y="5"/>
                  </a:cxn>
                  <a:cxn ang="0">
                    <a:pos x="28" y="69"/>
                  </a:cxn>
                </a:cxnLst>
                <a:pathLst>
                  <a:path w="28" h="69">
                    <a:moveTo>
                      <a:pt x="28" y="69"/>
                    </a:moveTo>
                    <a:lnTo>
                      <a:pt x="23" y="65"/>
                    </a:lnTo>
                    <a:lnTo>
                      <a:pt x="0" y="0"/>
                    </a:lnTo>
                    <a:lnTo>
                      <a:pt x="5" y="5"/>
                    </a:lnTo>
                    <a:lnTo>
                      <a:pt x="28" y="69"/>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84" name="Freeform 561"/>
              <p:cNvSpPr/>
              <p:nvPr/>
            </p:nvSpPr>
            <p:spPr>
              <a:xfrm>
                <a:off x="1956" y="1238"/>
                <a:ext cx="43" cy="81"/>
              </a:xfrm>
              <a:custGeom>
                <a:avLst/>
                <a:gdLst/>
                <a:ahLst/>
                <a:cxnLst>
                  <a:cxn ang="0">
                    <a:pos x="43" y="81"/>
                  </a:cxn>
                  <a:cxn ang="0">
                    <a:pos x="18" y="65"/>
                  </a:cxn>
                  <a:cxn ang="0">
                    <a:pos x="0" y="0"/>
                  </a:cxn>
                  <a:cxn ang="0">
                    <a:pos x="20" y="16"/>
                  </a:cxn>
                  <a:cxn ang="0">
                    <a:pos x="43" y="81"/>
                  </a:cxn>
                </a:cxnLst>
                <a:pathLst>
                  <a:path w="43" h="81">
                    <a:moveTo>
                      <a:pt x="43" y="81"/>
                    </a:moveTo>
                    <a:lnTo>
                      <a:pt x="18" y="65"/>
                    </a:lnTo>
                    <a:lnTo>
                      <a:pt x="0" y="0"/>
                    </a:lnTo>
                    <a:lnTo>
                      <a:pt x="20" y="16"/>
                    </a:lnTo>
                    <a:lnTo>
                      <a:pt x="43" y="8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5" name="Freeform 562"/>
              <p:cNvSpPr/>
              <p:nvPr/>
            </p:nvSpPr>
            <p:spPr>
              <a:xfrm>
                <a:off x="1972"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6" name="Freeform 563"/>
              <p:cNvSpPr/>
              <p:nvPr/>
            </p:nvSpPr>
            <p:spPr>
              <a:xfrm>
                <a:off x="1967"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187" name="Freeform 564"/>
              <p:cNvSpPr/>
              <p:nvPr/>
            </p:nvSpPr>
            <p:spPr>
              <a:xfrm>
                <a:off x="1963" y="1245"/>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88" name="Freeform 565"/>
              <p:cNvSpPr/>
              <p:nvPr/>
            </p:nvSpPr>
            <p:spPr>
              <a:xfrm>
                <a:off x="1960" y="1241"/>
                <a:ext cx="26" cy="69"/>
              </a:xfrm>
              <a:custGeom>
                <a:avLst/>
                <a:gdLst/>
                <a:ahLst/>
                <a:cxnLst>
                  <a:cxn ang="0">
                    <a:pos x="26" y="69"/>
                  </a:cxn>
                  <a:cxn ang="0">
                    <a:pos x="21" y="64"/>
                  </a:cxn>
                  <a:cxn ang="0">
                    <a:pos x="0" y="0"/>
                  </a:cxn>
                  <a:cxn ang="0">
                    <a:pos x="3" y="4"/>
                  </a:cxn>
                  <a:cxn ang="0">
                    <a:pos x="26" y="69"/>
                  </a:cxn>
                </a:cxnLst>
                <a:pathLst>
                  <a:path w="26" h="69">
                    <a:moveTo>
                      <a:pt x="26" y="69"/>
                    </a:moveTo>
                    <a:lnTo>
                      <a:pt x="21" y="64"/>
                    </a:lnTo>
                    <a:lnTo>
                      <a:pt x="0" y="0"/>
                    </a:lnTo>
                    <a:lnTo>
                      <a:pt x="3" y="4"/>
                    </a:lnTo>
                    <a:lnTo>
                      <a:pt x="26"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89" name="Freeform 566"/>
              <p:cNvSpPr/>
              <p:nvPr/>
            </p:nvSpPr>
            <p:spPr>
              <a:xfrm>
                <a:off x="1956" y="1238"/>
                <a:ext cx="25" cy="67"/>
              </a:xfrm>
              <a:custGeom>
                <a:avLst/>
                <a:gdLst/>
                <a:ahLst/>
                <a:cxnLst>
                  <a:cxn ang="0">
                    <a:pos x="25" y="67"/>
                  </a:cxn>
                  <a:cxn ang="0">
                    <a:pos x="18" y="65"/>
                  </a:cxn>
                  <a:cxn ang="0">
                    <a:pos x="0" y="0"/>
                  </a:cxn>
                  <a:cxn ang="0">
                    <a:pos x="4" y="3"/>
                  </a:cxn>
                  <a:cxn ang="0">
                    <a:pos x="25" y="67"/>
                  </a:cxn>
                </a:cxnLst>
                <a:pathLst>
                  <a:path w="25" h="67">
                    <a:moveTo>
                      <a:pt x="25" y="67"/>
                    </a:moveTo>
                    <a:lnTo>
                      <a:pt x="18" y="65"/>
                    </a:lnTo>
                    <a:lnTo>
                      <a:pt x="0" y="0"/>
                    </a:lnTo>
                    <a:lnTo>
                      <a:pt x="4"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90" name="Freeform 567"/>
              <p:cNvSpPr/>
              <p:nvPr/>
            </p:nvSpPr>
            <p:spPr>
              <a:xfrm>
                <a:off x="1930" y="1225"/>
                <a:ext cx="44" cy="78"/>
              </a:xfrm>
              <a:custGeom>
                <a:avLst/>
                <a:gdLst/>
                <a:ahLst/>
                <a:cxnLst>
                  <a:cxn ang="0">
                    <a:pos x="44" y="78"/>
                  </a:cxn>
                  <a:cxn ang="0">
                    <a:pos x="19" y="62"/>
                  </a:cxn>
                  <a:cxn ang="0">
                    <a:pos x="0" y="0"/>
                  </a:cxn>
                  <a:cxn ang="0">
                    <a:pos x="26" y="13"/>
                  </a:cxn>
                  <a:cxn ang="0">
                    <a:pos x="44" y="78"/>
                  </a:cxn>
                </a:cxnLst>
                <a:pathLst>
                  <a:path w="44" h="78">
                    <a:moveTo>
                      <a:pt x="44" y="78"/>
                    </a:moveTo>
                    <a:lnTo>
                      <a:pt x="19" y="62"/>
                    </a:lnTo>
                    <a:lnTo>
                      <a:pt x="0" y="0"/>
                    </a:lnTo>
                    <a:lnTo>
                      <a:pt x="26"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1" name="Freeform 568"/>
              <p:cNvSpPr/>
              <p:nvPr/>
            </p:nvSpPr>
            <p:spPr>
              <a:xfrm>
                <a:off x="1951" y="1236"/>
                <a:ext cx="23" cy="67"/>
              </a:xfrm>
              <a:custGeom>
                <a:avLst/>
                <a:gdLst/>
                <a:ahLst/>
                <a:cxnLst>
                  <a:cxn ang="0">
                    <a:pos x="23" y="67"/>
                  </a:cxn>
                  <a:cxn ang="0">
                    <a:pos x="18" y="62"/>
                  </a:cxn>
                  <a:cxn ang="0">
                    <a:pos x="0" y="0"/>
                  </a:cxn>
                  <a:cxn ang="0">
                    <a:pos x="5" y="2"/>
                  </a:cxn>
                  <a:cxn ang="0">
                    <a:pos x="23" y="67"/>
                  </a:cxn>
                </a:cxnLst>
                <a:pathLst>
                  <a:path w="23" h="67">
                    <a:moveTo>
                      <a:pt x="23" y="67"/>
                    </a:moveTo>
                    <a:lnTo>
                      <a:pt x="18" y="62"/>
                    </a:lnTo>
                    <a:lnTo>
                      <a:pt x="0" y="0"/>
                    </a:lnTo>
                    <a:lnTo>
                      <a:pt x="5"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2" name="Freeform 569"/>
              <p:cNvSpPr/>
              <p:nvPr/>
            </p:nvSpPr>
            <p:spPr>
              <a:xfrm>
                <a:off x="1946" y="1234"/>
                <a:ext cx="23" cy="64"/>
              </a:xfrm>
              <a:custGeom>
                <a:avLst/>
                <a:gdLst/>
                <a:ahLst/>
                <a:cxnLst>
                  <a:cxn ang="0">
                    <a:pos x="23" y="64"/>
                  </a:cxn>
                  <a:cxn ang="0">
                    <a:pos x="21" y="62"/>
                  </a:cxn>
                  <a:cxn ang="0">
                    <a:pos x="0" y="0"/>
                  </a:cxn>
                  <a:cxn ang="0">
                    <a:pos x="5" y="2"/>
                  </a:cxn>
                  <a:cxn ang="0">
                    <a:pos x="23" y="64"/>
                  </a:cxn>
                </a:cxnLst>
                <a:pathLst>
                  <a:path w="23" h="64">
                    <a:moveTo>
                      <a:pt x="23" y="64"/>
                    </a:moveTo>
                    <a:lnTo>
                      <a:pt x="21" y="62"/>
                    </a:lnTo>
                    <a:lnTo>
                      <a:pt x="0" y="0"/>
                    </a:lnTo>
                    <a:lnTo>
                      <a:pt x="5" y="2"/>
                    </a:lnTo>
                    <a:lnTo>
                      <a:pt x="23" y="64"/>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193" name="Freeform 570"/>
              <p:cNvSpPr/>
              <p:nvPr/>
            </p:nvSpPr>
            <p:spPr>
              <a:xfrm>
                <a:off x="1942" y="1231"/>
                <a:ext cx="25" cy="65"/>
              </a:xfrm>
              <a:custGeom>
                <a:avLst/>
                <a:gdLst/>
                <a:ahLst/>
                <a:cxnLst>
                  <a:cxn ang="0">
                    <a:pos x="25" y="65"/>
                  </a:cxn>
                  <a:cxn ang="0">
                    <a:pos x="21" y="63"/>
                  </a:cxn>
                  <a:cxn ang="0">
                    <a:pos x="0" y="0"/>
                  </a:cxn>
                  <a:cxn ang="0">
                    <a:pos x="4" y="3"/>
                  </a:cxn>
                  <a:cxn ang="0">
                    <a:pos x="25" y="65"/>
                  </a:cxn>
                </a:cxnLst>
                <a:pathLst>
                  <a:path w="25" h="65">
                    <a:moveTo>
                      <a:pt x="25" y="65"/>
                    </a:moveTo>
                    <a:lnTo>
                      <a:pt x="21" y="63"/>
                    </a:lnTo>
                    <a:lnTo>
                      <a:pt x="0" y="0"/>
                    </a:lnTo>
                    <a:lnTo>
                      <a:pt x="4" y="3"/>
                    </a:lnTo>
                    <a:lnTo>
                      <a:pt x="2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94" name="Freeform 571"/>
              <p:cNvSpPr/>
              <p:nvPr/>
            </p:nvSpPr>
            <p:spPr>
              <a:xfrm>
                <a:off x="1940"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95" name="Freeform 572"/>
              <p:cNvSpPr/>
              <p:nvPr/>
            </p:nvSpPr>
            <p:spPr>
              <a:xfrm>
                <a:off x="1935" y="1227"/>
                <a:ext cx="23" cy="64"/>
              </a:xfrm>
              <a:custGeom>
                <a:avLst/>
                <a:gdLst/>
                <a:ahLst/>
                <a:cxnLst>
                  <a:cxn ang="0">
                    <a:pos x="23" y="64"/>
                  </a:cxn>
                  <a:cxn ang="0">
                    <a:pos x="18" y="62"/>
                  </a:cxn>
                  <a:cxn ang="0">
                    <a:pos x="0" y="0"/>
                  </a:cxn>
                  <a:cxn ang="0">
                    <a:pos x="5" y="2"/>
                  </a:cxn>
                  <a:cxn ang="0">
                    <a:pos x="23" y="64"/>
                  </a:cxn>
                </a:cxnLst>
                <a:pathLst>
                  <a:path w="23" h="64">
                    <a:moveTo>
                      <a:pt x="23" y="64"/>
                    </a:moveTo>
                    <a:lnTo>
                      <a:pt x="18"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96" name="Freeform 573"/>
              <p:cNvSpPr/>
              <p:nvPr/>
            </p:nvSpPr>
            <p:spPr>
              <a:xfrm>
                <a:off x="1930" y="1225"/>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97" name="Freeform 574"/>
              <p:cNvSpPr/>
              <p:nvPr/>
            </p:nvSpPr>
            <p:spPr>
              <a:xfrm>
                <a:off x="1905" y="1211"/>
                <a:ext cx="44" cy="76"/>
              </a:xfrm>
              <a:custGeom>
                <a:avLst/>
                <a:gdLst/>
                <a:ahLst/>
                <a:cxnLst>
                  <a:cxn ang="0">
                    <a:pos x="44" y="76"/>
                  </a:cxn>
                  <a:cxn ang="0">
                    <a:pos x="16" y="62"/>
                  </a:cxn>
                  <a:cxn ang="0">
                    <a:pos x="0" y="0"/>
                  </a:cxn>
                  <a:cxn ang="0">
                    <a:pos x="25" y="14"/>
                  </a:cxn>
                  <a:cxn ang="0">
                    <a:pos x="44" y="76"/>
                  </a:cxn>
                </a:cxnLst>
                <a:pathLst>
                  <a:path w="44" h="76">
                    <a:moveTo>
                      <a:pt x="44" y="76"/>
                    </a:moveTo>
                    <a:lnTo>
                      <a:pt x="16" y="62"/>
                    </a:lnTo>
                    <a:lnTo>
                      <a:pt x="0" y="0"/>
                    </a:lnTo>
                    <a:lnTo>
                      <a:pt x="25" y="14"/>
                    </a:lnTo>
                    <a:lnTo>
                      <a:pt x="44"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8" name="Freeform 575"/>
              <p:cNvSpPr/>
              <p:nvPr/>
            </p:nvSpPr>
            <p:spPr>
              <a:xfrm>
                <a:off x="1926" y="1220"/>
                <a:ext cx="23" cy="67"/>
              </a:xfrm>
              <a:custGeom>
                <a:avLst/>
                <a:gdLst/>
                <a:ahLst/>
                <a:cxnLst>
                  <a:cxn ang="0">
                    <a:pos x="23" y="67"/>
                  </a:cxn>
                  <a:cxn ang="0">
                    <a:pos x="16" y="62"/>
                  </a:cxn>
                  <a:cxn ang="0">
                    <a:pos x="0" y="0"/>
                  </a:cxn>
                  <a:cxn ang="0">
                    <a:pos x="4" y="5"/>
                  </a:cxn>
                  <a:cxn ang="0">
                    <a:pos x="23" y="67"/>
                  </a:cxn>
                </a:cxnLst>
                <a:pathLst>
                  <a:path w="23" h="67">
                    <a:moveTo>
                      <a:pt x="23" y="67"/>
                    </a:moveTo>
                    <a:lnTo>
                      <a:pt x="16" y="62"/>
                    </a:lnTo>
                    <a:lnTo>
                      <a:pt x="0" y="0"/>
                    </a:lnTo>
                    <a:lnTo>
                      <a:pt x="4" y="5"/>
                    </a:lnTo>
                    <a:lnTo>
                      <a:pt x="23" y="67"/>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9" name="Freeform 576"/>
              <p:cNvSpPr/>
              <p:nvPr/>
            </p:nvSpPr>
            <p:spPr>
              <a:xfrm>
                <a:off x="1921" y="1218"/>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200" name="Freeform 577"/>
              <p:cNvSpPr/>
              <p:nvPr/>
            </p:nvSpPr>
            <p:spPr>
              <a:xfrm>
                <a:off x="1914" y="1215"/>
                <a:ext cx="23" cy="65"/>
              </a:xfrm>
              <a:custGeom>
                <a:avLst/>
                <a:gdLst/>
                <a:ahLst/>
                <a:cxnLst>
                  <a:cxn ang="0">
                    <a:pos x="23" y="65"/>
                  </a:cxn>
                  <a:cxn ang="0">
                    <a:pos x="16" y="62"/>
                  </a:cxn>
                  <a:cxn ang="0">
                    <a:pos x="0" y="0"/>
                  </a:cxn>
                  <a:cxn ang="0">
                    <a:pos x="7" y="3"/>
                  </a:cxn>
                  <a:cxn ang="0">
                    <a:pos x="23" y="65"/>
                  </a:cxn>
                </a:cxnLst>
                <a:pathLst>
                  <a:path w="23" h="65">
                    <a:moveTo>
                      <a:pt x="23" y="65"/>
                    </a:moveTo>
                    <a:lnTo>
                      <a:pt x="16" y="62"/>
                    </a:lnTo>
                    <a:lnTo>
                      <a:pt x="0" y="0"/>
                    </a:lnTo>
                    <a:lnTo>
                      <a:pt x="7"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201" name="Freeform 578"/>
              <p:cNvSpPr/>
              <p:nvPr/>
            </p:nvSpPr>
            <p:spPr>
              <a:xfrm>
                <a:off x="1910" y="1213"/>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02" name="Freeform 579"/>
              <p:cNvSpPr/>
              <p:nvPr/>
            </p:nvSpPr>
            <p:spPr>
              <a:xfrm>
                <a:off x="1905" y="1211"/>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203" name="Freeform 580"/>
              <p:cNvSpPr/>
              <p:nvPr/>
            </p:nvSpPr>
            <p:spPr>
              <a:xfrm>
                <a:off x="1877" y="1202"/>
                <a:ext cx="44" cy="71"/>
              </a:xfrm>
              <a:custGeom>
                <a:avLst/>
                <a:gdLst/>
                <a:ahLst/>
                <a:cxnLst>
                  <a:cxn ang="0">
                    <a:pos x="44" y="71"/>
                  </a:cxn>
                  <a:cxn ang="0">
                    <a:pos x="12" y="59"/>
                  </a:cxn>
                  <a:cxn ang="0">
                    <a:pos x="0" y="0"/>
                  </a:cxn>
                  <a:cxn ang="0">
                    <a:pos x="28" y="9"/>
                  </a:cxn>
                  <a:cxn ang="0">
                    <a:pos x="44" y="71"/>
                  </a:cxn>
                </a:cxnLst>
                <a:pathLst>
                  <a:path w="44" h="71">
                    <a:moveTo>
                      <a:pt x="44" y="71"/>
                    </a:moveTo>
                    <a:lnTo>
                      <a:pt x="12"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4" name="Freeform 581"/>
              <p:cNvSpPr/>
              <p:nvPr/>
            </p:nvSpPr>
            <p:spPr>
              <a:xfrm>
                <a:off x="1900" y="1208"/>
                <a:ext cx="21" cy="65"/>
              </a:xfrm>
              <a:custGeom>
                <a:avLst/>
                <a:gdLst/>
                <a:ahLst/>
                <a:cxnLst>
                  <a:cxn ang="0">
                    <a:pos x="21" y="65"/>
                  </a:cxn>
                  <a:cxn ang="0">
                    <a:pos x="14" y="63"/>
                  </a:cxn>
                  <a:cxn ang="0">
                    <a:pos x="0" y="0"/>
                  </a:cxn>
                  <a:cxn ang="0">
                    <a:pos x="5" y="3"/>
                  </a:cxn>
                  <a:cxn ang="0">
                    <a:pos x="21" y="65"/>
                  </a:cxn>
                </a:cxnLst>
                <a:pathLst>
                  <a:path w="21" h="65">
                    <a:moveTo>
                      <a:pt x="21" y="65"/>
                    </a:moveTo>
                    <a:lnTo>
                      <a:pt x="14" y="63"/>
                    </a:lnTo>
                    <a:lnTo>
                      <a:pt x="0" y="0"/>
                    </a:lnTo>
                    <a:lnTo>
                      <a:pt x="5" y="3"/>
                    </a:lnTo>
                    <a:lnTo>
                      <a:pt x="21" y="65"/>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5" name="Freeform 582"/>
              <p:cNvSpPr/>
              <p:nvPr/>
            </p:nvSpPr>
            <p:spPr>
              <a:xfrm>
                <a:off x="1896" y="1208"/>
                <a:ext cx="18" cy="63"/>
              </a:xfrm>
              <a:custGeom>
                <a:avLst/>
                <a:gdLst/>
                <a:ahLst/>
                <a:cxnLst>
                  <a:cxn ang="0">
                    <a:pos x="18" y="63"/>
                  </a:cxn>
                  <a:cxn ang="0">
                    <a:pos x="14" y="60"/>
                  </a:cxn>
                  <a:cxn ang="0">
                    <a:pos x="0" y="0"/>
                  </a:cxn>
                  <a:cxn ang="0">
                    <a:pos x="4" y="0"/>
                  </a:cxn>
                  <a:cxn ang="0">
                    <a:pos x="18" y="63"/>
                  </a:cxn>
                </a:cxnLst>
                <a:pathLst>
                  <a:path w="18" h="63">
                    <a:moveTo>
                      <a:pt x="18" y="63"/>
                    </a:moveTo>
                    <a:lnTo>
                      <a:pt x="14" y="60"/>
                    </a:lnTo>
                    <a:lnTo>
                      <a:pt x="0" y="0"/>
                    </a:lnTo>
                    <a:lnTo>
                      <a:pt x="4" y="0"/>
                    </a:lnTo>
                    <a:lnTo>
                      <a:pt x="18"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206" name="Freeform 583"/>
              <p:cNvSpPr/>
              <p:nvPr/>
            </p:nvSpPr>
            <p:spPr>
              <a:xfrm>
                <a:off x="1891" y="1206"/>
                <a:ext cx="19" cy="62"/>
              </a:xfrm>
              <a:custGeom>
                <a:avLst/>
                <a:gdLst/>
                <a:ahLst/>
                <a:cxnLst>
                  <a:cxn ang="0">
                    <a:pos x="19" y="62"/>
                  </a:cxn>
                  <a:cxn ang="0">
                    <a:pos x="14" y="60"/>
                  </a:cxn>
                  <a:cxn ang="0">
                    <a:pos x="0" y="0"/>
                  </a:cxn>
                  <a:cxn ang="0">
                    <a:pos x="5" y="2"/>
                  </a:cxn>
                  <a:cxn ang="0">
                    <a:pos x="19" y="62"/>
                  </a:cxn>
                </a:cxnLst>
                <a:pathLst>
                  <a:path w="19" h="62">
                    <a:moveTo>
                      <a:pt x="19" y="62"/>
                    </a:moveTo>
                    <a:lnTo>
                      <a:pt x="14" y="60"/>
                    </a:lnTo>
                    <a:lnTo>
                      <a:pt x="0" y="0"/>
                    </a:lnTo>
                    <a:lnTo>
                      <a:pt x="5" y="2"/>
                    </a:lnTo>
                    <a:lnTo>
                      <a:pt x="19"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207" name="Freeform 584"/>
              <p:cNvSpPr/>
              <p:nvPr/>
            </p:nvSpPr>
            <p:spPr>
              <a:xfrm>
                <a:off x="1887" y="1204"/>
                <a:ext cx="18" cy="62"/>
              </a:xfrm>
              <a:custGeom>
                <a:avLst/>
                <a:gdLst/>
                <a:ahLst/>
                <a:cxnLst>
                  <a:cxn ang="0">
                    <a:pos x="18" y="62"/>
                  </a:cxn>
                  <a:cxn ang="0">
                    <a:pos x="13" y="60"/>
                  </a:cxn>
                  <a:cxn ang="0">
                    <a:pos x="0" y="0"/>
                  </a:cxn>
                  <a:cxn ang="0">
                    <a:pos x="4" y="2"/>
                  </a:cxn>
                  <a:cxn ang="0">
                    <a:pos x="18" y="62"/>
                  </a:cxn>
                </a:cxnLst>
                <a:pathLst>
                  <a:path w="18" h="62">
                    <a:moveTo>
                      <a:pt x="18" y="62"/>
                    </a:moveTo>
                    <a:lnTo>
                      <a:pt x="13" y="60"/>
                    </a:lnTo>
                    <a:lnTo>
                      <a:pt x="0" y="0"/>
                    </a:lnTo>
                    <a:lnTo>
                      <a:pt x="4" y="2"/>
                    </a:lnTo>
                    <a:lnTo>
                      <a:pt x="18"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208" name="Freeform 585"/>
              <p:cNvSpPr/>
              <p:nvPr/>
            </p:nvSpPr>
            <p:spPr>
              <a:xfrm>
                <a:off x="1882" y="1202"/>
                <a:ext cx="18" cy="62"/>
              </a:xfrm>
              <a:custGeom>
                <a:avLst/>
                <a:gdLst/>
                <a:ahLst/>
                <a:cxnLst>
                  <a:cxn ang="0">
                    <a:pos x="18" y="62"/>
                  </a:cxn>
                  <a:cxn ang="0">
                    <a:pos x="14" y="62"/>
                  </a:cxn>
                  <a:cxn ang="0">
                    <a:pos x="0" y="0"/>
                  </a:cxn>
                  <a:cxn ang="0">
                    <a:pos x="5" y="2"/>
                  </a:cxn>
                  <a:cxn ang="0">
                    <a:pos x="18" y="62"/>
                  </a:cxn>
                </a:cxnLst>
                <a:pathLst>
                  <a:path w="18" h="62">
                    <a:moveTo>
                      <a:pt x="18" y="62"/>
                    </a:moveTo>
                    <a:lnTo>
                      <a:pt x="14" y="62"/>
                    </a:lnTo>
                    <a:lnTo>
                      <a:pt x="0" y="0"/>
                    </a:lnTo>
                    <a:lnTo>
                      <a:pt x="5" y="2"/>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209" name="Freeform 586"/>
              <p:cNvSpPr/>
              <p:nvPr/>
            </p:nvSpPr>
            <p:spPr>
              <a:xfrm>
                <a:off x="1877" y="1202"/>
                <a:ext cx="19" cy="62"/>
              </a:xfrm>
              <a:custGeom>
                <a:avLst/>
                <a:gdLst/>
                <a:ahLst/>
                <a:cxnLst>
                  <a:cxn ang="0">
                    <a:pos x="19" y="62"/>
                  </a:cxn>
                  <a:cxn ang="0">
                    <a:pos x="12" y="59"/>
                  </a:cxn>
                  <a:cxn ang="0">
                    <a:pos x="0" y="0"/>
                  </a:cxn>
                  <a:cxn ang="0">
                    <a:pos x="5" y="0"/>
                  </a:cxn>
                  <a:cxn ang="0">
                    <a:pos x="19" y="62"/>
                  </a:cxn>
                </a:cxnLst>
                <a:pathLst>
                  <a:path w="19" h="62">
                    <a:moveTo>
                      <a:pt x="19" y="62"/>
                    </a:moveTo>
                    <a:lnTo>
                      <a:pt x="12" y="59"/>
                    </a:lnTo>
                    <a:lnTo>
                      <a:pt x="0" y="0"/>
                    </a:lnTo>
                    <a:lnTo>
                      <a:pt x="5" y="0"/>
                    </a:lnTo>
                    <a:lnTo>
                      <a:pt x="19"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210" name="Freeform 587"/>
              <p:cNvSpPr/>
              <p:nvPr/>
            </p:nvSpPr>
            <p:spPr>
              <a:xfrm>
                <a:off x="1848" y="1192"/>
                <a:ext cx="41" cy="69"/>
              </a:xfrm>
              <a:custGeom>
                <a:avLst/>
                <a:gdLst/>
                <a:ahLst/>
                <a:cxnLst>
                  <a:cxn ang="0">
                    <a:pos x="41" y="69"/>
                  </a:cxn>
                  <a:cxn ang="0">
                    <a:pos x="11" y="60"/>
                  </a:cxn>
                  <a:cxn ang="0">
                    <a:pos x="0" y="0"/>
                  </a:cxn>
                  <a:cxn ang="0">
                    <a:pos x="29" y="10"/>
                  </a:cxn>
                  <a:cxn ang="0">
                    <a:pos x="41" y="69"/>
                  </a:cxn>
                </a:cxnLst>
                <a:pathLst>
                  <a:path w="41" h="69">
                    <a:moveTo>
                      <a:pt x="41" y="69"/>
                    </a:moveTo>
                    <a:lnTo>
                      <a:pt x="11" y="60"/>
                    </a:lnTo>
                    <a:lnTo>
                      <a:pt x="0" y="0"/>
                    </a:lnTo>
                    <a:lnTo>
                      <a:pt x="29"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1" name="Freeform 588"/>
              <p:cNvSpPr/>
              <p:nvPr/>
            </p:nvSpPr>
            <p:spPr>
              <a:xfrm>
                <a:off x="1873" y="1199"/>
                <a:ext cx="16" cy="62"/>
              </a:xfrm>
              <a:custGeom>
                <a:avLst/>
                <a:gdLst/>
                <a:ahLst/>
                <a:cxnLst>
                  <a:cxn ang="0">
                    <a:pos x="16" y="62"/>
                  </a:cxn>
                  <a:cxn ang="0">
                    <a:pos x="11" y="60"/>
                  </a:cxn>
                  <a:cxn ang="0">
                    <a:pos x="0" y="0"/>
                  </a:cxn>
                  <a:cxn ang="0">
                    <a:pos x="4" y="3"/>
                  </a:cxn>
                  <a:cxn ang="0">
                    <a:pos x="16" y="62"/>
                  </a:cxn>
                </a:cxnLst>
                <a:pathLst>
                  <a:path w="16" h="62">
                    <a:moveTo>
                      <a:pt x="16" y="62"/>
                    </a:moveTo>
                    <a:lnTo>
                      <a:pt x="11" y="60"/>
                    </a:lnTo>
                    <a:lnTo>
                      <a:pt x="0" y="0"/>
                    </a:lnTo>
                    <a:lnTo>
                      <a:pt x="4"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2" name="Freeform 589"/>
              <p:cNvSpPr/>
              <p:nvPr/>
            </p:nvSpPr>
            <p:spPr>
              <a:xfrm>
                <a:off x="1868" y="1197"/>
                <a:ext cx="16" cy="62"/>
              </a:xfrm>
              <a:custGeom>
                <a:avLst/>
                <a:gdLst/>
                <a:ahLst/>
                <a:cxnLst>
                  <a:cxn ang="0">
                    <a:pos x="16" y="62"/>
                  </a:cxn>
                  <a:cxn ang="0">
                    <a:pos x="12" y="60"/>
                  </a:cxn>
                  <a:cxn ang="0">
                    <a:pos x="0" y="0"/>
                  </a:cxn>
                  <a:cxn ang="0">
                    <a:pos x="5" y="2"/>
                  </a:cxn>
                  <a:cxn ang="0">
                    <a:pos x="16" y="62"/>
                  </a:cxn>
                </a:cxnLst>
                <a:pathLst>
                  <a:path w="16" h="62">
                    <a:moveTo>
                      <a:pt x="16" y="62"/>
                    </a:moveTo>
                    <a:lnTo>
                      <a:pt x="12" y="60"/>
                    </a:lnTo>
                    <a:lnTo>
                      <a:pt x="0" y="0"/>
                    </a:lnTo>
                    <a:lnTo>
                      <a:pt x="5" y="2"/>
                    </a:lnTo>
                    <a:lnTo>
                      <a:pt x="16"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213" name="Freeform 590"/>
              <p:cNvSpPr/>
              <p:nvPr/>
            </p:nvSpPr>
            <p:spPr>
              <a:xfrm>
                <a:off x="1864" y="1197"/>
                <a:ext cx="16" cy="60"/>
              </a:xfrm>
              <a:custGeom>
                <a:avLst/>
                <a:gdLst/>
                <a:ahLst/>
                <a:cxnLst>
                  <a:cxn ang="0">
                    <a:pos x="16" y="60"/>
                  </a:cxn>
                  <a:cxn ang="0">
                    <a:pos x="9" y="60"/>
                  </a:cxn>
                  <a:cxn ang="0">
                    <a:pos x="0" y="0"/>
                  </a:cxn>
                  <a:cxn ang="0">
                    <a:pos x="4" y="0"/>
                  </a:cxn>
                  <a:cxn ang="0">
                    <a:pos x="16" y="60"/>
                  </a:cxn>
                </a:cxnLst>
                <a:pathLst>
                  <a:path w="16" h="60">
                    <a:moveTo>
                      <a:pt x="16" y="60"/>
                    </a:moveTo>
                    <a:lnTo>
                      <a:pt x="9" y="60"/>
                    </a:lnTo>
                    <a:lnTo>
                      <a:pt x="0" y="0"/>
                    </a:lnTo>
                    <a:lnTo>
                      <a:pt x="4" y="0"/>
                    </a:lnTo>
                    <a:lnTo>
                      <a:pt x="16"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214" name="Freeform 591"/>
              <p:cNvSpPr/>
              <p:nvPr/>
            </p:nvSpPr>
            <p:spPr>
              <a:xfrm>
                <a:off x="1859" y="1195"/>
                <a:ext cx="14" cy="62"/>
              </a:xfrm>
              <a:custGeom>
                <a:avLst/>
                <a:gdLst/>
                <a:ahLst/>
                <a:cxnLst>
                  <a:cxn ang="0">
                    <a:pos x="14" y="62"/>
                  </a:cxn>
                  <a:cxn ang="0">
                    <a:pos x="9" y="59"/>
                  </a:cxn>
                  <a:cxn ang="0">
                    <a:pos x="0" y="0"/>
                  </a:cxn>
                  <a:cxn ang="0">
                    <a:pos x="5" y="2"/>
                  </a:cxn>
                  <a:cxn ang="0">
                    <a:pos x="14" y="62"/>
                  </a:cxn>
                </a:cxnLst>
                <a:pathLst>
                  <a:path w="14" h="62">
                    <a:moveTo>
                      <a:pt x="14" y="62"/>
                    </a:moveTo>
                    <a:lnTo>
                      <a:pt x="9" y="59"/>
                    </a:lnTo>
                    <a:lnTo>
                      <a:pt x="0" y="0"/>
                    </a:lnTo>
                    <a:lnTo>
                      <a:pt x="5" y="2"/>
                    </a:lnTo>
                    <a:lnTo>
                      <a:pt x="14"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215" name="Freeform 592"/>
              <p:cNvSpPr/>
              <p:nvPr/>
            </p:nvSpPr>
            <p:spPr>
              <a:xfrm>
                <a:off x="1854" y="1195"/>
                <a:ext cx="14" cy="59"/>
              </a:xfrm>
              <a:custGeom>
                <a:avLst/>
                <a:gdLst/>
                <a:ahLst/>
                <a:cxnLst>
                  <a:cxn ang="0">
                    <a:pos x="14" y="59"/>
                  </a:cxn>
                  <a:cxn ang="0">
                    <a:pos x="10" y="57"/>
                  </a:cxn>
                  <a:cxn ang="0">
                    <a:pos x="0" y="0"/>
                  </a:cxn>
                  <a:cxn ang="0">
                    <a:pos x="5" y="0"/>
                  </a:cxn>
                  <a:cxn ang="0">
                    <a:pos x="14" y="59"/>
                  </a:cxn>
                </a:cxnLst>
                <a:pathLst>
                  <a:path w="14" h="59">
                    <a:moveTo>
                      <a:pt x="14" y="59"/>
                    </a:moveTo>
                    <a:lnTo>
                      <a:pt x="10" y="57"/>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216" name="Freeform 593"/>
              <p:cNvSpPr/>
              <p:nvPr/>
            </p:nvSpPr>
            <p:spPr>
              <a:xfrm>
                <a:off x="1848" y="1192"/>
                <a:ext cx="16" cy="60"/>
              </a:xfrm>
              <a:custGeom>
                <a:avLst/>
                <a:gdLst/>
                <a:ahLst/>
                <a:cxnLst>
                  <a:cxn ang="0">
                    <a:pos x="16" y="60"/>
                  </a:cxn>
                  <a:cxn ang="0">
                    <a:pos x="11" y="60"/>
                  </a:cxn>
                  <a:cxn ang="0">
                    <a:pos x="0" y="0"/>
                  </a:cxn>
                  <a:cxn ang="0">
                    <a:pos x="6" y="3"/>
                  </a:cxn>
                  <a:cxn ang="0">
                    <a:pos x="16" y="60"/>
                  </a:cxn>
                </a:cxnLst>
                <a:pathLst>
                  <a:path w="16" h="60">
                    <a:moveTo>
                      <a:pt x="16" y="60"/>
                    </a:moveTo>
                    <a:lnTo>
                      <a:pt x="11" y="60"/>
                    </a:lnTo>
                    <a:lnTo>
                      <a:pt x="0" y="0"/>
                    </a:lnTo>
                    <a:lnTo>
                      <a:pt x="6" y="3"/>
                    </a:lnTo>
                    <a:lnTo>
                      <a:pt x="16"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217" name="Freeform 594"/>
              <p:cNvSpPr/>
              <p:nvPr/>
            </p:nvSpPr>
            <p:spPr>
              <a:xfrm>
                <a:off x="1818" y="1185"/>
                <a:ext cx="41" cy="67"/>
              </a:xfrm>
              <a:custGeom>
                <a:avLst/>
                <a:gdLst/>
                <a:ahLst/>
                <a:cxnLst>
                  <a:cxn ang="0">
                    <a:pos x="41" y="67"/>
                  </a:cxn>
                  <a:cxn ang="0">
                    <a:pos x="7" y="60"/>
                  </a:cxn>
                  <a:cxn ang="0">
                    <a:pos x="0" y="0"/>
                  </a:cxn>
                  <a:cxn ang="0">
                    <a:pos x="30" y="7"/>
                  </a:cxn>
                  <a:cxn ang="0">
                    <a:pos x="41" y="67"/>
                  </a:cxn>
                </a:cxnLst>
                <a:pathLst>
                  <a:path w="41" h="67">
                    <a:moveTo>
                      <a:pt x="41" y="67"/>
                    </a:moveTo>
                    <a:lnTo>
                      <a:pt x="7" y="60"/>
                    </a:lnTo>
                    <a:lnTo>
                      <a:pt x="0" y="0"/>
                    </a:lnTo>
                    <a:lnTo>
                      <a:pt x="30" y="7"/>
                    </a:lnTo>
                    <a:lnTo>
                      <a:pt x="41" y="6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8" name="Freeform 595"/>
              <p:cNvSpPr/>
              <p:nvPr/>
            </p:nvSpPr>
            <p:spPr>
              <a:xfrm>
                <a:off x="1843"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9" name="Freeform 596"/>
              <p:cNvSpPr/>
              <p:nvPr/>
            </p:nvSpPr>
            <p:spPr>
              <a:xfrm>
                <a:off x="1836" y="1190"/>
                <a:ext cx="16" cy="60"/>
              </a:xfrm>
              <a:custGeom>
                <a:avLst/>
                <a:gdLst/>
                <a:ahLst/>
                <a:cxnLst>
                  <a:cxn ang="0">
                    <a:pos x="16" y="60"/>
                  </a:cxn>
                  <a:cxn ang="0">
                    <a:pos x="9" y="60"/>
                  </a:cxn>
                  <a:cxn ang="0">
                    <a:pos x="0" y="0"/>
                  </a:cxn>
                  <a:cxn ang="0">
                    <a:pos x="7" y="0"/>
                  </a:cxn>
                  <a:cxn ang="0">
                    <a:pos x="16" y="60"/>
                  </a:cxn>
                </a:cxnLst>
                <a:pathLst>
                  <a:path w="16" h="60">
                    <a:moveTo>
                      <a:pt x="16" y="60"/>
                    </a:moveTo>
                    <a:lnTo>
                      <a:pt x="9" y="60"/>
                    </a:lnTo>
                    <a:lnTo>
                      <a:pt x="0" y="0"/>
                    </a:lnTo>
                    <a:lnTo>
                      <a:pt x="7" y="0"/>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220" name="Freeform 597"/>
              <p:cNvSpPr/>
              <p:nvPr/>
            </p:nvSpPr>
            <p:spPr>
              <a:xfrm>
                <a:off x="1831" y="1188"/>
                <a:ext cx="14" cy="62"/>
              </a:xfrm>
              <a:custGeom>
                <a:avLst/>
                <a:gdLst/>
                <a:ahLst/>
                <a:cxnLst>
                  <a:cxn ang="0">
                    <a:pos x="14" y="62"/>
                  </a:cxn>
                  <a:cxn ang="0">
                    <a:pos x="7" y="60"/>
                  </a:cxn>
                  <a:cxn ang="0">
                    <a:pos x="0" y="0"/>
                  </a:cxn>
                  <a:cxn ang="0">
                    <a:pos x="5" y="2"/>
                  </a:cxn>
                  <a:cxn ang="0">
                    <a:pos x="14" y="62"/>
                  </a:cxn>
                </a:cxnLst>
                <a:pathLst>
                  <a:path w="14" h="62">
                    <a:moveTo>
                      <a:pt x="14" y="62"/>
                    </a:moveTo>
                    <a:lnTo>
                      <a:pt x="7" y="60"/>
                    </a:lnTo>
                    <a:lnTo>
                      <a:pt x="0" y="0"/>
                    </a:lnTo>
                    <a:lnTo>
                      <a:pt x="5" y="2"/>
                    </a:lnTo>
                    <a:lnTo>
                      <a:pt x="14" y="62"/>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221" name="Freeform 598"/>
              <p:cNvSpPr/>
              <p:nvPr/>
            </p:nvSpPr>
            <p:spPr>
              <a:xfrm>
                <a:off x="1825"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22" name="Freeform 599"/>
              <p:cNvSpPr/>
              <p:nvPr/>
            </p:nvSpPr>
            <p:spPr>
              <a:xfrm>
                <a:off x="1818"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223" name="Freeform 600"/>
              <p:cNvSpPr/>
              <p:nvPr/>
            </p:nvSpPr>
            <p:spPr>
              <a:xfrm>
                <a:off x="1788" y="1183"/>
                <a:ext cx="37" cy="62"/>
              </a:xfrm>
              <a:custGeom>
                <a:avLst/>
                <a:gdLst/>
                <a:ahLst/>
                <a:cxnLst>
                  <a:cxn ang="0">
                    <a:pos x="37" y="62"/>
                  </a:cxn>
                  <a:cxn ang="0">
                    <a:pos x="2" y="58"/>
                  </a:cxn>
                  <a:cxn ang="0">
                    <a:pos x="0" y="0"/>
                  </a:cxn>
                  <a:cxn ang="0">
                    <a:pos x="30" y="2"/>
                  </a:cxn>
                  <a:cxn ang="0">
                    <a:pos x="37" y="62"/>
                  </a:cxn>
                </a:cxnLst>
                <a:pathLst>
                  <a:path w="37" h="62">
                    <a:moveTo>
                      <a:pt x="37" y="62"/>
                    </a:moveTo>
                    <a:lnTo>
                      <a:pt x="2" y="58"/>
                    </a:lnTo>
                    <a:lnTo>
                      <a:pt x="0" y="0"/>
                    </a:lnTo>
                    <a:lnTo>
                      <a:pt x="30" y="2"/>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4" name="Freeform 601"/>
              <p:cNvSpPr/>
              <p:nvPr/>
            </p:nvSpPr>
            <p:spPr>
              <a:xfrm>
                <a:off x="1813" y="1185"/>
                <a:ext cx="12" cy="60"/>
              </a:xfrm>
              <a:custGeom>
                <a:avLst/>
                <a:gdLst/>
                <a:ahLst/>
                <a:cxnLst>
                  <a:cxn ang="0">
                    <a:pos x="12" y="60"/>
                  </a:cxn>
                  <a:cxn ang="0">
                    <a:pos x="7" y="58"/>
                  </a:cxn>
                  <a:cxn ang="0">
                    <a:pos x="0" y="0"/>
                  </a:cxn>
                  <a:cxn ang="0">
                    <a:pos x="5" y="0"/>
                  </a:cxn>
                  <a:cxn ang="0">
                    <a:pos x="12" y="60"/>
                  </a:cxn>
                </a:cxnLst>
                <a:pathLst>
                  <a:path w="12" h="60">
                    <a:moveTo>
                      <a:pt x="12" y="60"/>
                    </a:moveTo>
                    <a:lnTo>
                      <a:pt x="7" y="58"/>
                    </a:lnTo>
                    <a:lnTo>
                      <a:pt x="0" y="0"/>
                    </a:lnTo>
                    <a:lnTo>
                      <a:pt x="5" y="0"/>
                    </a:lnTo>
                    <a:lnTo>
                      <a:pt x="12"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5" name="Freeform 602"/>
              <p:cNvSpPr/>
              <p:nvPr/>
            </p:nvSpPr>
            <p:spPr>
              <a:xfrm>
                <a:off x="1808" y="1185"/>
                <a:ext cx="12" cy="58"/>
              </a:xfrm>
              <a:custGeom>
                <a:avLst/>
                <a:gdLst/>
                <a:ahLst/>
                <a:cxnLst>
                  <a:cxn ang="0">
                    <a:pos x="12" y="58"/>
                  </a:cxn>
                  <a:cxn ang="0">
                    <a:pos x="5" y="58"/>
                  </a:cxn>
                  <a:cxn ang="0">
                    <a:pos x="0" y="0"/>
                  </a:cxn>
                  <a:cxn ang="0">
                    <a:pos x="5" y="0"/>
                  </a:cxn>
                  <a:cxn ang="0">
                    <a:pos x="12" y="58"/>
                  </a:cxn>
                </a:cxnLst>
                <a:pathLst>
                  <a:path w="12" h="58">
                    <a:moveTo>
                      <a:pt x="12" y="58"/>
                    </a:moveTo>
                    <a:lnTo>
                      <a:pt x="5" y="58"/>
                    </a:lnTo>
                    <a:lnTo>
                      <a:pt x="0" y="0"/>
                    </a:lnTo>
                    <a:lnTo>
                      <a:pt x="5" y="0"/>
                    </a:lnTo>
                    <a:lnTo>
                      <a:pt x="12" y="58"/>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226" name="Freeform 603"/>
              <p:cNvSpPr/>
              <p:nvPr/>
            </p:nvSpPr>
            <p:spPr>
              <a:xfrm>
                <a:off x="1804" y="1183"/>
                <a:ext cx="9" cy="60"/>
              </a:xfrm>
              <a:custGeom>
                <a:avLst/>
                <a:gdLst/>
                <a:ahLst/>
                <a:cxnLst>
                  <a:cxn ang="0">
                    <a:pos x="9" y="60"/>
                  </a:cxn>
                  <a:cxn ang="0">
                    <a:pos x="4" y="60"/>
                  </a:cxn>
                  <a:cxn ang="0">
                    <a:pos x="0" y="0"/>
                  </a:cxn>
                  <a:cxn ang="0">
                    <a:pos x="4" y="2"/>
                  </a:cxn>
                  <a:cxn ang="0">
                    <a:pos x="9" y="60"/>
                  </a:cxn>
                </a:cxnLst>
                <a:pathLst>
                  <a:path w="9" h="60">
                    <a:moveTo>
                      <a:pt x="9" y="60"/>
                    </a:moveTo>
                    <a:lnTo>
                      <a:pt x="4" y="60"/>
                    </a:lnTo>
                    <a:lnTo>
                      <a:pt x="0" y="0"/>
                    </a:lnTo>
                    <a:lnTo>
                      <a:pt x="4" y="2"/>
                    </a:lnTo>
                    <a:lnTo>
                      <a:pt x="9"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27" name="Freeform 604"/>
              <p:cNvSpPr/>
              <p:nvPr/>
            </p:nvSpPr>
            <p:spPr>
              <a:xfrm>
                <a:off x="1797" y="1183"/>
                <a:ext cx="11" cy="60"/>
              </a:xfrm>
              <a:custGeom>
                <a:avLst/>
                <a:gdLst/>
                <a:ahLst/>
                <a:cxnLst>
                  <a:cxn ang="0">
                    <a:pos x="11" y="60"/>
                  </a:cxn>
                  <a:cxn ang="0">
                    <a:pos x="5" y="60"/>
                  </a:cxn>
                  <a:cxn ang="0">
                    <a:pos x="0" y="0"/>
                  </a:cxn>
                  <a:cxn ang="0">
                    <a:pos x="7" y="0"/>
                  </a:cxn>
                  <a:cxn ang="0">
                    <a:pos x="11" y="60"/>
                  </a:cxn>
                </a:cxnLst>
                <a:pathLst>
                  <a:path w="11" h="60">
                    <a:moveTo>
                      <a:pt x="11" y="60"/>
                    </a:moveTo>
                    <a:lnTo>
                      <a:pt x="5" y="60"/>
                    </a:lnTo>
                    <a:lnTo>
                      <a:pt x="0" y="0"/>
                    </a:lnTo>
                    <a:lnTo>
                      <a:pt x="7" y="0"/>
                    </a:lnTo>
                    <a:lnTo>
                      <a:pt x="11"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228" name="Freeform 605"/>
              <p:cNvSpPr/>
              <p:nvPr/>
            </p:nvSpPr>
            <p:spPr>
              <a:xfrm>
                <a:off x="1792" y="1183"/>
                <a:ext cx="10" cy="60"/>
              </a:xfrm>
              <a:custGeom>
                <a:avLst/>
                <a:gdLst/>
                <a:ahLst/>
                <a:cxnLst>
                  <a:cxn ang="0">
                    <a:pos x="10" y="60"/>
                  </a:cxn>
                  <a:cxn ang="0">
                    <a:pos x="5" y="58"/>
                  </a:cxn>
                  <a:cxn ang="0">
                    <a:pos x="0" y="0"/>
                  </a:cxn>
                  <a:cxn ang="0">
                    <a:pos x="5" y="0"/>
                  </a:cxn>
                  <a:cxn ang="0">
                    <a:pos x="10" y="60"/>
                  </a:cxn>
                </a:cxnLst>
                <a:pathLst>
                  <a:path w="10" h="60">
                    <a:moveTo>
                      <a:pt x="10" y="60"/>
                    </a:moveTo>
                    <a:lnTo>
                      <a:pt x="5" y="58"/>
                    </a:lnTo>
                    <a:lnTo>
                      <a:pt x="0" y="0"/>
                    </a:lnTo>
                    <a:lnTo>
                      <a:pt x="5" y="0"/>
                    </a:lnTo>
                    <a:lnTo>
                      <a:pt x="10"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229" name="Freeform 606"/>
              <p:cNvSpPr/>
              <p:nvPr/>
            </p:nvSpPr>
            <p:spPr>
              <a:xfrm>
                <a:off x="1788" y="1183"/>
                <a:ext cx="9" cy="58"/>
              </a:xfrm>
              <a:custGeom>
                <a:avLst/>
                <a:gdLst/>
                <a:ahLst/>
                <a:cxnLst>
                  <a:cxn ang="0">
                    <a:pos x="9" y="58"/>
                  </a:cxn>
                  <a:cxn ang="0">
                    <a:pos x="2" y="58"/>
                  </a:cxn>
                  <a:cxn ang="0">
                    <a:pos x="0" y="0"/>
                  </a:cxn>
                  <a:cxn ang="0">
                    <a:pos x="4" y="0"/>
                  </a:cxn>
                  <a:cxn ang="0">
                    <a:pos x="9" y="58"/>
                  </a:cxn>
                </a:cxnLst>
                <a:pathLst>
                  <a:path w="9" h="58">
                    <a:moveTo>
                      <a:pt x="9" y="58"/>
                    </a:moveTo>
                    <a:lnTo>
                      <a:pt x="2" y="58"/>
                    </a:lnTo>
                    <a:lnTo>
                      <a:pt x="0" y="0"/>
                    </a:lnTo>
                    <a:lnTo>
                      <a:pt x="4"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30" name="Freeform 607"/>
              <p:cNvSpPr/>
              <p:nvPr/>
            </p:nvSpPr>
            <p:spPr>
              <a:xfrm>
                <a:off x="1756" y="1181"/>
                <a:ext cx="34" cy="60"/>
              </a:xfrm>
              <a:custGeom>
                <a:avLst/>
                <a:gdLst/>
                <a:ahLst/>
                <a:cxnLst>
                  <a:cxn ang="0">
                    <a:pos x="34" y="60"/>
                  </a:cxn>
                  <a:cxn ang="0">
                    <a:pos x="0" y="57"/>
                  </a:cxn>
                  <a:cxn ang="0">
                    <a:pos x="0" y="0"/>
                  </a:cxn>
                  <a:cxn ang="0">
                    <a:pos x="32" y="2"/>
                  </a:cxn>
                  <a:cxn ang="0">
                    <a:pos x="34" y="60"/>
                  </a:cxn>
                </a:cxnLst>
                <a:pathLst>
                  <a:path w="34" h="60">
                    <a:moveTo>
                      <a:pt x="34" y="60"/>
                    </a:moveTo>
                    <a:lnTo>
                      <a:pt x="0" y="57"/>
                    </a:lnTo>
                    <a:lnTo>
                      <a:pt x="0" y="0"/>
                    </a:lnTo>
                    <a:lnTo>
                      <a:pt x="32" y="2"/>
                    </a:lnTo>
                    <a:lnTo>
                      <a:pt x="34"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1" name="Freeform 608"/>
              <p:cNvSpPr/>
              <p:nvPr/>
            </p:nvSpPr>
            <p:spPr>
              <a:xfrm>
                <a:off x="1783"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2" name="Freeform 609"/>
              <p:cNvSpPr/>
              <p:nvPr/>
            </p:nvSpPr>
            <p:spPr>
              <a:xfrm>
                <a:off x="1776" y="1181"/>
                <a:ext cx="9" cy="60"/>
              </a:xfrm>
              <a:custGeom>
                <a:avLst/>
                <a:gdLst/>
                <a:ahLst/>
                <a:cxnLst>
                  <a:cxn ang="0">
                    <a:pos x="9" y="60"/>
                  </a:cxn>
                  <a:cxn ang="0">
                    <a:pos x="3" y="60"/>
                  </a:cxn>
                  <a:cxn ang="0">
                    <a:pos x="0" y="0"/>
                  </a:cxn>
                  <a:cxn ang="0">
                    <a:pos x="7" y="2"/>
                  </a:cxn>
                  <a:cxn ang="0">
                    <a:pos x="9" y="60"/>
                  </a:cxn>
                </a:cxnLst>
                <a:pathLst>
                  <a:path w="9" h="60">
                    <a:moveTo>
                      <a:pt x="9" y="60"/>
                    </a:moveTo>
                    <a:lnTo>
                      <a:pt x="3" y="60"/>
                    </a:lnTo>
                    <a:lnTo>
                      <a:pt x="0" y="0"/>
                    </a:lnTo>
                    <a:lnTo>
                      <a:pt x="7" y="2"/>
                    </a:lnTo>
                    <a:lnTo>
                      <a:pt x="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233" name="Freeform 610"/>
              <p:cNvSpPr/>
              <p:nvPr/>
            </p:nvSpPr>
            <p:spPr>
              <a:xfrm>
                <a:off x="1772" y="1181"/>
                <a:ext cx="7" cy="60"/>
              </a:xfrm>
              <a:custGeom>
                <a:avLst/>
                <a:gdLst/>
                <a:ahLst/>
                <a:cxnLst>
                  <a:cxn ang="0">
                    <a:pos x="7" y="60"/>
                  </a:cxn>
                  <a:cxn ang="0">
                    <a:pos x="2" y="60"/>
                  </a:cxn>
                  <a:cxn ang="0">
                    <a:pos x="0" y="0"/>
                  </a:cxn>
                  <a:cxn ang="0">
                    <a:pos x="4" y="0"/>
                  </a:cxn>
                  <a:cxn ang="0">
                    <a:pos x="7" y="60"/>
                  </a:cxn>
                </a:cxnLst>
                <a:pathLst>
                  <a:path w="7" h="60">
                    <a:moveTo>
                      <a:pt x="7" y="60"/>
                    </a:moveTo>
                    <a:lnTo>
                      <a:pt x="2" y="60"/>
                    </a:lnTo>
                    <a:lnTo>
                      <a:pt x="0" y="0"/>
                    </a:lnTo>
                    <a:lnTo>
                      <a:pt x="4" y="0"/>
                    </a:lnTo>
                    <a:lnTo>
                      <a:pt x="7" y="60"/>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234" name="Freeform 611"/>
              <p:cNvSpPr/>
              <p:nvPr/>
            </p:nvSpPr>
            <p:spPr>
              <a:xfrm>
                <a:off x="1767"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235" name="Freeform 612"/>
              <p:cNvSpPr/>
              <p:nvPr/>
            </p:nvSpPr>
            <p:spPr>
              <a:xfrm>
                <a:off x="1760" y="1181"/>
                <a:ext cx="7" cy="60"/>
              </a:xfrm>
              <a:custGeom>
                <a:avLst/>
                <a:gdLst/>
                <a:ahLst/>
                <a:cxnLst>
                  <a:cxn ang="0">
                    <a:pos x="7" y="60"/>
                  </a:cxn>
                  <a:cxn ang="0">
                    <a:pos x="2" y="57"/>
                  </a:cxn>
                  <a:cxn ang="0">
                    <a:pos x="0" y="0"/>
                  </a:cxn>
                  <a:cxn ang="0">
                    <a:pos x="7" y="0"/>
                  </a:cxn>
                  <a:cxn ang="0">
                    <a:pos x="7" y="60"/>
                  </a:cxn>
                </a:cxnLst>
                <a:pathLst>
                  <a:path w="7" h="60">
                    <a:moveTo>
                      <a:pt x="7" y="60"/>
                    </a:moveTo>
                    <a:lnTo>
                      <a:pt x="2" y="57"/>
                    </a:lnTo>
                    <a:lnTo>
                      <a:pt x="0" y="0"/>
                    </a:lnTo>
                    <a:lnTo>
                      <a:pt x="7" y="0"/>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236" name="Freeform 613"/>
              <p:cNvSpPr/>
              <p:nvPr/>
            </p:nvSpPr>
            <p:spPr>
              <a:xfrm>
                <a:off x="1756" y="1181"/>
                <a:ext cx="6" cy="57"/>
              </a:xfrm>
              <a:custGeom>
                <a:avLst/>
                <a:gdLst/>
                <a:ahLst/>
                <a:cxnLst>
                  <a:cxn ang="0">
                    <a:pos x="6" y="57"/>
                  </a:cxn>
                  <a:cxn ang="0">
                    <a:pos x="0" y="57"/>
                  </a:cxn>
                  <a:cxn ang="0">
                    <a:pos x="0" y="0"/>
                  </a:cxn>
                  <a:cxn ang="0">
                    <a:pos x="4" y="0"/>
                  </a:cxn>
                  <a:cxn ang="0">
                    <a:pos x="6" y="57"/>
                  </a:cxn>
                </a:cxnLst>
                <a:pathLst>
                  <a:path w="6" h="57">
                    <a:moveTo>
                      <a:pt x="6" y="57"/>
                    </a:moveTo>
                    <a:lnTo>
                      <a:pt x="0" y="57"/>
                    </a:lnTo>
                    <a:lnTo>
                      <a:pt x="0" y="0"/>
                    </a:lnTo>
                    <a:lnTo>
                      <a:pt x="4" y="0"/>
                    </a:lnTo>
                    <a:lnTo>
                      <a:pt x="6" y="57"/>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237" name="Freeform 614"/>
              <p:cNvSpPr/>
              <p:nvPr/>
            </p:nvSpPr>
            <p:spPr>
              <a:xfrm>
                <a:off x="1411" y="1238"/>
                <a:ext cx="690" cy="550"/>
              </a:xfrm>
              <a:custGeom>
                <a:avLst/>
                <a:gdLst/>
                <a:ahLst/>
                <a:cxnLst>
                  <a:cxn ang="0">
                    <a:pos x="310" y="3"/>
                  </a:cxn>
                  <a:cxn ang="0">
                    <a:pos x="241" y="14"/>
                  </a:cxn>
                  <a:cxn ang="0">
                    <a:pos x="179" y="35"/>
                  </a:cxn>
                  <a:cxn ang="0">
                    <a:pos x="126" y="65"/>
                  </a:cxn>
                  <a:cxn ang="0">
                    <a:pos x="78" y="102"/>
                  </a:cxn>
                  <a:cxn ang="0">
                    <a:pos x="41" y="145"/>
                  </a:cxn>
                  <a:cxn ang="0">
                    <a:pos x="16" y="193"/>
                  </a:cxn>
                  <a:cxn ang="0">
                    <a:pos x="2" y="246"/>
                  </a:cxn>
                  <a:cxn ang="0">
                    <a:pos x="2" y="304"/>
                  </a:cxn>
                  <a:cxn ang="0">
                    <a:pos x="16" y="357"/>
                  </a:cxn>
                  <a:cxn ang="0">
                    <a:pos x="41" y="405"/>
                  </a:cxn>
                  <a:cxn ang="0">
                    <a:pos x="78" y="449"/>
                  </a:cxn>
                  <a:cxn ang="0">
                    <a:pos x="126" y="486"/>
                  </a:cxn>
                  <a:cxn ang="0">
                    <a:pos x="179" y="515"/>
                  </a:cxn>
                  <a:cxn ang="0">
                    <a:pos x="241" y="536"/>
                  </a:cxn>
                  <a:cxn ang="0">
                    <a:pos x="310" y="548"/>
                  </a:cxn>
                  <a:cxn ang="0">
                    <a:pos x="379" y="548"/>
                  </a:cxn>
                  <a:cxn ang="0">
                    <a:pos x="448" y="536"/>
                  </a:cxn>
                  <a:cxn ang="0">
                    <a:pos x="510" y="515"/>
                  </a:cxn>
                  <a:cxn ang="0">
                    <a:pos x="563" y="486"/>
                  </a:cxn>
                  <a:cxn ang="0">
                    <a:pos x="611" y="449"/>
                  </a:cxn>
                  <a:cxn ang="0">
                    <a:pos x="648" y="405"/>
                  </a:cxn>
                  <a:cxn ang="0">
                    <a:pos x="673" y="357"/>
                  </a:cxn>
                  <a:cxn ang="0">
                    <a:pos x="687" y="304"/>
                  </a:cxn>
                  <a:cxn ang="0">
                    <a:pos x="687" y="246"/>
                  </a:cxn>
                  <a:cxn ang="0">
                    <a:pos x="673" y="193"/>
                  </a:cxn>
                  <a:cxn ang="0">
                    <a:pos x="648" y="145"/>
                  </a:cxn>
                  <a:cxn ang="0">
                    <a:pos x="611" y="102"/>
                  </a:cxn>
                  <a:cxn ang="0">
                    <a:pos x="563" y="65"/>
                  </a:cxn>
                  <a:cxn ang="0">
                    <a:pos x="510" y="35"/>
                  </a:cxn>
                  <a:cxn ang="0">
                    <a:pos x="448" y="14"/>
                  </a:cxn>
                  <a:cxn ang="0">
                    <a:pos x="379" y="3"/>
                  </a:cxn>
                </a:cxnLst>
                <a:pathLst>
                  <a:path w="690" h="550">
                    <a:moveTo>
                      <a:pt x="345" y="0"/>
                    </a:moveTo>
                    <a:lnTo>
                      <a:pt x="310" y="3"/>
                    </a:lnTo>
                    <a:lnTo>
                      <a:pt x="276" y="7"/>
                    </a:lnTo>
                    <a:lnTo>
                      <a:pt x="241" y="14"/>
                    </a:lnTo>
                    <a:lnTo>
                      <a:pt x="211" y="23"/>
                    </a:lnTo>
                    <a:lnTo>
                      <a:pt x="179" y="35"/>
                    </a:lnTo>
                    <a:lnTo>
                      <a:pt x="151" y="49"/>
                    </a:lnTo>
                    <a:lnTo>
                      <a:pt x="126" y="65"/>
                    </a:lnTo>
                    <a:lnTo>
                      <a:pt x="101" y="81"/>
                    </a:lnTo>
                    <a:lnTo>
                      <a:pt x="78" y="102"/>
                    </a:lnTo>
                    <a:lnTo>
                      <a:pt x="59" y="122"/>
                    </a:lnTo>
                    <a:lnTo>
                      <a:pt x="41" y="145"/>
                    </a:lnTo>
                    <a:lnTo>
                      <a:pt x="27" y="168"/>
                    </a:lnTo>
                    <a:lnTo>
                      <a:pt x="16" y="193"/>
                    </a:lnTo>
                    <a:lnTo>
                      <a:pt x="6" y="219"/>
                    </a:lnTo>
                    <a:lnTo>
                      <a:pt x="2" y="246"/>
                    </a:lnTo>
                    <a:lnTo>
                      <a:pt x="0" y="274"/>
                    </a:lnTo>
                    <a:lnTo>
                      <a:pt x="2" y="304"/>
                    </a:lnTo>
                    <a:lnTo>
                      <a:pt x="6" y="331"/>
                    </a:lnTo>
                    <a:lnTo>
                      <a:pt x="16" y="357"/>
                    </a:lnTo>
                    <a:lnTo>
                      <a:pt x="27" y="382"/>
                    </a:lnTo>
                    <a:lnTo>
                      <a:pt x="41" y="405"/>
                    </a:lnTo>
                    <a:lnTo>
                      <a:pt x="59" y="428"/>
                    </a:lnTo>
                    <a:lnTo>
                      <a:pt x="78" y="449"/>
                    </a:lnTo>
                    <a:lnTo>
                      <a:pt x="101" y="469"/>
                    </a:lnTo>
                    <a:lnTo>
                      <a:pt x="126" y="486"/>
                    </a:lnTo>
                    <a:lnTo>
                      <a:pt x="151" y="502"/>
                    </a:lnTo>
                    <a:lnTo>
                      <a:pt x="179" y="515"/>
                    </a:lnTo>
                    <a:lnTo>
                      <a:pt x="211" y="527"/>
                    </a:lnTo>
                    <a:lnTo>
                      <a:pt x="241" y="536"/>
                    </a:lnTo>
                    <a:lnTo>
                      <a:pt x="276" y="543"/>
                    </a:lnTo>
                    <a:lnTo>
                      <a:pt x="310" y="548"/>
                    </a:lnTo>
                    <a:lnTo>
                      <a:pt x="345" y="550"/>
                    </a:lnTo>
                    <a:lnTo>
                      <a:pt x="379" y="548"/>
                    </a:lnTo>
                    <a:lnTo>
                      <a:pt x="414" y="543"/>
                    </a:lnTo>
                    <a:lnTo>
                      <a:pt x="448" y="536"/>
                    </a:lnTo>
                    <a:lnTo>
                      <a:pt x="478" y="527"/>
                    </a:lnTo>
                    <a:lnTo>
                      <a:pt x="510" y="515"/>
                    </a:lnTo>
                    <a:lnTo>
                      <a:pt x="538" y="502"/>
                    </a:lnTo>
                    <a:lnTo>
                      <a:pt x="563" y="486"/>
                    </a:lnTo>
                    <a:lnTo>
                      <a:pt x="588" y="469"/>
                    </a:lnTo>
                    <a:lnTo>
                      <a:pt x="611" y="449"/>
                    </a:lnTo>
                    <a:lnTo>
                      <a:pt x="630" y="428"/>
                    </a:lnTo>
                    <a:lnTo>
                      <a:pt x="648" y="405"/>
                    </a:lnTo>
                    <a:lnTo>
                      <a:pt x="662" y="382"/>
                    </a:lnTo>
                    <a:lnTo>
                      <a:pt x="673" y="357"/>
                    </a:lnTo>
                    <a:lnTo>
                      <a:pt x="683" y="331"/>
                    </a:lnTo>
                    <a:lnTo>
                      <a:pt x="687" y="304"/>
                    </a:lnTo>
                    <a:lnTo>
                      <a:pt x="690" y="274"/>
                    </a:lnTo>
                    <a:lnTo>
                      <a:pt x="687" y="246"/>
                    </a:lnTo>
                    <a:lnTo>
                      <a:pt x="683" y="219"/>
                    </a:lnTo>
                    <a:lnTo>
                      <a:pt x="673" y="193"/>
                    </a:lnTo>
                    <a:lnTo>
                      <a:pt x="662" y="168"/>
                    </a:lnTo>
                    <a:lnTo>
                      <a:pt x="648" y="145"/>
                    </a:lnTo>
                    <a:lnTo>
                      <a:pt x="630" y="122"/>
                    </a:lnTo>
                    <a:lnTo>
                      <a:pt x="611" y="102"/>
                    </a:lnTo>
                    <a:lnTo>
                      <a:pt x="588" y="81"/>
                    </a:lnTo>
                    <a:lnTo>
                      <a:pt x="563" y="65"/>
                    </a:lnTo>
                    <a:lnTo>
                      <a:pt x="538" y="49"/>
                    </a:lnTo>
                    <a:lnTo>
                      <a:pt x="510" y="35"/>
                    </a:lnTo>
                    <a:lnTo>
                      <a:pt x="478" y="23"/>
                    </a:lnTo>
                    <a:lnTo>
                      <a:pt x="448" y="14"/>
                    </a:lnTo>
                    <a:lnTo>
                      <a:pt x="414" y="7"/>
                    </a:lnTo>
                    <a:lnTo>
                      <a:pt x="379" y="3"/>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38" name="Rectangle 615"/>
            <p:cNvSpPr/>
            <p:nvPr/>
          </p:nvSpPr>
          <p:spPr>
            <a:xfrm>
              <a:off x="1379"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239" name="Rectangle 616"/>
            <p:cNvSpPr/>
            <p:nvPr/>
          </p:nvSpPr>
          <p:spPr>
            <a:xfrm>
              <a:off x="1152"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资信调查和</a:t>
              </a:r>
              <a:endParaRPr lang="zh-CN" altLang="en-US" sz="1600" dirty="0">
                <a:solidFill>
                  <a:srgbClr val="000000"/>
                </a:solidFill>
                <a:latin typeface="微软雅黑" panose="020B0503020204020204" charset="-122"/>
                <a:ea typeface="微软雅黑" panose="020B0503020204020204" charset="-122"/>
              </a:endParaRPr>
            </a:p>
          </p:txBody>
        </p:sp>
        <p:sp>
          <p:nvSpPr>
            <p:cNvPr id="27240" name="Rectangle 617"/>
            <p:cNvSpPr/>
            <p:nvPr/>
          </p:nvSpPr>
          <p:spPr>
            <a:xfrm>
              <a:off x="1700"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1" name="Rectangle 618"/>
            <p:cNvSpPr/>
            <p:nvPr/>
          </p:nvSpPr>
          <p:spPr>
            <a:xfrm>
              <a:off x="1243"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评估制度</a:t>
              </a:r>
              <a:endParaRPr lang="zh-CN" altLang="en-US" sz="1600" dirty="0">
                <a:solidFill>
                  <a:srgbClr val="000000"/>
                </a:solidFill>
                <a:latin typeface="微软雅黑" panose="020B0503020204020204" charset="-122"/>
                <a:ea typeface="微软雅黑" panose="020B0503020204020204" charset="-122"/>
              </a:endParaRPr>
            </a:p>
          </p:txBody>
        </p:sp>
        <p:sp>
          <p:nvSpPr>
            <p:cNvPr id="27242" name="Rectangle 619"/>
            <p:cNvSpPr/>
            <p:nvPr/>
          </p:nvSpPr>
          <p:spPr>
            <a:xfrm>
              <a:off x="1660" y="147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3" name="Rectangle 620"/>
            <p:cNvSpPr/>
            <p:nvPr/>
          </p:nvSpPr>
          <p:spPr>
            <a:xfrm>
              <a:off x="1833" y="1681"/>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4" name="Rectangle 621"/>
            <p:cNvSpPr/>
            <p:nvPr/>
          </p:nvSpPr>
          <p:spPr>
            <a:xfrm>
              <a:off x="1230" y="164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45" name="Group 622"/>
            <p:cNvGrpSpPr/>
            <p:nvPr/>
          </p:nvGrpSpPr>
          <p:grpSpPr>
            <a:xfrm>
              <a:off x="1060" y="1861"/>
              <a:ext cx="866" cy="325"/>
              <a:chOff x="1411" y="1880"/>
              <a:chExt cx="690" cy="306"/>
            </a:xfrm>
          </p:grpSpPr>
          <p:sp>
            <p:nvSpPr>
              <p:cNvPr id="27246" name="Freeform 623"/>
              <p:cNvSpPr/>
              <p:nvPr/>
            </p:nvSpPr>
            <p:spPr>
              <a:xfrm>
                <a:off x="1443"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7" name="Freeform 624"/>
              <p:cNvSpPr/>
              <p:nvPr/>
            </p:nvSpPr>
            <p:spPr>
              <a:xfrm>
                <a:off x="1447" y="1880"/>
                <a:ext cx="33" cy="57"/>
              </a:xfrm>
              <a:custGeom>
                <a:avLst/>
                <a:gdLst/>
                <a:ahLst/>
                <a:cxnLst>
                  <a:cxn ang="0">
                    <a:pos x="5" y="57"/>
                  </a:cxn>
                  <a:cxn ang="0">
                    <a:pos x="0" y="57"/>
                  </a:cxn>
                  <a:cxn ang="0">
                    <a:pos x="30" y="0"/>
                  </a:cxn>
                  <a:cxn ang="0">
                    <a:pos x="33" y="0"/>
                  </a:cxn>
                  <a:cxn ang="0">
                    <a:pos x="5" y="57"/>
                  </a:cxn>
                </a:cxnLst>
                <a:pathLst>
                  <a:path w="33" h="57">
                    <a:moveTo>
                      <a:pt x="5" y="57"/>
                    </a:moveTo>
                    <a:lnTo>
                      <a:pt x="0" y="57"/>
                    </a:lnTo>
                    <a:lnTo>
                      <a:pt x="30" y="0"/>
                    </a:lnTo>
                    <a:lnTo>
                      <a:pt x="33" y="0"/>
                    </a:lnTo>
                    <a:lnTo>
                      <a:pt x="5"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8" name="Freeform 625"/>
              <p:cNvSpPr/>
              <p:nvPr/>
            </p:nvSpPr>
            <p:spPr>
              <a:xfrm>
                <a:off x="1443" y="1880"/>
                <a:ext cx="34" cy="57"/>
              </a:xfrm>
              <a:custGeom>
                <a:avLst/>
                <a:gdLst/>
                <a:ahLst/>
                <a:cxnLst>
                  <a:cxn ang="0">
                    <a:pos x="4" y="57"/>
                  </a:cxn>
                  <a:cxn ang="0">
                    <a:pos x="0" y="57"/>
                  </a:cxn>
                  <a:cxn ang="0">
                    <a:pos x="30" y="0"/>
                  </a:cxn>
                  <a:cxn ang="0">
                    <a:pos x="34" y="0"/>
                  </a:cxn>
                  <a:cxn ang="0">
                    <a:pos x="4" y="57"/>
                  </a:cxn>
                </a:cxnLst>
                <a:pathLst>
                  <a:path w="34" h="57">
                    <a:moveTo>
                      <a:pt x="4" y="57"/>
                    </a:moveTo>
                    <a:lnTo>
                      <a:pt x="0" y="57"/>
                    </a:lnTo>
                    <a:lnTo>
                      <a:pt x="30" y="0"/>
                    </a:lnTo>
                    <a:lnTo>
                      <a:pt x="34" y="0"/>
                    </a:lnTo>
                    <a:lnTo>
                      <a:pt x="4"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49" name="Freeform 626"/>
              <p:cNvSpPr/>
              <p:nvPr/>
            </p:nvSpPr>
            <p:spPr>
              <a:xfrm>
                <a:off x="1436"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50" name="Freeform 627"/>
              <p:cNvSpPr/>
              <p:nvPr/>
            </p:nvSpPr>
            <p:spPr>
              <a:xfrm>
                <a:off x="1422" y="1882"/>
                <a:ext cx="44" cy="67"/>
              </a:xfrm>
              <a:custGeom>
                <a:avLst/>
                <a:gdLst/>
                <a:ahLst/>
                <a:cxnLst>
                  <a:cxn ang="0">
                    <a:pos x="14" y="58"/>
                  </a:cxn>
                  <a:cxn ang="0">
                    <a:pos x="0" y="67"/>
                  </a:cxn>
                  <a:cxn ang="0">
                    <a:pos x="32" y="7"/>
                  </a:cxn>
                  <a:cxn ang="0">
                    <a:pos x="44" y="0"/>
                  </a:cxn>
                  <a:cxn ang="0">
                    <a:pos x="14" y="58"/>
                  </a:cxn>
                </a:cxnLst>
                <a:pathLst>
                  <a:path w="44" h="67">
                    <a:moveTo>
                      <a:pt x="14" y="58"/>
                    </a:moveTo>
                    <a:lnTo>
                      <a:pt x="0" y="67"/>
                    </a:lnTo>
                    <a:lnTo>
                      <a:pt x="32" y="7"/>
                    </a:lnTo>
                    <a:lnTo>
                      <a:pt x="44" y="0"/>
                    </a:lnTo>
                    <a:lnTo>
                      <a:pt x="14"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1" name="Freeform 628"/>
              <p:cNvSpPr/>
              <p:nvPr/>
            </p:nvSpPr>
            <p:spPr>
              <a:xfrm>
                <a:off x="1429"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2" name="Freeform 629"/>
              <p:cNvSpPr/>
              <p:nvPr/>
            </p:nvSpPr>
            <p:spPr>
              <a:xfrm>
                <a:off x="1422" y="1887"/>
                <a:ext cx="37" cy="62"/>
              </a:xfrm>
              <a:custGeom>
                <a:avLst/>
                <a:gdLst/>
                <a:ahLst/>
                <a:cxnLst>
                  <a:cxn ang="0">
                    <a:pos x="7" y="57"/>
                  </a:cxn>
                  <a:cxn ang="0">
                    <a:pos x="0" y="62"/>
                  </a:cxn>
                  <a:cxn ang="0">
                    <a:pos x="32" y="2"/>
                  </a:cxn>
                  <a:cxn ang="0">
                    <a:pos x="37" y="0"/>
                  </a:cxn>
                  <a:cxn ang="0">
                    <a:pos x="7" y="57"/>
                  </a:cxn>
                </a:cxnLst>
                <a:pathLst>
                  <a:path w="37" h="62">
                    <a:moveTo>
                      <a:pt x="7" y="57"/>
                    </a:moveTo>
                    <a:lnTo>
                      <a:pt x="0" y="62"/>
                    </a:lnTo>
                    <a:lnTo>
                      <a:pt x="32" y="2"/>
                    </a:lnTo>
                    <a:lnTo>
                      <a:pt x="37" y="0"/>
                    </a:lnTo>
                    <a:lnTo>
                      <a:pt x="7"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3" name="Freeform 630"/>
              <p:cNvSpPr/>
              <p:nvPr/>
            </p:nvSpPr>
            <p:spPr>
              <a:xfrm>
                <a:off x="1413" y="1889"/>
                <a:ext cx="41" cy="74"/>
              </a:xfrm>
              <a:custGeom>
                <a:avLst/>
                <a:gdLst/>
                <a:ahLst/>
                <a:cxnLst>
                  <a:cxn ang="0">
                    <a:pos x="9" y="60"/>
                  </a:cxn>
                  <a:cxn ang="0">
                    <a:pos x="0" y="74"/>
                  </a:cxn>
                  <a:cxn ang="0">
                    <a:pos x="32" y="14"/>
                  </a:cxn>
                  <a:cxn ang="0">
                    <a:pos x="41" y="0"/>
                  </a:cxn>
                  <a:cxn ang="0">
                    <a:pos x="9" y="60"/>
                  </a:cxn>
                </a:cxnLst>
                <a:pathLst>
                  <a:path w="41" h="74">
                    <a:moveTo>
                      <a:pt x="9" y="60"/>
                    </a:moveTo>
                    <a:lnTo>
                      <a:pt x="0" y="74"/>
                    </a:lnTo>
                    <a:lnTo>
                      <a:pt x="32" y="14"/>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4" name="Freeform 631"/>
              <p:cNvSpPr/>
              <p:nvPr/>
            </p:nvSpPr>
            <p:spPr>
              <a:xfrm>
                <a:off x="2057" y="1889"/>
                <a:ext cx="41" cy="74"/>
              </a:xfrm>
              <a:custGeom>
                <a:avLst/>
                <a:gdLst/>
                <a:ahLst/>
                <a:cxnLst>
                  <a:cxn ang="0">
                    <a:pos x="41" y="74"/>
                  </a:cxn>
                  <a:cxn ang="0">
                    <a:pos x="32" y="60"/>
                  </a:cxn>
                  <a:cxn ang="0">
                    <a:pos x="0" y="0"/>
                  </a:cxn>
                  <a:cxn ang="0">
                    <a:pos x="9" y="14"/>
                  </a:cxn>
                  <a:cxn ang="0">
                    <a:pos x="41" y="74"/>
                  </a:cxn>
                </a:cxnLst>
                <a:pathLst>
                  <a:path w="41" h="74">
                    <a:moveTo>
                      <a:pt x="41" y="74"/>
                    </a:moveTo>
                    <a:lnTo>
                      <a:pt x="32" y="60"/>
                    </a:lnTo>
                    <a:lnTo>
                      <a:pt x="0" y="0"/>
                    </a:lnTo>
                    <a:lnTo>
                      <a:pt x="9" y="14"/>
                    </a:lnTo>
                    <a:lnTo>
                      <a:pt x="41"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55" name="Freeform 632"/>
              <p:cNvSpPr/>
              <p:nvPr/>
            </p:nvSpPr>
            <p:spPr>
              <a:xfrm>
                <a:off x="2045" y="1882"/>
                <a:ext cx="44" cy="67"/>
              </a:xfrm>
              <a:custGeom>
                <a:avLst/>
                <a:gdLst/>
                <a:ahLst/>
                <a:cxnLst>
                  <a:cxn ang="0">
                    <a:pos x="44" y="67"/>
                  </a:cxn>
                  <a:cxn ang="0">
                    <a:pos x="30" y="58"/>
                  </a:cxn>
                  <a:cxn ang="0">
                    <a:pos x="0" y="0"/>
                  </a:cxn>
                  <a:cxn ang="0">
                    <a:pos x="12" y="7"/>
                  </a:cxn>
                  <a:cxn ang="0">
                    <a:pos x="44" y="67"/>
                  </a:cxn>
                </a:cxnLst>
                <a:pathLst>
                  <a:path w="44" h="67">
                    <a:moveTo>
                      <a:pt x="44" y="67"/>
                    </a:moveTo>
                    <a:lnTo>
                      <a:pt x="30" y="58"/>
                    </a:lnTo>
                    <a:lnTo>
                      <a:pt x="0" y="0"/>
                    </a:lnTo>
                    <a:lnTo>
                      <a:pt x="12"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6" name="Freeform 633"/>
              <p:cNvSpPr/>
              <p:nvPr/>
            </p:nvSpPr>
            <p:spPr>
              <a:xfrm>
                <a:off x="2052" y="1887"/>
                <a:ext cx="37" cy="62"/>
              </a:xfrm>
              <a:custGeom>
                <a:avLst/>
                <a:gdLst/>
                <a:ahLst/>
                <a:cxnLst>
                  <a:cxn ang="0">
                    <a:pos x="37" y="62"/>
                  </a:cxn>
                  <a:cxn ang="0">
                    <a:pos x="30" y="57"/>
                  </a:cxn>
                  <a:cxn ang="0">
                    <a:pos x="0" y="0"/>
                  </a:cxn>
                  <a:cxn ang="0">
                    <a:pos x="5" y="2"/>
                  </a:cxn>
                  <a:cxn ang="0">
                    <a:pos x="37" y="62"/>
                  </a:cxn>
                </a:cxnLst>
                <a:pathLst>
                  <a:path w="37" h="62">
                    <a:moveTo>
                      <a:pt x="37" y="62"/>
                    </a:moveTo>
                    <a:lnTo>
                      <a:pt x="30" y="57"/>
                    </a:lnTo>
                    <a:lnTo>
                      <a:pt x="0" y="0"/>
                    </a:lnTo>
                    <a:lnTo>
                      <a:pt x="5"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7" name="Freeform 634"/>
              <p:cNvSpPr/>
              <p:nvPr/>
            </p:nvSpPr>
            <p:spPr>
              <a:xfrm>
                <a:off x="2045"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8" name="Freeform 635"/>
              <p:cNvSpPr/>
              <p:nvPr/>
            </p:nvSpPr>
            <p:spPr>
              <a:xfrm>
                <a:off x="2038"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9" name="Freeform 636"/>
              <p:cNvSpPr/>
              <p:nvPr/>
            </p:nvSpPr>
            <p:spPr>
              <a:xfrm>
                <a:off x="2032" y="1880"/>
                <a:ext cx="36" cy="57"/>
              </a:xfrm>
              <a:custGeom>
                <a:avLst/>
                <a:gdLst/>
                <a:ahLst/>
                <a:cxnLst>
                  <a:cxn ang="0">
                    <a:pos x="36" y="57"/>
                  </a:cxn>
                  <a:cxn ang="0">
                    <a:pos x="27" y="57"/>
                  </a:cxn>
                  <a:cxn ang="0">
                    <a:pos x="0" y="0"/>
                  </a:cxn>
                  <a:cxn ang="0">
                    <a:pos x="6" y="0"/>
                  </a:cxn>
                  <a:cxn ang="0">
                    <a:pos x="36" y="57"/>
                  </a:cxn>
                </a:cxnLst>
                <a:pathLst>
                  <a:path w="36" h="57">
                    <a:moveTo>
                      <a:pt x="36" y="57"/>
                    </a:moveTo>
                    <a:lnTo>
                      <a:pt x="27" y="57"/>
                    </a:lnTo>
                    <a:lnTo>
                      <a:pt x="0" y="0"/>
                    </a:lnTo>
                    <a:lnTo>
                      <a:pt x="6" y="0"/>
                    </a:lnTo>
                    <a:lnTo>
                      <a:pt x="36"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0" name="Freeform 637"/>
              <p:cNvSpPr/>
              <p:nvPr/>
            </p:nvSpPr>
            <p:spPr>
              <a:xfrm>
                <a:off x="2034" y="1880"/>
                <a:ext cx="34" cy="57"/>
              </a:xfrm>
              <a:custGeom>
                <a:avLst/>
                <a:gdLst/>
                <a:ahLst/>
                <a:cxnLst>
                  <a:cxn ang="0">
                    <a:pos x="34" y="57"/>
                  </a:cxn>
                  <a:cxn ang="0">
                    <a:pos x="30" y="57"/>
                  </a:cxn>
                  <a:cxn ang="0">
                    <a:pos x="0" y="0"/>
                  </a:cxn>
                  <a:cxn ang="0">
                    <a:pos x="4" y="0"/>
                  </a:cxn>
                  <a:cxn ang="0">
                    <a:pos x="34" y="57"/>
                  </a:cxn>
                </a:cxnLst>
                <a:pathLst>
                  <a:path w="34" h="57">
                    <a:moveTo>
                      <a:pt x="34" y="57"/>
                    </a:moveTo>
                    <a:lnTo>
                      <a:pt x="30" y="57"/>
                    </a:lnTo>
                    <a:lnTo>
                      <a:pt x="0" y="0"/>
                    </a:lnTo>
                    <a:lnTo>
                      <a:pt x="4" y="0"/>
                    </a:lnTo>
                    <a:lnTo>
                      <a:pt x="34"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1" name="Freeform 638"/>
              <p:cNvSpPr/>
              <p:nvPr/>
            </p:nvSpPr>
            <p:spPr>
              <a:xfrm>
                <a:off x="2032" y="1880"/>
                <a:ext cx="32" cy="57"/>
              </a:xfrm>
              <a:custGeom>
                <a:avLst/>
                <a:gdLst/>
                <a:ahLst/>
                <a:cxnLst>
                  <a:cxn ang="0">
                    <a:pos x="32" y="57"/>
                  </a:cxn>
                  <a:cxn ang="0">
                    <a:pos x="27" y="57"/>
                  </a:cxn>
                  <a:cxn ang="0">
                    <a:pos x="0" y="0"/>
                  </a:cxn>
                  <a:cxn ang="0">
                    <a:pos x="2" y="0"/>
                  </a:cxn>
                  <a:cxn ang="0">
                    <a:pos x="32" y="57"/>
                  </a:cxn>
                </a:cxnLst>
                <a:pathLst>
                  <a:path w="32" h="57">
                    <a:moveTo>
                      <a:pt x="32" y="57"/>
                    </a:moveTo>
                    <a:lnTo>
                      <a:pt x="27"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62" name="Freeform 639"/>
              <p:cNvSpPr/>
              <p:nvPr/>
            </p:nvSpPr>
            <p:spPr>
              <a:xfrm>
                <a:off x="1452" y="1880"/>
                <a:ext cx="607" cy="57"/>
              </a:xfrm>
              <a:custGeom>
                <a:avLst/>
                <a:gdLst/>
                <a:ahLst/>
                <a:cxnLst>
                  <a:cxn ang="0">
                    <a:pos x="607" y="57"/>
                  </a:cxn>
                  <a:cxn ang="0">
                    <a:pos x="0" y="57"/>
                  </a:cxn>
                  <a:cxn ang="0">
                    <a:pos x="28" y="0"/>
                  </a:cxn>
                  <a:cxn ang="0">
                    <a:pos x="580" y="0"/>
                  </a:cxn>
                  <a:cxn ang="0">
                    <a:pos x="607" y="57"/>
                  </a:cxn>
                </a:cxnLst>
                <a:pathLst>
                  <a:path w="607" h="57">
                    <a:moveTo>
                      <a:pt x="607" y="57"/>
                    </a:moveTo>
                    <a:lnTo>
                      <a:pt x="0" y="57"/>
                    </a:lnTo>
                    <a:lnTo>
                      <a:pt x="28" y="0"/>
                    </a:lnTo>
                    <a:lnTo>
                      <a:pt x="580" y="0"/>
                    </a:lnTo>
                    <a:lnTo>
                      <a:pt x="60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63" name="Freeform 640"/>
              <p:cNvSpPr/>
              <p:nvPr/>
            </p:nvSpPr>
            <p:spPr>
              <a:xfrm>
                <a:off x="1411" y="1937"/>
                <a:ext cx="690" cy="249"/>
              </a:xfrm>
              <a:custGeom>
                <a:avLst/>
                <a:gdLst/>
                <a:ahLst/>
                <a:cxnLst>
                  <a:cxn ang="0">
                    <a:pos x="41" y="0"/>
                  </a:cxn>
                  <a:cxn ang="0">
                    <a:pos x="32" y="0"/>
                  </a:cxn>
                  <a:cxn ang="0">
                    <a:pos x="25" y="3"/>
                  </a:cxn>
                  <a:cxn ang="0">
                    <a:pos x="11" y="12"/>
                  </a:cxn>
                  <a:cxn ang="0">
                    <a:pos x="2" y="26"/>
                  </a:cxn>
                  <a:cxn ang="0">
                    <a:pos x="0" y="33"/>
                  </a:cxn>
                  <a:cxn ang="0">
                    <a:pos x="0" y="42"/>
                  </a:cxn>
                  <a:cxn ang="0">
                    <a:pos x="0" y="207"/>
                  </a:cxn>
                  <a:cxn ang="0">
                    <a:pos x="0" y="217"/>
                  </a:cxn>
                  <a:cxn ang="0">
                    <a:pos x="2" y="224"/>
                  </a:cxn>
                  <a:cxn ang="0">
                    <a:pos x="11" y="237"/>
                  </a:cxn>
                  <a:cxn ang="0">
                    <a:pos x="25" y="247"/>
                  </a:cxn>
                  <a:cxn ang="0">
                    <a:pos x="32" y="249"/>
                  </a:cxn>
                  <a:cxn ang="0">
                    <a:pos x="41" y="249"/>
                  </a:cxn>
                  <a:cxn ang="0">
                    <a:pos x="648" y="249"/>
                  </a:cxn>
                  <a:cxn ang="0">
                    <a:pos x="657" y="249"/>
                  </a:cxn>
                  <a:cxn ang="0">
                    <a:pos x="664" y="247"/>
                  </a:cxn>
                  <a:cxn ang="0">
                    <a:pos x="678" y="237"/>
                  </a:cxn>
                  <a:cxn ang="0">
                    <a:pos x="687" y="224"/>
                  </a:cxn>
                  <a:cxn ang="0">
                    <a:pos x="690" y="217"/>
                  </a:cxn>
                  <a:cxn ang="0">
                    <a:pos x="690" y="207"/>
                  </a:cxn>
                  <a:cxn ang="0">
                    <a:pos x="690" y="42"/>
                  </a:cxn>
                  <a:cxn ang="0">
                    <a:pos x="690" y="33"/>
                  </a:cxn>
                  <a:cxn ang="0">
                    <a:pos x="687" y="26"/>
                  </a:cxn>
                  <a:cxn ang="0">
                    <a:pos x="678" y="12"/>
                  </a:cxn>
                  <a:cxn ang="0">
                    <a:pos x="664" y="3"/>
                  </a:cxn>
                  <a:cxn ang="0">
                    <a:pos x="657" y="0"/>
                  </a:cxn>
                  <a:cxn ang="0">
                    <a:pos x="648" y="0"/>
                  </a:cxn>
                  <a:cxn ang="0">
                    <a:pos x="41" y="0"/>
                  </a:cxn>
                </a:cxnLst>
                <a:pathLst>
                  <a:path w="690" h="249">
                    <a:moveTo>
                      <a:pt x="41" y="0"/>
                    </a:moveTo>
                    <a:lnTo>
                      <a:pt x="32" y="0"/>
                    </a:lnTo>
                    <a:lnTo>
                      <a:pt x="25" y="3"/>
                    </a:lnTo>
                    <a:lnTo>
                      <a:pt x="11" y="12"/>
                    </a:lnTo>
                    <a:lnTo>
                      <a:pt x="2" y="26"/>
                    </a:lnTo>
                    <a:lnTo>
                      <a:pt x="0" y="33"/>
                    </a:lnTo>
                    <a:lnTo>
                      <a:pt x="0" y="42"/>
                    </a:lnTo>
                    <a:lnTo>
                      <a:pt x="0" y="207"/>
                    </a:lnTo>
                    <a:lnTo>
                      <a:pt x="0" y="217"/>
                    </a:lnTo>
                    <a:lnTo>
                      <a:pt x="2" y="224"/>
                    </a:lnTo>
                    <a:lnTo>
                      <a:pt x="11" y="237"/>
                    </a:lnTo>
                    <a:lnTo>
                      <a:pt x="25" y="247"/>
                    </a:lnTo>
                    <a:lnTo>
                      <a:pt x="32" y="249"/>
                    </a:lnTo>
                    <a:lnTo>
                      <a:pt x="41" y="249"/>
                    </a:lnTo>
                    <a:lnTo>
                      <a:pt x="648" y="249"/>
                    </a:lnTo>
                    <a:lnTo>
                      <a:pt x="657" y="249"/>
                    </a:lnTo>
                    <a:lnTo>
                      <a:pt x="664" y="247"/>
                    </a:lnTo>
                    <a:lnTo>
                      <a:pt x="678" y="237"/>
                    </a:lnTo>
                    <a:lnTo>
                      <a:pt x="687" y="224"/>
                    </a:lnTo>
                    <a:lnTo>
                      <a:pt x="690" y="217"/>
                    </a:lnTo>
                    <a:lnTo>
                      <a:pt x="690" y="207"/>
                    </a:lnTo>
                    <a:lnTo>
                      <a:pt x="690" y="42"/>
                    </a:lnTo>
                    <a:lnTo>
                      <a:pt x="690" y="33"/>
                    </a:lnTo>
                    <a:lnTo>
                      <a:pt x="687" y="26"/>
                    </a:lnTo>
                    <a:lnTo>
                      <a:pt x="678" y="12"/>
                    </a:lnTo>
                    <a:lnTo>
                      <a:pt x="664" y="3"/>
                    </a:lnTo>
                    <a:lnTo>
                      <a:pt x="657" y="0"/>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64" name="Rectangle 641"/>
            <p:cNvSpPr/>
            <p:nvPr/>
          </p:nvSpPr>
          <p:spPr>
            <a:xfrm>
              <a:off x="1107"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建立档案管理制度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65" name="Rectangle 642"/>
            <p:cNvSpPr/>
            <p:nvPr/>
          </p:nvSpPr>
          <p:spPr>
            <a:xfrm>
              <a:off x="1827"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6" name="Rectangle 643"/>
            <p:cNvSpPr/>
            <p:nvPr/>
          </p:nvSpPr>
          <p:spPr>
            <a:xfrm>
              <a:off x="1107"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收集客户信息资料</a:t>
              </a:r>
              <a:endParaRPr lang="zh-CN" altLang="en-US" sz="1200" dirty="0">
                <a:solidFill>
                  <a:srgbClr val="000000"/>
                </a:solidFill>
                <a:latin typeface="微软雅黑" panose="020B0503020204020204" charset="-122"/>
                <a:ea typeface="微软雅黑" panose="020B0503020204020204" charset="-122"/>
              </a:endParaRPr>
            </a:p>
          </p:txBody>
        </p:sp>
        <p:sp>
          <p:nvSpPr>
            <p:cNvPr id="27267" name="Rectangle 644"/>
            <p:cNvSpPr/>
            <p:nvPr/>
          </p:nvSpPr>
          <p:spPr>
            <a:xfrm>
              <a:off x="1827" y="205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8" name="Rectangle 645"/>
            <p:cNvSpPr/>
            <p:nvPr/>
          </p:nvSpPr>
          <p:spPr>
            <a:xfrm>
              <a:off x="1134" y="214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69" name="Group 646"/>
            <p:cNvGrpSpPr/>
            <p:nvPr/>
          </p:nvGrpSpPr>
          <p:grpSpPr>
            <a:xfrm>
              <a:off x="4017" y="2229"/>
              <a:ext cx="866" cy="327"/>
              <a:chOff x="3768" y="2227"/>
              <a:chExt cx="690" cy="308"/>
            </a:xfrm>
          </p:grpSpPr>
          <p:sp>
            <p:nvSpPr>
              <p:cNvPr id="27270" name="Freeform 647"/>
              <p:cNvSpPr/>
              <p:nvPr/>
            </p:nvSpPr>
            <p:spPr>
              <a:xfrm>
                <a:off x="3800"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1" name="Freeform 648"/>
              <p:cNvSpPr/>
              <p:nvPr/>
            </p:nvSpPr>
            <p:spPr>
              <a:xfrm>
                <a:off x="3805"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2" name="Freeform 649"/>
              <p:cNvSpPr/>
              <p:nvPr/>
            </p:nvSpPr>
            <p:spPr>
              <a:xfrm>
                <a:off x="3800"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73" name="Freeform 650"/>
              <p:cNvSpPr/>
              <p:nvPr/>
            </p:nvSpPr>
            <p:spPr>
              <a:xfrm>
                <a:off x="3793"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74" name="Freeform 651"/>
              <p:cNvSpPr/>
              <p:nvPr/>
            </p:nvSpPr>
            <p:spPr>
              <a:xfrm>
                <a:off x="3780"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5" name="Freeform 652"/>
              <p:cNvSpPr/>
              <p:nvPr/>
            </p:nvSpPr>
            <p:spPr>
              <a:xfrm>
                <a:off x="3786"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6" name="Freeform 653"/>
              <p:cNvSpPr/>
              <p:nvPr/>
            </p:nvSpPr>
            <p:spPr>
              <a:xfrm>
                <a:off x="3780"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77" name="Freeform 654"/>
              <p:cNvSpPr/>
              <p:nvPr/>
            </p:nvSpPr>
            <p:spPr>
              <a:xfrm>
                <a:off x="3770"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78" name="Freeform 655"/>
              <p:cNvSpPr/>
              <p:nvPr/>
            </p:nvSpPr>
            <p:spPr>
              <a:xfrm>
                <a:off x="4414"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79" name="Freeform 656"/>
              <p:cNvSpPr/>
              <p:nvPr/>
            </p:nvSpPr>
            <p:spPr>
              <a:xfrm>
                <a:off x="4403"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0" name="Freeform 657"/>
              <p:cNvSpPr/>
              <p:nvPr/>
            </p:nvSpPr>
            <p:spPr>
              <a:xfrm>
                <a:off x="4410"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1" name="Freeform 658"/>
              <p:cNvSpPr/>
              <p:nvPr/>
            </p:nvSpPr>
            <p:spPr>
              <a:xfrm>
                <a:off x="4403"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82" name="Freeform 659"/>
              <p:cNvSpPr/>
              <p:nvPr/>
            </p:nvSpPr>
            <p:spPr>
              <a:xfrm>
                <a:off x="4396"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83" name="Freeform 660"/>
              <p:cNvSpPr/>
              <p:nvPr/>
            </p:nvSpPr>
            <p:spPr>
              <a:xfrm>
                <a:off x="4389"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4" name="Freeform 661"/>
              <p:cNvSpPr/>
              <p:nvPr/>
            </p:nvSpPr>
            <p:spPr>
              <a:xfrm>
                <a:off x="4391"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5" name="Freeform 662"/>
              <p:cNvSpPr/>
              <p:nvPr/>
            </p:nvSpPr>
            <p:spPr>
              <a:xfrm>
                <a:off x="4389"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86" name="Freeform 663"/>
              <p:cNvSpPr/>
              <p:nvPr/>
            </p:nvSpPr>
            <p:spPr>
              <a:xfrm>
                <a:off x="3809"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87" name="Freeform 664"/>
              <p:cNvSpPr/>
              <p:nvPr/>
            </p:nvSpPr>
            <p:spPr>
              <a:xfrm>
                <a:off x="3768"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88" name="Rectangle 665"/>
            <p:cNvSpPr/>
            <p:nvPr/>
          </p:nvSpPr>
          <p:spPr>
            <a:xfrm>
              <a:off x="4055"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编纂信用规章制度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89" name="Rectangle 666"/>
            <p:cNvSpPr/>
            <p:nvPr/>
          </p:nvSpPr>
          <p:spPr>
            <a:xfrm>
              <a:off x="478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0" name="Rectangle 667"/>
            <p:cNvSpPr/>
            <p:nvPr/>
          </p:nvSpPr>
          <p:spPr>
            <a:xfrm>
              <a:off x="4048" y="2413"/>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制订信用管理政策</a:t>
              </a:r>
              <a:endParaRPr lang="zh-CN" altLang="en-US" sz="1200" dirty="0">
                <a:solidFill>
                  <a:srgbClr val="000000"/>
                </a:solidFill>
                <a:latin typeface="微软雅黑" panose="020B0503020204020204" charset="-122"/>
                <a:ea typeface="微软雅黑" panose="020B0503020204020204" charset="-122"/>
              </a:endParaRPr>
            </a:p>
          </p:txBody>
        </p:sp>
        <p:sp>
          <p:nvSpPr>
            <p:cNvPr id="27291" name="Rectangle 668"/>
            <p:cNvSpPr/>
            <p:nvPr/>
          </p:nvSpPr>
          <p:spPr>
            <a:xfrm>
              <a:off x="4785"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2" name="Rectangle 669"/>
            <p:cNvSpPr/>
            <p:nvPr/>
          </p:nvSpPr>
          <p:spPr>
            <a:xfrm>
              <a:off x="4093"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93" name="Group 670"/>
            <p:cNvGrpSpPr/>
            <p:nvPr/>
          </p:nvGrpSpPr>
          <p:grpSpPr>
            <a:xfrm>
              <a:off x="4017" y="2601"/>
              <a:ext cx="866" cy="325"/>
              <a:chOff x="3768" y="2577"/>
              <a:chExt cx="690" cy="306"/>
            </a:xfrm>
          </p:grpSpPr>
          <p:sp>
            <p:nvSpPr>
              <p:cNvPr id="27294" name="Freeform 671"/>
              <p:cNvSpPr/>
              <p:nvPr/>
            </p:nvSpPr>
            <p:spPr>
              <a:xfrm>
                <a:off x="3800" y="2577"/>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5" name="Freeform 672"/>
              <p:cNvSpPr/>
              <p:nvPr/>
            </p:nvSpPr>
            <p:spPr>
              <a:xfrm>
                <a:off x="3805" y="2577"/>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6" name="Freeform 673"/>
              <p:cNvSpPr/>
              <p:nvPr/>
            </p:nvSpPr>
            <p:spPr>
              <a:xfrm>
                <a:off x="3800" y="2577"/>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97" name="Freeform 674"/>
              <p:cNvSpPr/>
              <p:nvPr/>
            </p:nvSpPr>
            <p:spPr>
              <a:xfrm>
                <a:off x="3793" y="2577"/>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98" name="Freeform 675"/>
              <p:cNvSpPr/>
              <p:nvPr/>
            </p:nvSpPr>
            <p:spPr>
              <a:xfrm>
                <a:off x="3780" y="2579"/>
                <a:ext cx="43" cy="67"/>
              </a:xfrm>
              <a:custGeom>
                <a:avLst/>
                <a:gdLst/>
                <a:ahLst/>
                <a:cxnLst>
                  <a:cxn ang="0">
                    <a:pos x="13" y="58"/>
                  </a:cxn>
                  <a:cxn ang="0">
                    <a:pos x="0" y="67"/>
                  </a:cxn>
                  <a:cxn ang="0">
                    <a:pos x="32" y="9"/>
                  </a:cxn>
                  <a:cxn ang="0">
                    <a:pos x="43" y="0"/>
                  </a:cxn>
                  <a:cxn ang="0">
                    <a:pos x="13" y="58"/>
                  </a:cxn>
                </a:cxnLst>
                <a:pathLst>
                  <a:path w="43" h="67">
                    <a:moveTo>
                      <a:pt x="13" y="58"/>
                    </a:moveTo>
                    <a:lnTo>
                      <a:pt x="0" y="67"/>
                    </a:lnTo>
                    <a:lnTo>
                      <a:pt x="32" y="9"/>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99" name="Freeform 676"/>
              <p:cNvSpPr/>
              <p:nvPr/>
            </p:nvSpPr>
            <p:spPr>
              <a:xfrm>
                <a:off x="3786" y="2579"/>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0" name="Freeform 677"/>
              <p:cNvSpPr/>
              <p:nvPr/>
            </p:nvSpPr>
            <p:spPr>
              <a:xfrm>
                <a:off x="3780" y="2584"/>
                <a:ext cx="36" cy="62"/>
              </a:xfrm>
              <a:custGeom>
                <a:avLst/>
                <a:gdLst/>
                <a:ahLst/>
                <a:cxnLst>
                  <a:cxn ang="0">
                    <a:pos x="6" y="57"/>
                  </a:cxn>
                  <a:cxn ang="0">
                    <a:pos x="0" y="62"/>
                  </a:cxn>
                  <a:cxn ang="0">
                    <a:pos x="32" y="4"/>
                  </a:cxn>
                  <a:cxn ang="0">
                    <a:pos x="36" y="0"/>
                  </a:cxn>
                  <a:cxn ang="0">
                    <a:pos x="6" y="57"/>
                  </a:cxn>
                </a:cxnLst>
                <a:pathLst>
                  <a:path w="36" h="62">
                    <a:moveTo>
                      <a:pt x="6" y="57"/>
                    </a:moveTo>
                    <a:lnTo>
                      <a:pt x="0" y="62"/>
                    </a:lnTo>
                    <a:lnTo>
                      <a:pt x="32" y="4"/>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1" name="Freeform 678"/>
              <p:cNvSpPr/>
              <p:nvPr/>
            </p:nvSpPr>
            <p:spPr>
              <a:xfrm>
                <a:off x="3770" y="2588"/>
                <a:ext cx="42" cy="72"/>
              </a:xfrm>
              <a:custGeom>
                <a:avLst/>
                <a:gdLst/>
                <a:ahLst/>
                <a:cxnLst>
                  <a:cxn ang="0">
                    <a:pos x="10" y="58"/>
                  </a:cxn>
                  <a:cxn ang="0">
                    <a:pos x="0" y="72"/>
                  </a:cxn>
                  <a:cxn ang="0">
                    <a:pos x="33" y="12"/>
                  </a:cxn>
                  <a:cxn ang="0">
                    <a:pos x="42" y="0"/>
                  </a:cxn>
                  <a:cxn ang="0">
                    <a:pos x="10" y="58"/>
                  </a:cxn>
                </a:cxnLst>
                <a:pathLst>
                  <a:path w="42" h="72">
                    <a:moveTo>
                      <a:pt x="10" y="58"/>
                    </a:moveTo>
                    <a:lnTo>
                      <a:pt x="0" y="72"/>
                    </a:lnTo>
                    <a:lnTo>
                      <a:pt x="33" y="12"/>
                    </a:lnTo>
                    <a:lnTo>
                      <a:pt x="42" y="0"/>
                    </a:lnTo>
                    <a:lnTo>
                      <a:pt x="10" y="58"/>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2" name="Freeform 679"/>
              <p:cNvSpPr/>
              <p:nvPr/>
            </p:nvSpPr>
            <p:spPr>
              <a:xfrm>
                <a:off x="4414" y="2588"/>
                <a:ext cx="42" cy="72"/>
              </a:xfrm>
              <a:custGeom>
                <a:avLst/>
                <a:gdLst/>
                <a:ahLst/>
                <a:cxnLst>
                  <a:cxn ang="0">
                    <a:pos x="42" y="72"/>
                  </a:cxn>
                  <a:cxn ang="0">
                    <a:pos x="33" y="58"/>
                  </a:cxn>
                  <a:cxn ang="0">
                    <a:pos x="0" y="0"/>
                  </a:cxn>
                  <a:cxn ang="0">
                    <a:pos x="10" y="12"/>
                  </a:cxn>
                  <a:cxn ang="0">
                    <a:pos x="42" y="72"/>
                  </a:cxn>
                </a:cxnLst>
                <a:pathLst>
                  <a:path w="42" h="72">
                    <a:moveTo>
                      <a:pt x="42" y="72"/>
                    </a:moveTo>
                    <a:lnTo>
                      <a:pt x="33" y="58"/>
                    </a:lnTo>
                    <a:lnTo>
                      <a:pt x="0" y="0"/>
                    </a:lnTo>
                    <a:lnTo>
                      <a:pt x="10" y="12"/>
                    </a:lnTo>
                    <a:lnTo>
                      <a:pt x="42" y="72"/>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03" name="Freeform 680"/>
              <p:cNvSpPr/>
              <p:nvPr/>
            </p:nvSpPr>
            <p:spPr>
              <a:xfrm>
                <a:off x="4403" y="2579"/>
                <a:ext cx="44" cy="67"/>
              </a:xfrm>
              <a:custGeom>
                <a:avLst/>
                <a:gdLst/>
                <a:ahLst/>
                <a:cxnLst>
                  <a:cxn ang="0">
                    <a:pos x="44" y="67"/>
                  </a:cxn>
                  <a:cxn ang="0">
                    <a:pos x="30" y="58"/>
                  </a:cxn>
                  <a:cxn ang="0">
                    <a:pos x="0" y="0"/>
                  </a:cxn>
                  <a:cxn ang="0">
                    <a:pos x="11" y="9"/>
                  </a:cxn>
                  <a:cxn ang="0">
                    <a:pos x="44" y="67"/>
                  </a:cxn>
                </a:cxnLst>
                <a:pathLst>
                  <a:path w="44" h="67">
                    <a:moveTo>
                      <a:pt x="44" y="67"/>
                    </a:moveTo>
                    <a:lnTo>
                      <a:pt x="30" y="58"/>
                    </a:lnTo>
                    <a:lnTo>
                      <a:pt x="0" y="0"/>
                    </a:lnTo>
                    <a:lnTo>
                      <a:pt x="11" y="9"/>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4" name="Freeform 681"/>
              <p:cNvSpPr/>
              <p:nvPr/>
            </p:nvSpPr>
            <p:spPr>
              <a:xfrm>
                <a:off x="4410" y="2584"/>
                <a:ext cx="37" cy="62"/>
              </a:xfrm>
              <a:custGeom>
                <a:avLst/>
                <a:gdLst/>
                <a:ahLst/>
                <a:cxnLst>
                  <a:cxn ang="0">
                    <a:pos x="37" y="62"/>
                  </a:cxn>
                  <a:cxn ang="0">
                    <a:pos x="30" y="57"/>
                  </a:cxn>
                  <a:cxn ang="0">
                    <a:pos x="0" y="0"/>
                  </a:cxn>
                  <a:cxn ang="0">
                    <a:pos x="4" y="4"/>
                  </a:cxn>
                  <a:cxn ang="0">
                    <a:pos x="37" y="62"/>
                  </a:cxn>
                </a:cxnLst>
                <a:pathLst>
                  <a:path w="37" h="62">
                    <a:moveTo>
                      <a:pt x="37" y="62"/>
                    </a:moveTo>
                    <a:lnTo>
                      <a:pt x="30" y="57"/>
                    </a:lnTo>
                    <a:lnTo>
                      <a:pt x="0" y="0"/>
                    </a:lnTo>
                    <a:lnTo>
                      <a:pt x="4" y="4"/>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5" name="Freeform 682"/>
              <p:cNvSpPr/>
              <p:nvPr/>
            </p:nvSpPr>
            <p:spPr>
              <a:xfrm>
                <a:off x="4403" y="2579"/>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6" name="Freeform 683"/>
              <p:cNvSpPr/>
              <p:nvPr/>
            </p:nvSpPr>
            <p:spPr>
              <a:xfrm>
                <a:off x="4396" y="2577"/>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7" name="Freeform 684"/>
              <p:cNvSpPr/>
              <p:nvPr/>
            </p:nvSpPr>
            <p:spPr>
              <a:xfrm>
                <a:off x="4389" y="2577"/>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8" name="Freeform 685"/>
              <p:cNvSpPr/>
              <p:nvPr/>
            </p:nvSpPr>
            <p:spPr>
              <a:xfrm>
                <a:off x="4391" y="2577"/>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9" name="Freeform 686"/>
              <p:cNvSpPr/>
              <p:nvPr/>
            </p:nvSpPr>
            <p:spPr>
              <a:xfrm>
                <a:off x="4389" y="2577"/>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0" name="Freeform 687"/>
              <p:cNvSpPr/>
              <p:nvPr/>
            </p:nvSpPr>
            <p:spPr>
              <a:xfrm>
                <a:off x="3809" y="2577"/>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11" name="Freeform 688"/>
              <p:cNvSpPr/>
              <p:nvPr/>
            </p:nvSpPr>
            <p:spPr>
              <a:xfrm>
                <a:off x="3768" y="2634"/>
                <a:ext cx="690" cy="249"/>
              </a:xfrm>
              <a:custGeom>
                <a:avLst/>
                <a:gdLst/>
                <a:ahLst/>
                <a:cxnLst>
                  <a:cxn ang="0">
                    <a:pos x="41" y="0"/>
                  </a:cxn>
                  <a:cxn ang="0">
                    <a:pos x="32" y="0"/>
                  </a:cxn>
                  <a:cxn ang="0">
                    <a:pos x="25" y="3"/>
                  </a:cxn>
                  <a:cxn ang="0">
                    <a:pos x="12" y="12"/>
                  </a:cxn>
                  <a:cxn ang="0">
                    <a:pos x="2" y="26"/>
                  </a:cxn>
                  <a:cxn ang="0">
                    <a:pos x="0" y="32"/>
                  </a:cxn>
                  <a:cxn ang="0">
                    <a:pos x="0" y="42"/>
                  </a:cxn>
                  <a:cxn ang="0">
                    <a:pos x="0" y="207"/>
                  </a:cxn>
                  <a:cxn ang="0">
                    <a:pos x="0" y="216"/>
                  </a:cxn>
                  <a:cxn ang="0">
                    <a:pos x="2" y="223"/>
                  </a:cxn>
                  <a:cxn ang="0">
                    <a:pos x="12" y="237"/>
                  </a:cxn>
                  <a:cxn ang="0">
                    <a:pos x="25" y="246"/>
                  </a:cxn>
                  <a:cxn ang="0">
                    <a:pos x="32" y="249"/>
                  </a:cxn>
                  <a:cxn ang="0">
                    <a:pos x="41" y="249"/>
                  </a:cxn>
                  <a:cxn ang="0">
                    <a:pos x="649" y="249"/>
                  </a:cxn>
                  <a:cxn ang="0">
                    <a:pos x="658" y="249"/>
                  </a:cxn>
                  <a:cxn ang="0">
                    <a:pos x="665" y="246"/>
                  </a:cxn>
                  <a:cxn ang="0">
                    <a:pos x="679" y="237"/>
                  </a:cxn>
                  <a:cxn ang="0">
                    <a:pos x="688" y="223"/>
                  </a:cxn>
                  <a:cxn ang="0">
                    <a:pos x="690" y="216"/>
                  </a:cxn>
                  <a:cxn ang="0">
                    <a:pos x="690" y="207"/>
                  </a:cxn>
                  <a:cxn ang="0">
                    <a:pos x="690" y="42"/>
                  </a:cxn>
                  <a:cxn ang="0">
                    <a:pos x="690" y="32"/>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2"/>
                    </a:lnTo>
                    <a:lnTo>
                      <a:pt x="0" y="42"/>
                    </a:lnTo>
                    <a:lnTo>
                      <a:pt x="0" y="207"/>
                    </a:lnTo>
                    <a:lnTo>
                      <a:pt x="0" y="216"/>
                    </a:lnTo>
                    <a:lnTo>
                      <a:pt x="2" y="223"/>
                    </a:lnTo>
                    <a:lnTo>
                      <a:pt x="12" y="237"/>
                    </a:lnTo>
                    <a:lnTo>
                      <a:pt x="25" y="246"/>
                    </a:lnTo>
                    <a:lnTo>
                      <a:pt x="32" y="249"/>
                    </a:lnTo>
                    <a:lnTo>
                      <a:pt x="41" y="249"/>
                    </a:lnTo>
                    <a:lnTo>
                      <a:pt x="649" y="249"/>
                    </a:lnTo>
                    <a:lnTo>
                      <a:pt x="658" y="249"/>
                    </a:lnTo>
                    <a:lnTo>
                      <a:pt x="665" y="246"/>
                    </a:lnTo>
                    <a:lnTo>
                      <a:pt x="679" y="237"/>
                    </a:lnTo>
                    <a:lnTo>
                      <a:pt x="688" y="223"/>
                    </a:lnTo>
                    <a:lnTo>
                      <a:pt x="690" y="216"/>
                    </a:lnTo>
                    <a:lnTo>
                      <a:pt x="690" y="207"/>
                    </a:lnTo>
                    <a:lnTo>
                      <a:pt x="690" y="42"/>
                    </a:lnTo>
                    <a:lnTo>
                      <a:pt x="690" y="32"/>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12" name="Rectangle 689"/>
            <p:cNvSpPr/>
            <p:nvPr/>
          </p:nvSpPr>
          <p:spPr>
            <a:xfrm>
              <a:off x="4055" y="2679"/>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培训企业全体员工</a:t>
              </a:r>
              <a:endParaRPr lang="zh-CN" altLang="en-US" sz="1200" dirty="0">
                <a:solidFill>
                  <a:srgbClr val="000000"/>
                </a:solidFill>
                <a:latin typeface="微软雅黑" panose="020B0503020204020204" charset="-122"/>
                <a:ea typeface="微软雅黑" panose="020B0503020204020204" charset="-122"/>
              </a:endParaRPr>
            </a:p>
          </p:txBody>
        </p:sp>
        <p:sp>
          <p:nvSpPr>
            <p:cNvPr id="27313" name="Rectangle 690"/>
            <p:cNvSpPr/>
            <p:nvPr/>
          </p:nvSpPr>
          <p:spPr>
            <a:xfrm>
              <a:off x="4761" y="2708"/>
              <a:ext cx="4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14" name="Rectangle 691"/>
            <p:cNvSpPr/>
            <p:nvPr/>
          </p:nvSpPr>
          <p:spPr>
            <a:xfrm>
              <a:off x="4055" y="2770"/>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定期考核管理业绩</a:t>
              </a:r>
              <a:endParaRPr lang="zh-CN" altLang="en-US" sz="1200" dirty="0">
                <a:solidFill>
                  <a:srgbClr val="000000"/>
                </a:solidFill>
                <a:latin typeface="微软雅黑" panose="020B0503020204020204" charset="-122"/>
                <a:ea typeface="微软雅黑" panose="020B0503020204020204" charset="-122"/>
              </a:endParaRPr>
            </a:p>
          </p:txBody>
        </p:sp>
        <p:sp>
          <p:nvSpPr>
            <p:cNvPr id="27315" name="Rectangle 692"/>
            <p:cNvSpPr/>
            <p:nvPr/>
          </p:nvSpPr>
          <p:spPr>
            <a:xfrm>
              <a:off x="4761" y="2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16" name="Group 693"/>
            <p:cNvGrpSpPr/>
            <p:nvPr/>
          </p:nvGrpSpPr>
          <p:grpSpPr>
            <a:xfrm>
              <a:off x="1998" y="1859"/>
              <a:ext cx="865" cy="327"/>
              <a:chOff x="2158" y="1878"/>
              <a:chExt cx="690" cy="308"/>
            </a:xfrm>
          </p:grpSpPr>
          <p:sp>
            <p:nvSpPr>
              <p:cNvPr id="27317" name="Freeform 694"/>
              <p:cNvSpPr/>
              <p:nvPr/>
            </p:nvSpPr>
            <p:spPr>
              <a:xfrm>
                <a:off x="2190"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8" name="Freeform 695"/>
              <p:cNvSpPr/>
              <p:nvPr/>
            </p:nvSpPr>
            <p:spPr>
              <a:xfrm>
                <a:off x="2195"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9" name="Freeform 696"/>
              <p:cNvSpPr/>
              <p:nvPr/>
            </p:nvSpPr>
            <p:spPr>
              <a:xfrm>
                <a:off x="219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20" name="Freeform 697"/>
              <p:cNvSpPr/>
              <p:nvPr/>
            </p:nvSpPr>
            <p:spPr>
              <a:xfrm>
                <a:off x="218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21" name="Freeform 698"/>
              <p:cNvSpPr/>
              <p:nvPr/>
            </p:nvSpPr>
            <p:spPr>
              <a:xfrm>
                <a:off x="217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2" name="Freeform 699"/>
              <p:cNvSpPr/>
              <p:nvPr/>
            </p:nvSpPr>
            <p:spPr>
              <a:xfrm>
                <a:off x="2176"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3" name="Freeform 700"/>
              <p:cNvSpPr/>
              <p:nvPr/>
            </p:nvSpPr>
            <p:spPr>
              <a:xfrm>
                <a:off x="2170"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4" name="Freeform 701"/>
              <p:cNvSpPr/>
              <p:nvPr/>
            </p:nvSpPr>
            <p:spPr>
              <a:xfrm>
                <a:off x="2160"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5" name="Freeform 702"/>
              <p:cNvSpPr/>
              <p:nvPr/>
            </p:nvSpPr>
            <p:spPr>
              <a:xfrm>
                <a:off x="2804"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26" name="Freeform 703"/>
              <p:cNvSpPr/>
              <p:nvPr/>
            </p:nvSpPr>
            <p:spPr>
              <a:xfrm>
                <a:off x="279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7" name="Freeform 704"/>
              <p:cNvSpPr/>
              <p:nvPr/>
            </p:nvSpPr>
            <p:spPr>
              <a:xfrm>
                <a:off x="2800"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8" name="Freeform 705"/>
              <p:cNvSpPr/>
              <p:nvPr/>
            </p:nvSpPr>
            <p:spPr>
              <a:xfrm>
                <a:off x="2793"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9" name="Freeform 706"/>
              <p:cNvSpPr/>
              <p:nvPr/>
            </p:nvSpPr>
            <p:spPr>
              <a:xfrm>
                <a:off x="278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30" name="Freeform 707"/>
              <p:cNvSpPr/>
              <p:nvPr/>
            </p:nvSpPr>
            <p:spPr>
              <a:xfrm>
                <a:off x="2779"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1" name="Freeform 708"/>
              <p:cNvSpPr/>
              <p:nvPr/>
            </p:nvSpPr>
            <p:spPr>
              <a:xfrm>
                <a:off x="278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2" name="Freeform 709"/>
              <p:cNvSpPr/>
              <p:nvPr/>
            </p:nvSpPr>
            <p:spPr>
              <a:xfrm>
                <a:off x="2779"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33" name="Freeform 710"/>
              <p:cNvSpPr/>
              <p:nvPr/>
            </p:nvSpPr>
            <p:spPr>
              <a:xfrm>
                <a:off x="2199"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34" name="Freeform 711"/>
              <p:cNvSpPr/>
              <p:nvPr/>
            </p:nvSpPr>
            <p:spPr>
              <a:xfrm>
                <a:off x="215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35" name="Rectangle 712"/>
            <p:cNvSpPr/>
            <p:nvPr/>
          </p:nvSpPr>
          <p:spPr>
            <a:xfrm>
              <a:off x="2059"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建立债权保障制度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36" name="Rectangle 713"/>
            <p:cNvSpPr/>
            <p:nvPr/>
          </p:nvSpPr>
          <p:spPr>
            <a:xfrm>
              <a:off x="203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转嫁赊销信用风险</a:t>
              </a:r>
              <a:endParaRPr lang="zh-CN" altLang="en-US" sz="1200" dirty="0">
                <a:solidFill>
                  <a:srgbClr val="000000"/>
                </a:solidFill>
                <a:latin typeface="微软雅黑" panose="020B0503020204020204" charset="-122"/>
                <a:ea typeface="微软雅黑" panose="020B0503020204020204" charset="-122"/>
              </a:endParaRPr>
            </a:p>
          </p:txBody>
        </p:sp>
        <p:sp>
          <p:nvSpPr>
            <p:cNvPr id="27337" name="Rectangle 714"/>
            <p:cNvSpPr/>
            <p:nvPr/>
          </p:nvSpPr>
          <p:spPr>
            <a:xfrm>
              <a:off x="276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38" name="Rectangle 715"/>
            <p:cNvSpPr/>
            <p:nvPr/>
          </p:nvSpPr>
          <p:spPr>
            <a:xfrm>
              <a:off x="207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39" name="Group 716"/>
            <p:cNvGrpSpPr/>
            <p:nvPr/>
          </p:nvGrpSpPr>
          <p:grpSpPr>
            <a:xfrm>
              <a:off x="1060" y="2229"/>
              <a:ext cx="866" cy="327"/>
              <a:chOff x="1411" y="2227"/>
              <a:chExt cx="690" cy="308"/>
            </a:xfrm>
          </p:grpSpPr>
          <p:sp>
            <p:nvSpPr>
              <p:cNvPr id="27340" name="Freeform 717"/>
              <p:cNvSpPr/>
              <p:nvPr/>
            </p:nvSpPr>
            <p:spPr>
              <a:xfrm>
                <a:off x="1443"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1" name="Freeform 718"/>
              <p:cNvSpPr/>
              <p:nvPr/>
            </p:nvSpPr>
            <p:spPr>
              <a:xfrm>
                <a:off x="1447" y="2227"/>
                <a:ext cx="33" cy="60"/>
              </a:xfrm>
              <a:custGeom>
                <a:avLst/>
                <a:gdLst/>
                <a:ahLst/>
                <a:cxnLst>
                  <a:cxn ang="0">
                    <a:pos x="5" y="58"/>
                  </a:cxn>
                  <a:cxn ang="0">
                    <a:pos x="0" y="60"/>
                  </a:cxn>
                  <a:cxn ang="0">
                    <a:pos x="30" y="0"/>
                  </a:cxn>
                  <a:cxn ang="0">
                    <a:pos x="33" y="0"/>
                  </a:cxn>
                  <a:cxn ang="0">
                    <a:pos x="5" y="58"/>
                  </a:cxn>
                </a:cxnLst>
                <a:pathLst>
                  <a:path w="33" h="60">
                    <a:moveTo>
                      <a:pt x="5" y="58"/>
                    </a:moveTo>
                    <a:lnTo>
                      <a:pt x="0" y="60"/>
                    </a:lnTo>
                    <a:lnTo>
                      <a:pt x="30" y="0"/>
                    </a:lnTo>
                    <a:lnTo>
                      <a:pt x="33" y="0"/>
                    </a:lnTo>
                    <a:lnTo>
                      <a:pt x="5"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2" name="Freeform 719"/>
              <p:cNvSpPr/>
              <p:nvPr/>
            </p:nvSpPr>
            <p:spPr>
              <a:xfrm>
                <a:off x="1443" y="2227"/>
                <a:ext cx="34" cy="60"/>
              </a:xfrm>
              <a:custGeom>
                <a:avLst/>
                <a:gdLst/>
                <a:ahLst/>
                <a:cxnLst>
                  <a:cxn ang="0">
                    <a:pos x="4" y="60"/>
                  </a:cxn>
                  <a:cxn ang="0">
                    <a:pos x="0" y="60"/>
                  </a:cxn>
                  <a:cxn ang="0">
                    <a:pos x="30" y="0"/>
                  </a:cxn>
                  <a:cxn ang="0">
                    <a:pos x="34" y="0"/>
                  </a:cxn>
                  <a:cxn ang="0">
                    <a:pos x="4" y="60"/>
                  </a:cxn>
                </a:cxnLst>
                <a:pathLst>
                  <a:path w="34" h="60">
                    <a:moveTo>
                      <a:pt x="4" y="60"/>
                    </a:moveTo>
                    <a:lnTo>
                      <a:pt x="0" y="60"/>
                    </a:lnTo>
                    <a:lnTo>
                      <a:pt x="30" y="0"/>
                    </a:lnTo>
                    <a:lnTo>
                      <a:pt x="34" y="0"/>
                    </a:lnTo>
                    <a:lnTo>
                      <a:pt x="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43" name="Freeform 720"/>
              <p:cNvSpPr/>
              <p:nvPr/>
            </p:nvSpPr>
            <p:spPr>
              <a:xfrm>
                <a:off x="1436"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44" name="Freeform 721"/>
              <p:cNvSpPr/>
              <p:nvPr/>
            </p:nvSpPr>
            <p:spPr>
              <a:xfrm>
                <a:off x="1422" y="2230"/>
                <a:ext cx="44" cy="69"/>
              </a:xfrm>
              <a:custGeom>
                <a:avLst/>
                <a:gdLst/>
                <a:ahLst/>
                <a:cxnLst>
                  <a:cxn ang="0">
                    <a:pos x="14" y="59"/>
                  </a:cxn>
                  <a:cxn ang="0">
                    <a:pos x="0" y="69"/>
                  </a:cxn>
                  <a:cxn ang="0">
                    <a:pos x="32" y="9"/>
                  </a:cxn>
                  <a:cxn ang="0">
                    <a:pos x="44" y="0"/>
                  </a:cxn>
                  <a:cxn ang="0">
                    <a:pos x="14" y="59"/>
                  </a:cxn>
                </a:cxnLst>
                <a:pathLst>
                  <a:path w="44" h="69">
                    <a:moveTo>
                      <a:pt x="14" y="59"/>
                    </a:moveTo>
                    <a:lnTo>
                      <a:pt x="0" y="69"/>
                    </a:lnTo>
                    <a:lnTo>
                      <a:pt x="32" y="9"/>
                    </a:lnTo>
                    <a:lnTo>
                      <a:pt x="44" y="0"/>
                    </a:lnTo>
                    <a:lnTo>
                      <a:pt x="14"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5" name="Freeform 722"/>
              <p:cNvSpPr/>
              <p:nvPr/>
            </p:nvSpPr>
            <p:spPr>
              <a:xfrm>
                <a:off x="1429"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6" name="Freeform 723"/>
              <p:cNvSpPr/>
              <p:nvPr/>
            </p:nvSpPr>
            <p:spPr>
              <a:xfrm>
                <a:off x="1422" y="2234"/>
                <a:ext cx="37" cy="65"/>
              </a:xfrm>
              <a:custGeom>
                <a:avLst/>
                <a:gdLst/>
                <a:ahLst/>
                <a:cxnLst>
                  <a:cxn ang="0">
                    <a:pos x="7" y="60"/>
                  </a:cxn>
                  <a:cxn ang="0">
                    <a:pos x="0" y="65"/>
                  </a:cxn>
                  <a:cxn ang="0">
                    <a:pos x="32" y="5"/>
                  </a:cxn>
                  <a:cxn ang="0">
                    <a:pos x="37" y="0"/>
                  </a:cxn>
                  <a:cxn ang="0">
                    <a:pos x="7" y="60"/>
                  </a:cxn>
                </a:cxnLst>
                <a:pathLst>
                  <a:path w="37" h="65">
                    <a:moveTo>
                      <a:pt x="7" y="60"/>
                    </a:moveTo>
                    <a:lnTo>
                      <a:pt x="0" y="65"/>
                    </a:lnTo>
                    <a:lnTo>
                      <a:pt x="32" y="5"/>
                    </a:lnTo>
                    <a:lnTo>
                      <a:pt x="37" y="0"/>
                    </a:lnTo>
                    <a:lnTo>
                      <a:pt x="7"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47" name="Freeform 724"/>
              <p:cNvSpPr/>
              <p:nvPr/>
            </p:nvSpPr>
            <p:spPr>
              <a:xfrm>
                <a:off x="1413" y="2239"/>
                <a:ext cx="41" cy="71"/>
              </a:xfrm>
              <a:custGeom>
                <a:avLst/>
                <a:gdLst/>
                <a:ahLst/>
                <a:cxnLst>
                  <a:cxn ang="0">
                    <a:pos x="9" y="60"/>
                  </a:cxn>
                  <a:cxn ang="0">
                    <a:pos x="0" y="71"/>
                  </a:cxn>
                  <a:cxn ang="0">
                    <a:pos x="32" y="11"/>
                  </a:cxn>
                  <a:cxn ang="0">
                    <a:pos x="41" y="0"/>
                  </a:cxn>
                  <a:cxn ang="0">
                    <a:pos x="9" y="60"/>
                  </a:cxn>
                </a:cxnLst>
                <a:pathLst>
                  <a:path w="41" h="71">
                    <a:moveTo>
                      <a:pt x="9" y="60"/>
                    </a:moveTo>
                    <a:lnTo>
                      <a:pt x="0" y="71"/>
                    </a:lnTo>
                    <a:lnTo>
                      <a:pt x="32" y="11"/>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48" name="Freeform 725"/>
              <p:cNvSpPr/>
              <p:nvPr/>
            </p:nvSpPr>
            <p:spPr>
              <a:xfrm>
                <a:off x="2057" y="2239"/>
                <a:ext cx="41" cy="71"/>
              </a:xfrm>
              <a:custGeom>
                <a:avLst/>
                <a:gdLst/>
                <a:ahLst/>
                <a:cxnLst>
                  <a:cxn ang="0">
                    <a:pos x="41" y="71"/>
                  </a:cxn>
                  <a:cxn ang="0">
                    <a:pos x="32" y="60"/>
                  </a:cxn>
                  <a:cxn ang="0">
                    <a:pos x="0" y="0"/>
                  </a:cxn>
                  <a:cxn ang="0">
                    <a:pos x="9" y="11"/>
                  </a:cxn>
                  <a:cxn ang="0">
                    <a:pos x="41" y="71"/>
                  </a:cxn>
                </a:cxnLst>
                <a:pathLst>
                  <a:path w="41" h="71">
                    <a:moveTo>
                      <a:pt x="41" y="71"/>
                    </a:moveTo>
                    <a:lnTo>
                      <a:pt x="32" y="60"/>
                    </a:lnTo>
                    <a:lnTo>
                      <a:pt x="0" y="0"/>
                    </a:lnTo>
                    <a:lnTo>
                      <a:pt x="9" y="11"/>
                    </a:lnTo>
                    <a:lnTo>
                      <a:pt x="41"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49" name="Freeform 726"/>
              <p:cNvSpPr/>
              <p:nvPr/>
            </p:nvSpPr>
            <p:spPr>
              <a:xfrm>
                <a:off x="2045" y="2230"/>
                <a:ext cx="44" cy="69"/>
              </a:xfrm>
              <a:custGeom>
                <a:avLst/>
                <a:gdLst/>
                <a:ahLst/>
                <a:cxnLst>
                  <a:cxn ang="0">
                    <a:pos x="44" y="69"/>
                  </a:cxn>
                  <a:cxn ang="0">
                    <a:pos x="30" y="59"/>
                  </a:cxn>
                  <a:cxn ang="0">
                    <a:pos x="0" y="0"/>
                  </a:cxn>
                  <a:cxn ang="0">
                    <a:pos x="12" y="9"/>
                  </a:cxn>
                  <a:cxn ang="0">
                    <a:pos x="44" y="69"/>
                  </a:cxn>
                </a:cxnLst>
                <a:pathLst>
                  <a:path w="44" h="69">
                    <a:moveTo>
                      <a:pt x="44" y="69"/>
                    </a:moveTo>
                    <a:lnTo>
                      <a:pt x="30" y="59"/>
                    </a:lnTo>
                    <a:lnTo>
                      <a:pt x="0" y="0"/>
                    </a:lnTo>
                    <a:lnTo>
                      <a:pt x="12"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0" name="Freeform 727"/>
              <p:cNvSpPr/>
              <p:nvPr/>
            </p:nvSpPr>
            <p:spPr>
              <a:xfrm>
                <a:off x="2052" y="2234"/>
                <a:ext cx="37" cy="65"/>
              </a:xfrm>
              <a:custGeom>
                <a:avLst/>
                <a:gdLst/>
                <a:ahLst/>
                <a:cxnLst>
                  <a:cxn ang="0">
                    <a:pos x="37" y="65"/>
                  </a:cxn>
                  <a:cxn ang="0">
                    <a:pos x="30" y="60"/>
                  </a:cxn>
                  <a:cxn ang="0">
                    <a:pos x="0" y="0"/>
                  </a:cxn>
                  <a:cxn ang="0">
                    <a:pos x="5" y="5"/>
                  </a:cxn>
                  <a:cxn ang="0">
                    <a:pos x="37" y="65"/>
                  </a:cxn>
                </a:cxnLst>
                <a:pathLst>
                  <a:path w="37" h="65">
                    <a:moveTo>
                      <a:pt x="37" y="65"/>
                    </a:moveTo>
                    <a:lnTo>
                      <a:pt x="30" y="60"/>
                    </a:lnTo>
                    <a:lnTo>
                      <a:pt x="0" y="0"/>
                    </a:lnTo>
                    <a:lnTo>
                      <a:pt x="5"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1" name="Freeform 728"/>
              <p:cNvSpPr/>
              <p:nvPr/>
            </p:nvSpPr>
            <p:spPr>
              <a:xfrm>
                <a:off x="2045"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52" name="Freeform 729"/>
              <p:cNvSpPr/>
              <p:nvPr/>
            </p:nvSpPr>
            <p:spPr>
              <a:xfrm>
                <a:off x="2038"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53" name="Freeform 730"/>
              <p:cNvSpPr/>
              <p:nvPr/>
            </p:nvSpPr>
            <p:spPr>
              <a:xfrm>
                <a:off x="2032" y="2227"/>
                <a:ext cx="36" cy="60"/>
              </a:xfrm>
              <a:custGeom>
                <a:avLst/>
                <a:gdLst/>
                <a:ahLst/>
                <a:cxnLst>
                  <a:cxn ang="0">
                    <a:pos x="36" y="60"/>
                  </a:cxn>
                  <a:cxn ang="0">
                    <a:pos x="27" y="58"/>
                  </a:cxn>
                  <a:cxn ang="0">
                    <a:pos x="0" y="0"/>
                  </a:cxn>
                  <a:cxn ang="0">
                    <a:pos x="6" y="0"/>
                  </a:cxn>
                  <a:cxn ang="0">
                    <a:pos x="36" y="60"/>
                  </a:cxn>
                </a:cxnLst>
                <a:pathLst>
                  <a:path w="36" h="60">
                    <a:moveTo>
                      <a:pt x="36" y="60"/>
                    </a:moveTo>
                    <a:lnTo>
                      <a:pt x="27" y="58"/>
                    </a:lnTo>
                    <a:lnTo>
                      <a:pt x="0" y="0"/>
                    </a:lnTo>
                    <a:lnTo>
                      <a:pt x="6" y="0"/>
                    </a:lnTo>
                    <a:lnTo>
                      <a:pt x="36"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4" name="Freeform 731"/>
              <p:cNvSpPr/>
              <p:nvPr/>
            </p:nvSpPr>
            <p:spPr>
              <a:xfrm>
                <a:off x="2034" y="2227"/>
                <a:ext cx="34" cy="60"/>
              </a:xfrm>
              <a:custGeom>
                <a:avLst/>
                <a:gdLst/>
                <a:ahLst/>
                <a:cxnLst>
                  <a:cxn ang="0">
                    <a:pos x="34" y="60"/>
                  </a:cxn>
                  <a:cxn ang="0">
                    <a:pos x="30" y="60"/>
                  </a:cxn>
                  <a:cxn ang="0">
                    <a:pos x="0" y="0"/>
                  </a:cxn>
                  <a:cxn ang="0">
                    <a:pos x="4" y="0"/>
                  </a:cxn>
                  <a:cxn ang="0">
                    <a:pos x="34" y="60"/>
                  </a:cxn>
                </a:cxnLst>
                <a:pathLst>
                  <a:path w="34" h="60">
                    <a:moveTo>
                      <a:pt x="34" y="60"/>
                    </a:moveTo>
                    <a:lnTo>
                      <a:pt x="30" y="60"/>
                    </a:lnTo>
                    <a:lnTo>
                      <a:pt x="0" y="0"/>
                    </a:lnTo>
                    <a:lnTo>
                      <a:pt x="4" y="0"/>
                    </a:lnTo>
                    <a:lnTo>
                      <a:pt x="3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5" name="Freeform 732"/>
              <p:cNvSpPr/>
              <p:nvPr/>
            </p:nvSpPr>
            <p:spPr>
              <a:xfrm>
                <a:off x="2032" y="2227"/>
                <a:ext cx="32" cy="60"/>
              </a:xfrm>
              <a:custGeom>
                <a:avLst/>
                <a:gdLst/>
                <a:ahLst/>
                <a:cxnLst>
                  <a:cxn ang="0">
                    <a:pos x="32" y="60"/>
                  </a:cxn>
                  <a:cxn ang="0">
                    <a:pos x="27" y="58"/>
                  </a:cxn>
                  <a:cxn ang="0">
                    <a:pos x="0" y="0"/>
                  </a:cxn>
                  <a:cxn ang="0">
                    <a:pos x="2" y="0"/>
                  </a:cxn>
                  <a:cxn ang="0">
                    <a:pos x="32" y="60"/>
                  </a:cxn>
                </a:cxnLst>
                <a:pathLst>
                  <a:path w="32" h="60">
                    <a:moveTo>
                      <a:pt x="32" y="60"/>
                    </a:moveTo>
                    <a:lnTo>
                      <a:pt x="27"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56" name="Freeform 733"/>
              <p:cNvSpPr/>
              <p:nvPr/>
            </p:nvSpPr>
            <p:spPr>
              <a:xfrm>
                <a:off x="1452" y="2227"/>
                <a:ext cx="607" cy="58"/>
              </a:xfrm>
              <a:custGeom>
                <a:avLst/>
                <a:gdLst/>
                <a:ahLst/>
                <a:cxnLst>
                  <a:cxn ang="0">
                    <a:pos x="607" y="58"/>
                  </a:cxn>
                  <a:cxn ang="0">
                    <a:pos x="0" y="58"/>
                  </a:cxn>
                  <a:cxn ang="0">
                    <a:pos x="28" y="0"/>
                  </a:cxn>
                  <a:cxn ang="0">
                    <a:pos x="580" y="0"/>
                  </a:cxn>
                  <a:cxn ang="0">
                    <a:pos x="607" y="58"/>
                  </a:cxn>
                </a:cxnLst>
                <a:pathLst>
                  <a:path w="607" h="58">
                    <a:moveTo>
                      <a:pt x="607" y="58"/>
                    </a:moveTo>
                    <a:lnTo>
                      <a:pt x="0" y="58"/>
                    </a:lnTo>
                    <a:lnTo>
                      <a:pt x="28" y="0"/>
                    </a:lnTo>
                    <a:lnTo>
                      <a:pt x="580" y="0"/>
                    </a:lnTo>
                    <a:lnTo>
                      <a:pt x="607"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57" name="Freeform 734"/>
              <p:cNvSpPr/>
              <p:nvPr/>
            </p:nvSpPr>
            <p:spPr>
              <a:xfrm>
                <a:off x="1411" y="2285"/>
                <a:ext cx="690" cy="250"/>
              </a:xfrm>
              <a:custGeom>
                <a:avLst/>
                <a:gdLst/>
                <a:ahLst/>
                <a:cxnLst>
                  <a:cxn ang="0">
                    <a:pos x="41" y="0"/>
                  </a:cxn>
                  <a:cxn ang="0">
                    <a:pos x="32" y="2"/>
                  </a:cxn>
                  <a:cxn ang="0">
                    <a:pos x="25" y="4"/>
                  </a:cxn>
                  <a:cxn ang="0">
                    <a:pos x="11" y="14"/>
                  </a:cxn>
                  <a:cxn ang="0">
                    <a:pos x="2" y="25"/>
                  </a:cxn>
                  <a:cxn ang="0">
                    <a:pos x="0" y="34"/>
                  </a:cxn>
                  <a:cxn ang="0">
                    <a:pos x="0" y="41"/>
                  </a:cxn>
                  <a:cxn ang="0">
                    <a:pos x="0" y="209"/>
                  </a:cxn>
                  <a:cxn ang="0">
                    <a:pos x="0" y="216"/>
                  </a:cxn>
                  <a:cxn ang="0">
                    <a:pos x="2" y="225"/>
                  </a:cxn>
                  <a:cxn ang="0">
                    <a:pos x="11" y="237"/>
                  </a:cxn>
                  <a:cxn ang="0">
                    <a:pos x="25" y="246"/>
                  </a:cxn>
                  <a:cxn ang="0">
                    <a:pos x="32" y="248"/>
                  </a:cxn>
                  <a:cxn ang="0">
                    <a:pos x="41" y="250"/>
                  </a:cxn>
                  <a:cxn ang="0">
                    <a:pos x="648" y="250"/>
                  </a:cxn>
                  <a:cxn ang="0">
                    <a:pos x="657" y="248"/>
                  </a:cxn>
                  <a:cxn ang="0">
                    <a:pos x="664" y="246"/>
                  </a:cxn>
                  <a:cxn ang="0">
                    <a:pos x="678" y="237"/>
                  </a:cxn>
                  <a:cxn ang="0">
                    <a:pos x="687" y="225"/>
                  </a:cxn>
                  <a:cxn ang="0">
                    <a:pos x="690" y="216"/>
                  </a:cxn>
                  <a:cxn ang="0">
                    <a:pos x="690" y="209"/>
                  </a:cxn>
                  <a:cxn ang="0">
                    <a:pos x="690" y="41"/>
                  </a:cxn>
                  <a:cxn ang="0">
                    <a:pos x="690" y="34"/>
                  </a:cxn>
                  <a:cxn ang="0">
                    <a:pos x="687" y="25"/>
                  </a:cxn>
                  <a:cxn ang="0">
                    <a:pos x="678" y="14"/>
                  </a:cxn>
                  <a:cxn ang="0">
                    <a:pos x="664" y="4"/>
                  </a:cxn>
                  <a:cxn ang="0">
                    <a:pos x="657" y="2"/>
                  </a:cxn>
                  <a:cxn ang="0">
                    <a:pos x="648" y="0"/>
                  </a:cxn>
                  <a:cxn ang="0">
                    <a:pos x="41" y="0"/>
                  </a:cxn>
                </a:cxnLst>
                <a:pathLst>
                  <a:path w="690" h="250">
                    <a:moveTo>
                      <a:pt x="41" y="0"/>
                    </a:moveTo>
                    <a:lnTo>
                      <a:pt x="32" y="2"/>
                    </a:lnTo>
                    <a:lnTo>
                      <a:pt x="25" y="4"/>
                    </a:lnTo>
                    <a:lnTo>
                      <a:pt x="11" y="14"/>
                    </a:lnTo>
                    <a:lnTo>
                      <a:pt x="2" y="25"/>
                    </a:lnTo>
                    <a:lnTo>
                      <a:pt x="0" y="34"/>
                    </a:lnTo>
                    <a:lnTo>
                      <a:pt x="0" y="41"/>
                    </a:lnTo>
                    <a:lnTo>
                      <a:pt x="0" y="209"/>
                    </a:lnTo>
                    <a:lnTo>
                      <a:pt x="0" y="216"/>
                    </a:lnTo>
                    <a:lnTo>
                      <a:pt x="2" y="225"/>
                    </a:lnTo>
                    <a:lnTo>
                      <a:pt x="11" y="237"/>
                    </a:lnTo>
                    <a:lnTo>
                      <a:pt x="25" y="246"/>
                    </a:lnTo>
                    <a:lnTo>
                      <a:pt x="32" y="248"/>
                    </a:lnTo>
                    <a:lnTo>
                      <a:pt x="41" y="250"/>
                    </a:lnTo>
                    <a:lnTo>
                      <a:pt x="648" y="250"/>
                    </a:lnTo>
                    <a:lnTo>
                      <a:pt x="657" y="248"/>
                    </a:lnTo>
                    <a:lnTo>
                      <a:pt x="664" y="246"/>
                    </a:lnTo>
                    <a:lnTo>
                      <a:pt x="678" y="237"/>
                    </a:lnTo>
                    <a:lnTo>
                      <a:pt x="687" y="225"/>
                    </a:lnTo>
                    <a:lnTo>
                      <a:pt x="690" y="216"/>
                    </a:lnTo>
                    <a:lnTo>
                      <a:pt x="690" y="209"/>
                    </a:lnTo>
                    <a:lnTo>
                      <a:pt x="690" y="41"/>
                    </a:lnTo>
                    <a:lnTo>
                      <a:pt x="690" y="34"/>
                    </a:lnTo>
                    <a:lnTo>
                      <a:pt x="687" y="25"/>
                    </a:lnTo>
                    <a:lnTo>
                      <a:pt x="678" y="14"/>
                    </a:lnTo>
                    <a:lnTo>
                      <a:pt x="664" y="4"/>
                    </a:lnTo>
                    <a:lnTo>
                      <a:pt x="657" y="2"/>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58" name="Rectangle 735"/>
            <p:cNvSpPr/>
            <p:nvPr/>
          </p:nvSpPr>
          <p:spPr>
            <a:xfrm>
              <a:off x="1107" y="2316"/>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建立信用评估制度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59" name="Rectangle 736"/>
            <p:cNvSpPr/>
            <p:nvPr/>
          </p:nvSpPr>
          <p:spPr>
            <a:xfrm>
              <a:off x="1827"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0" name="Rectangle 737"/>
            <p:cNvSpPr/>
            <p:nvPr/>
          </p:nvSpPr>
          <p:spPr>
            <a:xfrm>
              <a:off x="1102" y="2432"/>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划分客户信用等级</a:t>
              </a:r>
              <a:endParaRPr lang="zh-CN" altLang="en-US" sz="1200" dirty="0">
                <a:solidFill>
                  <a:srgbClr val="000000"/>
                </a:solidFill>
                <a:latin typeface="微软雅黑" panose="020B0503020204020204" charset="-122"/>
                <a:ea typeface="微软雅黑" panose="020B0503020204020204" charset="-122"/>
              </a:endParaRPr>
            </a:p>
          </p:txBody>
        </p:sp>
        <p:sp>
          <p:nvSpPr>
            <p:cNvPr id="27361" name="Rectangle 738"/>
            <p:cNvSpPr/>
            <p:nvPr/>
          </p:nvSpPr>
          <p:spPr>
            <a:xfrm>
              <a:off x="1827"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2" name="Rectangle 739"/>
            <p:cNvSpPr/>
            <p:nvPr/>
          </p:nvSpPr>
          <p:spPr>
            <a:xfrm>
              <a:off x="1134"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63" name="Group 740"/>
            <p:cNvGrpSpPr/>
            <p:nvPr/>
          </p:nvGrpSpPr>
          <p:grpSpPr>
            <a:xfrm>
              <a:off x="3007" y="1859"/>
              <a:ext cx="866" cy="327"/>
              <a:chOff x="2963" y="1878"/>
              <a:chExt cx="690" cy="308"/>
            </a:xfrm>
          </p:grpSpPr>
          <p:sp>
            <p:nvSpPr>
              <p:cNvPr id="27364" name="Freeform 741"/>
              <p:cNvSpPr/>
              <p:nvPr/>
            </p:nvSpPr>
            <p:spPr>
              <a:xfrm>
                <a:off x="2995"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5" name="Freeform 742"/>
              <p:cNvSpPr/>
              <p:nvPr/>
            </p:nvSpPr>
            <p:spPr>
              <a:xfrm>
                <a:off x="3000"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6" name="Freeform 743"/>
              <p:cNvSpPr/>
              <p:nvPr/>
            </p:nvSpPr>
            <p:spPr>
              <a:xfrm>
                <a:off x="2995"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67" name="Freeform 744"/>
              <p:cNvSpPr/>
              <p:nvPr/>
            </p:nvSpPr>
            <p:spPr>
              <a:xfrm>
                <a:off x="2988"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68" name="Freeform 745"/>
              <p:cNvSpPr/>
              <p:nvPr/>
            </p:nvSpPr>
            <p:spPr>
              <a:xfrm>
                <a:off x="2975"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69" name="Freeform 746"/>
              <p:cNvSpPr/>
              <p:nvPr/>
            </p:nvSpPr>
            <p:spPr>
              <a:xfrm>
                <a:off x="2981"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0" name="Freeform 747"/>
              <p:cNvSpPr/>
              <p:nvPr/>
            </p:nvSpPr>
            <p:spPr>
              <a:xfrm>
                <a:off x="2975"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1" name="Freeform 748"/>
              <p:cNvSpPr/>
              <p:nvPr/>
            </p:nvSpPr>
            <p:spPr>
              <a:xfrm>
                <a:off x="2965"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2" name="Freeform 749"/>
              <p:cNvSpPr/>
              <p:nvPr/>
            </p:nvSpPr>
            <p:spPr>
              <a:xfrm>
                <a:off x="3609"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73" name="Freeform 750"/>
              <p:cNvSpPr/>
              <p:nvPr/>
            </p:nvSpPr>
            <p:spPr>
              <a:xfrm>
                <a:off x="3598"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4" name="Freeform 751"/>
              <p:cNvSpPr/>
              <p:nvPr/>
            </p:nvSpPr>
            <p:spPr>
              <a:xfrm>
                <a:off x="3605"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5" name="Freeform 752"/>
              <p:cNvSpPr/>
              <p:nvPr/>
            </p:nvSpPr>
            <p:spPr>
              <a:xfrm>
                <a:off x="3598"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6" name="Freeform 753"/>
              <p:cNvSpPr/>
              <p:nvPr/>
            </p:nvSpPr>
            <p:spPr>
              <a:xfrm>
                <a:off x="3591"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7" name="Freeform 754"/>
              <p:cNvSpPr/>
              <p:nvPr/>
            </p:nvSpPr>
            <p:spPr>
              <a:xfrm>
                <a:off x="3584"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8" name="Freeform 755"/>
              <p:cNvSpPr/>
              <p:nvPr/>
            </p:nvSpPr>
            <p:spPr>
              <a:xfrm>
                <a:off x="3586"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9" name="Freeform 756"/>
              <p:cNvSpPr/>
              <p:nvPr/>
            </p:nvSpPr>
            <p:spPr>
              <a:xfrm>
                <a:off x="3584"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80" name="Freeform 757"/>
              <p:cNvSpPr/>
              <p:nvPr/>
            </p:nvSpPr>
            <p:spPr>
              <a:xfrm>
                <a:off x="3004"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81" name="Freeform 758"/>
              <p:cNvSpPr/>
              <p:nvPr/>
            </p:nvSpPr>
            <p:spPr>
              <a:xfrm>
                <a:off x="2963"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82" name="Rectangle 759"/>
            <p:cNvSpPr/>
            <p:nvPr/>
          </p:nvSpPr>
          <p:spPr>
            <a:xfrm>
              <a:off x="3038" y="1949"/>
              <a:ext cx="28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a:t>
              </a:r>
              <a:endParaRPr lang="zh-CN" altLang="en-US" sz="1200" dirty="0">
                <a:solidFill>
                  <a:srgbClr val="000000"/>
                </a:solidFill>
                <a:latin typeface="微软雅黑" panose="020B0503020204020204" charset="-122"/>
                <a:ea typeface="微软雅黑" panose="020B0503020204020204" charset="-122"/>
              </a:endParaRPr>
            </a:p>
          </p:txBody>
        </p:sp>
        <p:sp>
          <p:nvSpPr>
            <p:cNvPr id="27383" name="Rectangle 760"/>
            <p:cNvSpPr/>
            <p:nvPr/>
          </p:nvSpPr>
          <p:spPr>
            <a:xfrm>
              <a:off x="3356" y="1949"/>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款管理制度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84" name="Rectangle 761"/>
            <p:cNvSpPr/>
            <p:nvPr/>
          </p:nvSpPr>
          <p:spPr>
            <a:xfrm>
              <a:off x="377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5" name="Rectangle 762"/>
            <p:cNvSpPr/>
            <p:nvPr/>
          </p:nvSpPr>
          <p:spPr>
            <a:xfrm>
              <a:off x="304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监控账款按期回收</a:t>
              </a:r>
              <a:endParaRPr lang="zh-CN" altLang="en-US" sz="1200" dirty="0">
                <a:solidFill>
                  <a:srgbClr val="000000"/>
                </a:solidFill>
                <a:latin typeface="微软雅黑" panose="020B0503020204020204" charset="-122"/>
                <a:ea typeface="微软雅黑" panose="020B0503020204020204" charset="-122"/>
              </a:endParaRPr>
            </a:p>
          </p:txBody>
        </p:sp>
        <p:sp>
          <p:nvSpPr>
            <p:cNvPr id="27386" name="Rectangle 763"/>
            <p:cNvSpPr/>
            <p:nvPr/>
          </p:nvSpPr>
          <p:spPr>
            <a:xfrm>
              <a:off x="377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7" name="Rectangle 764"/>
            <p:cNvSpPr/>
            <p:nvPr/>
          </p:nvSpPr>
          <p:spPr>
            <a:xfrm>
              <a:off x="3440"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8" name="Rectangle 765"/>
            <p:cNvSpPr/>
            <p:nvPr/>
          </p:nvSpPr>
          <p:spPr>
            <a:xfrm>
              <a:off x="3083" y="2246"/>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89" name="Group 766"/>
            <p:cNvGrpSpPr/>
            <p:nvPr/>
          </p:nvGrpSpPr>
          <p:grpSpPr>
            <a:xfrm>
              <a:off x="4017" y="1861"/>
              <a:ext cx="866" cy="325"/>
              <a:chOff x="3768" y="1880"/>
              <a:chExt cx="690" cy="306"/>
            </a:xfrm>
          </p:grpSpPr>
          <p:sp>
            <p:nvSpPr>
              <p:cNvPr id="27390" name="Freeform 767"/>
              <p:cNvSpPr/>
              <p:nvPr/>
            </p:nvSpPr>
            <p:spPr>
              <a:xfrm>
                <a:off x="3800"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1" name="Freeform 768"/>
              <p:cNvSpPr/>
              <p:nvPr/>
            </p:nvSpPr>
            <p:spPr>
              <a:xfrm>
                <a:off x="3805" y="1880"/>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2" name="Freeform 769"/>
              <p:cNvSpPr/>
              <p:nvPr/>
            </p:nvSpPr>
            <p:spPr>
              <a:xfrm>
                <a:off x="380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93" name="Freeform 770"/>
              <p:cNvSpPr/>
              <p:nvPr/>
            </p:nvSpPr>
            <p:spPr>
              <a:xfrm>
                <a:off x="379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94" name="Freeform 771"/>
              <p:cNvSpPr/>
              <p:nvPr/>
            </p:nvSpPr>
            <p:spPr>
              <a:xfrm>
                <a:off x="378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5" name="Freeform 772"/>
              <p:cNvSpPr/>
              <p:nvPr/>
            </p:nvSpPr>
            <p:spPr>
              <a:xfrm>
                <a:off x="3786"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6" name="Freeform 773"/>
              <p:cNvSpPr/>
              <p:nvPr/>
            </p:nvSpPr>
            <p:spPr>
              <a:xfrm>
                <a:off x="3780" y="1887"/>
                <a:ext cx="36" cy="62"/>
              </a:xfrm>
              <a:custGeom>
                <a:avLst/>
                <a:gdLst/>
                <a:ahLst/>
                <a:cxnLst>
                  <a:cxn ang="0">
                    <a:pos x="6" y="57"/>
                  </a:cxn>
                  <a:cxn ang="0">
                    <a:pos x="0" y="62"/>
                  </a:cxn>
                  <a:cxn ang="0">
                    <a:pos x="32" y="2"/>
                  </a:cxn>
                  <a:cxn ang="0">
                    <a:pos x="36" y="0"/>
                  </a:cxn>
                  <a:cxn ang="0">
                    <a:pos x="6" y="57"/>
                  </a:cxn>
                </a:cxnLst>
                <a:pathLst>
                  <a:path w="36" h="62">
                    <a:moveTo>
                      <a:pt x="6" y="57"/>
                    </a:moveTo>
                    <a:lnTo>
                      <a:pt x="0" y="62"/>
                    </a:lnTo>
                    <a:lnTo>
                      <a:pt x="32" y="2"/>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97" name="Freeform 774"/>
              <p:cNvSpPr/>
              <p:nvPr/>
            </p:nvSpPr>
            <p:spPr>
              <a:xfrm>
                <a:off x="3770" y="1889"/>
                <a:ext cx="42" cy="74"/>
              </a:xfrm>
              <a:custGeom>
                <a:avLst/>
                <a:gdLst/>
                <a:ahLst/>
                <a:cxnLst>
                  <a:cxn ang="0">
                    <a:pos x="10" y="60"/>
                  </a:cxn>
                  <a:cxn ang="0">
                    <a:pos x="0" y="74"/>
                  </a:cxn>
                  <a:cxn ang="0">
                    <a:pos x="33" y="14"/>
                  </a:cxn>
                  <a:cxn ang="0">
                    <a:pos x="42" y="0"/>
                  </a:cxn>
                  <a:cxn ang="0">
                    <a:pos x="10" y="60"/>
                  </a:cxn>
                </a:cxnLst>
                <a:pathLst>
                  <a:path w="42" h="74">
                    <a:moveTo>
                      <a:pt x="10" y="60"/>
                    </a:moveTo>
                    <a:lnTo>
                      <a:pt x="0" y="74"/>
                    </a:lnTo>
                    <a:lnTo>
                      <a:pt x="33" y="14"/>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98" name="Freeform 775"/>
              <p:cNvSpPr/>
              <p:nvPr/>
            </p:nvSpPr>
            <p:spPr>
              <a:xfrm>
                <a:off x="4414" y="1889"/>
                <a:ext cx="42" cy="74"/>
              </a:xfrm>
              <a:custGeom>
                <a:avLst/>
                <a:gdLst/>
                <a:ahLst/>
                <a:cxnLst>
                  <a:cxn ang="0">
                    <a:pos x="42" y="74"/>
                  </a:cxn>
                  <a:cxn ang="0">
                    <a:pos x="33" y="60"/>
                  </a:cxn>
                  <a:cxn ang="0">
                    <a:pos x="0" y="0"/>
                  </a:cxn>
                  <a:cxn ang="0">
                    <a:pos x="10" y="14"/>
                  </a:cxn>
                  <a:cxn ang="0">
                    <a:pos x="42" y="74"/>
                  </a:cxn>
                </a:cxnLst>
                <a:pathLst>
                  <a:path w="42" h="74">
                    <a:moveTo>
                      <a:pt x="42" y="74"/>
                    </a:moveTo>
                    <a:lnTo>
                      <a:pt x="33" y="60"/>
                    </a:lnTo>
                    <a:lnTo>
                      <a:pt x="0" y="0"/>
                    </a:lnTo>
                    <a:lnTo>
                      <a:pt x="10" y="14"/>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99" name="Freeform 776"/>
              <p:cNvSpPr/>
              <p:nvPr/>
            </p:nvSpPr>
            <p:spPr>
              <a:xfrm>
                <a:off x="440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0" name="Freeform 777"/>
              <p:cNvSpPr/>
              <p:nvPr/>
            </p:nvSpPr>
            <p:spPr>
              <a:xfrm>
                <a:off x="4410" y="1887"/>
                <a:ext cx="37" cy="62"/>
              </a:xfrm>
              <a:custGeom>
                <a:avLst/>
                <a:gdLst/>
                <a:ahLst/>
                <a:cxnLst>
                  <a:cxn ang="0">
                    <a:pos x="37" y="62"/>
                  </a:cxn>
                  <a:cxn ang="0">
                    <a:pos x="30" y="57"/>
                  </a:cxn>
                  <a:cxn ang="0">
                    <a:pos x="0" y="0"/>
                  </a:cxn>
                  <a:cxn ang="0">
                    <a:pos x="4" y="2"/>
                  </a:cxn>
                  <a:cxn ang="0">
                    <a:pos x="37" y="62"/>
                  </a:cxn>
                </a:cxnLst>
                <a:pathLst>
                  <a:path w="37" h="62">
                    <a:moveTo>
                      <a:pt x="37" y="62"/>
                    </a:moveTo>
                    <a:lnTo>
                      <a:pt x="30" y="57"/>
                    </a:lnTo>
                    <a:lnTo>
                      <a:pt x="0" y="0"/>
                    </a:lnTo>
                    <a:lnTo>
                      <a:pt x="4"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1" name="Freeform 778"/>
              <p:cNvSpPr/>
              <p:nvPr/>
            </p:nvSpPr>
            <p:spPr>
              <a:xfrm>
                <a:off x="4403"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02" name="Freeform 779"/>
              <p:cNvSpPr/>
              <p:nvPr/>
            </p:nvSpPr>
            <p:spPr>
              <a:xfrm>
                <a:off x="439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03" name="Freeform 780"/>
              <p:cNvSpPr/>
              <p:nvPr/>
            </p:nvSpPr>
            <p:spPr>
              <a:xfrm>
                <a:off x="4389" y="1880"/>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4" name="Freeform 781"/>
              <p:cNvSpPr/>
              <p:nvPr/>
            </p:nvSpPr>
            <p:spPr>
              <a:xfrm>
                <a:off x="439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5" name="Freeform 782"/>
              <p:cNvSpPr/>
              <p:nvPr/>
            </p:nvSpPr>
            <p:spPr>
              <a:xfrm>
                <a:off x="4389" y="1880"/>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06" name="Freeform 783"/>
              <p:cNvSpPr/>
              <p:nvPr/>
            </p:nvSpPr>
            <p:spPr>
              <a:xfrm>
                <a:off x="3809" y="1880"/>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07" name="Freeform 784"/>
              <p:cNvSpPr/>
              <p:nvPr/>
            </p:nvSpPr>
            <p:spPr>
              <a:xfrm>
                <a:off x="376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08" name="Rectangle 785"/>
            <p:cNvSpPr/>
            <p:nvPr/>
          </p:nvSpPr>
          <p:spPr>
            <a:xfrm>
              <a:off x="4055"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改造企业组织结构</a:t>
              </a:r>
              <a:endParaRPr lang="zh-CN" altLang="en-US" sz="1200" dirty="0">
                <a:solidFill>
                  <a:srgbClr val="000000"/>
                </a:solidFill>
                <a:latin typeface="微软雅黑" panose="020B0503020204020204" charset="-122"/>
                <a:ea typeface="微软雅黑" panose="020B0503020204020204" charset="-122"/>
              </a:endParaRPr>
            </a:p>
          </p:txBody>
        </p:sp>
        <p:sp>
          <p:nvSpPr>
            <p:cNvPr id="27409" name="Rectangle 786"/>
            <p:cNvSpPr/>
            <p:nvPr/>
          </p:nvSpPr>
          <p:spPr>
            <a:xfrm>
              <a:off x="478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0" name="Rectangle 787"/>
            <p:cNvSpPr/>
            <p:nvPr/>
          </p:nvSpPr>
          <p:spPr>
            <a:xfrm>
              <a:off x="4055"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建立信用管理部门</a:t>
              </a:r>
              <a:endParaRPr lang="zh-CN" altLang="en-US" sz="1200" dirty="0">
                <a:solidFill>
                  <a:srgbClr val="000000"/>
                </a:solidFill>
                <a:latin typeface="微软雅黑" panose="020B0503020204020204" charset="-122"/>
                <a:ea typeface="微软雅黑" panose="020B0503020204020204" charset="-122"/>
              </a:endParaRPr>
            </a:p>
          </p:txBody>
        </p:sp>
        <p:sp>
          <p:nvSpPr>
            <p:cNvPr id="27411" name="Rectangle 788"/>
            <p:cNvSpPr/>
            <p:nvPr/>
          </p:nvSpPr>
          <p:spPr>
            <a:xfrm>
              <a:off x="478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2" name="Rectangle 789"/>
            <p:cNvSpPr/>
            <p:nvPr/>
          </p:nvSpPr>
          <p:spPr>
            <a:xfrm>
              <a:off x="409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13" name="Group 790"/>
            <p:cNvGrpSpPr/>
            <p:nvPr/>
          </p:nvGrpSpPr>
          <p:grpSpPr>
            <a:xfrm>
              <a:off x="3007" y="2229"/>
              <a:ext cx="866" cy="327"/>
              <a:chOff x="2963" y="2227"/>
              <a:chExt cx="690" cy="308"/>
            </a:xfrm>
          </p:grpSpPr>
          <p:sp>
            <p:nvSpPr>
              <p:cNvPr id="27414" name="Freeform 791"/>
              <p:cNvSpPr/>
              <p:nvPr/>
            </p:nvSpPr>
            <p:spPr>
              <a:xfrm>
                <a:off x="2995"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5" name="Freeform 792"/>
              <p:cNvSpPr/>
              <p:nvPr/>
            </p:nvSpPr>
            <p:spPr>
              <a:xfrm>
                <a:off x="3000"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6" name="Freeform 793"/>
              <p:cNvSpPr/>
              <p:nvPr/>
            </p:nvSpPr>
            <p:spPr>
              <a:xfrm>
                <a:off x="2995"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417" name="Freeform 794"/>
              <p:cNvSpPr/>
              <p:nvPr/>
            </p:nvSpPr>
            <p:spPr>
              <a:xfrm>
                <a:off x="2988"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18" name="Freeform 795"/>
              <p:cNvSpPr/>
              <p:nvPr/>
            </p:nvSpPr>
            <p:spPr>
              <a:xfrm>
                <a:off x="2975"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19" name="Freeform 796"/>
              <p:cNvSpPr/>
              <p:nvPr/>
            </p:nvSpPr>
            <p:spPr>
              <a:xfrm>
                <a:off x="2981"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0" name="Freeform 797"/>
              <p:cNvSpPr/>
              <p:nvPr/>
            </p:nvSpPr>
            <p:spPr>
              <a:xfrm>
                <a:off x="2975"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1" name="Freeform 798"/>
              <p:cNvSpPr/>
              <p:nvPr/>
            </p:nvSpPr>
            <p:spPr>
              <a:xfrm>
                <a:off x="2965"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2" name="Freeform 799"/>
              <p:cNvSpPr/>
              <p:nvPr/>
            </p:nvSpPr>
            <p:spPr>
              <a:xfrm>
                <a:off x="3609"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423" name="Freeform 800"/>
              <p:cNvSpPr/>
              <p:nvPr/>
            </p:nvSpPr>
            <p:spPr>
              <a:xfrm>
                <a:off x="3598"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4" name="Freeform 801"/>
              <p:cNvSpPr/>
              <p:nvPr/>
            </p:nvSpPr>
            <p:spPr>
              <a:xfrm>
                <a:off x="3605"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5" name="Freeform 802"/>
              <p:cNvSpPr/>
              <p:nvPr/>
            </p:nvSpPr>
            <p:spPr>
              <a:xfrm>
                <a:off x="3598"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6" name="Freeform 803"/>
              <p:cNvSpPr/>
              <p:nvPr/>
            </p:nvSpPr>
            <p:spPr>
              <a:xfrm>
                <a:off x="3591"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7" name="Freeform 804"/>
              <p:cNvSpPr/>
              <p:nvPr/>
            </p:nvSpPr>
            <p:spPr>
              <a:xfrm>
                <a:off x="3584"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8" name="Freeform 805"/>
              <p:cNvSpPr/>
              <p:nvPr/>
            </p:nvSpPr>
            <p:spPr>
              <a:xfrm>
                <a:off x="3586"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9" name="Freeform 806"/>
              <p:cNvSpPr/>
              <p:nvPr/>
            </p:nvSpPr>
            <p:spPr>
              <a:xfrm>
                <a:off x="3584"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30" name="Freeform 807"/>
              <p:cNvSpPr/>
              <p:nvPr/>
            </p:nvSpPr>
            <p:spPr>
              <a:xfrm>
                <a:off x="3004"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31" name="Freeform 808"/>
              <p:cNvSpPr/>
              <p:nvPr/>
            </p:nvSpPr>
            <p:spPr>
              <a:xfrm>
                <a:off x="2963"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32" name="Rectangle 809"/>
            <p:cNvSpPr/>
            <p:nvPr/>
          </p:nvSpPr>
          <p:spPr>
            <a:xfrm>
              <a:off x="3057"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建立账款追收制度</a:t>
              </a:r>
              <a:endParaRPr lang="zh-CN" altLang="en-US" sz="1200" dirty="0">
                <a:solidFill>
                  <a:srgbClr val="000000"/>
                </a:solidFill>
                <a:latin typeface="微软雅黑" panose="020B0503020204020204" charset="-122"/>
                <a:ea typeface="微软雅黑" panose="020B0503020204020204" charset="-122"/>
              </a:endParaRPr>
            </a:p>
          </p:txBody>
        </p:sp>
        <p:sp>
          <p:nvSpPr>
            <p:cNvPr id="27433" name="Rectangle 810"/>
            <p:cNvSpPr/>
            <p:nvPr/>
          </p:nvSpPr>
          <p:spPr>
            <a:xfrm>
              <a:off x="377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4" name="Rectangle 811"/>
            <p:cNvSpPr/>
            <p:nvPr/>
          </p:nvSpPr>
          <p:spPr>
            <a:xfrm>
              <a:off x="3193" y="2407"/>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分段追讨账款</a:t>
              </a:r>
              <a:endParaRPr lang="zh-CN" altLang="en-US" sz="1200" dirty="0">
                <a:solidFill>
                  <a:srgbClr val="000000"/>
                </a:solidFill>
                <a:latin typeface="微软雅黑" panose="020B0503020204020204" charset="-122"/>
                <a:ea typeface="微软雅黑" panose="020B0503020204020204" charset="-122"/>
              </a:endParaRPr>
            </a:p>
          </p:txBody>
        </p:sp>
        <p:sp>
          <p:nvSpPr>
            <p:cNvPr id="27435" name="Rectangle 812"/>
            <p:cNvSpPr/>
            <p:nvPr/>
          </p:nvSpPr>
          <p:spPr>
            <a:xfrm>
              <a:off x="3691"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6" name="Rectangle 813"/>
            <p:cNvSpPr/>
            <p:nvPr/>
          </p:nvSpPr>
          <p:spPr>
            <a:xfrm>
              <a:off x="3083" y="252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7" name="Rectangle 814"/>
            <p:cNvSpPr/>
            <p:nvPr/>
          </p:nvSpPr>
          <p:spPr>
            <a:xfrm>
              <a:off x="699" y="1863"/>
              <a:ext cx="220" cy="653"/>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38" name="Rectangle 815"/>
            <p:cNvSpPr/>
            <p:nvPr/>
          </p:nvSpPr>
          <p:spPr>
            <a:xfrm>
              <a:off x="744" y="190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39" name="Rectangle 816"/>
            <p:cNvSpPr/>
            <p:nvPr/>
          </p:nvSpPr>
          <p:spPr>
            <a:xfrm>
              <a:off x="744" y="204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0" name="Rectangle 817"/>
            <p:cNvSpPr/>
            <p:nvPr/>
          </p:nvSpPr>
          <p:spPr>
            <a:xfrm>
              <a:off x="744" y="218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措</a:t>
              </a:r>
              <a:endParaRPr lang="zh-CN" altLang="en-US" sz="1400" dirty="0">
                <a:solidFill>
                  <a:srgbClr val="000000"/>
                </a:solidFill>
                <a:latin typeface="微软雅黑" panose="020B0503020204020204" charset="-122"/>
                <a:ea typeface="微软雅黑" panose="020B0503020204020204" charset="-122"/>
              </a:endParaRPr>
            </a:p>
          </p:txBody>
        </p:sp>
        <p:sp>
          <p:nvSpPr>
            <p:cNvPr id="27441" name="Rectangle 818"/>
            <p:cNvSpPr/>
            <p:nvPr/>
          </p:nvSpPr>
          <p:spPr>
            <a:xfrm>
              <a:off x="744" y="231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施</a:t>
              </a:r>
              <a:endParaRPr lang="zh-CN" altLang="en-US" sz="1400" dirty="0">
                <a:solidFill>
                  <a:srgbClr val="000000"/>
                </a:solidFill>
                <a:latin typeface="微软雅黑" panose="020B0503020204020204" charset="-122"/>
                <a:ea typeface="微软雅黑" panose="020B0503020204020204" charset="-122"/>
              </a:endParaRPr>
            </a:p>
          </p:txBody>
        </p:sp>
        <p:sp>
          <p:nvSpPr>
            <p:cNvPr id="27442" name="Rectangle 819"/>
            <p:cNvSpPr/>
            <p:nvPr/>
          </p:nvSpPr>
          <p:spPr>
            <a:xfrm>
              <a:off x="843" y="22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43" name="Rectangle 820"/>
            <p:cNvSpPr/>
            <p:nvPr/>
          </p:nvSpPr>
          <p:spPr>
            <a:xfrm>
              <a:off x="703" y="2931"/>
              <a:ext cx="220" cy="609"/>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44" name="Rectangle 821"/>
            <p:cNvSpPr/>
            <p:nvPr/>
          </p:nvSpPr>
          <p:spPr>
            <a:xfrm>
              <a:off x="748" y="297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45" name="Rectangle 822"/>
            <p:cNvSpPr/>
            <p:nvPr/>
          </p:nvSpPr>
          <p:spPr>
            <a:xfrm>
              <a:off x="748" y="311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6" name="Rectangle 823"/>
            <p:cNvSpPr/>
            <p:nvPr/>
          </p:nvSpPr>
          <p:spPr>
            <a:xfrm>
              <a:off x="748" y="3249"/>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手</a:t>
              </a:r>
              <a:endParaRPr lang="zh-CN" altLang="en-US" sz="1400" dirty="0">
                <a:solidFill>
                  <a:srgbClr val="000000"/>
                </a:solidFill>
                <a:latin typeface="微软雅黑" panose="020B0503020204020204" charset="-122"/>
                <a:ea typeface="微软雅黑" panose="020B0503020204020204" charset="-122"/>
              </a:endParaRPr>
            </a:p>
          </p:txBody>
        </p:sp>
        <p:sp>
          <p:nvSpPr>
            <p:cNvPr id="27447" name="Rectangle 824"/>
            <p:cNvSpPr/>
            <p:nvPr/>
          </p:nvSpPr>
          <p:spPr>
            <a:xfrm>
              <a:off x="744" y="3405"/>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段</a:t>
              </a:r>
              <a:endParaRPr lang="zh-CN" altLang="en-US" sz="1400" dirty="0">
                <a:solidFill>
                  <a:srgbClr val="000000"/>
                </a:solidFill>
                <a:latin typeface="微软雅黑" panose="020B0503020204020204" charset="-122"/>
                <a:ea typeface="微软雅黑" panose="020B0503020204020204" charset="-122"/>
              </a:endParaRPr>
            </a:p>
          </p:txBody>
        </p:sp>
        <p:sp>
          <p:nvSpPr>
            <p:cNvPr id="27448" name="Rectangle 825"/>
            <p:cNvSpPr/>
            <p:nvPr/>
          </p:nvSpPr>
          <p:spPr>
            <a:xfrm>
              <a:off x="855" y="341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49" name="Group 826"/>
            <p:cNvGrpSpPr/>
            <p:nvPr/>
          </p:nvGrpSpPr>
          <p:grpSpPr>
            <a:xfrm>
              <a:off x="1154" y="3150"/>
              <a:ext cx="555" cy="518"/>
              <a:chOff x="1486" y="3094"/>
              <a:chExt cx="442" cy="488"/>
            </a:xfrm>
          </p:grpSpPr>
          <p:sp>
            <p:nvSpPr>
              <p:cNvPr id="27450" name="Freeform 827"/>
              <p:cNvSpPr/>
              <p:nvPr/>
            </p:nvSpPr>
            <p:spPr>
              <a:xfrm>
                <a:off x="148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1" name="Freeform 828"/>
              <p:cNvSpPr/>
              <p:nvPr/>
            </p:nvSpPr>
            <p:spPr>
              <a:xfrm>
                <a:off x="150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52" name="Freeform 829"/>
              <p:cNvSpPr/>
              <p:nvPr/>
            </p:nvSpPr>
            <p:spPr>
              <a:xfrm>
                <a:off x="152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53" name="Rectangle 830"/>
            <p:cNvSpPr/>
            <p:nvPr/>
          </p:nvSpPr>
          <p:spPr>
            <a:xfrm>
              <a:off x="128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内助调</a:t>
              </a:r>
              <a:endParaRPr lang="zh-CN" altLang="en-US" sz="1400" dirty="0">
                <a:solidFill>
                  <a:srgbClr val="000000"/>
                </a:solidFill>
                <a:latin typeface="微软雅黑" panose="020B0503020204020204" charset="-122"/>
                <a:ea typeface="微软雅黑" panose="020B0503020204020204" charset="-122"/>
              </a:endParaRPr>
            </a:p>
          </p:txBody>
        </p:sp>
        <p:sp>
          <p:nvSpPr>
            <p:cNvPr id="27454" name="Rectangle 831"/>
            <p:cNvSpPr/>
            <p:nvPr/>
          </p:nvSpPr>
          <p:spPr>
            <a:xfrm>
              <a:off x="128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查与外</a:t>
              </a:r>
              <a:endParaRPr lang="zh-CN" altLang="en-US" sz="1400" dirty="0">
                <a:solidFill>
                  <a:srgbClr val="000000"/>
                </a:solidFill>
                <a:latin typeface="微软雅黑" panose="020B0503020204020204" charset="-122"/>
                <a:ea typeface="微软雅黑" panose="020B0503020204020204" charset="-122"/>
              </a:endParaRPr>
            </a:p>
          </p:txBody>
        </p:sp>
        <p:sp>
          <p:nvSpPr>
            <p:cNvPr id="27455" name="Rectangle 832"/>
            <p:cNvSpPr/>
            <p:nvPr/>
          </p:nvSpPr>
          <p:spPr>
            <a:xfrm>
              <a:off x="128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助调查</a:t>
              </a:r>
              <a:endParaRPr lang="zh-CN" altLang="en-US" sz="1400" dirty="0">
                <a:solidFill>
                  <a:srgbClr val="000000"/>
                </a:solidFill>
                <a:latin typeface="微软雅黑" panose="020B0503020204020204" charset="-122"/>
                <a:ea typeface="微软雅黑" panose="020B0503020204020204" charset="-122"/>
              </a:endParaRPr>
            </a:p>
          </p:txBody>
        </p:sp>
        <p:sp>
          <p:nvSpPr>
            <p:cNvPr id="27456" name="Rectangle 833"/>
            <p:cNvSpPr/>
            <p:nvPr/>
          </p:nvSpPr>
          <p:spPr>
            <a:xfrm>
              <a:off x="1573" y="3463"/>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57" name="Group 834"/>
            <p:cNvGrpSpPr/>
            <p:nvPr/>
          </p:nvGrpSpPr>
          <p:grpSpPr>
            <a:xfrm>
              <a:off x="1732" y="3150"/>
              <a:ext cx="554" cy="518"/>
              <a:chOff x="1946" y="3094"/>
              <a:chExt cx="442" cy="488"/>
            </a:xfrm>
          </p:grpSpPr>
          <p:sp>
            <p:nvSpPr>
              <p:cNvPr id="27458" name="Freeform 835"/>
              <p:cNvSpPr/>
              <p:nvPr/>
            </p:nvSpPr>
            <p:spPr>
              <a:xfrm>
                <a:off x="194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9" name="Freeform 836"/>
              <p:cNvSpPr/>
              <p:nvPr/>
            </p:nvSpPr>
            <p:spPr>
              <a:xfrm>
                <a:off x="196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0" name="Freeform 837"/>
              <p:cNvSpPr/>
              <p:nvPr/>
            </p:nvSpPr>
            <p:spPr>
              <a:xfrm>
                <a:off x="198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1" name="Rectangle 838"/>
            <p:cNvSpPr/>
            <p:nvPr/>
          </p:nvSpPr>
          <p:spPr>
            <a:xfrm>
              <a:off x="187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财务评</a:t>
              </a:r>
              <a:endParaRPr lang="zh-CN" altLang="en-US" sz="1400" dirty="0">
                <a:solidFill>
                  <a:srgbClr val="000000"/>
                </a:solidFill>
                <a:latin typeface="微软雅黑" panose="020B0503020204020204" charset="-122"/>
                <a:ea typeface="微软雅黑" panose="020B0503020204020204" charset="-122"/>
              </a:endParaRPr>
            </a:p>
          </p:txBody>
        </p:sp>
        <p:sp>
          <p:nvSpPr>
            <p:cNvPr id="27462" name="Rectangle 839"/>
            <p:cNvSpPr/>
            <p:nvPr/>
          </p:nvSpPr>
          <p:spPr>
            <a:xfrm>
              <a:off x="187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估与信</a:t>
              </a:r>
              <a:endParaRPr lang="zh-CN" altLang="en-US" sz="1400" dirty="0">
                <a:solidFill>
                  <a:srgbClr val="000000"/>
                </a:solidFill>
                <a:latin typeface="微软雅黑" panose="020B0503020204020204" charset="-122"/>
                <a:ea typeface="微软雅黑" panose="020B0503020204020204" charset="-122"/>
              </a:endParaRPr>
            </a:p>
          </p:txBody>
        </p:sp>
        <p:sp>
          <p:nvSpPr>
            <p:cNvPr id="27463" name="Rectangle 840"/>
            <p:cNvSpPr/>
            <p:nvPr/>
          </p:nvSpPr>
          <p:spPr>
            <a:xfrm>
              <a:off x="187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用评级</a:t>
              </a:r>
              <a:endParaRPr lang="zh-CN" altLang="en-US" sz="1400" dirty="0">
                <a:solidFill>
                  <a:srgbClr val="000000"/>
                </a:solidFill>
                <a:latin typeface="微软雅黑" panose="020B0503020204020204" charset="-122"/>
                <a:ea typeface="微软雅黑" panose="020B0503020204020204" charset="-122"/>
              </a:endParaRPr>
            </a:p>
          </p:txBody>
        </p:sp>
        <p:sp>
          <p:nvSpPr>
            <p:cNvPr id="27464" name="Rectangle 841"/>
            <p:cNvSpPr/>
            <p:nvPr/>
          </p:nvSpPr>
          <p:spPr>
            <a:xfrm>
              <a:off x="215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65" name="Group 842"/>
            <p:cNvGrpSpPr/>
            <p:nvPr/>
          </p:nvGrpSpPr>
          <p:grpSpPr>
            <a:xfrm>
              <a:off x="2309" y="3150"/>
              <a:ext cx="554" cy="518"/>
              <a:chOff x="2406" y="3094"/>
              <a:chExt cx="442" cy="488"/>
            </a:xfrm>
          </p:grpSpPr>
          <p:sp>
            <p:nvSpPr>
              <p:cNvPr id="27466" name="Freeform 843"/>
              <p:cNvSpPr/>
              <p:nvPr/>
            </p:nvSpPr>
            <p:spPr>
              <a:xfrm>
                <a:off x="240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67" name="Freeform 844"/>
              <p:cNvSpPr/>
              <p:nvPr/>
            </p:nvSpPr>
            <p:spPr>
              <a:xfrm>
                <a:off x="242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8" name="Freeform 845"/>
              <p:cNvSpPr/>
              <p:nvPr/>
            </p:nvSpPr>
            <p:spPr>
              <a:xfrm>
                <a:off x="244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9" name="Rectangle 846"/>
            <p:cNvSpPr/>
            <p:nvPr/>
          </p:nvSpPr>
          <p:spPr>
            <a:xfrm>
              <a:off x="2422"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保理保</a:t>
              </a:r>
              <a:endParaRPr lang="zh-CN" altLang="en-US" sz="1400" dirty="0">
                <a:solidFill>
                  <a:srgbClr val="000000"/>
                </a:solidFill>
                <a:latin typeface="微软雅黑" panose="020B0503020204020204" charset="-122"/>
                <a:ea typeface="微软雅黑" panose="020B0503020204020204" charset="-122"/>
              </a:endParaRPr>
            </a:p>
          </p:txBody>
        </p:sp>
        <p:sp>
          <p:nvSpPr>
            <p:cNvPr id="27470" name="Rectangle 847"/>
            <p:cNvSpPr/>
            <p:nvPr/>
          </p:nvSpPr>
          <p:spPr>
            <a:xfrm>
              <a:off x="2422"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险与抵</a:t>
              </a:r>
              <a:endParaRPr lang="zh-CN" altLang="en-US" sz="1400" dirty="0">
                <a:solidFill>
                  <a:srgbClr val="000000"/>
                </a:solidFill>
                <a:latin typeface="微软雅黑" panose="020B0503020204020204" charset="-122"/>
                <a:ea typeface="微软雅黑" panose="020B0503020204020204" charset="-122"/>
              </a:endParaRPr>
            </a:p>
          </p:txBody>
        </p:sp>
        <p:sp>
          <p:nvSpPr>
            <p:cNvPr id="27471" name="Rectangle 848"/>
            <p:cNvSpPr/>
            <p:nvPr/>
          </p:nvSpPr>
          <p:spPr>
            <a:xfrm>
              <a:off x="242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押担保</a:t>
              </a:r>
              <a:endParaRPr lang="zh-CN" altLang="en-US" sz="1400" dirty="0">
                <a:solidFill>
                  <a:srgbClr val="000000"/>
                </a:solidFill>
                <a:latin typeface="微软雅黑" panose="020B0503020204020204" charset="-122"/>
                <a:ea typeface="微软雅黑" panose="020B0503020204020204" charset="-122"/>
              </a:endParaRPr>
            </a:p>
          </p:txBody>
        </p:sp>
        <p:sp>
          <p:nvSpPr>
            <p:cNvPr id="27472" name="Rectangle 849"/>
            <p:cNvSpPr/>
            <p:nvPr/>
          </p:nvSpPr>
          <p:spPr>
            <a:xfrm>
              <a:off x="2728"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73" name="Group 850"/>
            <p:cNvGrpSpPr/>
            <p:nvPr/>
          </p:nvGrpSpPr>
          <p:grpSpPr>
            <a:xfrm>
              <a:off x="2886" y="3150"/>
              <a:ext cx="554" cy="518"/>
              <a:chOff x="2866" y="3094"/>
              <a:chExt cx="442" cy="488"/>
            </a:xfrm>
          </p:grpSpPr>
          <p:sp>
            <p:nvSpPr>
              <p:cNvPr id="27474" name="Freeform 851"/>
              <p:cNvSpPr/>
              <p:nvPr/>
            </p:nvSpPr>
            <p:spPr>
              <a:xfrm>
                <a:off x="286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75" name="Freeform 852"/>
              <p:cNvSpPr/>
              <p:nvPr/>
            </p:nvSpPr>
            <p:spPr>
              <a:xfrm>
                <a:off x="288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76" name="Freeform 853"/>
              <p:cNvSpPr/>
              <p:nvPr/>
            </p:nvSpPr>
            <p:spPr>
              <a:xfrm>
                <a:off x="290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77" name="Rectangle 854"/>
            <p:cNvSpPr/>
            <p:nvPr/>
          </p:nvSpPr>
          <p:spPr>
            <a:xfrm>
              <a:off x="3057"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确认、</a:t>
              </a:r>
              <a:endParaRPr lang="zh-CN" altLang="en-US" sz="1400" dirty="0">
                <a:solidFill>
                  <a:srgbClr val="000000"/>
                </a:solidFill>
                <a:latin typeface="微软雅黑" panose="020B0503020204020204" charset="-122"/>
                <a:ea typeface="微软雅黑" panose="020B0503020204020204" charset="-122"/>
              </a:endParaRPr>
            </a:p>
          </p:txBody>
        </p:sp>
        <p:sp>
          <p:nvSpPr>
            <p:cNvPr id="27478" name="Rectangle 855"/>
            <p:cNvSpPr/>
            <p:nvPr/>
          </p:nvSpPr>
          <p:spPr>
            <a:xfrm>
              <a:off x="3057"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监控、</a:t>
              </a:r>
              <a:endParaRPr lang="zh-CN" altLang="en-US" sz="1400" dirty="0">
                <a:solidFill>
                  <a:srgbClr val="000000"/>
                </a:solidFill>
                <a:latin typeface="微软雅黑" panose="020B0503020204020204" charset="-122"/>
                <a:ea typeface="微软雅黑" panose="020B0503020204020204" charset="-122"/>
              </a:endParaRPr>
            </a:p>
          </p:txBody>
        </p:sp>
        <p:sp>
          <p:nvSpPr>
            <p:cNvPr id="27479" name="Rectangle 856"/>
            <p:cNvSpPr/>
            <p:nvPr/>
          </p:nvSpPr>
          <p:spPr>
            <a:xfrm>
              <a:off x="3057" y="3450"/>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提醒</a:t>
              </a:r>
              <a:endParaRPr lang="zh-CN" altLang="en-US" sz="1400" dirty="0">
                <a:solidFill>
                  <a:srgbClr val="000000"/>
                </a:solidFill>
                <a:latin typeface="微软雅黑" panose="020B0503020204020204" charset="-122"/>
                <a:ea typeface="微软雅黑" panose="020B0503020204020204" charset="-122"/>
              </a:endParaRPr>
            </a:p>
          </p:txBody>
        </p:sp>
        <p:sp>
          <p:nvSpPr>
            <p:cNvPr id="27480" name="Rectangle 857"/>
            <p:cNvSpPr/>
            <p:nvPr/>
          </p:nvSpPr>
          <p:spPr>
            <a:xfrm>
              <a:off x="322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81" name="Group 858"/>
            <p:cNvGrpSpPr/>
            <p:nvPr/>
          </p:nvGrpSpPr>
          <p:grpSpPr>
            <a:xfrm>
              <a:off x="3463" y="3150"/>
              <a:ext cx="554" cy="518"/>
              <a:chOff x="3326" y="3094"/>
              <a:chExt cx="442" cy="488"/>
            </a:xfrm>
          </p:grpSpPr>
          <p:sp>
            <p:nvSpPr>
              <p:cNvPr id="27482" name="Freeform 859"/>
              <p:cNvSpPr/>
              <p:nvPr/>
            </p:nvSpPr>
            <p:spPr>
              <a:xfrm>
                <a:off x="332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83" name="Freeform 860"/>
              <p:cNvSpPr/>
              <p:nvPr/>
            </p:nvSpPr>
            <p:spPr>
              <a:xfrm>
                <a:off x="334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84" name="Freeform 861"/>
              <p:cNvSpPr/>
              <p:nvPr/>
            </p:nvSpPr>
            <p:spPr>
              <a:xfrm>
                <a:off x="336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85" name="Rectangle 862"/>
            <p:cNvSpPr/>
            <p:nvPr/>
          </p:nvSpPr>
          <p:spPr>
            <a:xfrm>
              <a:off x="3602"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自行追</a:t>
              </a:r>
              <a:endParaRPr lang="zh-CN" altLang="en-US" sz="1400" dirty="0">
                <a:solidFill>
                  <a:srgbClr val="000000"/>
                </a:solidFill>
                <a:latin typeface="微软雅黑" panose="020B0503020204020204" charset="-122"/>
                <a:ea typeface="微软雅黑" panose="020B0503020204020204" charset="-122"/>
              </a:endParaRPr>
            </a:p>
          </p:txBody>
        </p:sp>
        <p:sp>
          <p:nvSpPr>
            <p:cNvPr id="27486" name="Rectangle 863"/>
            <p:cNvSpPr/>
            <p:nvPr/>
          </p:nvSpPr>
          <p:spPr>
            <a:xfrm>
              <a:off x="3602"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讨与委</a:t>
              </a:r>
              <a:endParaRPr lang="zh-CN" altLang="en-US" sz="1400" dirty="0">
                <a:solidFill>
                  <a:srgbClr val="000000"/>
                </a:solidFill>
                <a:latin typeface="微软雅黑" panose="020B0503020204020204" charset="-122"/>
                <a:ea typeface="微软雅黑" panose="020B0503020204020204" charset="-122"/>
              </a:endParaRPr>
            </a:p>
          </p:txBody>
        </p:sp>
        <p:sp>
          <p:nvSpPr>
            <p:cNvPr id="27487" name="Rectangle 864"/>
            <p:cNvSpPr/>
            <p:nvPr/>
          </p:nvSpPr>
          <p:spPr>
            <a:xfrm>
              <a:off x="360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托追账</a:t>
              </a:r>
              <a:endParaRPr lang="zh-CN" altLang="en-US" sz="1400" dirty="0">
                <a:solidFill>
                  <a:srgbClr val="000000"/>
                </a:solidFill>
                <a:latin typeface="微软雅黑" panose="020B0503020204020204" charset="-122"/>
                <a:ea typeface="微软雅黑" panose="020B0503020204020204" charset="-122"/>
              </a:endParaRPr>
            </a:p>
          </p:txBody>
        </p:sp>
        <p:sp>
          <p:nvSpPr>
            <p:cNvPr id="27488" name="Rectangle 865"/>
            <p:cNvSpPr/>
            <p:nvPr/>
          </p:nvSpPr>
          <p:spPr>
            <a:xfrm>
              <a:off x="3882"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89" name="Oval 866"/>
            <p:cNvSpPr/>
            <p:nvPr/>
          </p:nvSpPr>
          <p:spPr>
            <a:xfrm>
              <a:off x="971" y="3677"/>
              <a:ext cx="457" cy="253"/>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0" name="Rectangle 867"/>
            <p:cNvSpPr/>
            <p:nvPr/>
          </p:nvSpPr>
          <p:spPr>
            <a:xfrm>
              <a:off x="1107"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客户</a:t>
              </a:r>
              <a:endParaRPr lang="zh-CN" altLang="en-US" sz="1400" dirty="0">
                <a:solidFill>
                  <a:srgbClr val="000000"/>
                </a:solidFill>
                <a:latin typeface="微软雅黑" panose="020B0503020204020204" charset="-122"/>
                <a:ea typeface="微软雅黑" panose="020B0503020204020204" charset="-122"/>
              </a:endParaRPr>
            </a:p>
          </p:txBody>
        </p:sp>
        <p:sp>
          <p:nvSpPr>
            <p:cNvPr id="27491" name="Oval 868"/>
            <p:cNvSpPr/>
            <p:nvPr/>
          </p:nvSpPr>
          <p:spPr>
            <a:xfrm>
              <a:off x="1553"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2" name="Rectangle 869"/>
            <p:cNvSpPr/>
            <p:nvPr/>
          </p:nvSpPr>
          <p:spPr>
            <a:xfrm>
              <a:off x="165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谈判</a:t>
              </a:r>
              <a:endParaRPr lang="zh-CN" altLang="en-US" sz="1400" dirty="0">
                <a:solidFill>
                  <a:srgbClr val="000000"/>
                </a:solidFill>
                <a:latin typeface="微软雅黑" panose="020B0503020204020204" charset="-122"/>
                <a:ea typeface="微软雅黑" panose="020B0503020204020204" charset="-122"/>
              </a:endParaRPr>
            </a:p>
          </p:txBody>
        </p:sp>
        <p:sp>
          <p:nvSpPr>
            <p:cNvPr id="27493" name="Rectangle 870"/>
            <p:cNvSpPr/>
            <p:nvPr/>
          </p:nvSpPr>
          <p:spPr>
            <a:xfrm>
              <a:off x="1828" y="376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94" name="Oval 871"/>
            <p:cNvSpPr/>
            <p:nvPr/>
          </p:nvSpPr>
          <p:spPr>
            <a:xfrm>
              <a:off x="2130"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5" name="Rectangle 872"/>
            <p:cNvSpPr/>
            <p:nvPr/>
          </p:nvSpPr>
          <p:spPr>
            <a:xfrm>
              <a:off x="224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签约</a:t>
              </a:r>
              <a:endParaRPr lang="zh-CN" altLang="en-US" sz="1400" dirty="0">
                <a:solidFill>
                  <a:srgbClr val="000000"/>
                </a:solidFill>
                <a:latin typeface="微软雅黑" panose="020B0503020204020204" charset="-122"/>
                <a:ea typeface="微软雅黑" panose="020B0503020204020204" charset="-122"/>
              </a:endParaRPr>
            </a:p>
          </p:txBody>
        </p:sp>
        <p:sp>
          <p:nvSpPr>
            <p:cNvPr id="27496" name="Oval 873"/>
            <p:cNvSpPr/>
            <p:nvPr/>
          </p:nvSpPr>
          <p:spPr>
            <a:xfrm>
              <a:off x="2708"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7" name="Rectangle 874"/>
            <p:cNvSpPr/>
            <p:nvPr/>
          </p:nvSpPr>
          <p:spPr>
            <a:xfrm>
              <a:off x="278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发货</a:t>
              </a:r>
              <a:endParaRPr lang="zh-CN" altLang="en-US" sz="1400" dirty="0">
                <a:solidFill>
                  <a:srgbClr val="000000"/>
                </a:solidFill>
                <a:latin typeface="微软雅黑" panose="020B0503020204020204" charset="-122"/>
                <a:ea typeface="微软雅黑" panose="020B0503020204020204" charset="-122"/>
              </a:endParaRPr>
            </a:p>
          </p:txBody>
        </p:sp>
        <p:sp>
          <p:nvSpPr>
            <p:cNvPr id="27498" name="Oval 875"/>
            <p:cNvSpPr/>
            <p:nvPr/>
          </p:nvSpPr>
          <p:spPr>
            <a:xfrm>
              <a:off x="3285"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9" name="Rectangle 876"/>
            <p:cNvSpPr/>
            <p:nvPr/>
          </p:nvSpPr>
          <p:spPr>
            <a:xfrm>
              <a:off x="337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到期</a:t>
              </a:r>
              <a:endParaRPr lang="zh-CN" altLang="en-US" sz="1400" dirty="0">
                <a:solidFill>
                  <a:srgbClr val="000000"/>
                </a:solidFill>
                <a:latin typeface="微软雅黑" panose="020B0503020204020204" charset="-122"/>
                <a:ea typeface="微软雅黑" panose="020B0503020204020204" charset="-122"/>
              </a:endParaRPr>
            </a:p>
          </p:txBody>
        </p:sp>
        <p:sp>
          <p:nvSpPr>
            <p:cNvPr id="27500" name="Rectangle 877"/>
            <p:cNvSpPr/>
            <p:nvPr/>
          </p:nvSpPr>
          <p:spPr>
            <a:xfrm>
              <a:off x="3559" y="3765"/>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1" name="Rectangle 878"/>
            <p:cNvSpPr/>
            <p:nvPr/>
          </p:nvSpPr>
          <p:spPr>
            <a:xfrm>
              <a:off x="748" y="3612"/>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赊</a:t>
              </a:r>
              <a:endParaRPr lang="zh-CN" altLang="en-US" sz="1400" dirty="0">
                <a:solidFill>
                  <a:srgbClr val="000000"/>
                </a:solidFill>
                <a:latin typeface="微软雅黑" panose="020B0503020204020204" charset="-122"/>
                <a:ea typeface="微软雅黑" panose="020B0503020204020204" charset="-122"/>
              </a:endParaRPr>
            </a:p>
          </p:txBody>
        </p:sp>
        <p:sp>
          <p:nvSpPr>
            <p:cNvPr id="27502" name="Rectangle 879"/>
            <p:cNvSpPr/>
            <p:nvPr/>
          </p:nvSpPr>
          <p:spPr>
            <a:xfrm>
              <a:off x="744" y="376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销</a:t>
              </a:r>
              <a:endParaRPr lang="zh-CN" altLang="en-US" sz="1400" dirty="0">
                <a:solidFill>
                  <a:srgbClr val="000000"/>
                </a:solidFill>
                <a:latin typeface="微软雅黑" panose="020B0503020204020204" charset="-122"/>
                <a:ea typeface="微软雅黑" panose="020B0503020204020204" charset="-122"/>
              </a:endParaRPr>
            </a:p>
          </p:txBody>
        </p:sp>
        <p:sp>
          <p:nvSpPr>
            <p:cNvPr id="27503" name="Rectangle 880"/>
            <p:cNvSpPr/>
            <p:nvPr/>
          </p:nvSpPr>
          <p:spPr>
            <a:xfrm>
              <a:off x="748" y="388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过</a:t>
              </a:r>
              <a:endParaRPr lang="zh-CN" altLang="en-US" sz="1400" dirty="0">
                <a:solidFill>
                  <a:srgbClr val="000000"/>
                </a:solidFill>
                <a:latin typeface="微软雅黑" panose="020B0503020204020204" charset="-122"/>
                <a:ea typeface="微软雅黑" panose="020B0503020204020204" charset="-122"/>
              </a:endParaRPr>
            </a:p>
          </p:txBody>
        </p:sp>
        <p:sp>
          <p:nvSpPr>
            <p:cNvPr id="27504" name="Rectangle 881"/>
            <p:cNvSpPr/>
            <p:nvPr/>
          </p:nvSpPr>
          <p:spPr>
            <a:xfrm>
              <a:off x="748" y="40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7505" name="Rectangle 882"/>
            <p:cNvSpPr/>
            <p:nvPr/>
          </p:nvSpPr>
          <p:spPr>
            <a:xfrm>
              <a:off x="793" y="3884"/>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6" name="Rectangle 883"/>
            <p:cNvSpPr/>
            <p:nvPr/>
          </p:nvSpPr>
          <p:spPr>
            <a:xfrm>
              <a:off x="148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7" name="Rectangle 884"/>
            <p:cNvSpPr/>
            <p:nvPr/>
          </p:nvSpPr>
          <p:spPr>
            <a:xfrm>
              <a:off x="249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8" name="Rectangle 885"/>
            <p:cNvSpPr/>
            <p:nvPr/>
          </p:nvSpPr>
          <p:spPr>
            <a:xfrm>
              <a:off x="3500" y="1763"/>
              <a:ext cx="24"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9" name="Rectangle 886"/>
            <p:cNvSpPr/>
            <p:nvPr/>
          </p:nvSpPr>
          <p:spPr>
            <a:xfrm>
              <a:off x="4439"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0" name="Line 887"/>
            <p:cNvSpPr/>
            <p:nvPr/>
          </p:nvSpPr>
          <p:spPr>
            <a:xfrm>
              <a:off x="1493" y="2359"/>
              <a:ext cx="1" cy="51"/>
            </a:xfrm>
            <a:prstGeom prst="line">
              <a:avLst/>
            </a:prstGeom>
            <a:ln w="7938" cap="flat" cmpd="sng">
              <a:solidFill>
                <a:srgbClr val="000000"/>
              </a:solidFill>
              <a:prstDash val="solid"/>
              <a:round/>
              <a:headEnd type="none" w="med" len="med"/>
              <a:tailEnd type="none" w="med" len="med"/>
            </a:ln>
          </p:spPr>
        </p:sp>
        <p:sp>
          <p:nvSpPr>
            <p:cNvPr id="27511" name="Line 888"/>
            <p:cNvSpPr/>
            <p:nvPr/>
          </p:nvSpPr>
          <p:spPr>
            <a:xfrm>
              <a:off x="2503" y="2359"/>
              <a:ext cx="1" cy="51"/>
            </a:xfrm>
            <a:prstGeom prst="line">
              <a:avLst/>
            </a:prstGeom>
            <a:ln w="7938" cap="flat" cmpd="sng">
              <a:solidFill>
                <a:srgbClr val="000000"/>
              </a:solidFill>
              <a:prstDash val="solid"/>
              <a:round/>
              <a:headEnd type="none" w="med" len="med"/>
              <a:tailEnd type="none" w="med" len="med"/>
            </a:ln>
          </p:spPr>
        </p:sp>
        <p:sp>
          <p:nvSpPr>
            <p:cNvPr id="27512" name="Line 889"/>
            <p:cNvSpPr/>
            <p:nvPr/>
          </p:nvSpPr>
          <p:spPr>
            <a:xfrm>
              <a:off x="4523" y="2359"/>
              <a:ext cx="1" cy="51"/>
            </a:xfrm>
            <a:prstGeom prst="line">
              <a:avLst/>
            </a:prstGeom>
            <a:ln w="7938" cap="flat" cmpd="sng">
              <a:solidFill>
                <a:srgbClr val="000000"/>
              </a:solidFill>
              <a:prstDash val="solid"/>
              <a:round/>
              <a:headEnd type="none" w="med" len="med"/>
              <a:tailEnd type="none" w="med" len="med"/>
            </a:ln>
          </p:spPr>
        </p:sp>
        <p:sp>
          <p:nvSpPr>
            <p:cNvPr id="27513" name="Rectangle 890"/>
            <p:cNvSpPr/>
            <p:nvPr/>
          </p:nvSpPr>
          <p:spPr>
            <a:xfrm>
              <a:off x="1420" y="2969"/>
              <a:ext cx="2093"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4" name="Rectangle 891"/>
            <p:cNvSpPr/>
            <p:nvPr/>
          </p:nvSpPr>
          <p:spPr>
            <a:xfrm>
              <a:off x="140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5" name="Rectangle 892"/>
            <p:cNvSpPr/>
            <p:nvPr/>
          </p:nvSpPr>
          <p:spPr>
            <a:xfrm>
              <a:off x="140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6" name="Rectangle 893"/>
            <p:cNvSpPr/>
            <p:nvPr/>
          </p:nvSpPr>
          <p:spPr>
            <a:xfrm>
              <a:off x="1926" y="1966"/>
              <a:ext cx="72"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7" name="Rectangle 894"/>
            <p:cNvSpPr/>
            <p:nvPr/>
          </p:nvSpPr>
          <p:spPr>
            <a:xfrm>
              <a:off x="286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8" name="Rectangle 895"/>
            <p:cNvSpPr/>
            <p:nvPr/>
          </p:nvSpPr>
          <p:spPr>
            <a:xfrm>
              <a:off x="387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9" name="Rectangle 896"/>
            <p:cNvSpPr/>
            <p:nvPr/>
          </p:nvSpPr>
          <p:spPr>
            <a:xfrm>
              <a:off x="443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0" name="Rectangle 897"/>
            <p:cNvSpPr/>
            <p:nvPr/>
          </p:nvSpPr>
          <p:spPr>
            <a:xfrm>
              <a:off x="2491"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1" name="Freeform 898"/>
            <p:cNvSpPr/>
            <p:nvPr/>
          </p:nvSpPr>
          <p:spPr>
            <a:xfrm>
              <a:off x="1420" y="3074"/>
              <a:ext cx="2309" cy="23"/>
            </a:xfrm>
            <a:custGeom>
              <a:avLst/>
              <a:gdLst/>
              <a:ahLst/>
              <a:cxnLst>
                <a:cxn ang="0">
                  <a:pos x="0" y="0"/>
                </a:cxn>
                <a:cxn ang="0">
                  <a:pos x="0" y="37"/>
                </a:cxn>
                <a:cxn ang="0">
                  <a:pos x="11318" y="43"/>
                </a:cxn>
                <a:cxn ang="0">
                  <a:pos x="11318" y="2"/>
                </a:cxn>
                <a:cxn ang="0">
                  <a:pos x="0" y="0"/>
                </a:cxn>
              </a:cxnLst>
              <a:pathLst>
                <a:path w="1840" h="21">
                  <a:moveTo>
                    <a:pt x="0" y="0"/>
                  </a:moveTo>
                  <a:lnTo>
                    <a:pt x="0" y="18"/>
                  </a:lnTo>
                  <a:lnTo>
                    <a:pt x="1840" y="21"/>
                  </a:lnTo>
                  <a:lnTo>
                    <a:pt x="1840" y="2"/>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27522" name="Rectangle 899"/>
            <p:cNvSpPr/>
            <p:nvPr/>
          </p:nvSpPr>
          <p:spPr>
            <a:xfrm>
              <a:off x="3500" y="2556"/>
              <a:ext cx="24"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3" name="Rectangle 900"/>
            <p:cNvSpPr/>
            <p:nvPr/>
          </p:nvSpPr>
          <p:spPr>
            <a:xfrm>
              <a:off x="2491" y="2186"/>
              <a:ext cx="23" cy="898"/>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4" name="Rectangle 901"/>
            <p:cNvSpPr/>
            <p:nvPr/>
          </p:nvSpPr>
          <p:spPr>
            <a:xfrm>
              <a:off x="1409" y="2556"/>
              <a:ext cx="23"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25" name="Group 902"/>
            <p:cNvGrpSpPr/>
            <p:nvPr/>
          </p:nvGrpSpPr>
          <p:grpSpPr>
            <a:xfrm>
              <a:off x="1949" y="3084"/>
              <a:ext cx="100" cy="107"/>
              <a:chOff x="2119" y="3032"/>
              <a:chExt cx="80" cy="101"/>
            </a:xfrm>
          </p:grpSpPr>
          <p:sp>
            <p:nvSpPr>
              <p:cNvPr id="27526" name="Rectangle 903"/>
              <p:cNvSpPr/>
              <p:nvPr/>
            </p:nvSpPr>
            <p:spPr>
              <a:xfrm>
                <a:off x="214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7" name="Freeform 904"/>
              <p:cNvSpPr/>
              <p:nvPr/>
            </p:nvSpPr>
            <p:spPr>
              <a:xfrm>
                <a:off x="211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28" name="Group 905"/>
            <p:cNvGrpSpPr/>
            <p:nvPr/>
          </p:nvGrpSpPr>
          <p:grpSpPr>
            <a:xfrm>
              <a:off x="2526" y="3084"/>
              <a:ext cx="100" cy="107"/>
              <a:chOff x="2579" y="3032"/>
              <a:chExt cx="80" cy="101"/>
            </a:xfrm>
          </p:grpSpPr>
          <p:sp>
            <p:nvSpPr>
              <p:cNvPr id="27529" name="Rectangle 906"/>
              <p:cNvSpPr/>
              <p:nvPr/>
            </p:nvSpPr>
            <p:spPr>
              <a:xfrm>
                <a:off x="260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0" name="Freeform 907"/>
              <p:cNvSpPr/>
              <p:nvPr/>
            </p:nvSpPr>
            <p:spPr>
              <a:xfrm>
                <a:off x="257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1" name="Group 908"/>
            <p:cNvGrpSpPr/>
            <p:nvPr/>
          </p:nvGrpSpPr>
          <p:grpSpPr>
            <a:xfrm>
              <a:off x="3103" y="3084"/>
              <a:ext cx="100" cy="107"/>
              <a:chOff x="3039" y="3032"/>
              <a:chExt cx="80" cy="101"/>
            </a:xfrm>
          </p:grpSpPr>
          <p:sp>
            <p:nvSpPr>
              <p:cNvPr id="27532" name="Rectangle 909"/>
              <p:cNvSpPr/>
              <p:nvPr/>
            </p:nvSpPr>
            <p:spPr>
              <a:xfrm>
                <a:off x="306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3" name="Freeform 910"/>
              <p:cNvSpPr/>
              <p:nvPr/>
            </p:nvSpPr>
            <p:spPr>
              <a:xfrm>
                <a:off x="303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4" name="Group 911"/>
            <p:cNvGrpSpPr/>
            <p:nvPr/>
          </p:nvGrpSpPr>
          <p:grpSpPr>
            <a:xfrm>
              <a:off x="3680" y="3084"/>
              <a:ext cx="100" cy="107"/>
              <a:chOff x="3499" y="3032"/>
              <a:chExt cx="80" cy="101"/>
            </a:xfrm>
          </p:grpSpPr>
          <p:sp>
            <p:nvSpPr>
              <p:cNvPr id="27535" name="Rectangle 912"/>
              <p:cNvSpPr/>
              <p:nvPr/>
            </p:nvSpPr>
            <p:spPr>
              <a:xfrm>
                <a:off x="352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6" name="Freeform 913"/>
              <p:cNvSpPr/>
              <p:nvPr/>
            </p:nvSpPr>
            <p:spPr>
              <a:xfrm>
                <a:off x="349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7" name="Group 914"/>
            <p:cNvGrpSpPr/>
            <p:nvPr/>
          </p:nvGrpSpPr>
          <p:grpSpPr>
            <a:xfrm>
              <a:off x="1371" y="3084"/>
              <a:ext cx="101" cy="107"/>
              <a:chOff x="1659" y="3032"/>
              <a:chExt cx="80" cy="101"/>
            </a:xfrm>
          </p:grpSpPr>
          <p:sp>
            <p:nvSpPr>
              <p:cNvPr id="27538" name="Rectangle 915"/>
              <p:cNvSpPr/>
              <p:nvPr/>
            </p:nvSpPr>
            <p:spPr>
              <a:xfrm>
                <a:off x="168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9" name="Freeform 916"/>
              <p:cNvSpPr/>
              <p:nvPr/>
            </p:nvSpPr>
            <p:spPr>
              <a:xfrm>
                <a:off x="165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40" name="Group 917"/>
            <p:cNvGrpSpPr/>
            <p:nvPr/>
          </p:nvGrpSpPr>
          <p:grpSpPr>
            <a:xfrm>
              <a:off x="4040" y="3150"/>
              <a:ext cx="843" cy="518"/>
              <a:chOff x="3786" y="3094"/>
              <a:chExt cx="672" cy="488"/>
            </a:xfrm>
          </p:grpSpPr>
          <p:sp>
            <p:nvSpPr>
              <p:cNvPr id="27541" name="Freeform 918"/>
              <p:cNvSpPr/>
              <p:nvPr/>
            </p:nvSpPr>
            <p:spPr>
              <a:xfrm>
                <a:off x="3786" y="3094"/>
                <a:ext cx="633" cy="449"/>
              </a:xfrm>
              <a:custGeom>
                <a:avLst/>
                <a:gdLst/>
                <a:ahLst/>
                <a:cxnLst>
                  <a:cxn ang="0">
                    <a:pos x="132" y="0"/>
                  </a:cxn>
                  <a:cxn ang="0">
                    <a:pos x="0" y="131"/>
                  </a:cxn>
                  <a:cxn ang="0">
                    <a:pos x="0" y="318"/>
                  </a:cxn>
                  <a:cxn ang="0">
                    <a:pos x="132" y="449"/>
                  </a:cxn>
                  <a:cxn ang="0">
                    <a:pos x="502" y="449"/>
                  </a:cxn>
                  <a:cxn ang="0">
                    <a:pos x="633" y="318"/>
                  </a:cxn>
                  <a:cxn ang="0">
                    <a:pos x="633" y="131"/>
                  </a:cxn>
                  <a:cxn ang="0">
                    <a:pos x="502" y="0"/>
                  </a:cxn>
                  <a:cxn ang="0">
                    <a:pos x="132" y="0"/>
                  </a:cxn>
                </a:cxnLst>
                <a:pathLst>
                  <a:path w="633" h="449">
                    <a:moveTo>
                      <a:pt x="132" y="0"/>
                    </a:moveTo>
                    <a:lnTo>
                      <a:pt x="0" y="131"/>
                    </a:lnTo>
                    <a:lnTo>
                      <a:pt x="0" y="318"/>
                    </a:lnTo>
                    <a:lnTo>
                      <a:pt x="132" y="449"/>
                    </a:lnTo>
                    <a:lnTo>
                      <a:pt x="502" y="449"/>
                    </a:lnTo>
                    <a:lnTo>
                      <a:pt x="633" y="318"/>
                    </a:lnTo>
                    <a:lnTo>
                      <a:pt x="633" y="131"/>
                    </a:lnTo>
                    <a:lnTo>
                      <a:pt x="502" y="0"/>
                    </a:lnTo>
                    <a:lnTo>
                      <a:pt x="132"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542" name="Freeform 919"/>
              <p:cNvSpPr/>
              <p:nvPr/>
            </p:nvSpPr>
            <p:spPr>
              <a:xfrm>
                <a:off x="3807" y="3113"/>
                <a:ext cx="633" cy="448"/>
              </a:xfrm>
              <a:custGeom>
                <a:avLst/>
                <a:gdLst/>
                <a:ahLst/>
                <a:cxnLst>
                  <a:cxn ang="0">
                    <a:pos x="131" y="0"/>
                  </a:cxn>
                  <a:cxn ang="0">
                    <a:pos x="0" y="131"/>
                  </a:cxn>
                  <a:cxn ang="0">
                    <a:pos x="0" y="317"/>
                  </a:cxn>
                  <a:cxn ang="0">
                    <a:pos x="131" y="448"/>
                  </a:cxn>
                  <a:cxn ang="0">
                    <a:pos x="502" y="448"/>
                  </a:cxn>
                  <a:cxn ang="0">
                    <a:pos x="633" y="317"/>
                  </a:cxn>
                  <a:cxn ang="0">
                    <a:pos x="633" y="131"/>
                  </a:cxn>
                  <a:cxn ang="0">
                    <a:pos x="502" y="0"/>
                  </a:cxn>
                  <a:cxn ang="0">
                    <a:pos x="131" y="0"/>
                  </a:cxn>
                </a:cxnLst>
                <a:pathLst>
                  <a:path w="633" h="448">
                    <a:moveTo>
                      <a:pt x="131" y="0"/>
                    </a:moveTo>
                    <a:lnTo>
                      <a:pt x="0" y="131"/>
                    </a:lnTo>
                    <a:lnTo>
                      <a:pt x="0" y="317"/>
                    </a:lnTo>
                    <a:lnTo>
                      <a:pt x="131" y="448"/>
                    </a:lnTo>
                    <a:lnTo>
                      <a:pt x="502" y="448"/>
                    </a:lnTo>
                    <a:lnTo>
                      <a:pt x="633" y="317"/>
                    </a:lnTo>
                    <a:lnTo>
                      <a:pt x="633" y="131"/>
                    </a:lnTo>
                    <a:lnTo>
                      <a:pt x="502" y="0"/>
                    </a:lnTo>
                    <a:lnTo>
                      <a:pt x="131"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543" name="Freeform 920"/>
              <p:cNvSpPr/>
              <p:nvPr/>
            </p:nvSpPr>
            <p:spPr>
              <a:xfrm>
                <a:off x="3826" y="3133"/>
                <a:ext cx="632" cy="449"/>
              </a:xfrm>
              <a:custGeom>
                <a:avLst/>
                <a:gdLst/>
                <a:ahLst/>
                <a:cxnLst>
                  <a:cxn ang="0">
                    <a:pos x="131" y="0"/>
                  </a:cxn>
                  <a:cxn ang="0">
                    <a:pos x="0" y="131"/>
                  </a:cxn>
                  <a:cxn ang="0">
                    <a:pos x="0" y="318"/>
                  </a:cxn>
                  <a:cxn ang="0">
                    <a:pos x="131" y="449"/>
                  </a:cxn>
                  <a:cxn ang="0">
                    <a:pos x="501" y="449"/>
                  </a:cxn>
                  <a:cxn ang="0">
                    <a:pos x="632" y="318"/>
                  </a:cxn>
                  <a:cxn ang="0">
                    <a:pos x="632" y="131"/>
                  </a:cxn>
                  <a:cxn ang="0">
                    <a:pos x="501" y="0"/>
                  </a:cxn>
                  <a:cxn ang="0">
                    <a:pos x="131" y="0"/>
                  </a:cxn>
                </a:cxnLst>
                <a:pathLst>
                  <a:path w="632" h="449">
                    <a:moveTo>
                      <a:pt x="131" y="0"/>
                    </a:moveTo>
                    <a:lnTo>
                      <a:pt x="0" y="131"/>
                    </a:lnTo>
                    <a:lnTo>
                      <a:pt x="0" y="318"/>
                    </a:lnTo>
                    <a:lnTo>
                      <a:pt x="131" y="449"/>
                    </a:lnTo>
                    <a:lnTo>
                      <a:pt x="501" y="449"/>
                    </a:lnTo>
                    <a:lnTo>
                      <a:pt x="632" y="318"/>
                    </a:lnTo>
                    <a:lnTo>
                      <a:pt x="632" y="131"/>
                    </a:lnTo>
                    <a:lnTo>
                      <a:pt x="501" y="0"/>
                    </a:lnTo>
                    <a:lnTo>
                      <a:pt x="131"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544" name="Rectangle 921"/>
            <p:cNvSpPr/>
            <p:nvPr/>
          </p:nvSpPr>
          <p:spPr>
            <a:xfrm>
              <a:off x="4191" y="3224"/>
              <a:ext cx="272"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总量</a:t>
              </a: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5" name="Rectangle 922"/>
            <p:cNvSpPr/>
            <p:nvPr/>
          </p:nvSpPr>
          <p:spPr>
            <a:xfrm>
              <a:off x="4509" y="3224"/>
              <a:ext cx="191"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en-US" altLang="zh-CN" sz="1200" dirty="0">
                  <a:solidFill>
                    <a:srgbClr val="000000"/>
                  </a:solidFill>
                  <a:latin typeface="微软雅黑" panose="020B0503020204020204" charset="-122"/>
                  <a:ea typeface="微软雅黑" panose="020B0503020204020204" charset="-122"/>
                </a:rPr>
                <a:t>DSO</a:t>
              </a:r>
              <a:endParaRPr lang="en-US" altLang="zh-CN" sz="1200" dirty="0">
                <a:solidFill>
                  <a:srgbClr val="000000"/>
                </a:solidFill>
                <a:latin typeface="微软雅黑" panose="020B0503020204020204" charset="-122"/>
                <a:ea typeface="微软雅黑" panose="020B0503020204020204" charset="-122"/>
              </a:endParaRPr>
            </a:p>
          </p:txBody>
        </p:sp>
        <p:sp>
          <p:nvSpPr>
            <p:cNvPr id="27546" name="Rectangle 923"/>
            <p:cNvSpPr/>
            <p:nvPr/>
          </p:nvSpPr>
          <p:spPr>
            <a:xfrm>
              <a:off x="4664" y="3289"/>
              <a:ext cx="8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7" name="Rectangle 924"/>
            <p:cNvSpPr/>
            <p:nvPr/>
          </p:nvSpPr>
          <p:spPr>
            <a:xfrm>
              <a:off x="4191" y="3360"/>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账款结构、坏</a:t>
              </a:r>
              <a:endParaRPr lang="zh-CN" altLang="en-US" sz="1200" dirty="0">
                <a:solidFill>
                  <a:srgbClr val="000000"/>
                </a:solidFill>
                <a:latin typeface="微软雅黑" panose="020B0503020204020204" charset="-122"/>
                <a:ea typeface="微软雅黑" panose="020B0503020204020204" charset="-122"/>
              </a:endParaRPr>
            </a:p>
          </p:txBody>
        </p:sp>
        <p:sp>
          <p:nvSpPr>
            <p:cNvPr id="27548" name="Rectangle 925"/>
            <p:cNvSpPr/>
            <p:nvPr/>
          </p:nvSpPr>
          <p:spPr>
            <a:xfrm>
              <a:off x="4237" y="3541"/>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帐率测算等</a:t>
              </a:r>
              <a:endParaRPr lang="zh-CN" altLang="en-US" sz="1200" dirty="0">
                <a:solidFill>
                  <a:srgbClr val="000000"/>
                </a:solidFill>
                <a:latin typeface="微软雅黑" panose="020B0503020204020204" charset="-122"/>
                <a:ea typeface="微软雅黑" panose="020B0503020204020204" charset="-122"/>
              </a:endParaRPr>
            </a:p>
          </p:txBody>
        </p:sp>
        <p:sp>
          <p:nvSpPr>
            <p:cNvPr id="27549" name="Rectangle 926"/>
            <p:cNvSpPr/>
            <p:nvPr/>
          </p:nvSpPr>
          <p:spPr>
            <a:xfrm>
              <a:off x="4638" y="346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50" name="Rectangle 927"/>
            <p:cNvSpPr/>
            <p:nvPr/>
          </p:nvSpPr>
          <p:spPr>
            <a:xfrm>
              <a:off x="148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1" name="Line 928"/>
            <p:cNvSpPr/>
            <p:nvPr/>
          </p:nvSpPr>
          <p:spPr>
            <a:xfrm>
              <a:off x="2503" y="1074"/>
              <a:ext cx="1" cy="105"/>
            </a:xfrm>
            <a:prstGeom prst="line">
              <a:avLst/>
            </a:prstGeom>
            <a:ln w="7938" cap="flat" cmpd="sng">
              <a:solidFill>
                <a:srgbClr val="000000"/>
              </a:solidFill>
              <a:prstDash val="solid"/>
              <a:round/>
              <a:headEnd type="none" w="med" len="med"/>
              <a:tailEnd type="none" w="med" len="med"/>
            </a:ln>
          </p:spPr>
        </p:sp>
        <p:sp>
          <p:nvSpPr>
            <p:cNvPr id="27552" name="Rectangle 929"/>
            <p:cNvSpPr/>
            <p:nvPr/>
          </p:nvSpPr>
          <p:spPr>
            <a:xfrm>
              <a:off x="3500" y="1021"/>
              <a:ext cx="24"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3" name="Rectangle 930"/>
            <p:cNvSpPr/>
            <p:nvPr/>
          </p:nvSpPr>
          <p:spPr>
            <a:xfrm>
              <a:off x="4439"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4" name="Rectangle 931"/>
            <p:cNvSpPr/>
            <p:nvPr/>
          </p:nvSpPr>
          <p:spPr>
            <a:xfrm>
              <a:off x="249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5" name="Rectangle 932"/>
            <p:cNvSpPr/>
            <p:nvPr/>
          </p:nvSpPr>
          <p:spPr>
            <a:xfrm>
              <a:off x="443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56" name="Group 933"/>
            <p:cNvGrpSpPr/>
            <p:nvPr/>
          </p:nvGrpSpPr>
          <p:grpSpPr>
            <a:xfrm>
              <a:off x="4399" y="2926"/>
              <a:ext cx="106" cy="265"/>
              <a:chOff x="4072" y="2883"/>
              <a:chExt cx="85" cy="250"/>
            </a:xfrm>
          </p:grpSpPr>
          <p:sp>
            <p:nvSpPr>
              <p:cNvPr id="27557" name="Rectangle 934"/>
              <p:cNvSpPr/>
              <p:nvPr/>
            </p:nvSpPr>
            <p:spPr>
              <a:xfrm>
                <a:off x="4104" y="2883"/>
                <a:ext cx="18" cy="170"/>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8" name="Freeform 935"/>
              <p:cNvSpPr/>
              <p:nvPr/>
            </p:nvSpPr>
            <p:spPr>
              <a:xfrm>
                <a:off x="4072" y="3048"/>
                <a:ext cx="85" cy="85"/>
              </a:xfrm>
              <a:custGeom>
                <a:avLst/>
                <a:gdLst/>
                <a:ahLst/>
                <a:cxnLst>
                  <a:cxn ang="0">
                    <a:pos x="0" y="0"/>
                  </a:cxn>
                  <a:cxn ang="0">
                    <a:pos x="41" y="85"/>
                  </a:cxn>
                  <a:cxn ang="0">
                    <a:pos x="85" y="0"/>
                  </a:cxn>
                  <a:cxn ang="0">
                    <a:pos x="0" y="0"/>
                  </a:cxn>
                </a:cxnLst>
                <a:pathLst>
                  <a:path w="85" h="85">
                    <a:moveTo>
                      <a:pt x="0" y="0"/>
                    </a:moveTo>
                    <a:lnTo>
                      <a:pt x="41" y="85"/>
                    </a:lnTo>
                    <a:lnTo>
                      <a:pt x="85"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sp>
          <p:nvSpPr>
            <p:cNvPr id="27559" name="Rectangle 936"/>
            <p:cNvSpPr/>
            <p:nvPr/>
          </p:nvSpPr>
          <p:spPr>
            <a:xfrm>
              <a:off x="4146" y="3768"/>
              <a:ext cx="51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b="1" dirty="0">
                  <a:solidFill>
                    <a:srgbClr val="CC0000"/>
                  </a:solidFill>
                  <a:latin typeface="微软雅黑" panose="020B0503020204020204" charset="-122"/>
                  <a:ea typeface="微软雅黑" panose="020B0503020204020204" charset="-122"/>
                </a:rPr>
                <a:t>账款回收</a:t>
              </a:r>
              <a:endParaRPr lang="zh-CN" altLang="en-US" sz="1600" b="1" dirty="0">
                <a:solidFill>
                  <a:srgbClr val="CC0000"/>
                </a:solidFill>
                <a:latin typeface="微软雅黑" panose="020B0503020204020204" charset="-122"/>
                <a:ea typeface="微软雅黑" panose="020B0503020204020204" charset="-122"/>
              </a:endParaRPr>
            </a:p>
          </p:txBody>
        </p:sp>
        <p:sp>
          <p:nvSpPr>
            <p:cNvPr id="27560" name="Rectangle 937"/>
            <p:cNvSpPr/>
            <p:nvPr/>
          </p:nvSpPr>
          <p:spPr>
            <a:xfrm>
              <a:off x="4661" y="3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61" name="Line 938"/>
            <p:cNvSpPr/>
            <p:nvPr/>
          </p:nvSpPr>
          <p:spPr>
            <a:xfrm>
              <a:off x="5647" y="709"/>
              <a:ext cx="0" cy="3312"/>
            </a:xfrm>
            <a:prstGeom prst="line">
              <a:avLst/>
            </a:prstGeom>
            <a:ln w="9525" cap="flat" cmpd="sng">
              <a:solidFill>
                <a:schemeClr val="tx1"/>
              </a:solidFill>
              <a:prstDash val="solid"/>
              <a:miter/>
              <a:headEnd type="none" w="med" len="med"/>
              <a:tailEnd type="none" w="med" len="med"/>
            </a:ln>
          </p:spPr>
        </p:sp>
        <p:sp>
          <p:nvSpPr>
            <p:cNvPr id="27562" name="Line 939"/>
            <p:cNvSpPr/>
            <p:nvPr/>
          </p:nvSpPr>
          <p:spPr>
            <a:xfrm>
              <a:off x="5329" y="709"/>
              <a:ext cx="0" cy="3313"/>
            </a:xfrm>
            <a:prstGeom prst="line">
              <a:avLst/>
            </a:prstGeom>
            <a:ln w="9525" cap="flat" cmpd="sng">
              <a:solidFill>
                <a:schemeClr val="tx1"/>
              </a:solidFill>
              <a:prstDash val="solid"/>
              <a:miter/>
              <a:headEnd type="none" w="med" len="med"/>
              <a:tailEnd type="none" w="med" len="med"/>
            </a:ln>
          </p:spPr>
        </p:sp>
        <p:sp>
          <p:nvSpPr>
            <p:cNvPr id="27563" name="Text Box 940"/>
            <p:cNvSpPr txBox="true"/>
            <p:nvPr/>
          </p:nvSpPr>
          <p:spPr>
            <a:xfrm>
              <a:off x="5284" y="572"/>
              <a:ext cx="320" cy="3390"/>
            </a:xfrm>
            <a:prstGeom prst="rect">
              <a:avLst/>
            </a:prstGeom>
            <a:noFill/>
            <a:ln w="9525">
              <a:noFill/>
            </a:ln>
          </p:spPr>
          <p:txBody>
            <a:bodyPr vert="eaVert" anchor="t" anchorCtr="false">
              <a:spAutoFit/>
            </a:bodyPr>
            <a:p>
              <a:pPr>
                <a:buClrTx/>
                <a:buFont typeface="Arial" panose="020B0604020202020204" pitchFamily="34" charset="0"/>
              </a:pPr>
              <a:r>
                <a:rPr lang="zh-CN" altLang="en-US" sz="18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a:t>
              </a: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个管理制度 </a:t>
              </a:r>
              <a:r>
                <a:rPr lang="en-US" altLang="zh-CN" sz="2000" b="1" dirty="0">
                  <a:latin typeface="微软雅黑" panose="020B0503020204020204" charset="-122"/>
                  <a:ea typeface="微软雅黑" panose="020B0503020204020204" charset="-122"/>
                  <a:cs typeface="微软雅黑" panose="020B0503020204020204" charset="-122"/>
                </a:rPr>
                <a:t>+ “1”</a:t>
              </a:r>
              <a:r>
                <a:rPr lang="zh-CN" altLang="en-US" sz="2000" b="1" dirty="0">
                  <a:latin typeface="微软雅黑" panose="020B0503020204020204" charset="-122"/>
                  <a:ea typeface="微软雅黑" panose="020B0503020204020204" charset="-122"/>
                  <a:cs typeface="微软雅黑" panose="020B0503020204020204" charset="-122"/>
                </a:rPr>
                <a:t>个信用管理机构</a:t>
              </a:r>
              <a:r>
                <a:rPr lang="zh-CN" altLang="en-US" sz="2000" dirty="0">
                  <a:latin typeface="微软雅黑" panose="020B0503020204020204" charset="-122"/>
                  <a:ea typeface="微软雅黑" panose="020B0503020204020204" charset="-122"/>
                  <a:cs typeface="微软雅黑" panose="020B0503020204020204" charset="-122"/>
                </a:rPr>
                <a:t>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7564" name="Line 941"/>
            <p:cNvSpPr/>
            <p:nvPr/>
          </p:nvSpPr>
          <p:spPr>
            <a:xfrm>
              <a:off x="1459" y="3671"/>
              <a:ext cx="0" cy="153"/>
            </a:xfrm>
            <a:prstGeom prst="line">
              <a:avLst/>
            </a:prstGeom>
            <a:ln w="9525" cap="flat" cmpd="sng">
              <a:solidFill>
                <a:schemeClr val="tx1"/>
              </a:solidFill>
              <a:prstDash val="solid"/>
              <a:miter/>
              <a:headEnd type="none" w="med" len="med"/>
              <a:tailEnd type="triangle" w="med" len="med"/>
            </a:ln>
          </p:spPr>
        </p:sp>
        <p:sp>
          <p:nvSpPr>
            <p:cNvPr id="27565" name="Line 942"/>
            <p:cNvSpPr/>
            <p:nvPr/>
          </p:nvSpPr>
          <p:spPr>
            <a:xfrm>
              <a:off x="3808" y="3671"/>
              <a:ext cx="0" cy="153"/>
            </a:xfrm>
            <a:prstGeom prst="line">
              <a:avLst/>
            </a:prstGeom>
            <a:ln w="9525" cap="flat" cmpd="sng">
              <a:solidFill>
                <a:schemeClr val="tx1"/>
              </a:solidFill>
              <a:prstDash val="solid"/>
              <a:miter/>
              <a:headEnd type="none" w="med" len="med"/>
              <a:tailEnd type="triangle" w="med" len="med"/>
            </a:ln>
          </p:spPr>
        </p:sp>
        <p:sp>
          <p:nvSpPr>
            <p:cNvPr id="27566" name="Line 943"/>
            <p:cNvSpPr/>
            <p:nvPr/>
          </p:nvSpPr>
          <p:spPr>
            <a:xfrm>
              <a:off x="2630" y="3671"/>
              <a:ext cx="0" cy="153"/>
            </a:xfrm>
            <a:prstGeom prst="line">
              <a:avLst/>
            </a:prstGeom>
            <a:ln w="9525" cap="flat" cmpd="sng">
              <a:solidFill>
                <a:schemeClr val="tx1"/>
              </a:solidFill>
              <a:prstDash val="solid"/>
              <a:miter/>
              <a:headEnd type="none" w="med" len="med"/>
              <a:tailEnd type="triangle" w="med" len="med"/>
            </a:ln>
          </p:spPr>
        </p:sp>
        <p:sp>
          <p:nvSpPr>
            <p:cNvPr id="27567" name="Line 944"/>
            <p:cNvSpPr/>
            <p:nvPr/>
          </p:nvSpPr>
          <p:spPr>
            <a:xfrm>
              <a:off x="3206" y="3678"/>
              <a:ext cx="0" cy="152"/>
            </a:xfrm>
            <a:prstGeom prst="line">
              <a:avLst/>
            </a:prstGeom>
            <a:ln w="9525" cap="flat" cmpd="sng">
              <a:solidFill>
                <a:schemeClr val="tx1"/>
              </a:solidFill>
              <a:prstDash val="solid"/>
              <a:miter/>
              <a:headEnd type="none" w="med" len="med"/>
              <a:tailEnd type="triangle" w="med" len="med"/>
            </a:ln>
          </p:spPr>
        </p:sp>
        <p:sp>
          <p:nvSpPr>
            <p:cNvPr id="27568" name="Line 945"/>
            <p:cNvSpPr/>
            <p:nvPr/>
          </p:nvSpPr>
          <p:spPr>
            <a:xfrm>
              <a:off x="2039" y="3674"/>
              <a:ext cx="0" cy="153"/>
            </a:xfrm>
            <a:prstGeom prst="line">
              <a:avLst/>
            </a:prstGeom>
            <a:ln w="9525" cap="flat" cmpd="sng">
              <a:solidFill>
                <a:schemeClr val="tx1"/>
              </a:solidFill>
              <a:prstDash val="solid"/>
              <a:miter/>
              <a:headEnd type="none" w="med" len="med"/>
              <a:tailEnd type="triangle" w="med" len="med"/>
            </a:ln>
          </p:spPr>
        </p:sp>
        <p:sp>
          <p:nvSpPr>
            <p:cNvPr id="27569" name="Line 946"/>
            <p:cNvSpPr/>
            <p:nvPr/>
          </p:nvSpPr>
          <p:spPr>
            <a:xfrm>
              <a:off x="1422" y="3827"/>
              <a:ext cx="120" cy="0"/>
            </a:xfrm>
            <a:prstGeom prst="line">
              <a:avLst/>
            </a:prstGeom>
            <a:ln w="9525" cap="flat" cmpd="sng">
              <a:solidFill>
                <a:schemeClr val="tx1"/>
              </a:solidFill>
              <a:prstDash val="solid"/>
              <a:miter/>
              <a:headEnd type="none" w="med" len="med"/>
              <a:tailEnd type="triangle" w="med" len="med"/>
            </a:ln>
          </p:spPr>
        </p:sp>
        <p:sp>
          <p:nvSpPr>
            <p:cNvPr id="27570" name="Line 947"/>
            <p:cNvSpPr/>
            <p:nvPr/>
          </p:nvSpPr>
          <p:spPr>
            <a:xfrm>
              <a:off x="2577" y="3834"/>
              <a:ext cx="121" cy="0"/>
            </a:xfrm>
            <a:prstGeom prst="line">
              <a:avLst/>
            </a:prstGeom>
            <a:ln w="9525" cap="flat" cmpd="sng">
              <a:solidFill>
                <a:schemeClr val="tx1"/>
              </a:solidFill>
              <a:prstDash val="solid"/>
              <a:miter/>
              <a:headEnd type="none" w="med" len="med"/>
              <a:tailEnd type="triangle" w="med" len="med"/>
            </a:ln>
          </p:spPr>
        </p:sp>
        <p:sp>
          <p:nvSpPr>
            <p:cNvPr id="27571" name="Line 948"/>
            <p:cNvSpPr/>
            <p:nvPr/>
          </p:nvSpPr>
          <p:spPr>
            <a:xfrm>
              <a:off x="3172" y="3846"/>
              <a:ext cx="120" cy="0"/>
            </a:xfrm>
            <a:prstGeom prst="line">
              <a:avLst/>
            </a:prstGeom>
            <a:ln w="9525" cap="flat" cmpd="sng">
              <a:solidFill>
                <a:schemeClr val="tx1"/>
              </a:solidFill>
              <a:prstDash val="solid"/>
              <a:miter/>
              <a:headEnd type="none" w="med" len="med"/>
              <a:tailEnd type="triangle" w="med" len="med"/>
            </a:ln>
          </p:spPr>
        </p:sp>
        <p:sp>
          <p:nvSpPr>
            <p:cNvPr id="27572" name="Line 949"/>
            <p:cNvSpPr/>
            <p:nvPr/>
          </p:nvSpPr>
          <p:spPr>
            <a:xfrm>
              <a:off x="2001" y="3834"/>
              <a:ext cx="121" cy="0"/>
            </a:xfrm>
            <a:prstGeom prst="line">
              <a:avLst/>
            </a:prstGeom>
            <a:ln w="9525" cap="flat" cmpd="sng">
              <a:solidFill>
                <a:schemeClr val="tx1"/>
              </a:solidFill>
              <a:prstDash val="solid"/>
              <a:miter/>
              <a:headEnd type="none" w="med" len="med"/>
              <a:tailEnd type="triangle" w="med" len="med"/>
            </a:ln>
          </p:spPr>
        </p:sp>
        <p:sp>
          <p:nvSpPr>
            <p:cNvPr id="27573" name="Line 950"/>
            <p:cNvSpPr/>
            <p:nvPr/>
          </p:nvSpPr>
          <p:spPr>
            <a:xfrm>
              <a:off x="3736" y="3843"/>
              <a:ext cx="301" cy="0"/>
            </a:xfrm>
            <a:prstGeom prst="line">
              <a:avLst/>
            </a:prstGeom>
            <a:ln w="9525" cap="flat" cmpd="sng">
              <a:solidFill>
                <a:schemeClr val="tx1"/>
              </a:solidFill>
              <a:prstDash val="solid"/>
              <a:miter/>
              <a:headEnd type="none" w="med" len="med"/>
              <a:tailEnd type="triangle" w="med" len="med"/>
            </a:ln>
          </p:spPr>
        </p:sp>
        <p:sp>
          <p:nvSpPr>
            <p:cNvPr id="27574" name="Rectangle 951"/>
            <p:cNvSpPr/>
            <p:nvPr/>
          </p:nvSpPr>
          <p:spPr>
            <a:xfrm>
              <a:off x="3199" y="4007"/>
              <a:ext cx="1216" cy="193"/>
            </a:xfrm>
            <a:prstGeom prst="rect">
              <a:avLst/>
            </a:prstGeom>
            <a:noFill/>
            <a:ln w="9525">
              <a:noFill/>
            </a:ln>
          </p:spPr>
          <p:txBody>
            <a:bodyPr wrap="square" anchor="t" anchorCtr="false">
              <a:spAutoFit/>
            </a:bodyPr>
            <a:p>
              <a:pPr>
                <a:buClrTx/>
                <a:buFont typeface="Arial" panose="020B0604020202020204" pitchFamily="34" charset="0"/>
              </a:pPr>
              <a:r>
                <a:rPr lang="en-US" altLang="zh-CN" sz="1400" dirty="0">
                  <a:solidFill>
                    <a:srgbClr val="741015"/>
                  </a:solidFill>
                  <a:latin typeface="微软雅黑" panose="020B0503020204020204" charset="-122"/>
                  <a:ea typeface="微软雅黑" panose="020B0503020204020204" charset="-122"/>
                  <a:cs typeface="微软雅黑" panose="020B0503020204020204" charset="-122"/>
                </a:rPr>
                <a:t>DSO—</a:t>
              </a:r>
              <a:r>
                <a:rPr lang="zh-CN" altLang="en-US" sz="1400" dirty="0">
                  <a:solidFill>
                    <a:srgbClr val="741015"/>
                  </a:solidFill>
                  <a:latin typeface="微软雅黑" panose="020B0503020204020204" charset="-122"/>
                  <a:ea typeface="微软雅黑" panose="020B0503020204020204" charset="-122"/>
                  <a:cs typeface="微软雅黑" panose="020B0503020204020204" charset="-122"/>
                </a:rPr>
                <a:t>销售未清账期</a:t>
              </a:r>
              <a:endParaRPr lang="zh-CN" altLang="en-US" sz="1400" dirty="0">
                <a:solidFill>
                  <a:srgbClr val="741015"/>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81200" y="1296988"/>
            <a:ext cx="8229600" cy="4799012"/>
            <a:chOff x="720" y="2063"/>
            <a:chExt cx="12960" cy="7557"/>
          </a:xfrm>
        </p:grpSpPr>
        <p:sp>
          <p:nvSpPr>
            <p:cNvPr id="140294" name="Rectangle 3"/>
            <p:cNvSpPr>
              <a:spLocks noGrp="true"/>
            </p:cNvSpPr>
            <p:nvPr/>
          </p:nvSpPr>
          <p:spPr>
            <a:xfrm>
              <a:off x="720" y="2063"/>
              <a:ext cx="12960" cy="3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、信用危机开始阶段的管理</a:t>
              </a:r>
              <a:endParaRPr lang="zh-CN" altLang="en-US" sz="2400"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信用危机开始阶段指出现</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企业信用危机征兆到感知到信用危机产生损失</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的过程。</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latin typeface="微软雅黑" panose="020B0503020204020204" charset="-122"/>
                  <a:ea typeface="微软雅黑" panose="020B0503020204020204" charset="-122"/>
                  <a:cs typeface="微软雅黑" panose="020B0503020204020204" charset="-122"/>
                </a:rPr>
                <a:t>在这个过程中通常可以采取的管理措施有：</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40296" name="Group 6"/>
            <p:cNvGrpSpPr/>
            <p:nvPr/>
          </p:nvGrpSpPr>
          <p:grpSpPr>
            <a:xfrm>
              <a:off x="2160" y="5678"/>
              <a:ext cx="6523" cy="1225"/>
              <a:chOff x="2304" y="1200"/>
              <a:chExt cx="3102" cy="774"/>
            </a:xfrm>
          </p:grpSpPr>
          <p:sp>
            <p:nvSpPr>
              <p:cNvPr id="9" name="AutoShape 7"/>
              <p:cNvSpPr>
                <a:spLocks noChangeArrowheads="true"/>
              </p:cNvSpPr>
              <p:nvPr/>
            </p:nvSpPr>
            <p:spPr bwMode="gray">
              <a:xfrm>
                <a:off x="2334" y="1200"/>
                <a:ext cx="3072" cy="774"/>
              </a:xfrm>
              <a:prstGeom prst="roundRect">
                <a:avLst>
                  <a:gd name="adj" fmla="val 10889"/>
                </a:avLst>
              </a:prstGeom>
              <a:gradFill rotWithShape="true">
                <a:gsLst>
                  <a:gs pos="0">
                    <a:schemeClr val="accent1"/>
                  </a:gs>
                  <a:gs pos="100000">
                    <a:schemeClr val="accent1">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4" name="AutoShape 8"/>
              <p:cNvSpPr/>
              <p:nvPr/>
            </p:nvSpPr>
            <p:spPr>
              <a:xfrm>
                <a:off x="2304" y="148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40297" name="Group 9"/>
            <p:cNvGrpSpPr/>
            <p:nvPr/>
          </p:nvGrpSpPr>
          <p:grpSpPr>
            <a:xfrm>
              <a:off x="2160" y="7050"/>
              <a:ext cx="6523" cy="1225"/>
              <a:chOff x="2304" y="2058"/>
              <a:chExt cx="3102" cy="774"/>
            </a:xfrm>
          </p:grpSpPr>
          <p:sp>
            <p:nvSpPr>
              <p:cNvPr id="2" name="AutoShape 10"/>
              <p:cNvSpPr>
                <a:spLocks noChangeArrowheads="true"/>
              </p:cNvSpPr>
              <p:nvPr/>
            </p:nvSpPr>
            <p:spPr bwMode="gray">
              <a:xfrm>
                <a:off x="2334" y="2058"/>
                <a:ext cx="3072" cy="774"/>
              </a:xfrm>
              <a:prstGeom prst="roundRect">
                <a:avLst>
                  <a:gd name="adj" fmla="val 10889"/>
                </a:avLst>
              </a:prstGeom>
              <a:gradFill rotWithShape="true">
                <a:gsLst>
                  <a:gs pos="0">
                    <a:schemeClr val="hlink"/>
                  </a:gs>
                  <a:gs pos="100000">
                    <a:schemeClr val="hlink">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7" name="AutoShape 11"/>
              <p:cNvSpPr/>
              <p:nvPr/>
            </p:nvSpPr>
            <p:spPr>
              <a:xfrm>
                <a:off x="2304" y="2352"/>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grpSp>
        <p:grpSp>
          <p:nvGrpSpPr>
            <p:cNvPr id="140298" name="Group 12"/>
            <p:cNvGrpSpPr/>
            <p:nvPr/>
          </p:nvGrpSpPr>
          <p:grpSpPr>
            <a:xfrm>
              <a:off x="2160" y="8395"/>
              <a:ext cx="6523" cy="1225"/>
              <a:chOff x="2304" y="2880"/>
              <a:chExt cx="3102" cy="774"/>
            </a:xfrm>
          </p:grpSpPr>
          <p:sp>
            <p:nvSpPr>
              <p:cNvPr id="15" name="AutoShape 13"/>
              <p:cNvSpPr>
                <a:spLocks noChangeArrowheads="true"/>
              </p:cNvSpPr>
              <p:nvPr/>
            </p:nvSpPr>
            <p:spPr bwMode="gray">
              <a:xfrm>
                <a:off x="2334" y="2880"/>
                <a:ext cx="3072" cy="774"/>
              </a:xfrm>
              <a:prstGeom prst="roundRect">
                <a:avLst>
                  <a:gd name="adj" fmla="val 10889"/>
                </a:avLst>
              </a:prstGeom>
              <a:gradFill rotWithShape="true">
                <a:gsLst>
                  <a:gs pos="0">
                    <a:schemeClr val="accent2"/>
                  </a:gs>
                  <a:gs pos="100000">
                    <a:schemeClr val="accent2">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10" name="AutoShape 14"/>
              <p:cNvSpPr/>
              <p:nvPr/>
            </p:nvSpPr>
            <p:spPr>
              <a:xfrm>
                <a:off x="2304" y="316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grpSp>
        <p:sp>
          <p:nvSpPr>
            <p:cNvPr id="17" name="Text Box 15"/>
            <p:cNvSpPr txBox="true"/>
            <p:nvPr/>
          </p:nvSpPr>
          <p:spPr>
            <a:xfrm>
              <a:off x="2770" y="8505"/>
              <a:ext cx="6082" cy="1115"/>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采取预防措施降低信用危机造成的损失</a:t>
              </a:r>
              <a:endParaRPr lang="zh-CN" altLang="en-US" sz="2000" b="1" dirty="0">
                <a:solidFill>
                  <a:srgbClr val="000000"/>
                </a:solidFill>
                <a:latin typeface="微软雅黑" panose="020B0503020204020204" charset="-122"/>
                <a:ea typeface="微软雅黑" panose="020B0503020204020204" charset="-122"/>
              </a:endParaRPr>
            </a:p>
          </p:txBody>
        </p:sp>
        <p:sp>
          <p:nvSpPr>
            <p:cNvPr id="3" name="Text Box 17"/>
            <p:cNvSpPr txBox="true"/>
            <p:nvPr/>
          </p:nvSpPr>
          <p:spPr>
            <a:xfrm>
              <a:off x="2615" y="5938"/>
              <a:ext cx="5965"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设法防止信用危机的爆发</a:t>
              </a:r>
              <a:endParaRPr lang="zh-CN" altLang="en-US" sz="2000" b="1" dirty="0">
                <a:solidFill>
                  <a:srgbClr val="000000"/>
                </a:solidFill>
                <a:latin typeface="微软雅黑" panose="020B0503020204020204" charset="-122"/>
                <a:ea typeface="微软雅黑" panose="020B0503020204020204" charset="-122"/>
              </a:endParaRPr>
            </a:p>
          </p:txBody>
        </p:sp>
        <p:sp>
          <p:nvSpPr>
            <p:cNvPr id="4" name="Text Box 15"/>
            <p:cNvSpPr txBox="true"/>
            <p:nvPr/>
          </p:nvSpPr>
          <p:spPr>
            <a:xfrm>
              <a:off x="3220" y="7340"/>
              <a:ext cx="5340"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延迟信用危机爆发</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885950" y="1343660"/>
            <a:ext cx="8420100" cy="4361815"/>
            <a:chOff x="720" y="2235"/>
            <a:chExt cx="13260" cy="6869"/>
          </a:xfrm>
        </p:grpSpPr>
        <p:sp>
          <p:nvSpPr>
            <p:cNvPr id="87046" name="Rectangle 3"/>
            <p:cNvSpPr>
              <a:spLocks noGrp="true" noChangeArrowheads="true"/>
            </p:cNvSpPr>
            <p:nvPr/>
          </p:nvSpPr>
          <p:spPr>
            <a:xfrm>
              <a:off x="720" y="2235"/>
              <a:ext cx="13260" cy="351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sym typeface="+mn-ea"/>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sym typeface="+mn-ea"/>
                </a:rPr>
                <a:t>管理任务</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此阶段重点是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面对已经出现的信用危机采取具体的积极的行动</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，主动处理好信用危机，使危机顺利度过，否则信用危机会迅速蔓延，直到企业破产。</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信用危机反应阶段管理的任务主要有：</a:t>
              </a:r>
              <a:endPar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2343" name="组合 1"/>
            <p:cNvGrpSpPr/>
            <p:nvPr/>
          </p:nvGrpSpPr>
          <p:grpSpPr>
            <a:xfrm>
              <a:off x="1838" y="5950"/>
              <a:ext cx="10725" cy="3155"/>
              <a:chOff x="1219200" y="3482975"/>
              <a:chExt cx="6811963" cy="2003425"/>
            </a:xfrm>
          </p:grpSpPr>
          <p:grpSp>
            <p:nvGrpSpPr>
              <p:cNvPr id="108551" name="Group 103"/>
              <p:cNvGrpSpPr/>
              <p:nvPr/>
            </p:nvGrpSpPr>
            <p:grpSpPr>
              <a:xfrm>
                <a:off x="1219200" y="3482975"/>
                <a:ext cx="2093913" cy="2003425"/>
                <a:chOff x="720" y="1233"/>
                <a:chExt cx="1367" cy="2605"/>
              </a:xfrm>
            </p:grpSpPr>
            <p:sp>
              <p:nvSpPr>
                <p:cNvPr id="8" name="AutoShape 104"/>
                <p:cNvSpPr>
                  <a:spLocks noChangeArrowheads="true"/>
                </p:cNvSpPr>
                <p:nvPr/>
              </p:nvSpPr>
              <p:spPr bwMode="gray">
                <a:xfrm>
                  <a:off x="720" y="1491"/>
                  <a:ext cx="1363" cy="1800"/>
                </a:xfrm>
                <a:prstGeom prst="roundRect">
                  <a:avLst>
                    <a:gd name="adj" fmla="val 17509"/>
                  </a:avLst>
                </a:prstGeom>
                <a:gradFill rotWithShape="true">
                  <a:gsLst>
                    <a:gs pos="0">
                      <a:srgbClr val="4E91D4"/>
                    </a:gs>
                    <a:gs pos="100000">
                      <a:srgbClr val="3477A4"/>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105"/>
                <p:cNvSpPr>
                  <a:spLocks noChangeArrowheads="true"/>
                </p:cNvSpPr>
                <p:nvPr/>
              </p:nvSpPr>
              <p:spPr bwMode="gray">
                <a:xfrm>
                  <a:off x="741" y="1495"/>
                  <a:ext cx="1325" cy="1765"/>
                </a:xfrm>
                <a:prstGeom prst="roundRect">
                  <a:avLst>
                    <a:gd name="adj" fmla="val 16667"/>
                  </a:avLst>
                </a:prstGeom>
                <a:solidFill>
                  <a:srgbClr val="3CA1E6"/>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AutoShape 106"/>
                <p:cNvSpPr>
                  <a:spLocks noChangeArrowheads="true"/>
                </p:cNvSpPr>
                <p:nvPr/>
              </p:nvSpPr>
              <p:spPr bwMode="gray">
                <a:xfrm>
                  <a:off x="752" y="2796"/>
                  <a:ext cx="1304" cy="446"/>
                </a:xfrm>
                <a:prstGeom prst="roundRect">
                  <a:avLst>
                    <a:gd name="adj" fmla="val 50000"/>
                  </a:avLst>
                </a:prstGeom>
                <a:gradFill rotWithShape="true">
                  <a:gsLst>
                    <a:gs pos="0">
                      <a:srgbClr val="3CA1E6">
                        <a:alpha val="0"/>
                      </a:srgbClr>
                    </a:gs>
                    <a:gs pos="100000">
                      <a:srgbClr val="9BCFF2"/>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AutoShape 107"/>
                <p:cNvSpPr>
                  <a:spLocks noChangeArrowheads="true"/>
                </p:cNvSpPr>
                <p:nvPr/>
              </p:nvSpPr>
              <p:spPr bwMode="gray">
                <a:xfrm>
                  <a:off x="752" y="1510"/>
                  <a:ext cx="1304" cy="446"/>
                </a:xfrm>
                <a:prstGeom prst="roundRect">
                  <a:avLst>
                    <a:gd name="adj" fmla="val 50000"/>
                  </a:avLst>
                </a:prstGeom>
                <a:gradFill rotWithShape="true">
                  <a:gsLst>
                    <a:gs pos="0">
                      <a:srgbClr val="BEE0F7"/>
                    </a:gs>
                    <a:gs pos="100000">
                      <a:srgbClr val="3CA1E6">
                        <a:alpha val="0"/>
                      </a:srgbClr>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108"/>
                <p:cNvSpPr>
                  <a:spLocks noChangeArrowheads="true"/>
                </p:cNvSpPr>
                <p:nvPr/>
              </p:nvSpPr>
              <p:spPr bwMode="gray">
                <a:xfrm>
                  <a:off x="724" y="3291"/>
                  <a:ext cx="1363" cy="547"/>
                </a:xfrm>
                <a:prstGeom prst="roundRect">
                  <a:avLst>
                    <a:gd name="adj" fmla="val 40389"/>
                  </a:avLst>
                </a:prstGeom>
                <a:gradFill rotWithShape="true">
                  <a:gsLst>
                    <a:gs pos="0">
                      <a:srgbClr val="729EB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AutoShape 109"/>
                <p:cNvSpPr>
                  <a:spLocks noChangeArrowheads="true"/>
                </p:cNvSpPr>
                <p:nvPr/>
              </p:nvSpPr>
              <p:spPr bwMode="gray">
                <a:xfrm>
                  <a:off x="752" y="3305"/>
                  <a:ext cx="1304" cy="487"/>
                </a:xfrm>
                <a:prstGeom prst="roundRect">
                  <a:avLst>
                    <a:gd name="adj" fmla="val 50000"/>
                  </a:avLst>
                </a:prstGeom>
                <a:gradFill rotWithShape="true">
                  <a:gsLst>
                    <a:gs pos="0">
                      <a:srgbClr val="7DAFD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58" name="Group 110"/>
                <p:cNvGrpSpPr/>
                <p:nvPr/>
              </p:nvGrpSpPr>
              <p:grpSpPr>
                <a:xfrm>
                  <a:off x="1189" y="1283"/>
                  <a:ext cx="405" cy="430"/>
                  <a:chOff x="1289" y="561"/>
                  <a:chExt cx="668" cy="710"/>
                </a:xfrm>
              </p:grpSpPr>
              <p:sp>
                <p:nvSpPr>
                  <p:cNvPr id="17" name="Oval 111"/>
                  <p:cNvSpPr>
                    <a:spLocks noChangeArrowheads="true"/>
                  </p:cNvSpPr>
                  <p:nvPr/>
                </p:nvSpPr>
                <p:spPr bwMode="gray">
                  <a:xfrm>
                    <a:off x="1293" y="560"/>
                    <a:ext cx="662" cy="71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2"/>
                  <p:cNvSpPr>
                    <a:spLocks noChangeArrowheads="true"/>
                  </p:cNvSpPr>
                  <p:nvPr/>
                </p:nvSpPr>
                <p:spPr bwMode="gray">
                  <a:xfrm>
                    <a:off x="1300" y="588"/>
                    <a:ext cx="641" cy="654"/>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13"/>
                  <p:cNvSpPr>
                    <a:spLocks noChangeArrowheads="true"/>
                  </p:cNvSpPr>
                  <p:nvPr/>
                </p:nvSpPr>
                <p:spPr bwMode="gray">
                  <a:xfrm>
                    <a:off x="1305" y="591"/>
                    <a:ext cx="629"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14"/>
                  <p:cNvSpPr>
                    <a:spLocks noChangeArrowheads="true"/>
                  </p:cNvSpPr>
                  <p:nvPr/>
                </p:nvSpPr>
                <p:spPr bwMode="gray">
                  <a:xfrm>
                    <a:off x="1312" y="598"/>
                    <a:ext cx="598" cy="593"/>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Oval 115"/>
                  <p:cNvSpPr>
                    <a:spLocks noChangeArrowheads="true"/>
                  </p:cNvSpPr>
                  <p:nvPr/>
                </p:nvSpPr>
                <p:spPr bwMode="gray">
                  <a:xfrm>
                    <a:off x="1346" y="611"/>
                    <a:ext cx="532" cy="481"/>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64" name="Text Box 116"/>
                <p:cNvSpPr txBox="true"/>
                <p:nvPr/>
              </p:nvSpPr>
              <p:spPr>
                <a:xfrm>
                  <a:off x="1276" y="1233"/>
                  <a:ext cx="204" cy="305"/>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1</a:t>
                  </a:r>
                  <a:endParaRPr lang="en-US" altLang="zh-CN" sz="2000" dirty="0">
                    <a:solidFill>
                      <a:srgbClr val="000000"/>
                    </a:solidFill>
                    <a:latin typeface="微软雅黑" panose="020B0503020204020204" charset="-122"/>
                    <a:ea typeface="微软雅黑" panose="020B0503020204020204" charset="-122"/>
                  </a:endParaRPr>
                </a:p>
              </p:txBody>
            </p:sp>
            <p:sp>
              <p:nvSpPr>
                <p:cNvPr id="108565" name="Text Box 117"/>
                <p:cNvSpPr txBox="true"/>
                <p:nvPr/>
              </p:nvSpPr>
              <p:spPr>
                <a:xfrm>
                  <a:off x="768" y="1776"/>
                  <a:ext cx="1305" cy="13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防止和减少信用危机对企业资源的损害</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108566" name="Group 118"/>
              <p:cNvGrpSpPr/>
              <p:nvPr/>
            </p:nvGrpSpPr>
            <p:grpSpPr>
              <a:xfrm>
                <a:off x="3581400" y="3497263"/>
                <a:ext cx="2086143" cy="1989137"/>
                <a:chOff x="2208" y="1251"/>
                <a:chExt cx="1362" cy="2587"/>
              </a:xfrm>
            </p:grpSpPr>
            <p:sp>
              <p:nvSpPr>
                <p:cNvPr id="23" name="AutoShape 119"/>
                <p:cNvSpPr>
                  <a:spLocks noChangeArrowheads="true"/>
                </p:cNvSpPr>
                <p:nvPr/>
              </p:nvSpPr>
              <p:spPr bwMode="gray">
                <a:xfrm>
                  <a:off x="2208" y="1490"/>
                  <a:ext cx="1360" cy="1800"/>
                </a:xfrm>
                <a:prstGeom prst="roundRect">
                  <a:avLst>
                    <a:gd name="adj" fmla="val 17509"/>
                  </a:avLst>
                </a:prstGeom>
                <a:gradFill rotWithShape="true">
                  <a:gsLst>
                    <a:gs pos="0">
                      <a:srgbClr val="34B034"/>
                    </a:gs>
                    <a:gs pos="100000">
                      <a:srgbClr val="3F8B4A"/>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20"/>
                <p:cNvSpPr>
                  <a:spLocks noChangeArrowheads="true"/>
                </p:cNvSpPr>
                <p:nvPr/>
              </p:nvSpPr>
              <p:spPr bwMode="gray">
                <a:xfrm>
                  <a:off x="2229" y="1495"/>
                  <a:ext cx="1330" cy="1767"/>
                </a:xfrm>
                <a:prstGeom prst="roundRect">
                  <a:avLst>
                    <a:gd name="adj" fmla="val 16667"/>
                  </a:avLst>
                </a:prstGeom>
                <a:solidFill>
                  <a:srgbClr val="73E77E"/>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121"/>
                <p:cNvSpPr>
                  <a:spLocks noChangeArrowheads="true"/>
                </p:cNvSpPr>
                <p:nvPr/>
              </p:nvSpPr>
              <p:spPr bwMode="gray">
                <a:xfrm>
                  <a:off x="2240" y="2795"/>
                  <a:ext cx="1301" cy="446"/>
                </a:xfrm>
                <a:prstGeom prst="roundRect">
                  <a:avLst>
                    <a:gd name="adj" fmla="val 50000"/>
                  </a:avLst>
                </a:prstGeom>
                <a:gradFill rotWithShape="true">
                  <a:gsLst>
                    <a:gs pos="0">
                      <a:srgbClr val="73E77E"/>
                    </a:gs>
                    <a:gs pos="100000">
                      <a:srgbClr val="B3F2B9"/>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22"/>
                <p:cNvSpPr>
                  <a:spLocks noChangeArrowheads="true"/>
                </p:cNvSpPr>
                <p:nvPr/>
              </p:nvSpPr>
              <p:spPr bwMode="gray">
                <a:xfrm>
                  <a:off x="2240" y="1509"/>
                  <a:ext cx="1301" cy="446"/>
                </a:xfrm>
                <a:prstGeom prst="roundRect">
                  <a:avLst>
                    <a:gd name="adj" fmla="val 50000"/>
                  </a:avLst>
                </a:prstGeom>
                <a:gradFill rotWithShape="true">
                  <a:gsLst>
                    <a:gs pos="0">
                      <a:srgbClr val="D0F7D4"/>
                    </a:gs>
                    <a:gs pos="100000">
                      <a:srgbClr val="73E77E"/>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123"/>
                <p:cNvSpPr>
                  <a:spLocks noChangeArrowheads="true"/>
                </p:cNvSpPr>
                <p:nvPr/>
              </p:nvSpPr>
              <p:spPr bwMode="gray">
                <a:xfrm>
                  <a:off x="2678" y="1282"/>
                  <a:ext cx="404" cy="43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24"/>
                <p:cNvSpPr>
                  <a:spLocks noChangeArrowheads="true"/>
                </p:cNvSpPr>
                <p:nvPr/>
              </p:nvSpPr>
              <p:spPr bwMode="gray">
                <a:xfrm>
                  <a:off x="2681" y="1298"/>
                  <a:ext cx="395" cy="392"/>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125"/>
                <p:cNvSpPr>
                  <a:spLocks noChangeArrowheads="true"/>
                </p:cNvSpPr>
                <p:nvPr/>
              </p:nvSpPr>
              <p:spPr bwMode="gray">
                <a:xfrm>
                  <a:off x="2686" y="1301"/>
                  <a:ext cx="383" cy="38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Oval 126"/>
                <p:cNvSpPr>
                  <a:spLocks noChangeArrowheads="true"/>
                </p:cNvSpPr>
                <p:nvPr/>
              </p:nvSpPr>
              <p:spPr bwMode="gray">
                <a:xfrm>
                  <a:off x="2690" y="1305"/>
                  <a:ext cx="364" cy="357"/>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Oval 127"/>
                <p:cNvSpPr>
                  <a:spLocks noChangeArrowheads="true"/>
                </p:cNvSpPr>
                <p:nvPr/>
              </p:nvSpPr>
              <p:spPr bwMode="gray">
                <a:xfrm>
                  <a:off x="2712" y="1315"/>
                  <a:ext cx="320" cy="289"/>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8576" name="Text Box 128"/>
                <p:cNvSpPr txBox="true"/>
                <p:nvPr/>
              </p:nvSpPr>
              <p:spPr>
                <a:xfrm>
                  <a:off x="2764"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2</a:t>
                  </a:r>
                  <a:endParaRPr lang="en-US" altLang="zh-CN" sz="2000" dirty="0">
                    <a:solidFill>
                      <a:srgbClr val="000000"/>
                    </a:solidFill>
                    <a:latin typeface="微软雅黑" panose="020B0503020204020204" charset="-122"/>
                    <a:ea typeface="微软雅黑" panose="020B0503020204020204" charset="-122"/>
                  </a:endParaRPr>
                </a:p>
              </p:txBody>
            </p:sp>
            <p:sp>
              <p:nvSpPr>
                <p:cNvPr id="108577" name="Text Box 129"/>
                <p:cNvSpPr txBox="true"/>
                <p:nvPr/>
              </p:nvSpPr>
              <p:spPr>
                <a:xfrm>
                  <a:off x="2256" y="1775"/>
                  <a:ext cx="1303"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阻滞或延缓信用危机的蔓延</a:t>
                  </a:r>
                  <a:endParaRPr lang="zh-CN" altLang="en-US" sz="2000" dirty="0">
                    <a:solidFill>
                      <a:srgbClr val="000000"/>
                    </a:solidFill>
                    <a:latin typeface="微软雅黑" panose="020B0503020204020204" charset="-122"/>
                    <a:ea typeface="微软雅黑" panose="020B0503020204020204" charset="-122"/>
                  </a:endParaRPr>
                </a:p>
              </p:txBody>
            </p:sp>
            <p:sp>
              <p:nvSpPr>
                <p:cNvPr id="34" name="AutoShape 130"/>
                <p:cNvSpPr>
                  <a:spLocks noChangeArrowheads="true"/>
                </p:cNvSpPr>
                <p:nvPr/>
              </p:nvSpPr>
              <p:spPr bwMode="gray">
                <a:xfrm>
                  <a:off x="2210" y="3291"/>
                  <a:ext cx="1360" cy="547"/>
                </a:xfrm>
                <a:prstGeom prst="roundRect">
                  <a:avLst>
                    <a:gd name="adj" fmla="val 40389"/>
                  </a:avLst>
                </a:prstGeom>
                <a:gradFill rotWithShape="true">
                  <a:gsLst>
                    <a:gs pos="0">
                      <a:srgbClr val="58A4AE"/>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5" name="AutoShape 131"/>
                <p:cNvSpPr>
                  <a:spLocks noChangeArrowheads="true"/>
                </p:cNvSpPr>
                <p:nvPr/>
              </p:nvSpPr>
              <p:spPr bwMode="gray">
                <a:xfrm>
                  <a:off x="2238" y="3305"/>
                  <a:ext cx="1301" cy="487"/>
                </a:xfrm>
                <a:prstGeom prst="roundRect">
                  <a:avLst>
                    <a:gd name="adj" fmla="val 50000"/>
                  </a:avLst>
                </a:prstGeom>
                <a:gradFill rotWithShape="true">
                  <a:gsLst>
                    <a:gs pos="0">
                      <a:srgbClr val="72B2BB"/>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8580" name="Group 132"/>
              <p:cNvGrpSpPr/>
              <p:nvPr/>
            </p:nvGrpSpPr>
            <p:grpSpPr>
              <a:xfrm>
                <a:off x="5937250" y="3497263"/>
                <a:ext cx="2093913" cy="1989137"/>
                <a:chOff x="3692" y="1251"/>
                <a:chExt cx="1367" cy="2587"/>
              </a:xfrm>
            </p:grpSpPr>
            <p:sp>
              <p:nvSpPr>
                <p:cNvPr id="37" name="AutoShape 133"/>
                <p:cNvSpPr>
                  <a:spLocks noChangeArrowheads="true"/>
                </p:cNvSpPr>
                <p:nvPr/>
              </p:nvSpPr>
              <p:spPr bwMode="gray">
                <a:xfrm>
                  <a:off x="3696" y="1490"/>
                  <a:ext cx="1363" cy="1800"/>
                </a:xfrm>
                <a:prstGeom prst="roundRect">
                  <a:avLst>
                    <a:gd name="adj" fmla="val 17509"/>
                  </a:avLst>
                </a:prstGeom>
                <a:gradFill rotWithShape="true">
                  <a:gsLst>
                    <a:gs pos="0">
                      <a:srgbClr val="B59F43"/>
                    </a:gs>
                    <a:gs pos="100000">
                      <a:srgbClr val="8F8849"/>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8" name="AutoShape 134"/>
                <p:cNvSpPr>
                  <a:spLocks noChangeArrowheads="true"/>
                </p:cNvSpPr>
                <p:nvPr/>
              </p:nvSpPr>
              <p:spPr bwMode="gray">
                <a:xfrm>
                  <a:off x="3717" y="1495"/>
                  <a:ext cx="1325" cy="1767"/>
                </a:xfrm>
                <a:prstGeom prst="roundRect">
                  <a:avLst>
                    <a:gd name="adj" fmla="val 16667"/>
                  </a:avLst>
                </a:prstGeom>
                <a:solidFill>
                  <a:srgbClr val="E9E065"/>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 name="AutoShape 135"/>
                <p:cNvSpPr>
                  <a:spLocks noChangeArrowheads="true"/>
                </p:cNvSpPr>
                <p:nvPr/>
              </p:nvSpPr>
              <p:spPr bwMode="gray">
                <a:xfrm>
                  <a:off x="3728" y="2795"/>
                  <a:ext cx="1304" cy="446"/>
                </a:xfrm>
                <a:prstGeom prst="roundRect">
                  <a:avLst>
                    <a:gd name="adj" fmla="val 50000"/>
                  </a:avLst>
                </a:prstGeom>
                <a:gradFill rotWithShape="true">
                  <a:gsLst>
                    <a:gs pos="0">
                      <a:srgbClr val="E9E065"/>
                    </a:gs>
                    <a:gs pos="100000">
                      <a:srgbClr val="F2EDA6"/>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0" name="AutoShape 136"/>
                <p:cNvSpPr>
                  <a:spLocks noChangeArrowheads="true"/>
                </p:cNvSpPr>
                <p:nvPr/>
              </p:nvSpPr>
              <p:spPr bwMode="gray">
                <a:xfrm>
                  <a:off x="3728" y="1509"/>
                  <a:ext cx="1304" cy="446"/>
                </a:xfrm>
                <a:prstGeom prst="roundRect">
                  <a:avLst>
                    <a:gd name="adj" fmla="val 50000"/>
                  </a:avLst>
                </a:prstGeom>
                <a:gradFill rotWithShape="true">
                  <a:gsLst>
                    <a:gs pos="0">
                      <a:srgbClr val="F8F5CC"/>
                    </a:gs>
                    <a:gs pos="100000">
                      <a:srgbClr val="E9E065"/>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85" name="Group 137"/>
                <p:cNvGrpSpPr/>
                <p:nvPr/>
              </p:nvGrpSpPr>
              <p:grpSpPr>
                <a:xfrm>
                  <a:off x="4165" y="1283"/>
                  <a:ext cx="405" cy="430"/>
                  <a:chOff x="1289" y="561"/>
                  <a:chExt cx="668" cy="710"/>
                </a:xfrm>
              </p:grpSpPr>
              <p:sp>
                <p:nvSpPr>
                  <p:cNvPr id="46" name="Oval 138"/>
                  <p:cNvSpPr>
                    <a:spLocks noChangeArrowheads="true"/>
                  </p:cNvSpPr>
                  <p:nvPr/>
                </p:nvSpPr>
                <p:spPr bwMode="gray">
                  <a:xfrm>
                    <a:off x="1285" y="556"/>
                    <a:ext cx="670" cy="716"/>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Oval 139"/>
                  <p:cNvSpPr>
                    <a:spLocks noChangeArrowheads="true"/>
                  </p:cNvSpPr>
                  <p:nvPr/>
                </p:nvSpPr>
                <p:spPr bwMode="gray">
                  <a:xfrm>
                    <a:off x="1295" y="587"/>
                    <a:ext cx="646" cy="648"/>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 name="Oval 140"/>
                  <p:cNvSpPr>
                    <a:spLocks noChangeArrowheads="true"/>
                  </p:cNvSpPr>
                  <p:nvPr/>
                </p:nvSpPr>
                <p:spPr bwMode="gray">
                  <a:xfrm>
                    <a:off x="1302" y="590"/>
                    <a:ext cx="633"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9" name="Oval 141"/>
                  <p:cNvSpPr>
                    <a:spLocks noChangeArrowheads="true"/>
                  </p:cNvSpPr>
                  <p:nvPr/>
                </p:nvSpPr>
                <p:spPr bwMode="gray">
                  <a:xfrm>
                    <a:off x="1309" y="597"/>
                    <a:ext cx="600" cy="59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 name="Oval 142"/>
                  <p:cNvSpPr>
                    <a:spLocks noChangeArrowheads="true"/>
                  </p:cNvSpPr>
                  <p:nvPr/>
                </p:nvSpPr>
                <p:spPr bwMode="gray">
                  <a:xfrm>
                    <a:off x="1343" y="607"/>
                    <a:ext cx="533" cy="484"/>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91" name="Text Box 143"/>
                <p:cNvSpPr txBox="true"/>
                <p:nvPr/>
              </p:nvSpPr>
              <p:spPr>
                <a:xfrm>
                  <a:off x="4249"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3</a:t>
                  </a:r>
                  <a:endParaRPr lang="en-US" altLang="zh-CN" sz="2000" dirty="0">
                    <a:solidFill>
                      <a:srgbClr val="000000"/>
                    </a:solidFill>
                    <a:latin typeface="微软雅黑" panose="020B0503020204020204" charset="-122"/>
                    <a:ea typeface="微软雅黑" panose="020B0503020204020204" charset="-122"/>
                  </a:endParaRPr>
                </a:p>
              </p:txBody>
            </p:sp>
            <p:sp>
              <p:nvSpPr>
                <p:cNvPr id="108592" name="Text Box 144"/>
                <p:cNvSpPr txBox="true"/>
                <p:nvPr/>
              </p:nvSpPr>
              <p:spPr>
                <a:xfrm>
                  <a:off x="3744" y="1775"/>
                  <a:ext cx="1301"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防止信用危机的连锁反应。</a:t>
                  </a:r>
                  <a:endParaRPr lang="zh-CN" altLang="en-US" sz="2000" dirty="0">
                    <a:solidFill>
                      <a:srgbClr val="000000"/>
                    </a:solidFill>
                    <a:latin typeface="微软雅黑" panose="020B0503020204020204" charset="-122"/>
                    <a:ea typeface="微软雅黑" panose="020B0503020204020204" charset="-122"/>
                  </a:endParaRPr>
                </a:p>
              </p:txBody>
            </p:sp>
            <p:sp>
              <p:nvSpPr>
                <p:cNvPr id="44" name="AutoShape 145"/>
                <p:cNvSpPr>
                  <a:spLocks noChangeArrowheads="true"/>
                </p:cNvSpPr>
                <p:nvPr/>
              </p:nvSpPr>
              <p:spPr bwMode="gray">
                <a:xfrm>
                  <a:off x="3692" y="3291"/>
                  <a:ext cx="1363" cy="547"/>
                </a:xfrm>
                <a:prstGeom prst="roundRect">
                  <a:avLst>
                    <a:gd name="adj" fmla="val 40389"/>
                  </a:avLst>
                </a:prstGeom>
                <a:gradFill rotWithShape="true">
                  <a:gsLst>
                    <a:gs pos="0">
                      <a:srgbClr val="6F9DB7"/>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 name="AutoShape 146"/>
                <p:cNvSpPr>
                  <a:spLocks noChangeArrowheads="true"/>
                </p:cNvSpPr>
                <p:nvPr/>
              </p:nvSpPr>
              <p:spPr bwMode="gray">
                <a:xfrm>
                  <a:off x="3720" y="3305"/>
                  <a:ext cx="1304" cy="487"/>
                </a:xfrm>
                <a:prstGeom prst="roundRect">
                  <a:avLst>
                    <a:gd name="adj" fmla="val 50000"/>
                  </a:avLst>
                </a:prstGeom>
                <a:gradFill rotWithShape="true">
                  <a:gsLst>
                    <a:gs pos="0">
                      <a:srgbClr val="98BAAF"/>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981200" y="1140460"/>
            <a:ext cx="9069070" cy="5332730"/>
            <a:chOff x="3120" y="2047"/>
            <a:chExt cx="12960" cy="7684"/>
          </a:xfrm>
        </p:grpSpPr>
        <p:sp>
          <p:nvSpPr>
            <p:cNvPr id="110597" name="Rectangle 3"/>
            <p:cNvSpPr>
              <a:spLocks noGrp="true"/>
            </p:cNvSpPr>
            <p:nvPr/>
          </p:nvSpPr>
          <p:spPr>
            <a:xfrm>
              <a:off x="3120" y="2047"/>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2</a:t>
              </a:r>
              <a:r>
                <a:rPr lang="zh-CN" altLang="en-US" sz="2400" b="1" dirty="0">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管理措施</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10598" name="Group 3"/>
            <p:cNvGrpSpPr/>
            <p:nvPr/>
          </p:nvGrpSpPr>
          <p:grpSpPr>
            <a:xfrm>
              <a:off x="4080" y="2842"/>
              <a:ext cx="10070" cy="6450"/>
              <a:chOff x="672" y="944"/>
              <a:chExt cx="4028" cy="2580"/>
            </a:xfrm>
          </p:grpSpPr>
          <p:sp>
            <p:nvSpPr>
              <p:cNvPr id="8" name="Freeform 4"/>
              <p:cNvSpPr>
                <a:spLocks noEditPoints="true"/>
              </p:cNvSpPr>
              <p:nvPr/>
            </p:nvSpPr>
            <p:spPr bwMode="gray">
              <a:xfrm>
                <a:off x="672" y="1248"/>
                <a:ext cx="3744" cy="223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accent1"/>
                  </a:gs>
                  <a:gs pos="100000">
                    <a:schemeClr val="accent2"/>
                  </a:gs>
                </a:gsLst>
                <a:lin ang="5400000" scaled="true"/>
              </a:gradFill>
              <a:ln w="0">
                <a:noFill/>
                <a:prstDash val="solid"/>
                <a:round/>
              </a:ln>
              <a:effectLst>
                <a:outerShdw dist="206741" dir="8249373" algn="ctr" rotWithShape="0">
                  <a:srgbClr val="00000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0" name="Group 6"/>
              <p:cNvGrpSpPr/>
              <p:nvPr/>
            </p:nvGrpSpPr>
            <p:grpSpPr>
              <a:xfrm>
                <a:off x="2088" y="2336"/>
                <a:ext cx="2612" cy="1188"/>
                <a:chOff x="2088" y="2336"/>
                <a:chExt cx="2612" cy="1188"/>
              </a:xfrm>
            </p:grpSpPr>
            <p:sp>
              <p:nvSpPr>
                <p:cNvPr id="32" name="Oval 7"/>
                <p:cNvSpPr>
                  <a:spLocks noChangeArrowheads="true"/>
                </p:cNvSpPr>
                <p:nvPr/>
              </p:nvSpPr>
              <p:spPr bwMode="gray">
                <a:xfrm rot="-723406">
                  <a:off x="2131" y="3104"/>
                  <a:ext cx="906" cy="420"/>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Oval 8"/>
                <p:cNvSpPr>
                  <a:spLocks noChangeArrowheads="true"/>
                </p:cNvSpPr>
                <p:nvPr/>
              </p:nvSpPr>
              <p:spPr bwMode="gray">
                <a:xfrm>
                  <a:off x="2088" y="2336"/>
                  <a:ext cx="1074" cy="107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4" name="Oval 9"/>
                <p:cNvSpPr>
                  <a:spLocks noChangeArrowheads="true"/>
                </p:cNvSpPr>
                <p:nvPr/>
              </p:nvSpPr>
              <p:spPr bwMode="gray">
                <a:xfrm>
                  <a:off x="2101" y="2342"/>
                  <a:ext cx="1049" cy="104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Oval 10"/>
                <p:cNvSpPr>
                  <a:spLocks noChangeArrowheads="true"/>
                </p:cNvSpPr>
                <p:nvPr/>
              </p:nvSpPr>
              <p:spPr bwMode="gray">
                <a:xfrm>
                  <a:off x="2112" y="2352"/>
                  <a:ext cx="998" cy="98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Oval 11"/>
                <p:cNvSpPr>
                  <a:spLocks noChangeArrowheads="true"/>
                </p:cNvSpPr>
                <p:nvPr/>
              </p:nvSpPr>
              <p:spPr bwMode="gray">
                <a:xfrm>
                  <a:off x="2170" y="2380"/>
                  <a:ext cx="888" cy="795"/>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06" name="Text Box 12"/>
                <p:cNvSpPr txBox="true"/>
                <p:nvPr/>
              </p:nvSpPr>
              <p:spPr>
                <a:xfrm>
                  <a:off x="2350" y="2731"/>
                  <a:ext cx="2350" cy="407"/>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综合运用企业所掌握的资源，投入到解决信用危机中去</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07" name="Group 13"/>
              <p:cNvGrpSpPr/>
              <p:nvPr/>
            </p:nvGrpSpPr>
            <p:grpSpPr>
              <a:xfrm>
                <a:off x="931" y="2097"/>
                <a:ext cx="2384" cy="1007"/>
                <a:chOff x="931" y="2097"/>
                <a:chExt cx="2384" cy="1007"/>
              </a:xfrm>
            </p:grpSpPr>
            <p:sp>
              <p:nvSpPr>
                <p:cNvPr id="2" name="Oval 14"/>
                <p:cNvSpPr>
                  <a:spLocks noChangeArrowheads="true"/>
                </p:cNvSpPr>
                <p:nvPr/>
              </p:nvSpPr>
              <p:spPr bwMode="gray">
                <a:xfrm rot="-772996">
                  <a:off x="979" y="2720"/>
                  <a:ext cx="714" cy="38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9" name="Group 15"/>
                <p:cNvGrpSpPr/>
                <p:nvPr/>
              </p:nvGrpSpPr>
              <p:grpSpPr>
                <a:xfrm>
                  <a:off x="931" y="2097"/>
                  <a:ext cx="2384" cy="908"/>
                  <a:chOff x="732" y="2112"/>
                  <a:chExt cx="2322" cy="860"/>
                </a:xfrm>
              </p:grpSpPr>
              <p:sp>
                <p:nvSpPr>
                  <p:cNvPr id="27" name="Oval 16"/>
                  <p:cNvSpPr>
                    <a:spLocks noChangeArrowheads="true"/>
                  </p:cNvSpPr>
                  <p:nvPr/>
                </p:nvSpPr>
                <p:spPr bwMode="gray">
                  <a:xfrm>
                    <a:off x="732" y="2112"/>
                    <a:ext cx="842" cy="86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gray">
                  <a:xfrm>
                    <a:off x="743" y="2117"/>
                    <a:ext cx="821" cy="83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Oval 18"/>
                  <p:cNvSpPr>
                    <a:spLocks noChangeArrowheads="true"/>
                  </p:cNvSpPr>
                  <p:nvPr/>
                </p:nvSpPr>
                <p:spPr bwMode="gray">
                  <a:xfrm>
                    <a:off x="751" y="2125"/>
                    <a:ext cx="773" cy="776"/>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0" name="Oval 19"/>
                  <p:cNvSpPr>
                    <a:spLocks noChangeArrowheads="true"/>
                  </p:cNvSpPr>
                  <p:nvPr/>
                </p:nvSpPr>
                <p:spPr bwMode="gray">
                  <a:xfrm>
                    <a:off x="795" y="2147"/>
                    <a:ext cx="695" cy="633"/>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14" name="Text Box 20"/>
                  <p:cNvSpPr txBox="true"/>
                  <p:nvPr/>
                </p:nvSpPr>
                <p:spPr>
                  <a:xfrm>
                    <a:off x="896" y="2112"/>
                    <a:ext cx="2158" cy="386"/>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分析信用危机的关键原因，有针对性、有重点的采取解决行动。</a:t>
                    </a:r>
                    <a:endParaRPr lang="zh-CN" altLang="en-US" sz="2000" b="1" dirty="0">
                      <a:solidFill>
                        <a:srgbClr val="000000"/>
                      </a:solidFill>
                      <a:latin typeface="微软雅黑" panose="020B0503020204020204" charset="-122"/>
                      <a:ea typeface="微软雅黑" panose="020B0503020204020204" charset="-122"/>
                    </a:endParaRPr>
                  </a:p>
                </p:txBody>
              </p:sp>
            </p:grpSp>
          </p:grpSp>
          <p:grpSp>
            <p:nvGrpSpPr>
              <p:cNvPr id="110615" name="Group 21"/>
              <p:cNvGrpSpPr/>
              <p:nvPr/>
            </p:nvGrpSpPr>
            <p:grpSpPr>
              <a:xfrm>
                <a:off x="768" y="1232"/>
                <a:ext cx="1786" cy="718"/>
                <a:chOff x="768" y="1232"/>
                <a:chExt cx="1786" cy="718"/>
              </a:xfrm>
            </p:grpSpPr>
            <p:sp>
              <p:nvSpPr>
                <p:cNvPr id="3" name="Oval 22"/>
                <p:cNvSpPr>
                  <a:spLocks noChangeArrowheads="true"/>
                </p:cNvSpPr>
                <p:nvPr/>
              </p:nvSpPr>
              <p:spPr bwMode="gray">
                <a:xfrm>
                  <a:off x="768" y="1614"/>
                  <a:ext cx="576" cy="336"/>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Oval 23"/>
                <p:cNvSpPr>
                  <a:spLocks noChangeArrowheads="true"/>
                </p:cNvSpPr>
                <p:nvPr/>
              </p:nvSpPr>
              <p:spPr bwMode="gray">
                <a:xfrm>
                  <a:off x="816" y="1232"/>
                  <a:ext cx="645" cy="64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Oval 24"/>
                <p:cNvSpPr>
                  <a:spLocks noChangeArrowheads="true"/>
                </p:cNvSpPr>
                <p:nvPr/>
              </p:nvSpPr>
              <p:spPr bwMode="gray">
                <a:xfrm>
                  <a:off x="824" y="1235"/>
                  <a:ext cx="630" cy="63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Oval 25"/>
                <p:cNvSpPr>
                  <a:spLocks noChangeArrowheads="true"/>
                </p:cNvSpPr>
                <p:nvPr/>
              </p:nvSpPr>
              <p:spPr bwMode="gray">
                <a:xfrm>
                  <a:off x="831" y="1242"/>
                  <a:ext cx="599" cy="588"/>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Oval 26"/>
                <p:cNvSpPr>
                  <a:spLocks noChangeArrowheads="true"/>
                </p:cNvSpPr>
                <p:nvPr/>
              </p:nvSpPr>
              <p:spPr bwMode="gray">
                <a:xfrm>
                  <a:off x="865" y="1258"/>
                  <a:ext cx="534" cy="47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1" name="Text Box 27"/>
                <p:cNvSpPr txBox="true"/>
                <p:nvPr/>
              </p:nvSpPr>
              <p:spPr>
                <a:xfrm>
                  <a:off x="931" y="1423"/>
                  <a:ext cx="1623" cy="407"/>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果断隔离信用危机，保护未被波及的经营领域</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22" name="Group 28"/>
              <p:cNvGrpSpPr/>
              <p:nvPr/>
            </p:nvGrpSpPr>
            <p:grpSpPr>
              <a:xfrm>
                <a:off x="1584" y="944"/>
                <a:ext cx="2659" cy="480"/>
                <a:chOff x="1584" y="944"/>
                <a:chExt cx="2659" cy="480"/>
              </a:xfrm>
            </p:grpSpPr>
            <p:sp>
              <p:nvSpPr>
                <p:cNvPr id="13" name="Oval 29"/>
                <p:cNvSpPr>
                  <a:spLocks noChangeArrowheads="true"/>
                </p:cNvSpPr>
                <p:nvPr/>
              </p:nvSpPr>
              <p:spPr bwMode="gray">
                <a:xfrm>
                  <a:off x="1584" y="1280"/>
                  <a:ext cx="432" cy="14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Oval 30"/>
                <p:cNvSpPr>
                  <a:spLocks noChangeArrowheads="true"/>
                </p:cNvSpPr>
                <p:nvPr/>
              </p:nvSpPr>
              <p:spPr bwMode="gray">
                <a:xfrm>
                  <a:off x="1661" y="944"/>
                  <a:ext cx="430" cy="43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Oval 31"/>
                <p:cNvSpPr>
                  <a:spLocks noChangeArrowheads="true"/>
                </p:cNvSpPr>
                <p:nvPr/>
              </p:nvSpPr>
              <p:spPr bwMode="gray">
                <a:xfrm>
                  <a:off x="1667" y="946"/>
                  <a:ext cx="419" cy="42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Oval 32"/>
                <p:cNvSpPr>
                  <a:spLocks noChangeArrowheads="true"/>
                </p:cNvSpPr>
                <p:nvPr/>
              </p:nvSpPr>
              <p:spPr bwMode="gray">
                <a:xfrm>
                  <a:off x="1671" y="950"/>
                  <a:ext cx="399" cy="392"/>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Oval 33"/>
                <p:cNvSpPr>
                  <a:spLocks noChangeArrowheads="true"/>
                </p:cNvSpPr>
                <p:nvPr/>
              </p:nvSpPr>
              <p:spPr bwMode="gray">
                <a:xfrm>
                  <a:off x="1694" y="962"/>
                  <a:ext cx="355" cy="31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8" name="Text Box 34"/>
                <p:cNvSpPr txBox="true"/>
                <p:nvPr/>
              </p:nvSpPr>
              <p:spPr>
                <a:xfrm>
                  <a:off x="1688" y="1027"/>
                  <a:ext cx="2555" cy="230"/>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迅速建立有效的信用危机反应机构</a:t>
                  </a:r>
                  <a:endParaRPr lang="zh-CN" altLang="en-US" sz="2000" b="1" dirty="0">
                    <a:solidFill>
                      <a:srgbClr val="000000"/>
                    </a:solidFill>
                    <a:latin typeface="微软雅黑" panose="020B0503020204020204" charset="-122"/>
                    <a:ea typeface="微软雅黑" panose="020B050302020402020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37665" y="980440"/>
            <a:ext cx="8916988" cy="5512118"/>
            <a:chOff x="0" y="1822"/>
            <a:chExt cx="14043" cy="8681"/>
          </a:xfrm>
        </p:grpSpPr>
        <p:grpSp>
          <p:nvGrpSpPr>
            <p:cNvPr id="2" name="组合 1"/>
            <p:cNvGrpSpPr/>
            <p:nvPr/>
          </p:nvGrpSpPr>
          <p:grpSpPr>
            <a:xfrm>
              <a:off x="4610" y="2658"/>
              <a:ext cx="9433" cy="7845"/>
              <a:chOff x="2430539" y="1481647"/>
              <a:chExt cx="5989637" cy="4981575"/>
            </a:xfrm>
          </p:grpSpPr>
          <p:grpSp>
            <p:nvGrpSpPr>
              <p:cNvPr id="112645" name="组合 6"/>
              <p:cNvGrpSpPr/>
              <p:nvPr/>
            </p:nvGrpSpPr>
            <p:grpSpPr>
              <a:xfrm>
                <a:off x="2430539" y="1481647"/>
                <a:ext cx="5989637" cy="4981575"/>
                <a:chOff x="1995488" y="1162050"/>
                <a:chExt cx="5989637" cy="4981575"/>
              </a:xfrm>
            </p:grpSpPr>
            <p:sp>
              <p:nvSpPr>
                <p:cNvPr id="112646" name="Oval 2"/>
                <p:cNvSpPr/>
                <p:nvPr/>
              </p:nvSpPr>
              <p:spPr>
                <a:xfrm>
                  <a:off x="1995488" y="1162050"/>
                  <a:ext cx="3186112"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7" name="Oval 3"/>
                <p:cNvSpPr/>
                <p:nvPr/>
              </p:nvSpPr>
              <p:spPr>
                <a:xfrm>
                  <a:off x="4797425" y="1162050"/>
                  <a:ext cx="3187700"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8" name="Oval 4"/>
                <p:cNvSpPr/>
                <p:nvPr/>
              </p:nvSpPr>
              <p:spPr>
                <a:xfrm>
                  <a:off x="3397250" y="3311525"/>
                  <a:ext cx="3184525"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9" name="Oval 5"/>
                <p:cNvSpPr/>
                <p:nvPr/>
              </p:nvSpPr>
              <p:spPr>
                <a:xfrm>
                  <a:off x="3397250" y="3311525"/>
                  <a:ext cx="3184525"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50" name="Oval 6"/>
                <p:cNvSpPr/>
                <p:nvPr/>
              </p:nvSpPr>
              <p:spPr>
                <a:xfrm>
                  <a:off x="1995488" y="1165773"/>
                  <a:ext cx="3186112"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12651" name="Oval 7"/>
                <p:cNvSpPr/>
                <p:nvPr/>
              </p:nvSpPr>
              <p:spPr>
                <a:xfrm>
                  <a:off x="4797425" y="1162050"/>
                  <a:ext cx="3187700"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3" name="Rectangle 8"/>
                <p:cNvSpPr>
                  <a:spLocks noChangeArrowheads="true"/>
                </p:cNvSpPr>
                <p:nvPr/>
              </p:nvSpPr>
              <p:spPr bwMode="blackWhite">
                <a:xfrm>
                  <a:off x="2309813" y="1560830"/>
                  <a:ext cx="2433320" cy="2033905"/>
                </a:xfrm>
                <a:prstGeom prst="rect">
                  <a:avLst/>
                </a:prstGeom>
                <a:noFill/>
                <a:ln>
                  <a:noFill/>
                </a:ln>
                <a:effectLst/>
              </p:spPr>
              <p:txBody>
                <a:bodyPr lIns="0" tIns="0" rIns="0" bIns="0" anchor="ctr" anchorCtr="true"/>
                <a:p>
                  <a:pPr marL="0" marR="0" lvl="0" indent="0" algn="just"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明确信用危机恢复的目的</a:t>
                  </a:r>
                  <a:r>
                    <a:rPr kumimoji="0" lang="zh-CN" altLang="en-US"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在于重新构建信用</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，恢复公众对企业的信任，使企业得以生存和永续发展；</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Rectangle 9"/>
                <p:cNvSpPr>
                  <a:spLocks noChangeArrowheads="true"/>
                </p:cNvSpPr>
                <p:nvPr/>
              </p:nvSpPr>
              <p:spPr bwMode="blackWhite">
                <a:xfrm>
                  <a:off x="5369242" y="1719580"/>
                  <a:ext cx="2322830" cy="1536700"/>
                </a:xfrm>
                <a:prstGeom prst="rect">
                  <a:avLst/>
                </a:prstGeom>
                <a:noFill/>
                <a:ln>
                  <a:noFill/>
                </a:ln>
                <a:effectLst/>
              </p:spPr>
              <p:txBody>
                <a:bodyPr lIns="0" tIns="0" rIns="0" bIns="0" anchor="ctr" anchorCtr="true"/>
                <a:p>
                  <a:pPr marL="0" marR="0" lvl="0" indent="0" algn="l" defTabSz="787400" rtl="0" eaLnBrk="1" fontAlgn="base" latinLnBrk="0" hangingPunct="1">
                    <a:lnSpc>
                      <a:spcPct val="100000"/>
                    </a:lnSpc>
                    <a:spcBef>
                      <a:spcPct val="20000"/>
                    </a:spcBef>
                    <a:spcAft>
                      <a:spcPct val="0"/>
                    </a:spcAft>
                    <a:buClr>
                      <a:schemeClr val="tx2"/>
                    </a:buClr>
                    <a:buSzTx/>
                    <a:buFontTx/>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成立信用危机恢复机构，负责制订与控制信用危机恢复计划</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54" name="Rectangle 10"/>
                <p:cNvSpPr/>
                <p:nvPr/>
              </p:nvSpPr>
              <p:spPr>
                <a:xfrm>
                  <a:off x="3725863" y="4657725"/>
                  <a:ext cx="2506662" cy="250825"/>
                </a:xfrm>
                <a:prstGeom prst="rect">
                  <a:avLst/>
                </a:prstGeom>
                <a:noFill/>
                <a:ln w="9525">
                  <a:noFill/>
                </a:ln>
              </p:spPr>
              <p:txBody>
                <a:bodyPr lIns="0" tIns="0" rIns="0" bIns="0" anchor="ctr" anchorCtr="true"/>
                <a:p>
                  <a:pPr defTabSz="787400">
                    <a:spcBef>
                      <a:spcPct val="20000"/>
                    </a:spcBef>
                    <a:buClr>
                      <a:schemeClr val="tx2"/>
                    </a:buClr>
                    <a:buFont typeface="Arial" panose="020B0604020202020204" pitchFamily="34" charset="0"/>
                  </a:pPr>
                  <a:endParaRPr lang="en-US" altLang="zh-CN" sz="2000" dirty="0">
                    <a:latin typeface="微软雅黑" panose="020B0503020204020204" charset="-122"/>
                    <a:ea typeface="微软雅黑" panose="020B0503020204020204" charset="-122"/>
                  </a:endParaRPr>
                </a:p>
              </p:txBody>
            </p:sp>
            <p:sp>
              <p:nvSpPr>
                <p:cNvPr id="112655" name="Freeform 11"/>
                <p:cNvSpPr/>
                <p:nvPr/>
              </p:nvSpPr>
              <p:spPr>
                <a:xfrm>
                  <a:off x="4792663" y="1905000"/>
                  <a:ext cx="388937" cy="135096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22" h="834">
                      <a:moveTo>
                        <a:pt x="111" y="0"/>
                      </a:moveTo>
                      <a:lnTo>
                        <a:pt x="90" y="42"/>
                      </a:lnTo>
                      <a:lnTo>
                        <a:pt x="74" y="78"/>
                      </a:lnTo>
                      <a:lnTo>
                        <a:pt x="51" y="133"/>
                      </a:lnTo>
                      <a:lnTo>
                        <a:pt x="33" y="185"/>
                      </a:lnTo>
                      <a:lnTo>
                        <a:pt x="21" y="243"/>
                      </a:lnTo>
                      <a:lnTo>
                        <a:pt x="12" y="296"/>
                      </a:lnTo>
                      <a:lnTo>
                        <a:pt x="3" y="360"/>
                      </a:lnTo>
                      <a:lnTo>
                        <a:pt x="0" y="423"/>
                      </a:lnTo>
                      <a:lnTo>
                        <a:pt x="8" y="509"/>
                      </a:lnTo>
                      <a:lnTo>
                        <a:pt x="15" y="562"/>
                      </a:lnTo>
                      <a:lnTo>
                        <a:pt x="36" y="653"/>
                      </a:lnTo>
                      <a:lnTo>
                        <a:pt x="63" y="728"/>
                      </a:lnTo>
                      <a:lnTo>
                        <a:pt x="84" y="776"/>
                      </a:lnTo>
                      <a:lnTo>
                        <a:pt x="114" y="834"/>
                      </a:lnTo>
                      <a:lnTo>
                        <a:pt x="150" y="765"/>
                      </a:lnTo>
                      <a:lnTo>
                        <a:pt x="186" y="668"/>
                      </a:lnTo>
                      <a:lnTo>
                        <a:pt x="207" y="583"/>
                      </a:lnTo>
                      <a:lnTo>
                        <a:pt x="219" y="477"/>
                      </a:lnTo>
                      <a:lnTo>
                        <a:pt x="222" y="393"/>
                      </a:lnTo>
                      <a:lnTo>
                        <a:pt x="219" y="335"/>
                      </a:lnTo>
                      <a:lnTo>
                        <a:pt x="207" y="251"/>
                      </a:lnTo>
                      <a:lnTo>
                        <a:pt x="186" y="169"/>
                      </a:lnTo>
                      <a:lnTo>
                        <a:pt x="165" y="115"/>
                      </a:lnTo>
                      <a:lnTo>
                        <a:pt x="138" y="45"/>
                      </a:lnTo>
                      <a:lnTo>
                        <a:pt x="111"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6" name="Freeform 12"/>
                <p:cNvSpPr/>
                <p:nvPr/>
              </p:nvSpPr>
              <p:spPr>
                <a:xfrm>
                  <a:off x="5027613" y="3308350"/>
                  <a:ext cx="1333500" cy="685800"/>
                </a:xfrm>
                <a:custGeom>
                  <a:avLst/>
                  <a:gdLst/>
                  <a:ahLst/>
                  <a:cxnLst>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pathLst>
                    <a:path w="760" h="423">
                      <a:moveTo>
                        <a:pt x="0" y="0"/>
                      </a:moveTo>
                      <a:lnTo>
                        <a:pt x="52" y="0"/>
                      </a:lnTo>
                      <a:lnTo>
                        <a:pt x="118" y="9"/>
                      </a:lnTo>
                      <a:lnTo>
                        <a:pt x="186" y="24"/>
                      </a:lnTo>
                      <a:lnTo>
                        <a:pt x="253" y="42"/>
                      </a:lnTo>
                      <a:lnTo>
                        <a:pt x="315" y="63"/>
                      </a:lnTo>
                      <a:lnTo>
                        <a:pt x="388" y="93"/>
                      </a:lnTo>
                      <a:lnTo>
                        <a:pt x="448" y="126"/>
                      </a:lnTo>
                      <a:lnTo>
                        <a:pt x="523" y="174"/>
                      </a:lnTo>
                      <a:lnTo>
                        <a:pt x="577" y="219"/>
                      </a:lnTo>
                      <a:lnTo>
                        <a:pt x="640" y="279"/>
                      </a:lnTo>
                      <a:lnTo>
                        <a:pt x="696" y="339"/>
                      </a:lnTo>
                      <a:lnTo>
                        <a:pt x="760" y="423"/>
                      </a:lnTo>
                      <a:lnTo>
                        <a:pt x="694" y="420"/>
                      </a:lnTo>
                      <a:lnTo>
                        <a:pt x="610" y="410"/>
                      </a:lnTo>
                      <a:lnTo>
                        <a:pt x="532" y="393"/>
                      </a:lnTo>
                      <a:lnTo>
                        <a:pt x="451" y="366"/>
                      </a:lnTo>
                      <a:lnTo>
                        <a:pt x="397" y="342"/>
                      </a:lnTo>
                      <a:lnTo>
                        <a:pt x="330" y="311"/>
                      </a:lnTo>
                      <a:lnTo>
                        <a:pt x="271" y="275"/>
                      </a:lnTo>
                      <a:lnTo>
                        <a:pt x="214" y="237"/>
                      </a:lnTo>
                      <a:lnTo>
                        <a:pt x="163" y="192"/>
                      </a:lnTo>
                      <a:lnTo>
                        <a:pt x="112" y="147"/>
                      </a:lnTo>
                      <a:lnTo>
                        <a:pt x="79" y="111"/>
                      </a:lnTo>
                      <a:lnTo>
                        <a:pt x="43" y="66"/>
                      </a:lnTo>
                      <a:lnTo>
                        <a:pt x="21" y="30"/>
                      </a:lnTo>
                      <a:lnTo>
                        <a:pt x="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7" name="Freeform 13"/>
                <p:cNvSpPr/>
                <p:nvPr/>
              </p:nvSpPr>
              <p:spPr>
                <a:xfrm>
                  <a:off x="3632200" y="3314700"/>
                  <a:ext cx="1316038" cy="6794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750" h="420">
                      <a:moveTo>
                        <a:pt x="750" y="0"/>
                      </a:moveTo>
                      <a:lnTo>
                        <a:pt x="736" y="23"/>
                      </a:lnTo>
                      <a:lnTo>
                        <a:pt x="714" y="54"/>
                      </a:lnTo>
                      <a:lnTo>
                        <a:pt x="687" y="90"/>
                      </a:lnTo>
                      <a:lnTo>
                        <a:pt x="660" y="120"/>
                      </a:lnTo>
                      <a:lnTo>
                        <a:pt x="639" y="146"/>
                      </a:lnTo>
                      <a:lnTo>
                        <a:pt x="612" y="168"/>
                      </a:lnTo>
                      <a:lnTo>
                        <a:pt x="573" y="206"/>
                      </a:lnTo>
                      <a:lnTo>
                        <a:pt x="537" y="234"/>
                      </a:lnTo>
                      <a:lnTo>
                        <a:pt x="496" y="264"/>
                      </a:lnTo>
                      <a:lnTo>
                        <a:pt x="451" y="293"/>
                      </a:lnTo>
                      <a:lnTo>
                        <a:pt x="409" y="317"/>
                      </a:lnTo>
                      <a:lnTo>
                        <a:pt x="366" y="336"/>
                      </a:lnTo>
                      <a:lnTo>
                        <a:pt x="316" y="357"/>
                      </a:lnTo>
                      <a:lnTo>
                        <a:pt x="268" y="374"/>
                      </a:lnTo>
                      <a:lnTo>
                        <a:pt x="210" y="392"/>
                      </a:lnTo>
                      <a:lnTo>
                        <a:pt x="148" y="405"/>
                      </a:lnTo>
                      <a:lnTo>
                        <a:pt x="93" y="414"/>
                      </a:lnTo>
                      <a:lnTo>
                        <a:pt x="43" y="419"/>
                      </a:lnTo>
                      <a:lnTo>
                        <a:pt x="0" y="420"/>
                      </a:lnTo>
                      <a:lnTo>
                        <a:pt x="21" y="386"/>
                      </a:lnTo>
                      <a:lnTo>
                        <a:pt x="40" y="357"/>
                      </a:lnTo>
                      <a:lnTo>
                        <a:pt x="64" y="329"/>
                      </a:lnTo>
                      <a:lnTo>
                        <a:pt x="93" y="294"/>
                      </a:lnTo>
                      <a:lnTo>
                        <a:pt x="123" y="263"/>
                      </a:lnTo>
                      <a:lnTo>
                        <a:pt x="159" y="231"/>
                      </a:lnTo>
                      <a:lnTo>
                        <a:pt x="196" y="198"/>
                      </a:lnTo>
                      <a:lnTo>
                        <a:pt x="235" y="168"/>
                      </a:lnTo>
                      <a:lnTo>
                        <a:pt x="265" y="149"/>
                      </a:lnTo>
                      <a:lnTo>
                        <a:pt x="300" y="126"/>
                      </a:lnTo>
                      <a:lnTo>
                        <a:pt x="345" y="104"/>
                      </a:lnTo>
                      <a:lnTo>
                        <a:pt x="387" y="83"/>
                      </a:lnTo>
                      <a:lnTo>
                        <a:pt x="429" y="66"/>
                      </a:lnTo>
                      <a:lnTo>
                        <a:pt x="469" y="51"/>
                      </a:lnTo>
                      <a:lnTo>
                        <a:pt x="505" y="39"/>
                      </a:lnTo>
                      <a:lnTo>
                        <a:pt x="544" y="27"/>
                      </a:lnTo>
                      <a:lnTo>
                        <a:pt x="583" y="18"/>
                      </a:lnTo>
                      <a:lnTo>
                        <a:pt x="630" y="11"/>
                      </a:lnTo>
                      <a:lnTo>
                        <a:pt x="679" y="3"/>
                      </a:lnTo>
                      <a:lnTo>
                        <a:pt x="733" y="0"/>
                      </a:lnTo>
                      <a:lnTo>
                        <a:pt x="75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112658" name="TextBox 19"/>
              <p:cNvSpPr txBox="true"/>
              <p:nvPr/>
            </p:nvSpPr>
            <p:spPr>
              <a:xfrm>
                <a:off x="4173297" y="4586162"/>
                <a:ext cx="2501900" cy="922020"/>
              </a:xfrm>
              <a:prstGeom prst="rect">
                <a:avLst/>
              </a:prstGeom>
              <a:noFill/>
              <a:ln w="9525">
                <a:noFill/>
              </a:ln>
            </p:spPr>
            <p:txBody>
              <a:bodyPr anchor="t" anchorCtr="false">
                <a:spAutoFit/>
              </a:bodyPr>
              <a:p>
                <a:pPr>
                  <a:buClrTx/>
                  <a:buFontTx/>
                </a:pPr>
                <a:r>
                  <a:rPr lang="zh-CN" altLang="en-US" b="1" dirty="0">
                    <a:solidFill>
                      <a:schemeClr val="tx1"/>
                    </a:solidFill>
                    <a:latin typeface="微软雅黑" panose="020B0503020204020204" charset="-122"/>
                    <a:ea typeface="微软雅黑" panose="020B0503020204020204" charset="-122"/>
                  </a:rPr>
                  <a:t>收集相关信息并统一对外公布，防止有害信息干扰危机恢复过程</a:t>
                </a:r>
                <a:endParaRPr lang="zh-CN" altLang="en-US" b="1" dirty="0">
                  <a:solidFill>
                    <a:schemeClr val="tx1"/>
                  </a:solidFill>
                  <a:latin typeface="微软雅黑" panose="020B0503020204020204" charset="-122"/>
                  <a:ea typeface="微软雅黑" panose="020B0503020204020204" charset="-122"/>
                </a:endParaRPr>
              </a:p>
            </p:txBody>
          </p:sp>
        </p:grpSp>
        <p:sp>
          <p:nvSpPr>
            <p:cNvPr id="112659" name="矩形 21"/>
            <p:cNvSpPr/>
            <p:nvPr/>
          </p:nvSpPr>
          <p:spPr>
            <a:xfrm>
              <a:off x="0" y="1822"/>
              <a:ext cx="6344" cy="841"/>
            </a:xfrm>
            <a:prstGeom prst="rect">
              <a:avLst/>
            </a:prstGeom>
            <a:noFill/>
            <a:ln w="9525">
              <a:noFill/>
            </a:ln>
          </p:spPr>
          <p:txBody>
            <a:bodyPr wrap="none" anchor="t" anchorCtr="false">
              <a:spAutoFit/>
            </a:bodyPr>
            <a:p>
              <a:pPr>
                <a:lnSpc>
                  <a:spcPct val="12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、信用危机恢复阶段的管理</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a:xfrm>
              <a:off x="0" y="6862"/>
              <a:ext cx="5693" cy="2586"/>
            </a:xfrm>
            <a:prstGeom prst="rect">
              <a:avLst/>
            </a:prstGeom>
          </p:spPr>
          <p:txBody>
            <a:bodyPr>
              <a:spAutoFit/>
            </a:bodyPr>
            <a:p>
              <a:pPr marL="0" marR="0" lvl="0" indent="0" algn="ctr"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信用危机管理的评价</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将信用危机管理的结果与信用危机管理的目标加以比较，找出差距，总结经验。</a:t>
              </a:r>
              <a:endPar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62901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50658" y="1373823"/>
            <a:ext cx="9290050" cy="4587875"/>
            <a:chOff x="448" y="3110"/>
            <a:chExt cx="14630" cy="7225"/>
          </a:xfrm>
        </p:grpSpPr>
        <p:pic>
          <p:nvPicPr>
            <p:cNvPr id="2" name="Picture 2"/>
            <p:cNvPicPr>
              <a:picLocks noChangeAspect="true"/>
            </p:cNvPicPr>
            <p:nvPr/>
          </p:nvPicPr>
          <p:blipFill>
            <a:blip r:embed="rId4"/>
            <a:stretch>
              <a:fillRect/>
            </a:stretch>
          </p:blipFill>
          <p:spPr>
            <a:xfrm>
              <a:off x="7878" y="3170"/>
              <a:ext cx="7200" cy="6720"/>
            </a:xfrm>
            <a:prstGeom prst="rect">
              <a:avLst/>
            </a:prstGeom>
            <a:noFill/>
            <a:ln w="9525">
              <a:noFill/>
            </a:ln>
          </p:spPr>
        </p:pic>
        <p:sp>
          <p:nvSpPr>
            <p:cNvPr id="7" name="Rectangle 3"/>
            <p:cNvSpPr>
              <a:spLocks noGrp="true"/>
            </p:cNvSpPr>
            <p:nvPr/>
          </p:nvSpPr>
          <p:spPr>
            <a:xfrm>
              <a:off x="448" y="3110"/>
              <a:ext cx="12960" cy="7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危机</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1999</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年</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月中旬，正值饮料消费高峰期。此刻比利时、法国的消费者却在饮用可口可乐后出现不适症状。</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欧洲大陆心理恐慌。</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多国宣布禁售可口可乐。</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可口可乐股票直线下跌。</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极大地破坏了可口可乐的品牌形象和公司声誉。</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000" b="1" dirty="0">
                  <a:latin typeface="微软雅黑" panose="020B0503020204020204" charset="-122"/>
                  <a:ea typeface="微软雅黑" panose="020B0503020204020204" charset="-122"/>
                  <a:cs typeface="微软雅黑" panose="020B0503020204020204" charset="-122"/>
                </a:rPr>
                <a:t>   </a:t>
              </a:r>
              <a:endParaRPr lang="zh-CN" altLang="en-US" sz="2000"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92429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74520" y="1129665"/>
            <a:ext cx="8277225" cy="5116195"/>
            <a:chOff x="503" y="2295"/>
            <a:chExt cx="13035" cy="8057"/>
          </a:xfrm>
        </p:grpSpPr>
        <p:sp>
          <p:nvSpPr>
            <p:cNvPr id="149516" name="Rectangle 8"/>
            <p:cNvSpPr>
              <a:spLocks noChangeArrowheads="true"/>
            </p:cNvSpPr>
            <p:nvPr/>
          </p:nvSpPr>
          <p:spPr bwMode="auto">
            <a:xfrm>
              <a:off x="503" y="2295"/>
              <a:ext cx="12695" cy="4129"/>
            </a:xfrm>
            <a:prstGeom prst="rect">
              <a:avLst/>
            </a:prstGeom>
            <a:noFill/>
            <a:ln>
              <a:noFill/>
            </a:ln>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处理：</a:t>
              </a: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0"/>
                </a:spcBef>
                <a:spcAft>
                  <a:spcPct val="0"/>
                </a:spcAft>
                <a:buClrTx/>
                <a:buSzTx/>
                <a:buFont typeface="Wingdings" panose="05000000000000000000" pitchFamily="2" charset="2"/>
                <a:buNone/>
                <a:defRPr/>
              </a:pP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fontAlgn="base">
                <a:lnSpc>
                  <a:spcPct val="150000"/>
                </a:lnSpc>
                <a:spcBef>
                  <a:spcPct val="0"/>
                </a:spcBef>
                <a:spcAft>
                  <a:spcPct val="0"/>
                </a:spcAft>
                <a:buClrTx/>
                <a:buSzTx/>
                <a:buFont typeface="Wingdings" panose="05000000000000000000" pitchFamily="2" charset="2"/>
                <a:buChar char="v"/>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公司高层赴比利时向受害者道歉。</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22</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总裁艾华士直飞比利时接受专访，公开向消费者道歉，当场喝一瓶可口可乐。配合世界各地卫生部门检查，将调查结果公之于众。在中国更是借商检部门检查之际，反复向媒体说明污染的欧洲可口可乐并没有输入到中国境内。</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49518" name="Rectangle 10"/>
            <p:cNvSpPr/>
            <p:nvPr/>
          </p:nvSpPr>
          <p:spPr>
            <a:xfrm>
              <a:off x="503" y="6717"/>
              <a:ext cx="13035" cy="3635"/>
            </a:xfrm>
            <a:prstGeom prst="rect">
              <a:avLst/>
            </a:prstGeom>
            <a:noFill/>
            <a:ln w="9525">
              <a:noFill/>
            </a:ln>
          </p:spPr>
          <p:txBody>
            <a:bodyPr lIns="0" tIns="0" rIns="0" bIns="0" anchor="b" anchorCtr="false">
              <a:spAutoFit/>
            </a:bodyPr>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6月15日，北京办事处提出让消费者尽量了解事实真相，减少疑虑。</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6月17日，可口可乐组织记者去超市调查。</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6月18日，跟中国卫生部门接触。</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6月20日，卫生部去北京、天津、青岛瓶装厂考察，中央电视台随团考察并记录了全过程。</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14336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Rectangle 9"/>
          <p:cNvSpPr/>
          <p:nvPr/>
        </p:nvSpPr>
        <p:spPr>
          <a:xfrm>
            <a:off x="1755775" y="1827848"/>
            <a:ext cx="8680450" cy="2308225"/>
          </a:xfrm>
          <a:prstGeom prst="rect">
            <a:avLst/>
          </a:prstGeom>
          <a:noFill/>
          <a:ln w="9525">
            <a:noFill/>
          </a:ln>
        </p:spPr>
        <p:txBody>
          <a:bodyPr lIns="0" tIns="0" rIns="0" bIns="0" anchor="b" anchorCtr="false">
            <a:spAutoFit/>
          </a:bodyPr>
          <a:p>
            <a:pPr indent="0" fontAlgn="auto">
              <a:lnSpc>
                <a:spcPct val="150000"/>
              </a:lnSpc>
              <a:buClrTx/>
              <a:buFont typeface="Wingdings" panose="05000000000000000000" pitchFamily="2" charset="2"/>
              <a:buChar char="v"/>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月</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日，比利时卫生部决定，从</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24</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日起取消对可口可乐的禁销令，准许可口可乐系列产品在比利时重新上市。</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v"/>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月</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29</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日，卫生部的官员说中国没有发现一例不合格事件，生产的可口可乐符合国家卫生标准。</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v"/>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可口可乐为此事付出的代价仅比利时就</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6000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万美元。</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charRg st="0" end="52"/>
                                            </p:txEl>
                                          </p:spTgt>
                                        </p:tgtEl>
                                        <p:attrNameLst>
                                          <p:attrName>style.visibility</p:attrName>
                                        </p:attrNameLst>
                                      </p:cBhvr>
                                      <p:to>
                                        <p:strVal val="visible"/>
                                      </p:to>
                                    </p:set>
                                    <p:anim calcmode="lin" valueType="num">
                                      <p:cBhvr additive="base">
                                        <p:cTn id="7" dur="500" fill="hold"/>
                                        <p:tgtEl>
                                          <p:spTgt spid="4">
                                            <p:txEl>
                                              <p:charRg st="0" end="5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charRg st="0" end="5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charRg st="52" end="96"/>
                                            </p:txEl>
                                          </p:spTgt>
                                        </p:tgtEl>
                                        <p:attrNameLst>
                                          <p:attrName>style.visibility</p:attrName>
                                        </p:attrNameLst>
                                      </p:cBhvr>
                                      <p:to>
                                        <p:strVal val="visible"/>
                                      </p:to>
                                    </p:set>
                                    <p:anim calcmode="lin" valueType="num">
                                      <p:cBhvr additive="base">
                                        <p:cTn id="13" dur="500" fill="hold"/>
                                        <p:tgtEl>
                                          <p:spTgt spid="4">
                                            <p:txEl>
                                              <p:charRg st="52" end="9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charRg st="52" end="9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charRg st="96" end="122"/>
                                            </p:txEl>
                                          </p:spTgt>
                                        </p:tgtEl>
                                        <p:attrNameLst>
                                          <p:attrName>style.visibility</p:attrName>
                                        </p:attrNameLst>
                                      </p:cBhvr>
                                      <p:to>
                                        <p:strVal val="visible"/>
                                      </p:to>
                                    </p:set>
                                    <p:anim calcmode="lin" valueType="num">
                                      <p:cBhvr additive="base">
                                        <p:cTn id="19" dur="500" fill="hold"/>
                                        <p:tgtEl>
                                          <p:spTgt spid="4">
                                            <p:txEl>
                                              <p:charRg st="96" end="12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charRg st="96" end="1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可口可乐公司高效处理危机的底牌</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2165" name="Rectangle 3"/>
          <p:cNvSpPr>
            <a:spLocks noGrp="true" noChangeArrowheads="true"/>
          </p:cNvSpPr>
          <p:nvPr/>
        </p:nvSpPr>
        <p:spPr>
          <a:xfrm>
            <a:off x="1981200" y="1108710"/>
            <a:ext cx="8229600" cy="5122863"/>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可口可乐平时都有危机处理小组，成员包括各部门抽调的人员，如瓶装厂总经理、生产销售人员、对外推销人员、技术品控人员，甚至电话接线员。</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一旦危机发生电话如潮而至时，训练有素的接线员是公关的第一道门户。协调与媒介的关系，有效地引导舆论。</a:t>
            </a:r>
            <a:endParaRPr kumimoji="0" lang="zh-CN" altLang="en-US" sz="20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在危机发生时，可口可乐几小时内就可以联络到总裁，这是可口可乐</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严密高效的组织协作</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的体现。</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危机发生时，可口可乐全球的营销网络迅速做出反应，有完整的危机处理预案，它们步调一致、声音统一，危机发生时都知道该说什么，不该说什么。</a:t>
            </a:r>
            <a:endParaRPr kumimoji="0" lang="zh-CN" altLang="en-US" sz="20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危机公关的要义：</a:t>
            </a:r>
            <a:r>
              <a:rPr kumimoji="0" lang="zh-CN" altLang="en-US"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公开诚实、勇于承担责任</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b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b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一些企业危机时刻，往往是一张铁门把关，或者封堵记者，在万般无奈之中虽然派代表出面说明情况，却都是一律的“无可奉告”之类的不合作言辞。</a:t>
            </a:r>
            <a:endParaRPr kumimoji="0" lang="zh-CN" altLang="en-US" sz="20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Char char="v"/>
              <a:defRPr/>
            </a:pPr>
            <a:endParaRPr kumimoji="0" lang="zh-CN" altLang="en-US" sz="20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xEl>
                                              <p:charRg st="0" end="66"/>
                                            </p:txEl>
                                          </p:spTgt>
                                        </p:tgtEl>
                                        <p:attrNameLst>
                                          <p:attrName>style.visibility</p:attrName>
                                        </p:attrNameLst>
                                      </p:cBhvr>
                                      <p:to>
                                        <p:strVal val="visible"/>
                                      </p:to>
                                    </p:set>
                                    <p:anim calcmode="lin" valueType="num">
                                      <p:cBhvr additive="base">
                                        <p:cTn id="7" dur="500" fill="hold"/>
                                        <p:tgtEl>
                                          <p:spTgt spid="92165">
                                            <p:txEl>
                                              <p:charRg st="0" end="6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5">
                                            <p:txEl>
                                              <p:charRg st="0" end="6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5">
                                            <p:txEl>
                                              <p:charRg st="66" end="115"/>
                                            </p:txEl>
                                          </p:spTgt>
                                        </p:tgtEl>
                                        <p:attrNameLst>
                                          <p:attrName>style.visibility</p:attrName>
                                        </p:attrNameLst>
                                      </p:cBhvr>
                                      <p:to>
                                        <p:strVal val="visible"/>
                                      </p:to>
                                    </p:set>
                                    <p:anim calcmode="lin" valueType="num">
                                      <p:cBhvr additive="base">
                                        <p:cTn id="13" dur="500" fill="hold"/>
                                        <p:tgtEl>
                                          <p:spTgt spid="92165">
                                            <p:txEl>
                                              <p:charRg st="66" end="11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5">
                                            <p:txEl>
                                              <p:charRg st="66" end="11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5">
                                            <p:txEl>
                                              <p:charRg st="115" end="159"/>
                                            </p:txEl>
                                          </p:spTgt>
                                        </p:tgtEl>
                                        <p:attrNameLst>
                                          <p:attrName>style.visibility</p:attrName>
                                        </p:attrNameLst>
                                      </p:cBhvr>
                                      <p:to>
                                        <p:strVal val="visible"/>
                                      </p:to>
                                    </p:set>
                                    <p:anim calcmode="lin" valueType="num">
                                      <p:cBhvr additive="base">
                                        <p:cTn id="19" dur="500" fill="hold"/>
                                        <p:tgtEl>
                                          <p:spTgt spid="92165">
                                            <p:txEl>
                                              <p:charRg st="115" end="15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5">
                                            <p:txEl>
                                              <p:charRg st="115" end="15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5">
                                            <p:txEl>
                                              <p:charRg st="159" end="226"/>
                                            </p:txEl>
                                          </p:spTgt>
                                        </p:tgtEl>
                                        <p:attrNameLst>
                                          <p:attrName>style.visibility</p:attrName>
                                        </p:attrNameLst>
                                      </p:cBhvr>
                                      <p:to>
                                        <p:strVal val="visible"/>
                                      </p:to>
                                    </p:set>
                                    <p:anim calcmode="lin" valueType="num">
                                      <p:cBhvr additive="base">
                                        <p:cTn id="25" dur="500" fill="hold"/>
                                        <p:tgtEl>
                                          <p:spTgt spid="92165">
                                            <p:txEl>
                                              <p:charRg st="159" end="22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5">
                                            <p:txEl>
                                              <p:charRg st="159" end="22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5">
                                            <p:txEl>
                                              <p:charRg st="226" end="248"/>
                                            </p:txEl>
                                          </p:spTgt>
                                        </p:tgtEl>
                                        <p:attrNameLst>
                                          <p:attrName>style.visibility</p:attrName>
                                        </p:attrNameLst>
                                      </p:cBhvr>
                                      <p:to>
                                        <p:strVal val="visible"/>
                                      </p:to>
                                    </p:set>
                                    <p:anim calcmode="lin" valueType="num">
                                      <p:cBhvr additive="base">
                                        <p:cTn id="31" dur="500" fill="hold"/>
                                        <p:tgtEl>
                                          <p:spTgt spid="92165">
                                            <p:txEl>
                                              <p:charRg st="226" end="24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5">
                                            <p:txEl>
                                              <p:charRg st="226" end="24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65">
                                            <p:txEl>
                                              <p:charRg st="248" end="315"/>
                                            </p:txEl>
                                          </p:spTgt>
                                        </p:tgtEl>
                                        <p:attrNameLst>
                                          <p:attrName>style.visibility</p:attrName>
                                        </p:attrNameLst>
                                      </p:cBhvr>
                                      <p:to>
                                        <p:strVal val="visible"/>
                                      </p:to>
                                    </p:set>
                                    <p:anim calcmode="lin" valueType="num">
                                      <p:cBhvr additive="base">
                                        <p:cTn id="37" dur="500" fill="hold"/>
                                        <p:tgtEl>
                                          <p:spTgt spid="92165">
                                            <p:txEl>
                                              <p:charRg st="248" end="3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5">
                                            <p:txEl>
                                              <p:charRg st="248" end="3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可口可乐公司高效处理危机的底牌</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7966" y="1822450"/>
            <a:ext cx="8916369" cy="4069343"/>
            <a:chOff x="63" y="3710"/>
            <a:chExt cx="13315" cy="5458"/>
          </a:xfrm>
        </p:grpSpPr>
        <p:grpSp>
          <p:nvGrpSpPr>
            <p:cNvPr id="119813" name="组合 7"/>
            <p:cNvGrpSpPr/>
            <p:nvPr/>
          </p:nvGrpSpPr>
          <p:grpSpPr>
            <a:xfrm>
              <a:off x="63" y="3710"/>
              <a:ext cx="9255" cy="5458"/>
              <a:chOff x="555228" y="1744662"/>
              <a:chExt cx="5876916" cy="3727450"/>
            </a:xfrm>
          </p:grpSpPr>
          <p:grpSp>
            <p:nvGrpSpPr>
              <p:cNvPr id="119814" name="Group 5"/>
              <p:cNvGrpSpPr/>
              <p:nvPr/>
            </p:nvGrpSpPr>
            <p:grpSpPr>
              <a:xfrm>
                <a:off x="555228" y="2878138"/>
                <a:ext cx="1670447" cy="1377950"/>
                <a:chOff x="671" y="1680"/>
                <a:chExt cx="920" cy="960"/>
              </a:xfrm>
            </p:grpSpPr>
            <p:sp>
              <p:nvSpPr>
                <p:cNvPr id="119815" name="Rectangle 6"/>
                <p:cNvSpPr/>
                <p:nvPr>
                  <p:custDataLst>
                    <p:tags r:id="rId4"/>
                  </p:custDataLst>
                </p:nvPr>
              </p:nvSpPr>
              <p:spPr>
                <a:xfrm>
                  <a:off x="710" y="1680"/>
                  <a:ext cx="881"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3" name="Rectangle 7"/>
                <p:cNvSpPr>
                  <a:spLocks noChangeArrowheads="true"/>
                </p:cNvSpPr>
                <p:nvPr>
                  <p:custDataLst>
                    <p:tags r:id="rId5"/>
                  </p:custDataLst>
                </p:nvPr>
              </p:nvSpPr>
              <p:spPr bwMode="blackWhite">
                <a:xfrm>
                  <a:off x="671" y="1721"/>
                  <a:ext cx="880" cy="879"/>
                </a:xfrm>
                <a:prstGeom prst="rect">
                  <a:avLst/>
                </a:prstGeom>
                <a:noFill/>
                <a:ln>
                  <a:noFill/>
                </a:ln>
                <a:effectLst/>
              </p:spPr>
              <p:txBody>
                <a:bodyPr lIns="4073" tIns="0" rIns="4073" bIns="0" anchor="ctr"/>
                <a:p>
                  <a:pPr marL="0" marR="0" lvl="0" indent="0" algn="ctr" defTabSz="914400" rtl="0" eaLnBrk="1" fontAlgn="base" latinLnBrk="0" hangingPunct="1">
                    <a:lnSpc>
                      <a:spcPct val="100000"/>
                    </a:lnSpc>
                    <a:spcBef>
                      <a:spcPct val="20000"/>
                    </a:spcBef>
                    <a:spcAft>
                      <a:spcPct val="0"/>
                    </a:spcAft>
                    <a:buClr>
                      <a:schemeClr val="tx2"/>
                    </a:buClr>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发生</a:t>
                  </a:r>
                  <a:endParaRPr kumimoji="0" lang="en-US" altLang="ko-KR"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20000"/>
                    </a:spcBef>
                    <a:spcAft>
                      <a:spcPct val="0"/>
                    </a:spcAft>
                    <a:buClr>
                      <a:schemeClr val="tx2"/>
                    </a:buClr>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危机</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19817" name="Group 8"/>
              <p:cNvGrpSpPr/>
              <p:nvPr/>
            </p:nvGrpSpPr>
            <p:grpSpPr>
              <a:xfrm>
                <a:off x="2474440" y="1744662"/>
                <a:ext cx="1917700" cy="852488"/>
                <a:chOff x="631" y="1680"/>
                <a:chExt cx="960" cy="960"/>
              </a:xfrm>
            </p:grpSpPr>
            <p:sp>
              <p:nvSpPr>
                <p:cNvPr id="119818" name="Rectangle 9"/>
                <p:cNvSpPr/>
                <p:nvPr>
                  <p:custDataLst>
                    <p:tags r:id="rId6"/>
                  </p:custDataLst>
                </p:nvPr>
              </p:nvSpPr>
              <p:spPr>
                <a:xfrm>
                  <a:off x="631" y="168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19" name="Rectangle 10"/>
                <p:cNvSpPr/>
                <p:nvPr>
                  <p:custDataLst>
                    <p:tags r:id="rId7"/>
                  </p:custDataLst>
                </p:nvPr>
              </p:nvSpPr>
              <p:spPr>
                <a:xfrm>
                  <a:off x="671" y="1720"/>
                  <a:ext cx="880" cy="880"/>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瓶装厂总经理</a:t>
                  </a:r>
                  <a:endParaRPr lang="zh-CN" altLang="en-US" sz="2000" dirty="0">
                    <a:latin typeface="微软雅黑" panose="020B0503020204020204" charset="-122"/>
                    <a:ea typeface="微软雅黑" panose="020B0503020204020204" charset="-122"/>
                  </a:endParaRPr>
                </a:p>
              </p:txBody>
            </p:sp>
          </p:grpSp>
          <p:grpSp>
            <p:nvGrpSpPr>
              <p:cNvPr id="119820" name="Group 20"/>
              <p:cNvGrpSpPr/>
              <p:nvPr/>
            </p:nvGrpSpPr>
            <p:grpSpPr>
              <a:xfrm>
                <a:off x="4922365" y="1848656"/>
                <a:ext cx="1449388" cy="673100"/>
                <a:chOff x="631" y="1817"/>
                <a:chExt cx="960" cy="960"/>
              </a:xfrm>
            </p:grpSpPr>
            <p:sp>
              <p:nvSpPr>
                <p:cNvPr id="119821" name="Rectangle 21"/>
                <p:cNvSpPr/>
                <p:nvPr>
                  <p:custDataLst>
                    <p:tags r:id="rId8"/>
                  </p:custDataLst>
                </p:nvPr>
              </p:nvSpPr>
              <p:spPr>
                <a:xfrm>
                  <a:off x="631" y="1817"/>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2" name="Rectangle 22"/>
                <p:cNvSpPr/>
                <p:nvPr>
                  <p:custDataLst>
                    <p:tags r:id="rId9"/>
                  </p:custDataLst>
                </p:nvPr>
              </p:nvSpPr>
              <p:spPr>
                <a:xfrm>
                  <a:off x="631" y="1817"/>
                  <a:ext cx="960" cy="960"/>
                </a:xfrm>
                <a:prstGeom prst="rect">
                  <a:avLst/>
                </a:prstGeom>
                <a:noFill/>
                <a:ln w="9525">
                  <a:noFill/>
                </a:ln>
                <a:effectLst>
                  <a:outerShdw dist="35921" dir="2699999" algn="ctr" rotWithShape="0">
                    <a:schemeClr val="bg2"/>
                  </a:outerShdw>
                </a:effectLst>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总裁</a:t>
                  </a:r>
                  <a:endParaRPr lang="zh-CN" altLang="en-US" sz="2000" dirty="0">
                    <a:latin typeface="微软雅黑" panose="020B0503020204020204" charset="-122"/>
                    <a:ea typeface="微软雅黑" panose="020B0503020204020204" charset="-122"/>
                  </a:endParaRPr>
                </a:p>
              </p:txBody>
            </p:sp>
          </p:grpSp>
          <p:grpSp>
            <p:nvGrpSpPr>
              <p:cNvPr id="119823" name="Group 41"/>
              <p:cNvGrpSpPr/>
              <p:nvPr/>
            </p:nvGrpSpPr>
            <p:grpSpPr>
              <a:xfrm>
                <a:off x="2474440" y="4619625"/>
                <a:ext cx="1917700" cy="852487"/>
                <a:chOff x="631" y="1680"/>
                <a:chExt cx="960" cy="960"/>
              </a:xfrm>
            </p:grpSpPr>
            <p:sp>
              <p:nvSpPr>
                <p:cNvPr id="119824" name="Rectangle 42"/>
                <p:cNvSpPr/>
                <p:nvPr>
                  <p:custDataLst>
                    <p:tags r:id="rId10"/>
                  </p:custDataLst>
                </p:nvPr>
              </p:nvSpPr>
              <p:spPr>
                <a:xfrm>
                  <a:off x="631" y="168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5" name="Rectangle 43"/>
                <p:cNvSpPr/>
                <p:nvPr>
                  <p:custDataLst>
                    <p:tags r:id="rId11"/>
                  </p:custDataLst>
                </p:nvPr>
              </p:nvSpPr>
              <p:spPr>
                <a:xfrm>
                  <a:off x="671" y="1720"/>
                  <a:ext cx="880" cy="880"/>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生产销售人员</a:t>
                  </a:r>
                  <a:endParaRPr lang="zh-CN" altLang="en-US" sz="2000" dirty="0">
                    <a:latin typeface="微软雅黑" panose="020B0503020204020204" charset="-122"/>
                    <a:ea typeface="微软雅黑" panose="020B0503020204020204" charset="-122"/>
                  </a:endParaRPr>
                </a:p>
              </p:txBody>
            </p:sp>
          </p:grpSp>
          <p:grpSp>
            <p:nvGrpSpPr>
              <p:cNvPr id="119826" name="Group 62"/>
              <p:cNvGrpSpPr/>
              <p:nvPr/>
            </p:nvGrpSpPr>
            <p:grpSpPr>
              <a:xfrm>
                <a:off x="4982756" y="3735387"/>
                <a:ext cx="1449388" cy="673100"/>
                <a:chOff x="671" y="-840"/>
                <a:chExt cx="960" cy="960"/>
              </a:xfrm>
            </p:grpSpPr>
            <p:sp>
              <p:nvSpPr>
                <p:cNvPr id="119827" name="Rectangle 63"/>
                <p:cNvSpPr/>
                <p:nvPr>
                  <p:custDataLst>
                    <p:tags r:id="rId12"/>
                  </p:custDataLst>
                </p:nvPr>
              </p:nvSpPr>
              <p:spPr>
                <a:xfrm>
                  <a:off x="671" y="-84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8" name="Rectangle 64"/>
                <p:cNvSpPr/>
                <p:nvPr>
                  <p:custDataLst>
                    <p:tags r:id="rId13"/>
                  </p:custDataLst>
                </p:nvPr>
              </p:nvSpPr>
              <p:spPr>
                <a:xfrm>
                  <a:off x="671" y="-818"/>
                  <a:ext cx="880" cy="880"/>
                </a:xfrm>
                <a:prstGeom prst="rect">
                  <a:avLst/>
                </a:prstGeom>
                <a:noFill/>
                <a:ln w="9525">
                  <a:noFill/>
                </a:ln>
              </p:spPr>
              <p:txBody>
                <a:bodyPr lIns="4073" tIns="0" rIns="4073" bIns="0" anchor="ctr" anchorCtr="false"/>
                <a:p>
                  <a:pPr algn="ctr">
                    <a:spcBef>
                      <a:spcPct val="20000"/>
                    </a:spcBef>
                    <a:buClr>
                      <a:schemeClr val="tx2"/>
                    </a:buClr>
                    <a:buFont typeface="Arial" panose="020B0604020202020204" pitchFamily="34" charset="0"/>
                  </a:pPr>
                  <a:r>
                    <a:rPr lang="zh-CN" altLang="en-US" sz="1800" dirty="0">
                      <a:latin typeface="微软雅黑" panose="020B0503020204020204" charset="-122"/>
                      <a:ea typeface="微软雅黑" panose="020B0503020204020204" charset="-122"/>
                    </a:rPr>
                    <a:t>接线员</a:t>
                  </a:r>
                  <a:endParaRPr lang="zh-CN" altLang="en-US" sz="1800" dirty="0">
                    <a:latin typeface="微软雅黑" panose="020B0503020204020204" charset="-122"/>
                    <a:ea typeface="微软雅黑" panose="020B0503020204020204" charset="-122"/>
                  </a:endParaRPr>
                </a:p>
              </p:txBody>
            </p:sp>
          </p:grpSp>
          <p:cxnSp>
            <p:nvCxnSpPr>
              <p:cNvPr id="119829" name="AutoShape 74"/>
              <p:cNvCxnSpPr>
                <a:stCxn id="119815" idx="3"/>
                <a:endCxn id="119818" idx="1"/>
              </p:cNvCxnSpPr>
              <p:nvPr/>
            </p:nvCxnSpPr>
            <p:spPr>
              <a:xfrm flipV="true">
                <a:off x="2225675" y="2170906"/>
                <a:ext cx="248765" cy="1396208"/>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119830" name="AutoShape 75"/>
              <p:cNvCxnSpPr>
                <a:stCxn id="119815" idx="3"/>
                <a:endCxn id="119824" idx="1"/>
              </p:cNvCxnSpPr>
              <p:nvPr/>
            </p:nvCxnSpPr>
            <p:spPr>
              <a:xfrm>
                <a:off x="2225675" y="3567114"/>
                <a:ext cx="248765" cy="1478755"/>
              </a:xfrm>
              <a:prstGeom prst="bentConnector3">
                <a:avLst>
                  <a:gd name="adj1" fmla="val 50000"/>
                </a:avLst>
              </a:prstGeom>
              <a:ln w="19050" cap="flat" cmpd="sng">
                <a:solidFill>
                  <a:schemeClr val="tx1"/>
                </a:solidFill>
                <a:prstDash val="solid"/>
                <a:miter/>
                <a:headEnd type="none" w="med" len="med"/>
                <a:tailEnd type="none" w="med" len="med"/>
              </a:ln>
            </p:spPr>
          </p:cxnSp>
        </p:grpSp>
        <p:sp>
          <p:nvSpPr>
            <p:cNvPr id="119831" name="Rectangle 42"/>
            <p:cNvSpPr/>
            <p:nvPr>
              <p:custDataLst>
                <p:tags r:id="rId14"/>
              </p:custDataLst>
            </p:nvPr>
          </p:nvSpPr>
          <p:spPr>
            <a:xfrm>
              <a:off x="3078" y="5130"/>
              <a:ext cx="3020" cy="1248"/>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32" name="Rectangle 43"/>
            <p:cNvSpPr/>
            <p:nvPr>
              <p:custDataLst>
                <p:tags r:id="rId15"/>
              </p:custDataLst>
            </p:nvPr>
          </p:nvSpPr>
          <p:spPr>
            <a:xfrm>
              <a:off x="3138" y="5235"/>
              <a:ext cx="2767" cy="1143"/>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对外推销人员</a:t>
              </a:r>
              <a:endParaRPr lang="zh-CN" altLang="en-US" sz="2000" dirty="0">
                <a:latin typeface="微软雅黑" panose="020B0503020204020204" charset="-122"/>
                <a:ea typeface="微软雅黑" panose="020B0503020204020204" charset="-122"/>
              </a:endParaRPr>
            </a:p>
          </p:txBody>
        </p:sp>
        <p:sp>
          <p:nvSpPr>
            <p:cNvPr id="119833" name="Rectangle 43"/>
            <p:cNvSpPr/>
            <p:nvPr>
              <p:custDataLst>
                <p:tags r:id="rId16"/>
              </p:custDataLst>
            </p:nvPr>
          </p:nvSpPr>
          <p:spPr>
            <a:xfrm>
              <a:off x="3138" y="6730"/>
              <a:ext cx="2767" cy="1145"/>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1800" dirty="0">
                  <a:latin typeface="微软雅黑" panose="020B0503020204020204" charset="-122"/>
                  <a:ea typeface="微软雅黑" panose="020B0503020204020204" charset="-122"/>
                </a:rPr>
                <a:t>生产销售人员</a:t>
              </a:r>
              <a:endParaRPr lang="zh-CN" altLang="en-US" sz="1800" dirty="0">
                <a:latin typeface="微软雅黑" panose="020B0503020204020204" charset="-122"/>
                <a:ea typeface="微软雅黑" panose="020B0503020204020204" charset="-122"/>
              </a:endParaRPr>
            </a:p>
          </p:txBody>
        </p:sp>
        <p:sp>
          <p:nvSpPr>
            <p:cNvPr id="48" name="Rectangle 42"/>
            <p:cNvSpPr>
              <a:spLocks noChangeArrowheads="true"/>
            </p:cNvSpPr>
            <p:nvPr>
              <p:custDataLst>
                <p:tags r:id="rId17"/>
              </p:custDataLst>
            </p:nvPr>
          </p:nvSpPr>
          <p:spPr bwMode="blackWhite">
            <a:xfrm>
              <a:off x="3078" y="6493"/>
              <a:ext cx="3020" cy="1250"/>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技术品控人员</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cxnSp>
          <p:nvCxnSpPr>
            <p:cNvPr id="54" name="直接箭头连接符 53"/>
            <p:cNvCxnSpPr>
              <a:stCxn id="119831" idx="3"/>
              <a:endCxn id="119827" idx="1"/>
            </p:cNvCxnSpPr>
            <p:nvPr/>
          </p:nvCxnSpPr>
          <p:spPr bwMode="auto">
            <a:xfrm>
              <a:off x="6098" y="5755"/>
              <a:ext cx="938" cy="136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48" idx="3"/>
              <a:endCxn id="119827" idx="1"/>
            </p:cNvCxnSpPr>
            <p:nvPr/>
          </p:nvCxnSpPr>
          <p:spPr bwMode="auto">
            <a:xfrm>
              <a:off x="6098" y="7118"/>
              <a:ext cx="938"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119824" idx="3"/>
              <a:endCxn id="119827" idx="1"/>
            </p:cNvCxnSpPr>
            <p:nvPr/>
          </p:nvCxnSpPr>
          <p:spPr bwMode="auto">
            <a:xfrm flipV="true">
              <a:off x="6105" y="7118"/>
              <a:ext cx="930" cy="14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19838" name="AutoShape 28"/>
            <p:cNvSpPr/>
            <p:nvPr/>
          </p:nvSpPr>
          <p:spPr>
            <a:xfrm rot="5400000">
              <a:off x="7193" y="5218"/>
              <a:ext cx="1777" cy="1037"/>
            </a:xfrm>
            <a:prstGeom prst="leftRightArrow">
              <a:avLst>
                <a:gd name="adj1" fmla="val 62388"/>
                <a:gd name="adj2" fmla="val 26341"/>
              </a:avLst>
            </a:prstGeom>
            <a:gradFill rotWithShape="false">
              <a:gsLst>
                <a:gs pos="0">
                  <a:srgbClr val="90CF3B"/>
                </a:gs>
                <a:gs pos="50000">
                  <a:srgbClr val="DAEFBD"/>
                </a:gs>
                <a:gs pos="100000">
                  <a:srgbClr val="90CF3B"/>
                </a:gs>
              </a:gsLst>
              <a:lin ang="0" scaled="true"/>
              <a:tileRect/>
            </a:gradFill>
            <a:ln w="0">
              <a:noFill/>
            </a:ln>
            <a:effectLst>
              <a:prstShdw prst="shdw17" dist="17961" dir="2699999">
                <a:srgbClr val="567C23"/>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39" name="TextBox 59"/>
            <p:cNvSpPr txBox="true"/>
            <p:nvPr/>
          </p:nvSpPr>
          <p:spPr>
            <a:xfrm>
              <a:off x="7130" y="5070"/>
              <a:ext cx="2093" cy="948"/>
            </a:xfrm>
            <a:prstGeom prst="rect">
              <a:avLst/>
            </a:prstGeom>
            <a:noFill/>
            <a:ln w="9525">
              <a:noFill/>
            </a:ln>
          </p:spPr>
          <p:txBody>
            <a:bodyPr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声音统一步调一致</a:t>
              </a:r>
              <a:endParaRPr lang="zh-CN" altLang="en-US" sz="2000" b="1" dirty="0">
                <a:latin typeface="微软雅黑" panose="020B0503020204020204" charset="-122"/>
                <a:ea typeface="微软雅黑" panose="020B0503020204020204" charset="-122"/>
              </a:endParaRPr>
            </a:p>
          </p:txBody>
        </p:sp>
        <p:sp>
          <p:nvSpPr>
            <p:cNvPr id="119840" name="Rectangle 63"/>
            <p:cNvSpPr/>
            <p:nvPr>
              <p:custDataLst>
                <p:tags r:id="rId18"/>
              </p:custDataLst>
            </p:nvPr>
          </p:nvSpPr>
          <p:spPr>
            <a:xfrm>
              <a:off x="10328" y="4680"/>
              <a:ext cx="3050" cy="205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119841" name="直接箭头连接符 62"/>
            <p:cNvCxnSpPr>
              <a:stCxn id="119818" idx="3"/>
              <a:endCxn id="119821" idx="1"/>
            </p:cNvCxnSpPr>
            <p:nvPr/>
          </p:nvCxnSpPr>
          <p:spPr>
            <a:xfrm>
              <a:off x="6105" y="4333"/>
              <a:ext cx="835" cy="22"/>
            </a:xfrm>
            <a:prstGeom prst="straightConnector1">
              <a:avLst/>
            </a:prstGeom>
            <a:ln w="9525">
              <a:noFill/>
            </a:ln>
          </p:spPr>
        </p:cxnSp>
        <p:cxnSp>
          <p:nvCxnSpPr>
            <p:cNvPr id="65" name="直接箭头连接符 64"/>
            <p:cNvCxnSpPr>
              <a:stCxn id="119818" idx="3"/>
              <a:endCxn id="119821" idx="1"/>
            </p:cNvCxnSpPr>
            <p:nvPr/>
          </p:nvCxnSpPr>
          <p:spPr bwMode="auto">
            <a:xfrm>
              <a:off x="6105" y="4333"/>
              <a:ext cx="835"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19843" name="TextBox 73"/>
            <p:cNvSpPr txBox="true"/>
            <p:nvPr/>
          </p:nvSpPr>
          <p:spPr>
            <a:xfrm>
              <a:off x="10328" y="4708"/>
              <a:ext cx="3050" cy="1361"/>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协调政府、媒介，引导舆论。最终化解危机 </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76" name="直接箭头连接符 75"/>
            <p:cNvCxnSpPr>
              <a:stCxn id="119822" idx="3"/>
              <a:endCxn id="119843" idx="1"/>
            </p:cNvCxnSpPr>
            <p:nvPr/>
          </p:nvCxnSpPr>
          <p:spPr bwMode="auto">
            <a:xfrm>
              <a:off x="9223" y="4356"/>
              <a:ext cx="1106" cy="103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119827" idx="3"/>
              <a:endCxn id="119840" idx="1"/>
            </p:cNvCxnSpPr>
            <p:nvPr/>
          </p:nvCxnSpPr>
          <p:spPr bwMode="auto">
            <a:xfrm flipV="true">
              <a:off x="9318" y="5705"/>
              <a:ext cx="1010" cy="141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联想集团信用管理经验</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 name="组合 81"/>
          <p:cNvGrpSpPr/>
          <p:nvPr/>
        </p:nvGrpSpPr>
        <p:grpSpPr>
          <a:xfrm>
            <a:off x="1776730" y="1119505"/>
            <a:ext cx="8639175" cy="5138420"/>
            <a:chOff x="395" y="1935"/>
            <a:chExt cx="13605" cy="8092"/>
          </a:xfrm>
        </p:grpSpPr>
        <p:sp>
          <p:nvSpPr>
            <p:cNvPr id="2" name="未知"/>
            <p:cNvSpPr/>
            <p:nvPr/>
          </p:nvSpPr>
          <p:spPr>
            <a:xfrm rot="-424169">
              <a:off x="995" y="4660"/>
              <a:ext cx="2855" cy="368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220" h="2878">
                  <a:moveTo>
                    <a:pt x="832" y="20"/>
                  </a:moveTo>
                  <a:lnTo>
                    <a:pt x="784" y="20"/>
                  </a:lnTo>
                  <a:lnTo>
                    <a:pt x="756" y="0"/>
                  </a:lnTo>
                  <a:lnTo>
                    <a:pt x="676" y="20"/>
                  </a:lnTo>
                  <a:lnTo>
                    <a:pt x="624" y="44"/>
                  </a:lnTo>
                  <a:lnTo>
                    <a:pt x="568" y="112"/>
                  </a:lnTo>
                  <a:lnTo>
                    <a:pt x="536" y="164"/>
                  </a:lnTo>
                  <a:lnTo>
                    <a:pt x="508" y="208"/>
                  </a:lnTo>
                  <a:lnTo>
                    <a:pt x="464" y="212"/>
                  </a:lnTo>
                  <a:lnTo>
                    <a:pt x="392" y="164"/>
                  </a:lnTo>
                  <a:lnTo>
                    <a:pt x="352" y="140"/>
                  </a:lnTo>
                  <a:lnTo>
                    <a:pt x="300" y="164"/>
                  </a:lnTo>
                  <a:lnTo>
                    <a:pt x="280" y="184"/>
                  </a:lnTo>
                  <a:lnTo>
                    <a:pt x="216" y="184"/>
                  </a:lnTo>
                  <a:lnTo>
                    <a:pt x="180" y="156"/>
                  </a:lnTo>
                  <a:lnTo>
                    <a:pt x="108" y="152"/>
                  </a:lnTo>
                  <a:lnTo>
                    <a:pt x="48" y="184"/>
                  </a:lnTo>
                  <a:lnTo>
                    <a:pt x="16" y="184"/>
                  </a:lnTo>
                  <a:lnTo>
                    <a:pt x="0" y="264"/>
                  </a:lnTo>
                  <a:lnTo>
                    <a:pt x="4" y="312"/>
                  </a:lnTo>
                  <a:lnTo>
                    <a:pt x="68" y="368"/>
                  </a:lnTo>
                  <a:lnTo>
                    <a:pt x="124" y="408"/>
                  </a:lnTo>
                  <a:lnTo>
                    <a:pt x="196" y="432"/>
                  </a:lnTo>
                  <a:lnTo>
                    <a:pt x="224" y="460"/>
                  </a:lnTo>
                  <a:lnTo>
                    <a:pt x="256" y="588"/>
                  </a:lnTo>
                  <a:lnTo>
                    <a:pt x="272" y="636"/>
                  </a:lnTo>
                  <a:lnTo>
                    <a:pt x="272" y="664"/>
                  </a:lnTo>
                  <a:lnTo>
                    <a:pt x="276" y="724"/>
                  </a:lnTo>
                  <a:lnTo>
                    <a:pt x="256" y="812"/>
                  </a:lnTo>
                  <a:lnTo>
                    <a:pt x="248" y="900"/>
                  </a:lnTo>
                  <a:lnTo>
                    <a:pt x="216" y="964"/>
                  </a:lnTo>
                  <a:lnTo>
                    <a:pt x="216" y="1012"/>
                  </a:lnTo>
                  <a:lnTo>
                    <a:pt x="180" y="1072"/>
                  </a:lnTo>
                  <a:lnTo>
                    <a:pt x="180" y="1100"/>
                  </a:lnTo>
                  <a:lnTo>
                    <a:pt x="132" y="1160"/>
                  </a:lnTo>
                  <a:lnTo>
                    <a:pt x="144" y="1240"/>
                  </a:lnTo>
                  <a:lnTo>
                    <a:pt x="156" y="1296"/>
                  </a:lnTo>
                  <a:lnTo>
                    <a:pt x="184" y="1372"/>
                  </a:lnTo>
                  <a:lnTo>
                    <a:pt x="236" y="1476"/>
                  </a:lnTo>
                  <a:lnTo>
                    <a:pt x="268" y="1500"/>
                  </a:lnTo>
                  <a:lnTo>
                    <a:pt x="292" y="1500"/>
                  </a:lnTo>
                  <a:lnTo>
                    <a:pt x="328" y="1556"/>
                  </a:lnTo>
                  <a:lnTo>
                    <a:pt x="404" y="1640"/>
                  </a:lnTo>
                  <a:lnTo>
                    <a:pt x="412" y="1716"/>
                  </a:lnTo>
                  <a:lnTo>
                    <a:pt x="436" y="1772"/>
                  </a:lnTo>
                  <a:lnTo>
                    <a:pt x="452" y="1796"/>
                  </a:lnTo>
                  <a:lnTo>
                    <a:pt x="460" y="1824"/>
                  </a:lnTo>
                  <a:lnTo>
                    <a:pt x="452" y="1964"/>
                  </a:lnTo>
                  <a:lnTo>
                    <a:pt x="452" y="2152"/>
                  </a:lnTo>
                  <a:lnTo>
                    <a:pt x="424" y="2196"/>
                  </a:lnTo>
                  <a:lnTo>
                    <a:pt x="384" y="2196"/>
                  </a:lnTo>
                  <a:lnTo>
                    <a:pt x="264" y="2276"/>
                  </a:lnTo>
                  <a:lnTo>
                    <a:pt x="116" y="2392"/>
                  </a:lnTo>
                  <a:lnTo>
                    <a:pt x="140" y="2420"/>
                  </a:lnTo>
                  <a:lnTo>
                    <a:pt x="76" y="2420"/>
                  </a:lnTo>
                  <a:lnTo>
                    <a:pt x="16" y="2472"/>
                  </a:lnTo>
                  <a:lnTo>
                    <a:pt x="64" y="2572"/>
                  </a:lnTo>
                  <a:lnTo>
                    <a:pt x="100" y="2708"/>
                  </a:lnTo>
                  <a:lnTo>
                    <a:pt x="136" y="2828"/>
                  </a:lnTo>
                  <a:cubicBezTo>
                    <a:pt x="151" y="2851"/>
                    <a:pt x="171" y="2878"/>
                    <a:pt x="188" y="2848"/>
                  </a:cubicBezTo>
                  <a:cubicBezTo>
                    <a:pt x="213" y="2839"/>
                    <a:pt x="221" y="2698"/>
                    <a:pt x="240" y="2648"/>
                  </a:cubicBezTo>
                  <a:cubicBezTo>
                    <a:pt x="259" y="2598"/>
                    <a:pt x="280" y="2563"/>
                    <a:pt x="300" y="2548"/>
                  </a:cubicBezTo>
                  <a:lnTo>
                    <a:pt x="360" y="2556"/>
                  </a:lnTo>
                  <a:lnTo>
                    <a:pt x="408" y="2484"/>
                  </a:lnTo>
                  <a:lnTo>
                    <a:pt x="524" y="2420"/>
                  </a:lnTo>
                  <a:lnTo>
                    <a:pt x="680" y="2340"/>
                  </a:lnTo>
                  <a:lnTo>
                    <a:pt x="736" y="2224"/>
                  </a:lnTo>
                  <a:lnTo>
                    <a:pt x="752" y="2144"/>
                  </a:lnTo>
                  <a:lnTo>
                    <a:pt x="744" y="2076"/>
                  </a:lnTo>
                  <a:lnTo>
                    <a:pt x="748" y="1972"/>
                  </a:lnTo>
                  <a:lnTo>
                    <a:pt x="756" y="1720"/>
                  </a:lnTo>
                  <a:lnTo>
                    <a:pt x="736" y="1644"/>
                  </a:lnTo>
                  <a:lnTo>
                    <a:pt x="728" y="1584"/>
                  </a:lnTo>
                  <a:lnTo>
                    <a:pt x="728" y="1500"/>
                  </a:lnTo>
                  <a:lnTo>
                    <a:pt x="756" y="1412"/>
                  </a:lnTo>
                  <a:lnTo>
                    <a:pt x="808" y="1412"/>
                  </a:lnTo>
                  <a:lnTo>
                    <a:pt x="844" y="1332"/>
                  </a:lnTo>
                  <a:lnTo>
                    <a:pt x="888" y="1304"/>
                  </a:lnTo>
                  <a:lnTo>
                    <a:pt x="940" y="1320"/>
                  </a:lnTo>
                  <a:lnTo>
                    <a:pt x="980" y="1308"/>
                  </a:lnTo>
                  <a:lnTo>
                    <a:pt x="1060" y="1292"/>
                  </a:lnTo>
                  <a:lnTo>
                    <a:pt x="1164" y="1312"/>
                  </a:lnTo>
                  <a:lnTo>
                    <a:pt x="1240" y="1304"/>
                  </a:lnTo>
                  <a:lnTo>
                    <a:pt x="1260" y="1328"/>
                  </a:lnTo>
                  <a:lnTo>
                    <a:pt x="1312" y="1332"/>
                  </a:lnTo>
                  <a:lnTo>
                    <a:pt x="1364" y="1360"/>
                  </a:lnTo>
                  <a:lnTo>
                    <a:pt x="1400" y="1380"/>
                  </a:lnTo>
                  <a:lnTo>
                    <a:pt x="1488" y="1384"/>
                  </a:lnTo>
                  <a:lnTo>
                    <a:pt x="1548" y="1460"/>
                  </a:lnTo>
                  <a:lnTo>
                    <a:pt x="1672" y="1484"/>
                  </a:lnTo>
                  <a:lnTo>
                    <a:pt x="1744" y="1500"/>
                  </a:lnTo>
                  <a:lnTo>
                    <a:pt x="1808" y="1488"/>
                  </a:lnTo>
                  <a:lnTo>
                    <a:pt x="1856" y="1432"/>
                  </a:lnTo>
                  <a:lnTo>
                    <a:pt x="1908" y="1304"/>
                  </a:lnTo>
                  <a:lnTo>
                    <a:pt x="1912" y="1228"/>
                  </a:lnTo>
                  <a:lnTo>
                    <a:pt x="1896" y="1148"/>
                  </a:lnTo>
                  <a:lnTo>
                    <a:pt x="1932" y="1028"/>
                  </a:lnTo>
                  <a:lnTo>
                    <a:pt x="1996" y="936"/>
                  </a:lnTo>
                  <a:lnTo>
                    <a:pt x="2032" y="832"/>
                  </a:lnTo>
                  <a:lnTo>
                    <a:pt x="2168" y="856"/>
                  </a:lnTo>
                  <a:lnTo>
                    <a:pt x="2196" y="860"/>
                  </a:lnTo>
                  <a:lnTo>
                    <a:pt x="2220" y="140"/>
                  </a:lnTo>
                  <a:lnTo>
                    <a:pt x="2144" y="132"/>
                  </a:lnTo>
                  <a:lnTo>
                    <a:pt x="1988" y="136"/>
                  </a:lnTo>
                  <a:lnTo>
                    <a:pt x="1788" y="108"/>
                  </a:lnTo>
                  <a:lnTo>
                    <a:pt x="1724" y="120"/>
                  </a:lnTo>
                  <a:lnTo>
                    <a:pt x="1712" y="188"/>
                  </a:lnTo>
                  <a:lnTo>
                    <a:pt x="1724" y="320"/>
                  </a:lnTo>
                  <a:lnTo>
                    <a:pt x="1652" y="340"/>
                  </a:lnTo>
                  <a:lnTo>
                    <a:pt x="1674" y="356"/>
                  </a:lnTo>
                  <a:lnTo>
                    <a:pt x="1723" y="351"/>
                  </a:lnTo>
                  <a:lnTo>
                    <a:pt x="1724" y="536"/>
                  </a:lnTo>
                  <a:lnTo>
                    <a:pt x="1660" y="536"/>
                  </a:lnTo>
                  <a:lnTo>
                    <a:pt x="1620" y="548"/>
                  </a:lnTo>
                  <a:lnTo>
                    <a:pt x="1712" y="584"/>
                  </a:lnTo>
                  <a:lnTo>
                    <a:pt x="1720" y="612"/>
                  </a:lnTo>
                  <a:lnTo>
                    <a:pt x="1700" y="780"/>
                  </a:lnTo>
                  <a:lnTo>
                    <a:pt x="1668" y="820"/>
                  </a:lnTo>
                  <a:lnTo>
                    <a:pt x="1664" y="868"/>
                  </a:lnTo>
                  <a:lnTo>
                    <a:pt x="1632" y="904"/>
                  </a:lnTo>
                  <a:lnTo>
                    <a:pt x="1564" y="900"/>
                  </a:lnTo>
                  <a:lnTo>
                    <a:pt x="1496" y="924"/>
                  </a:lnTo>
                  <a:lnTo>
                    <a:pt x="1424" y="952"/>
                  </a:lnTo>
                  <a:lnTo>
                    <a:pt x="1384" y="980"/>
                  </a:lnTo>
                  <a:lnTo>
                    <a:pt x="1368" y="1008"/>
                  </a:lnTo>
                  <a:lnTo>
                    <a:pt x="1216" y="992"/>
                  </a:lnTo>
                  <a:lnTo>
                    <a:pt x="1168" y="956"/>
                  </a:lnTo>
                  <a:lnTo>
                    <a:pt x="1088" y="956"/>
                  </a:lnTo>
                  <a:lnTo>
                    <a:pt x="992" y="956"/>
                  </a:lnTo>
                  <a:lnTo>
                    <a:pt x="924" y="940"/>
                  </a:lnTo>
                  <a:lnTo>
                    <a:pt x="892" y="924"/>
                  </a:lnTo>
                  <a:lnTo>
                    <a:pt x="876" y="884"/>
                  </a:lnTo>
                  <a:lnTo>
                    <a:pt x="888" y="832"/>
                  </a:lnTo>
                  <a:lnTo>
                    <a:pt x="912" y="784"/>
                  </a:lnTo>
                  <a:lnTo>
                    <a:pt x="928" y="728"/>
                  </a:lnTo>
                  <a:lnTo>
                    <a:pt x="976" y="712"/>
                  </a:lnTo>
                  <a:lnTo>
                    <a:pt x="1060" y="732"/>
                  </a:lnTo>
                  <a:lnTo>
                    <a:pt x="1204" y="740"/>
                  </a:lnTo>
                  <a:lnTo>
                    <a:pt x="1288" y="712"/>
                  </a:lnTo>
                  <a:lnTo>
                    <a:pt x="1388" y="660"/>
                  </a:lnTo>
                  <a:lnTo>
                    <a:pt x="1468" y="592"/>
                  </a:lnTo>
                  <a:lnTo>
                    <a:pt x="1520" y="536"/>
                  </a:lnTo>
                  <a:lnTo>
                    <a:pt x="1544" y="508"/>
                  </a:lnTo>
                  <a:lnTo>
                    <a:pt x="1592" y="520"/>
                  </a:lnTo>
                  <a:lnTo>
                    <a:pt x="1624" y="548"/>
                  </a:lnTo>
                  <a:lnTo>
                    <a:pt x="1647" y="536"/>
                  </a:lnTo>
                  <a:lnTo>
                    <a:pt x="1612" y="492"/>
                  </a:lnTo>
                  <a:lnTo>
                    <a:pt x="1632" y="456"/>
                  </a:lnTo>
                  <a:lnTo>
                    <a:pt x="1632" y="420"/>
                  </a:lnTo>
                  <a:lnTo>
                    <a:pt x="1648" y="376"/>
                  </a:lnTo>
                  <a:lnTo>
                    <a:pt x="1672" y="356"/>
                  </a:lnTo>
                  <a:lnTo>
                    <a:pt x="1656" y="341"/>
                  </a:lnTo>
                  <a:lnTo>
                    <a:pt x="1584" y="344"/>
                  </a:lnTo>
                  <a:lnTo>
                    <a:pt x="1536" y="356"/>
                  </a:lnTo>
                  <a:lnTo>
                    <a:pt x="1540" y="392"/>
                  </a:lnTo>
                  <a:lnTo>
                    <a:pt x="1496" y="424"/>
                  </a:lnTo>
                  <a:lnTo>
                    <a:pt x="1444" y="464"/>
                  </a:lnTo>
                  <a:lnTo>
                    <a:pt x="1444" y="492"/>
                  </a:lnTo>
                  <a:lnTo>
                    <a:pt x="1392" y="492"/>
                  </a:lnTo>
                  <a:lnTo>
                    <a:pt x="1384" y="520"/>
                  </a:lnTo>
                  <a:lnTo>
                    <a:pt x="1340" y="520"/>
                  </a:lnTo>
                  <a:lnTo>
                    <a:pt x="1300" y="540"/>
                  </a:lnTo>
                  <a:lnTo>
                    <a:pt x="1236" y="572"/>
                  </a:lnTo>
                  <a:lnTo>
                    <a:pt x="1208" y="584"/>
                  </a:lnTo>
                  <a:lnTo>
                    <a:pt x="1148" y="564"/>
                  </a:lnTo>
                  <a:lnTo>
                    <a:pt x="1080" y="556"/>
                  </a:lnTo>
                  <a:lnTo>
                    <a:pt x="1048" y="528"/>
                  </a:lnTo>
                  <a:lnTo>
                    <a:pt x="1028" y="500"/>
                  </a:lnTo>
                  <a:lnTo>
                    <a:pt x="1012" y="480"/>
                  </a:lnTo>
                  <a:lnTo>
                    <a:pt x="976" y="432"/>
                  </a:lnTo>
                  <a:lnTo>
                    <a:pt x="936" y="388"/>
                  </a:lnTo>
                  <a:lnTo>
                    <a:pt x="904" y="368"/>
                  </a:lnTo>
                  <a:lnTo>
                    <a:pt x="844" y="372"/>
                  </a:lnTo>
                  <a:lnTo>
                    <a:pt x="824" y="344"/>
                  </a:lnTo>
                  <a:lnTo>
                    <a:pt x="820" y="316"/>
                  </a:lnTo>
                  <a:lnTo>
                    <a:pt x="844" y="264"/>
                  </a:lnTo>
                  <a:lnTo>
                    <a:pt x="860" y="212"/>
                  </a:lnTo>
                  <a:lnTo>
                    <a:pt x="868" y="152"/>
                  </a:lnTo>
                  <a:lnTo>
                    <a:pt x="880" y="120"/>
                  </a:lnTo>
                  <a:lnTo>
                    <a:pt x="876" y="96"/>
                  </a:lnTo>
                  <a:lnTo>
                    <a:pt x="856" y="72"/>
                  </a:lnTo>
                  <a:lnTo>
                    <a:pt x="852" y="48"/>
                  </a:lnTo>
                  <a:lnTo>
                    <a:pt x="832" y="2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3" name="Line 3"/>
            <p:cNvSpPr/>
            <p:nvPr/>
          </p:nvSpPr>
          <p:spPr>
            <a:xfrm flipV="true">
              <a:off x="3070" y="3883"/>
              <a:ext cx="7535" cy="4765"/>
            </a:xfrm>
            <a:prstGeom prst="line">
              <a:avLst/>
            </a:prstGeom>
            <a:ln w="38100" cap="flat" cmpd="sng">
              <a:solidFill>
                <a:srgbClr val="000000"/>
              </a:solidFill>
              <a:prstDash val="solid"/>
              <a:round/>
              <a:headEnd type="none" w="med" len="med"/>
              <a:tailEnd type="none" w="med" len="med"/>
            </a:ln>
          </p:spPr>
        </p:sp>
        <p:grpSp>
          <p:nvGrpSpPr>
            <p:cNvPr id="4" name="Group 4"/>
            <p:cNvGrpSpPr/>
            <p:nvPr/>
          </p:nvGrpSpPr>
          <p:grpSpPr>
            <a:xfrm>
              <a:off x="3028" y="8455"/>
              <a:ext cx="320" cy="300"/>
              <a:chOff x="0" y="0"/>
              <a:chExt cx="183" cy="172"/>
            </a:xfrm>
          </p:grpSpPr>
          <p:pic>
            <p:nvPicPr>
              <p:cNvPr id="5" name="Picture 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6" name="Oval 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7" name="Group 7"/>
              <p:cNvGrpSpPr/>
              <p:nvPr/>
            </p:nvGrpSpPr>
            <p:grpSpPr>
              <a:xfrm rot="-1297425" flipH="true" flipV="true">
                <a:off x="22" y="134"/>
                <a:ext cx="151" cy="37"/>
                <a:chOff x="0" y="0"/>
                <a:chExt cx="893" cy="246"/>
              </a:xfrm>
            </p:grpSpPr>
            <p:grpSp>
              <p:nvGrpSpPr>
                <p:cNvPr id="8" name="Group 8"/>
                <p:cNvGrpSpPr/>
                <p:nvPr/>
              </p:nvGrpSpPr>
              <p:grpSpPr>
                <a:xfrm>
                  <a:off x="0" y="0"/>
                  <a:ext cx="743" cy="185"/>
                  <a:chOff x="0" y="0"/>
                  <a:chExt cx="1118" cy="279"/>
                </a:xfrm>
              </p:grpSpPr>
              <p:sp>
                <p:nvSpPr>
                  <p:cNvPr id="9" name="AutoShape 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0" name="AutoShape 1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1" name="AutoShape 1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3" name="AutoShape 1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15" name="Group 13"/>
                <p:cNvGrpSpPr/>
                <p:nvPr/>
              </p:nvGrpSpPr>
              <p:grpSpPr>
                <a:xfrm rot="1353540">
                  <a:off x="150" y="60"/>
                  <a:ext cx="743" cy="186"/>
                  <a:chOff x="0" y="0"/>
                  <a:chExt cx="1118" cy="279"/>
                </a:xfrm>
              </p:grpSpPr>
              <p:sp>
                <p:nvSpPr>
                  <p:cNvPr id="16" name="AutoShape 1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7" name="AutoShape 1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3" name="AutoShape 1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4" name="AutoShape 1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26" name="Picture 1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27" name="Group 19"/>
            <p:cNvGrpSpPr/>
            <p:nvPr/>
          </p:nvGrpSpPr>
          <p:grpSpPr>
            <a:xfrm>
              <a:off x="5678" y="6730"/>
              <a:ext cx="320" cy="300"/>
              <a:chOff x="0" y="0"/>
              <a:chExt cx="183" cy="172"/>
            </a:xfrm>
          </p:grpSpPr>
          <p:pic>
            <p:nvPicPr>
              <p:cNvPr id="28" name="Picture 2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29" name="Oval 21"/>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30" name="Group 22"/>
              <p:cNvGrpSpPr/>
              <p:nvPr/>
            </p:nvGrpSpPr>
            <p:grpSpPr>
              <a:xfrm rot="-1297425" flipH="true" flipV="true">
                <a:off x="22" y="134"/>
                <a:ext cx="151" cy="37"/>
                <a:chOff x="0" y="0"/>
                <a:chExt cx="893" cy="246"/>
              </a:xfrm>
            </p:grpSpPr>
            <p:grpSp>
              <p:nvGrpSpPr>
                <p:cNvPr id="31" name="Group 23"/>
                <p:cNvGrpSpPr/>
                <p:nvPr/>
              </p:nvGrpSpPr>
              <p:grpSpPr>
                <a:xfrm>
                  <a:off x="0" y="0"/>
                  <a:ext cx="743" cy="185"/>
                  <a:chOff x="0" y="0"/>
                  <a:chExt cx="1118" cy="279"/>
                </a:xfrm>
              </p:grpSpPr>
              <p:sp>
                <p:nvSpPr>
                  <p:cNvPr id="32" name="AutoShape 2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3" name="AutoShape 2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4" name="AutoShape 2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5" name="AutoShape 2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36" name="Group 28"/>
                <p:cNvGrpSpPr/>
                <p:nvPr/>
              </p:nvGrpSpPr>
              <p:grpSpPr>
                <a:xfrm rot="1353540">
                  <a:off x="150" y="60"/>
                  <a:ext cx="743" cy="186"/>
                  <a:chOff x="0" y="0"/>
                  <a:chExt cx="1118" cy="279"/>
                </a:xfrm>
              </p:grpSpPr>
              <p:sp>
                <p:nvSpPr>
                  <p:cNvPr id="37" name="AutoShape 2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8" name="AutoShape 3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9" name="AutoShape 3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0" name="AutoShape 3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41" name="Picture 3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42" name="Group 34"/>
            <p:cNvGrpSpPr/>
            <p:nvPr/>
          </p:nvGrpSpPr>
          <p:grpSpPr>
            <a:xfrm>
              <a:off x="8210" y="5158"/>
              <a:ext cx="320" cy="300"/>
              <a:chOff x="0" y="0"/>
              <a:chExt cx="183" cy="172"/>
            </a:xfrm>
          </p:grpSpPr>
          <p:pic>
            <p:nvPicPr>
              <p:cNvPr id="43" name="Picture 3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44" name="Oval 3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5" name="Group 37"/>
              <p:cNvGrpSpPr/>
              <p:nvPr/>
            </p:nvGrpSpPr>
            <p:grpSpPr>
              <a:xfrm rot="-1297425" flipH="true" flipV="true">
                <a:off x="22" y="134"/>
                <a:ext cx="151" cy="37"/>
                <a:chOff x="0" y="0"/>
                <a:chExt cx="893" cy="246"/>
              </a:xfrm>
            </p:grpSpPr>
            <p:grpSp>
              <p:nvGrpSpPr>
                <p:cNvPr id="46" name="Group 38"/>
                <p:cNvGrpSpPr/>
                <p:nvPr/>
              </p:nvGrpSpPr>
              <p:grpSpPr>
                <a:xfrm>
                  <a:off x="0" y="0"/>
                  <a:ext cx="743" cy="185"/>
                  <a:chOff x="0" y="0"/>
                  <a:chExt cx="1118" cy="279"/>
                </a:xfrm>
              </p:grpSpPr>
              <p:sp>
                <p:nvSpPr>
                  <p:cNvPr id="47" name="AutoShape 3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8" name="AutoShape 4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9" name="AutoShape 4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0" name="AutoShape 4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51" name="Group 43"/>
                <p:cNvGrpSpPr/>
                <p:nvPr/>
              </p:nvGrpSpPr>
              <p:grpSpPr>
                <a:xfrm rot="1353540">
                  <a:off x="150" y="60"/>
                  <a:ext cx="743" cy="186"/>
                  <a:chOff x="0" y="0"/>
                  <a:chExt cx="1118" cy="279"/>
                </a:xfrm>
              </p:grpSpPr>
              <p:sp>
                <p:nvSpPr>
                  <p:cNvPr id="52" name="AutoShape 4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3" name="AutoShape 4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4" name="AutoShape 4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5" name="AutoShape 4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56" name="Picture 4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57" name="Group 49"/>
            <p:cNvGrpSpPr/>
            <p:nvPr/>
          </p:nvGrpSpPr>
          <p:grpSpPr>
            <a:xfrm>
              <a:off x="10345" y="3765"/>
              <a:ext cx="320" cy="300"/>
              <a:chOff x="0" y="0"/>
              <a:chExt cx="183" cy="172"/>
            </a:xfrm>
          </p:grpSpPr>
          <p:pic>
            <p:nvPicPr>
              <p:cNvPr id="58" name="Picture 5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59" name="Oval 51"/>
              <p:cNvSpPr>
                <a:spLocks noChangeArrowheads="true"/>
              </p:cNvSpPr>
              <p:nvPr/>
            </p:nvSpPr>
            <p:spPr bwMode="auto">
              <a:xfrm>
                <a:off x="9" y="0"/>
                <a:ext cx="173" cy="172"/>
              </a:xfrm>
              <a:prstGeom prst="ellipse">
                <a:avLst/>
              </a:prstGeom>
              <a:gradFill rotWithShape="true">
                <a:gsLst>
                  <a:gs pos="0">
                    <a:srgbClr val="01BCFF">
                      <a:gamma/>
                      <a:shade val="46275"/>
                      <a:invGamma/>
                    </a:srgbClr>
                  </a:gs>
                  <a:gs pos="50000">
                    <a:srgbClr val="01BCFF">
                      <a:alpha val="50000"/>
                    </a:srgbClr>
                  </a:gs>
                  <a:gs pos="100000">
                    <a:srgbClr val="01BCFF">
                      <a:gamma/>
                      <a:shade val="46275"/>
                      <a:invGamma/>
                    </a:srgbClr>
                  </a:gs>
                </a:gsLst>
                <a:lin ang="5400000" scaled="true"/>
              </a:gradFill>
              <a:ln w="9525">
                <a:noFill/>
                <a:round/>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60" name="Group 52"/>
              <p:cNvGrpSpPr/>
              <p:nvPr/>
            </p:nvGrpSpPr>
            <p:grpSpPr>
              <a:xfrm rot="-1297425" flipH="true" flipV="true">
                <a:off x="22" y="134"/>
                <a:ext cx="151" cy="37"/>
                <a:chOff x="0" y="0"/>
                <a:chExt cx="893" cy="246"/>
              </a:xfrm>
            </p:grpSpPr>
            <p:grpSp>
              <p:nvGrpSpPr>
                <p:cNvPr id="61" name="Group 53"/>
                <p:cNvGrpSpPr/>
                <p:nvPr/>
              </p:nvGrpSpPr>
              <p:grpSpPr>
                <a:xfrm>
                  <a:off x="0" y="0"/>
                  <a:ext cx="743" cy="185"/>
                  <a:chOff x="0" y="0"/>
                  <a:chExt cx="1118" cy="279"/>
                </a:xfrm>
              </p:grpSpPr>
              <p:sp>
                <p:nvSpPr>
                  <p:cNvPr id="62" name="AutoShape 5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3" name="AutoShape 5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4" name="AutoShape 5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5" name="AutoShape 5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66" name="Group 58"/>
                <p:cNvGrpSpPr/>
                <p:nvPr/>
              </p:nvGrpSpPr>
              <p:grpSpPr>
                <a:xfrm rot="1353540">
                  <a:off x="150" y="60"/>
                  <a:ext cx="743" cy="186"/>
                  <a:chOff x="0" y="0"/>
                  <a:chExt cx="1118" cy="279"/>
                </a:xfrm>
              </p:grpSpPr>
              <p:sp>
                <p:nvSpPr>
                  <p:cNvPr id="67" name="AutoShape 5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8" name="AutoShape 6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9" name="AutoShape 6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0" name="AutoShape 6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71" name="Picture 6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sp>
          <p:nvSpPr>
            <p:cNvPr id="72" name="AutoShape 64"/>
            <p:cNvSpPr/>
            <p:nvPr/>
          </p:nvSpPr>
          <p:spPr>
            <a:xfrm>
              <a:off x="395" y="7895"/>
              <a:ext cx="2565" cy="793"/>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3" name="AutoShape 65"/>
            <p:cNvSpPr/>
            <p:nvPr/>
          </p:nvSpPr>
          <p:spPr>
            <a:xfrm>
              <a:off x="3458" y="5968"/>
              <a:ext cx="2225" cy="907"/>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4" name="AutoShape 66"/>
            <p:cNvSpPr/>
            <p:nvPr/>
          </p:nvSpPr>
          <p:spPr>
            <a:xfrm>
              <a:off x="5160" y="4380"/>
              <a:ext cx="3113" cy="820"/>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5" name="Text Box 67"/>
            <p:cNvSpPr txBox="true"/>
            <p:nvPr/>
          </p:nvSpPr>
          <p:spPr>
            <a:xfrm>
              <a:off x="395" y="8008"/>
              <a:ext cx="2613" cy="582"/>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rPr>
                <a:t>经验管理模式</a:t>
              </a:r>
              <a:endParaRPr lang="zh-CN" altLang="en-US" sz="1800" b="1" dirty="0">
                <a:solidFill>
                  <a:schemeClr val="tx1"/>
                </a:solidFill>
                <a:latin typeface="微软雅黑" panose="020B0503020204020204" charset="-122"/>
                <a:ea typeface="微软雅黑" panose="020B0503020204020204" charset="-122"/>
              </a:endParaRPr>
            </a:p>
          </p:txBody>
        </p:sp>
        <p:sp>
          <p:nvSpPr>
            <p:cNvPr id="76" name="Text Box 68"/>
            <p:cNvSpPr txBox="true"/>
            <p:nvPr/>
          </p:nvSpPr>
          <p:spPr>
            <a:xfrm>
              <a:off x="3248" y="6140"/>
              <a:ext cx="2552"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财务管理模式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77" name="Text Box 69"/>
            <p:cNvSpPr txBox="true"/>
            <p:nvPr/>
          </p:nvSpPr>
          <p:spPr>
            <a:xfrm>
              <a:off x="4705" y="4605"/>
              <a:ext cx="3998"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全程交易管理模式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78" name="Picture 70" descr="095"/>
            <p:cNvPicPr>
              <a:picLocks noChangeAspect="true"/>
            </p:cNvPicPr>
            <p:nvPr/>
          </p:nvPicPr>
          <p:blipFill>
            <a:blip r:embed="rId6"/>
            <a:stretch>
              <a:fillRect/>
            </a:stretch>
          </p:blipFill>
          <p:spPr>
            <a:xfrm>
              <a:off x="10598" y="1935"/>
              <a:ext cx="2260" cy="2018"/>
            </a:xfrm>
            <a:prstGeom prst="rect">
              <a:avLst/>
            </a:prstGeom>
            <a:noFill/>
            <a:ln w="9525">
              <a:noFill/>
            </a:ln>
          </p:spPr>
        </p:pic>
        <p:sp>
          <p:nvSpPr>
            <p:cNvPr id="79" name="Text Box 71"/>
            <p:cNvSpPr txBox="true"/>
            <p:nvPr/>
          </p:nvSpPr>
          <p:spPr>
            <a:xfrm>
              <a:off x="3685" y="8575"/>
              <a:ext cx="8763"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交易管理工作以支持市场开拓为主，没有建立基本的交易管理流程和制度，销售完成后的货款催收工作没有明确的责任人和监控手段，潜在的交易风险很大。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0" name="Text Box 72"/>
            <p:cNvSpPr txBox="true"/>
            <p:nvPr/>
          </p:nvSpPr>
          <p:spPr>
            <a:xfrm>
              <a:off x="6405" y="6648"/>
              <a:ext cx="7389" cy="1888"/>
            </a:xfrm>
            <a:prstGeom prst="rect">
              <a:avLst/>
            </a:prstGeom>
            <a:noFill/>
            <a:ln w="9525">
              <a:noFill/>
            </a:ln>
          </p:spPr>
          <p:txBody>
            <a:bodyPr wrap="square" anchor="t" anchorCtr="false">
              <a:spAutoFit/>
            </a:bodyPr>
            <a:p>
              <a:pPr>
                <a:spcBef>
                  <a:spcPct val="50000"/>
                </a:spcBef>
                <a:buClrTx/>
                <a:buFont typeface="Arial" panose="020B0604020202020204" pitchFamily="34" charset="0"/>
                <a:buChar char="•"/>
              </a:pPr>
              <a:r>
                <a:rPr lang="zh-CN" altLang="en-US" sz="1800" dirty="0">
                  <a:latin typeface="微软雅黑" panose="020B0503020204020204" charset="-122"/>
                  <a:ea typeface="微软雅黑" panose="020B0503020204020204" charset="-122"/>
                </a:rPr>
                <a:t>信用工作仍以支持市场为主，财务控制为辅并建立基本的信用审批制度、审批权限等管理制度，仍没有形成专业化的信用管理队伍，也缺乏对代理进行全面的信用评估与分析。</a:t>
              </a:r>
              <a:endParaRPr lang="zh-CN" altLang="en-US" sz="1800" dirty="0">
                <a:latin typeface="微软雅黑" panose="020B0503020204020204" charset="-122"/>
                <a:ea typeface="微软雅黑" panose="020B0503020204020204" charset="-122"/>
              </a:endParaRPr>
            </a:p>
          </p:txBody>
        </p:sp>
        <p:sp>
          <p:nvSpPr>
            <p:cNvPr id="81" name="Text Box 73"/>
            <p:cNvSpPr txBox="true"/>
            <p:nvPr/>
          </p:nvSpPr>
          <p:spPr>
            <a:xfrm>
              <a:off x="9128" y="4720"/>
              <a:ext cx="4872"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标志着交易管理工作由经验管理走向以风险管理为核心的专业化管理之路。</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11910" y="1290955"/>
            <a:ext cx="9569450" cy="4610735"/>
            <a:chOff x="-315" y="2235"/>
            <a:chExt cx="15070" cy="7261"/>
          </a:xfrm>
        </p:grpSpPr>
        <p:sp>
          <p:nvSpPr>
            <p:cNvPr id="71686" name="Rectangle 3"/>
            <p:cNvSpPr>
              <a:spLocks noGrp="true"/>
            </p:cNvSpPr>
            <p:nvPr/>
          </p:nvSpPr>
          <p:spPr>
            <a:xfrm>
              <a:off x="0" y="2235"/>
              <a:ext cx="14400" cy="78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ctr" eaLnBrk="1" hangingPunct="1">
                <a:buNone/>
              </a:pP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 “3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信用管理模式＝“</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个信用管理机制”＋“</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71687" name="Group 4"/>
            <p:cNvGrpSpPr/>
            <p:nvPr/>
          </p:nvGrpSpPr>
          <p:grpSpPr>
            <a:xfrm>
              <a:off x="453" y="3228"/>
              <a:ext cx="7222" cy="697"/>
              <a:chOff x="398" y="893"/>
              <a:chExt cx="1747" cy="279"/>
            </a:xfrm>
          </p:grpSpPr>
          <p:sp>
            <p:nvSpPr>
              <p:cNvPr id="585733" name="Rectangle 5"/>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0" name="Rectangle 6"/>
              <p:cNvSpPr/>
              <p:nvPr/>
            </p:nvSpPr>
            <p:spPr>
              <a:xfrm>
                <a:off x="443" y="921"/>
                <a:ext cx="1654"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个信用管理机制</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89" name="Text Box 8"/>
            <p:cNvSpPr txBox="true"/>
            <p:nvPr/>
          </p:nvSpPr>
          <p:spPr>
            <a:xfrm>
              <a:off x="-315" y="4267"/>
              <a:ext cx="9793" cy="1598"/>
            </a:xfrm>
            <a:prstGeom prst="rect">
              <a:avLst/>
            </a:prstGeom>
            <a:noFill/>
            <a:ln w="12700">
              <a:noFill/>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前期信用管理阶段，资信调查和评估机制</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（从交易前期的客户筛选、评价和控制的角度避免信用风险）</a:t>
              </a:r>
              <a:endParaRPr lang="zh-CN" altLang="en-US" sz="2000" dirty="0">
                <a:solidFill>
                  <a:srgbClr val="130401"/>
                </a:solidFill>
                <a:latin typeface="微软雅黑" panose="020B0503020204020204" charset="-122"/>
                <a:ea typeface="微软雅黑" panose="020B0503020204020204" charset="-122"/>
              </a:endParaRPr>
            </a:p>
          </p:txBody>
        </p:sp>
        <p:grpSp>
          <p:nvGrpSpPr>
            <p:cNvPr id="71690" name="Group 9"/>
            <p:cNvGrpSpPr/>
            <p:nvPr/>
          </p:nvGrpSpPr>
          <p:grpSpPr>
            <a:xfrm>
              <a:off x="8938" y="3213"/>
              <a:ext cx="5817" cy="697"/>
              <a:chOff x="294" y="893"/>
              <a:chExt cx="2063" cy="279"/>
            </a:xfrm>
          </p:grpSpPr>
          <p:sp>
            <p:nvSpPr>
              <p:cNvPr id="585738" name="Rectangle 10"/>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4" name="Rectangle 11"/>
              <p:cNvSpPr/>
              <p:nvPr/>
            </p:nvSpPr>
            <p:spPr>
              <a:xfrm>
                <a:off x="294" y="921"/>
                <a:ext cx="2063"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92" name="Text Box 13"/>
            <p:cNvSpPr txBox="true"/>
            <p:nvPr/>
          </p:nvSpPr>
          <p:spPr>
            <a:xfrm>
              <a:off x="9803" y="4961"/>
              <a:ext cx="4087" cy="2567"/>
            </a:xfrm>
            <a:prstGeom prst="rect">
              <a:avLst/>
            </a:prstGeom>
            <a:noFill/>
            <a:ln w="12700" cap="flat" cmpd="sng">
              <a:solidFill>
                <a:srgbClr val="000000"/>
              </a:solidFill>
              <a:prstDash val="solid"/>
              <a:miter/>
              <a:headEnd type="none" w="med" len="med"/>
              <a:tailEnd type="none" w="med" len="med"/>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在企业内部建立一个信用管理的部门</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（全面管理企业信用赊销的各个环节）</a:t>
              </a:r>
              <a:endParaRPr lang="zh-CN" altLang="en-US" sz="2000" dirty="0">
                <a:solidFill>
                  <a:srgbClr val="130401"/>
                </a:solidFill>
                <a:latin typeface="微软雅黑" panose="020B0503020204020204" charset="-122"/>
                <a:ea typeface="微软雅黑" panose="020B0503020204020204" charset="-122"/>
              </a:endParaRPr>
            </a:p>
          </p:txBody>
        </p:sp>
        <p:sp>
          <p:nvSpPr>
            <p:cNvPr id="71693" name="Text Box 14"/>
            <p:cNvSpPr txBox="true"/>
            <p:nvPr/>
          </p:nvSpPr>
          <p:spPr>
            <a:xfrm>
              <a:off x="-314" y="6314"/>
              <a:ext cx="9105" cy="1113"/>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中期信用管理阶段，债权保障机制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（在交易中期转嫁和规避信用风险）</a:t>
              </a:r>
              <a:endParaRPr lang="zh-CN" altLang="en-US" sz="2000" dirty="0">
                <a:solidFill>
                  <a:srgbClr val="130401"/>
                </a:solidFill>
                <a:latin typeface="微软雅黑" panose="020B0503020204020204" charset="-122"/>
                <a:ea typeface="微软雅黑" panose="020B0503020204020204" charset="-122"/>
              </a:endParaRPr>
            </a:p>
          </p:txBody>
        </p:sp>
        <p:sp>
          <p:nvSpPr>
            <p:cNvPr id="71694" name="Text Box 15"/>
            <p:cNvSpPr txBox="true"/>
            <p:nvPr/>
          </p:nvSpPr>
          <p:spPr>
            <a:xfrm>
              <a:off x="-314" y="7898"/>
              <a:ext cx="9792" cy="1598"/>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后期信用管理阶段，应收账款管理和回收机制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（在交易的后期密切监控账款回收，最大限度减少信用风险）</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6915" y="1528445"/>
            <a:ext cx="8218170" cy="3801745"/>
            <a:chOff x="553" y="1933"/>
            <a:chExt cx="12942" cy="5987"/>
          </a:xfrm>
        </p:grpSpPr>
        <p:sp>
          <p:nvSpPr>
            <p:cNvPr id="626690" name="Rectangle 3"/>
            <p:cNvSpPr/>
            <p:nvPr/>
          </p:nvSpPr>
          <p:spPr>
            <a:xfrm>
              <a:off x="5655" y="1933"/>
              <a:ext cx="30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总经理</a:t>
              </a:r>
              <a:endParaRPr lang="zh-CN" altLang="en-US" sz="3000" b="1" dirty="0">
                <a:solidFill>
                  <a:schemeClr val="tx2"/>
                </a:solidFill>
                <a:latin typeface="Times New Roman" panose="02020603050405020304" charset="0"/>
              </a:endParaRPr>
            </a:p>
          </p:txBody>
        </p:sp>
        <p:sp>
          <p:nvSpPr>
            <p:cNvPr id="626691" name="Rectangle 4"/>
            <p:cNvSpPr/>
            <p:nvPr/>
          </p:nvSpPr>
          <p:spPr>
            <a:xfrm>
              <a:off x="1015" y="4440"/>
              <a:ext cx="24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财务部</a:t>
              </a:r>
              <a:endParaRPr lang="zh-CN" altLang="en-US" sz="3000" b="1" dirty="0">
                <a:solidFill>
                  <a:schemeClr val="tx2"/>
                </a:solidFill>
                <a:latin typeface="Times New Roman" panose="02020603050405020304" charset="0"/>
              </a:endParaRPr>
            </a:p>
          </p:txBody>
        </p:sp>
        <p:sp>
          <p:nvSpPr>
            <p:cNvPr id="626692" name="Rectangle 5"/>
            <p:cNvSpPr/>
            <p:nvPr/>
          </p:nvSpPr>
          <p:spPr>
            <a:xfrm>
              <a:off x="44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信用部</a:t>
              </a:r>
              <a:endParaRPr lang="zh-CN" altLang="en-US" sz="3000" b="1" dirty="0">
                <a:solidFill>
                  <a:schemeClr val="tx2"/>
                </a:solidFill>
                <a:latin typeface="Times New Roman" panose="02020603050405020304" charset="0"/>
              </a:endParaRPr>
            </a:p>
          </p:txBody>
        </p:sp>
        <p:sp>
          <p:nvSpPr>
            <p:cNvPr id="626693" name="Rectangle 6"/>
            <p:cNvSpPr/>
            <p:nvPr/>
          </p:nvSpPr>
          <p:spPr>
            <a:xfrm>
              <a:off x="80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销售部</a:t>
              </a:r>
              <a:endParaRPr lang="zh-CN" altLang="en-US" sz="3000" b="1" dirty="0">
                <a:solidFill>
                  <a:schemeClr val="tx2"/>
                </a:solidFill>
                <a:latin typeface="Times New Roman" panose="02020603050405020304" charset="0"/>
              </a:endParaRPr>
            </a:p>
          </p:txBody>
        </p:sp>
        <p:sp>
          <p:nvSpPr>
            <p:cNvPr id="626694" name="Rectangle 7"/>
            <p:cNvSpPr/>
            <p:nvPr/>
          </p:nvSpPr>
          <p:spPr>
            <a:xfrm>
              <a:off x="4495" y="6840"/>
              <a:ext cx="264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清欠办</a:t>
              </a:r>
              <a:endParaRPr lang="zh-CN" altLang="en-US" sz="3000" b="1" dirty="0">
                <a:solidFill>
                  <a:schemeClr val="tx2"/>
                </a:solidFill>
                <a:latin typeface="Times New Roman" panose="02020603050405020304" charset="0"/>
              </a:endParaRPr>
            </a:p>
          </p:txBody>
        </p:sp>
        <p:sp>
          <p:nvSpPr>
            <p:cNvPr id="626695" name="Line 8"/>
            <p:cNvSpPr/>
            <p:nvPr/>
          </p:nvSpPr>
          <p:spPr>
            <a:xfrm flipH="true">
              <a:off x="3415" y="5040"/>
              <a:ext cx="1080" cy="0"/>
            </a:xfrm>
            <a:prstGeom prst="line">
              <a:avLst/>
            </a:prstGeom>
            <a:ln w="28575" cap="flat" cmpd="sng">
              <a:solidFill>
                <a:srgbClr val="0033CC"/>
              </a:solidFill>
              <a:prstDash val="sysDot"/>
              <a:round/>
              <a:headEnd type="none" w="med" len="med"/>
              <a:tailEnd type="triangle" w="med" len="med"/>
            </a:ln>
          </p:spPr>
        </p:sp>
        <p:sp>
          <p:nvSpPr>
            <p:cNvPr id="626696" name="Line 9"/>
            <p:cNvSpPr/>
            <p:nvPr/>
          </p:nvSpPr>
          <p:spPr>
            <a:xfrm>
              <a:off x="7135" y="3000"/>
              <a:ext cx="0" cy="720"/>
            </a:xfrm>
            <a:prstGeom prst="line">
              <a:avLst/>
            </a:prstGeom>
            <a:ln w="28575" cap="flat" cmpd="sng">
              <a:solidFill>
                <a:srgbClr val="FF6600"/>
              </a:solidFill>
              <a:prstDash val="solid"/>
              <a:round/>
              <a:headEnd type="none" w="med" len="med"/>
              <a:tailEnd type="none" w="med" len="med"/>
            </a:ln>
          </p:spPr>
        </p:sp>
        <p:sp>
          <p:nvSpPr>
            <p:cNvPr id="626697" name="Line 10"/>
            <p:cNvSpPr/>
            <p:nvPr/>
          </p:nvSpPr>
          <p:spPr>
            <a:xfrm>
              <a:off x="2215" y="3720"/>
              <a:ext cx="10200" cy="0"/>
            </a:xfrm>
            <a:prstGeom prst="line">
              <a:avLst/>
            </a:prstGeom>
            <a:ln w="28575" cap="flat" cmpd="sng">
              <a:solidFill>
                <a:srgbClr val="FF6600"/>
              </a:solidFill>
              <a:prstDash val="solid"/>
              <a:round/>
              <a:headEnd type="none" w="med" len="med"/>
              <a:tailEnd type="none" w="med" len="med"/>
            </a:ln>
          </p:spPr>
        </p:sp>
        <p:sp>
          <p:nvSpPr>
            <p:cNvPr id="626698" name="Line 11"/>
            <p:cNvSpPr/>
            <p:nvPr/>
          </p:nvSpPr>
          <p:spPr>
            <a:xfrm>
              <a:off x="2215" y="3720"/>
              <a:ext cx="0" cy="720"/>
            </a:xfrm>
            <a:prstGeom prst="line">
              <a:avLst/>
            </a:prstGeom>
            <a:ln w="28575" cap="flat" cmpd="sng">
              <a:solidFill>
                <a:srgbClr val="FF6600"/>
              </a:solidFill>
              <a:prstDash val="solid"/>
              <a:round/>
              <a:headEnd type="none" w="med" len="med"/>
              <a:tailEnd type="triangle" w="med" len="med"/>
            </a:ln>
          </p:spPr>
        </p:sp>
        <p:sp>
          <p:nvSpPr>
            <p:cNvPr id="626699" name="Line 12"/>
            <p:cNvSpPr/>
            <p:nvPr/>
          </p:nvSpPr>
          <p:spPr>
            <a:xfrm>
              <a:off x="5695" y="3720"/>
              <a:ext cx="0" cy="720"/>
            </a:xfrm>
            <a:prstGeom prst="line">
              <a:avLst/>
            </a:prstGeom>
            <a:ln w="28575" cap="flat" cmpd="sng">
              <a:solidFill>
                <a:srgbClr val="FF6600"/>
              </a:solidFill>
              <a:prstDash val="solid"/>
              <a:round/>
              <a:headEnd type="none" w="med" len="med"/>
              <a:tailEnd type="triangle" w="med" len="med"/>
            </a:ln>
          </p:spPr>
        </p:sp>
        <p:sp>
          <p:nvSpPr>
            <p:cNvPr id="626700" name="Line 13"/>
            <p:cNvSpPr/>
            <p:nvPr/>
          </p:nvSpPr>
          <p:spPr>
            <a:xfrm>
              <a:off x="9295" y="3720"/>
              <a:ext cx="0" cy="720"/>
            </a:xfrm>
            <a:prstGeom prst="line">
              <a:avLst/>
            </a:prstGeom>
            <a:ln w="28575" cap="flat" cmpd="sng">
              <a:solidFill>
                <a:srgbClr val="FF6600"/>
              </a:solidFill>
              <a:prstDash val="solid"/>
              <a:round/>
              <a:headEnd type="none" w="med" len="med"/>
              <a:tailEnd type="triangle" w="med" len="med"/>
            </a:ln>
          </p:spPr>
        </p:sp>
        <p:sp>
          <p:nvSpPr>
            <p:cNvPr id="626701" name="Rectangle 14"/>
            <p:cNvSpPr/>
            <p:nvPr/>
          </p:nvSpPr>
          <p:spPr>
            <a:xfrm>
              <a:off x="553" y="6808"/>
              <a:ext cx="2655"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信息中心</a:t>
              </a:r>
              <a:endParaRPr lang="zh-CN" altLang="en-US" sz="3000" b="1" dirty="0">
                <a:solidFill>
                  <a:schemeClr val="tx2"/>
                </a:solidFill>
                <a:latin typeface="Times New Roman" panose="02020603050405020304" charset="0"/>
              </a:endParaRPr>
            </a:p>
          </p:txBody>
        </p:sp>
        <p:sp>
          <p:nvSpPr>
            <p:cNvPr id="626702" name="Rectangle 15"/>
            <p:cNvSpPr/>
            <p:nvPr/>
          </p:nvSpPr>
          <p:spPr>
            <a:xfrm>
              <a:off x="8335" y="6875"/>
              <a:ext cx="2818" cy="1045"/>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计算中心</a:t>
              </a:r>
              <a:endParaRPr lang="zh-CN" altLang="en-US" sz="3000" b="1" dirty="0">
                <a:solidFill>
                  <a:schemeClr val="tx2"/>
                </a:solidFill>
                <a:latin typeface="Times New Roman" panose="02020603050405020304" charset="0"/>
              </a:endParaRPr>
            </a:p>
          </p:txBody>
        </p:sp>
        <p:sp>
          <p:nvSpPr>
            <p:cNvPr id="626703" name="Line 16"/>
            <p:cNvSpPr/>
            <p:nvPr/>
          </p:nvSpPr>
          <p:spPr>
            <a:xfrm>
              <a:off x="1855" y="6155"/>
              <a:ext cx="7800" cy="0"/>
            </a:xfrm>
            <a:prstGeom prst="line">
              <a:avLst/>
            </a:prstGeom>
            <a:ln w="28575" cap="flat" cmpd="sng">
              <a:solidFill>
                <a:srgbClr val="FF6600"/>
              </a:solidFill>
              <a:prstDash val="solid"/>
              <a:round/>
              <a:headEnd type="none" w="med" len="med"/>
              <a:tailEnd type="none" w="med" len="med"/>
            </a:ln>
          </p:spPr>
        </p:sp>
        <p:sp>
          <p:nvSpPr>
            <p:cNvPr id="626704" name="Line 17"/>
            <p:cNvSpPr/>
            <p:nvPr/>
          </p:nvSpPr>
          <p:spPr>
            <a:xfrm>
              <a:off x="1855" y="6155"/>
              <a:ext cx="0" cy="720"/>
            </a:xfrm>
            <a:prstGeom prst="line">
              <a:avLst/>
            </a:prstGeom>
            <a:ln w="28575" cap="flat" cmpd="sng">
              <a:solidFill>
                <a:srgbClr val="FF6600"/>
              </a:solidFill>
              <a:prstDash val="solid"/>
              <a:round/>
              <a:headEnd type="none" w="med" len="med"/>
              <a:tailEnd type="none" w="med" len="med"/>
            </a:ln>
          </p:spPr>
        </p:sp>
        <p:sp>
          <p:nvSpPr>
            <p:cNvPr id="626705" name="Line 18"/>
            <p:cNvSpPr/>
            <p:nvPr/>
          </p:nvSpPr>
          <p:spPr>
            <a:xfrm>
              <a:off x="9655" y="6155"/>
              <a:ext cx="0" cy="720"/>
            </a:xfrm>
            <a:prstGeom prst="line">
              <a:avLst/>
            </a:prstGeom>
            <a:ln w="28575" cap="flat" cmpd="sng">
              <a:solidFill>
                <a:srgbClr val="FF6600"/>
              </a:solidFill>
              <a:prstDash val="solid"/>
              <a:round/>
              <a:headEnd type="none" w="med" len="med"/>
              <a:tailEnd type="none" w="med" len="med"/>
            </a:ln>
          </p:spPr>
        </p:sp>
        <p:sp>
          <p:nvSpPr>
            <p:cNvPr id="626706" name="Line 19"/>
            <p:cNvSpPr/>
            <p:nvPr/>
          </p:nvSpPr>
          <p:spPr>
            <a:xfrm>
              <a:off x="5815" y="6155"/>
              <a:ext cx="0" cy="720"/>
            </a:xfrm>
            <a:prstGeom prst="line">
              <a:avLst/>
            </a:prstGeom>
            <a:ln w="28575" cap="flat" cmpd="sng">
              <a:solidFill>
                <a:srgbClr val="FF6600"/>
              </a:solidFill>
              <a:prstDash val="solid"/>
              <a:round/>
              <a:headEnd type="none" w="med" len="med"/>
              <a:tailEnd type="none" w="med" len="med"/>
            </a:ln>
          </p:spPr>
        </p:sp>
        <p:sp>
          <p:nvSpPr>
            <p:cNvPr id="626707" name="AutoShape 20"/>
            <p:cNvSpPr/>
            <p:nvPr/>
          </p:nvSpPr>
          <p:spPr>
            <a:xfrm>
              <a:off x="5215" y="5675"/>
              <a:ext cx="1080" cy="480"/>
            </a:xfrm>
            <a:prstGeom prst="upArrow">
              <a:avLst>
                <a:gd name="adj1" fmla="val 50000"/>
                <a:gd name="adj2" fmla="val 25000"/>
              </a:avLst>
            </a:prstGeom>
            <a:solidFill>
              <a:srgbClr val="99FFCC"/>
            </a:solidFill>
            <a:ln w="28575" cap="flat" cmpd="sng">
              <a:solidFill>
                <a:schemeClr val="accent1"/>
              </a:solidFill>
              <a:prstDash val="solid"/>
              <a:miter/>
              <a:headEnd type="none" w="med" len="med"/>
              <a:tailEnd type="none" w="med" len="med"/>
            </a:ln>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8" name="AutoShape 21"/>
            <p:cNvSpPr/>
            <p:nvPr/>
          </p:nvSpPr>
          <p:spPr>
            <a:xfrm>
              <a:off x="7015" y="4440"/>
              <a:ext cx="960" cy="1320"/>
            </a:xfrm>
            <a:prstGeom prst="irregularSeal1">
              <a:avLst/>
            </a:prstGeom>
            <a:solidFill>
              <a:srgbClr val="FF0000"/>
            </a:solidFill>
            <a:ln w="28575" cap="flat" cmpd="sng">
              <a:solidFill>
                <a:srgbClr val="FF3399"/>
              </a:solidFill>
              <a:prstDash val="sysDot"/>
              <a:miter/>
              <a:headEnd type="none" w="med" len="med"/>
              <a:tailEnd type="none" w="med" len="med"/>
            </a:ln>
          </p:spPr>
          <p:txBody>
            <a:bodyPr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9" name="Line 22"/>
            <p:cNvSpPr/>
            <p:nvPr/>
          </p:nvSpPr>
          <p:spPr>
            <a:xfrm>
              <a:off x="6895" y="5040"/>
              <a:ext cx="1080" cy="0"/>
            </a:xfrm>
            <a:prstGeom prst="line">
              <a:avLst/>
            </a:prstGeom>
            <a:ln w="28575" cap="flat" cmpd="sng">
              <a:solidFill>
                <a:srgbClr val="0033CC"/>
              </a:solidFill>
              <a:prstDash val="sysDot"/>
              <a:round/>
              <a:headEnd type="none" w="med" len="med"/>
              <a:tailEnd type="triangle" w="med" len="med"/>
            </a:ln>
          </p:spPr>
        </p:sp>
        <p:sp>
          <p:nvSpPr>
            <p:cNvPr id="626710" name="Rectangle 23"/>
            <p:cNvSpPr/>
            <p:nvPr/>
          </p:nvSpPr>
          <p:spPr>
            <a:xfrm>
              <a:off x="11335" y="4440"/>
              <a:ext cx="216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采购部</a:t>
              </a:r>
              <a:endParaRPr lang="zh-CN" altLang="en-US" sz="3000" b="1" dirty="0">
                <a:solidFill>
                  <a:schemeClr val="tx2"/>
                </a:solidFill>
                <a:latin typeface="Times New Roman" panose="02020603050405020304" charset="0"/>
              </a:endParaRPr>
            </a:p>
          </p:txBody>
        </p:sp>
        <p:sp>
          <p:nvSpPr>
            <p:cNvPr id="626711" name="Line 24"/>
            <p:cNvSpPr/>
            <p:nvPr/>
          </p:nvSpPr>
          <p:spPr>
            <a:xfrm>
              <a:off x="12415" y="3720"/>
              <a:ext cx="0" cy="720"/>
            </a:xfrm>
            <a:prstGeom prst="line">
              <a:avLst/>
            </a:prstGeom>
            <a:ln w="28575" cap="flat" cmpd="sng">
              <a:solidFill>
                <a:srgbClr val="FF6600"/>
              </a:solidFill>
              <a:prstDash val="solid"/>
              <a:round/>
              <a:headEnd type="none" w="med" len="med"/>
              <a:tailEnd type="triangle" w="med" len="med"/>
            </a:ln>
          </p:spPr>
        </p:sp>
        <p:sp>
          <p:nvSpPr>
            <p:cNvPr id="626712" name="Line 25"/>
            <p:cNvSpPr/>
            <p:nvPr/>
          </p:nvSpPr>
          <p:spPr>
            <a:xfrm>
              <a:off x="10495" y="5040"/>
              <a:ext cx="840" cy="0"/>
            </a:xfrm>
            <a:prstGeom prst="line">
              <a:avLst/>
            </a:prstGeom>
            <a:ln w="28575" cap="flat" cmpd="sng">
              <a:solidFill>
                <a:srgbClr val="0033CC"/>
              </a:solidFill>
              <a:prstDash val="sysDot"/>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952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联想信用部结构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24930" name="Group 3"/>
          <p:cNvGrpSpPr/>
          <p:nvPr/>
        </p:nvGrpSpPr>
        <p:grpSpPr>
          <a:xfrm>
            <a:off x="1778635" y="692150"/>
            <a:ext cx="8556625" cy="5888038"/>
            <a:chOff x="12" y="0"/>
            <a:chExt cx="4937" cy="3392"/>
          </a:xfrm>
        </p:grpSpPr>
        <p:sp>
          <p:nvSpPr>
            <p:cNvPr id="124931" name="Rectangle 3"/>
            <p:cNvSpPr/>
            <p:nvPr/>
          </p:nvSpPr>
          <p:spPr>
            <a:xfrm>
              <a:off x="1109" y="0"/>
              <a:ext cx="1104" cy="240"/>
            </a:xfrm>
            <a:prstGeom prst="rect">
              <a:avLst/>
            </a:prstGeom>
            <a:gradFill rotWithShape="false">
              <a:gsLst>
                <a:gs pos="0">
                  <a:srgbClr val="00FFCC"/>
                </a:gs>
                <a:gs pos="50000">
                  <a:srgbClr val="FFFFFF"/>
                </a:gs>
                <a:gs pos="100000">
                  <a:srgbClr val="00FFCC"/>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信用经理</a:t>
              </a:r>
              <a:endParaRPr lang="zh-CN" altLang="en-US" sz="1600" b="1" dirty="0">
                <a:latin typeface="微软雅黑" panose="020B0503020204020204" charset="-122"/>
                <a:ea typeface="微软雅黑" panose="020B0503020204020204" charset="-122"/>
              </a:endParaRPr>
            </a:p>
          </p:txBody>
        </p:sp>
        <p:sp>
          <p:nvSpPr>
            <p:cNvPr id="124932" name="Line 4"/>
            <p:cNvSpPr/>
            <p:nvPr/>
          </p:nvSpPr>
          <p:spPr>
            <a:xfrm>
              <a:off x="101" y="384"/>
              <a:ext cx="3408" cy="0"/>
            </a:xfrm>
            <a:prstGeom prst="line">
              <a:avLst/>
            </a:prstGeom>
            <a:ln w="6350" cap="flat" cmpd="sng">
              <a:solidFill>
                <a:schemeClr val="tx1"/>
              </a:solidFill>
              <a:prstDash val="solid"/>
              <a:round/>
              <a:headEnd type="none" w="med" len="med"/>
              <a:tailEnd type="none" w="med" len="med"/>
            </a:ln>
          </p:spPr>
        </p:sp>
        <p:sp>
          <p:nvSpPr>
            <p:cNvPr id="124933" name="Line 5"/>
            <p:cNvSpPr/>
            <p:nvPr/>
          </p:nvSpPr>
          <p:spPr>
            <a:xfrm>
              <a:off x="3509" y="384"/>
              <a:ext cx="0" cy="768"/>
            </a:xfrm>
            <a:prstGeom prst="line">
              <a:avLst/>
            </a:prstGeom>
            <a:ln w="6350" cap="flat" cmpd="sng">
              <a:solidFill>
                <a:schemeClr val="tx1"/>
              </a:solidFill>
              <a:prstDash val="solid"/>
              <a:round/>
              <a:headEnd type="none" w="med" len="med"/>
              <a:tailEnd type="none" w="med" len="med"/>
            </a:ln>
          </p:spPr>
        </p:sp>
        <p:sp>
          <p:nvSpPr>
            <p:cNvPr id="124934" name="Text Box 6"/>
            <p:cNvSpPr txBox="true"/>
            <p:nvPr/>
          </p:nvSpPr>
          <p:spPr>
            <a:xfrm>
              <a:off x="3407" y="1100"/>
              <a:ext cx="218"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商账组</a:t>
              </a:r>
              <a:endParaRPr lang="zh-CN" altLang="en-US" sz="1600" b="1" dirty="0">
                <a:latin typeface="微软雅黑" panose="020B0503020204020204" charset="-122"/>
                <a:ea typeface="微软雅黑" panose="020B0503020204020204" charset="-122"/>
              </a:endParaRPr>
            </a:p>
          </p:txBody>
        </p:sp>
        <p:sp>
          <p:nvSpPr>
            <p:cNvPr id="124935" name="Line 7"/>
            <p:cNvSpPr/>
            <p:nvPr/>
          </p:nvSpPr>
          <p:spPr>
            <a:xfrm>
              <a:off x="101" y="384"/>
              <a:ext cx="0" cy="768"/>
            </a:xfrm>
            <a:prstGeom prst="line">
              <a:avLst/>
            </a:prstGeom>
            <a:ln w="6350" cap="flat" cmpd="sng">
              <a:solidFill>
                <a:schemeClr val="tx1"/>
              </a:solidFill>
              <a:prstDash val="solid"/>
              <a:round/>
              <a:headEnd type="none" w="med" len="med"/>
              <a:tailEnd type="none" w="med" len="med"/>
            </a:ln>
          </p:spPr>
        </p:sp>
        <p:sp>
          <p:nvSpPr>
            <p:cNvPr id="124936" name="Line 8"/>
            <p:cNvSpPr/>
            <p:nvPr/>
          </p:nvSpPr>
          <p:spPr>
            <a:xfrm>
              <a:off x="1637" y="240"/>
              <a:ext cx="0" cy="864"/>
            </a:xfrm>
            <a:prstGeom prst="line">
              <a:avLst/>
            </a:prstGeom>
            <a:ln w="6350" cap="flat" cmpd="sng">
              <a:solidFill>
                <a:schemeClr val="tx1"/>
              </a:solidFill>
              <a:prstDash val="solid"/>
              <a:round/>
              <a:headEnd type="none" w="med" len="med"/>
              <a:tailEnd type="none" w="med" len="med"/>
            </a:ln>
          </p:spPr>
        </p:sp>
        <p:sp>
          <p:nvSpPr>
            <p:cNvPr id="124937" name="Text Box 9"/>
            <p:cNvSpPr txBox="true"/>
            <p:nvPr/>
          </p:nvSpPr>
          <p:spPr>
            <a:xfrm>
              <a:off x="66" y="1200"/>
              <a:ext cx="275" cy="816"/>
            </a:xfrm>
            <a:prstGeom prst="rect">
              <a:avLst/>
            </a:prstGeom>
            <a:noFill/>
            <a:ln w="9525">
              <a:noFill/>
            </a:ln>
          </p:spPr>
          <p:txBody>
            <a:bodyPr vert="eaVert" anchor="t" anchorCtr="false">
              <a:spAutoFit/>
            </a:bodyPr>
            <a:p>
              <a:pPr algn="ctr" eaLnBrk="0" hangingPunct="0">
                <a:lnSpc>
                  <a:spcPct val="80000"/>
                </a:lnSpc>
                <a:spcBef>
                  <a:spcPct val="50000"/>
                </a:spcBef>
                <a:buClrTx/>
                <a:buFont typeface="Arial" panose="020B0604020202020204" pitchFamily="34" charset="0"/>
              </a:pPr>
              <a:endParaRPr lang="zh-CN" altLang="en-US" b="1" dirty="0">
                <a:latin typeface="微软雅黑" panose="020B0503020204020204" charset="-122"/>
                <a:ea typeface="微软雅黑" panose="020B0503020204020204" charset="-122"/>
              </a:endParaRPr>
            </a:p>
          </p:txBody>
        </p:sp>
        <p:sp>
          <p:nvSpPr>
            <p:cNvPr id="124938" name="Text Box 10"/>
            <p:cNvSpPr txBox="true"/>
            <p:nvPr/>
          </p:nvSpPr>
          <p:spPr>
            <a:xfrm>
              <a:off x="12" y="1139"/>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资信组</a:t>
              </a:r>
              <a:endParaRPr lang="zh-CN" altLang="en-US" sz="1600" b="1" dirty="0">
                <a:latin typeface="微软雅黑" panose="020B0503020204020204" charset="-122"/>
                <a:ea typeface="微软雅黑" panose="020B0503020204020204" charset="-122"/>
              </a:endParaRPr>
            </a:p>
          </p:txBody>
        </p:sp>
        <p:sp>
          <p:nvSpPr>
            <p:cNvPr id="124939" name="Text Box 11"/>
            <p:cNvSpPr txBox="true"/>
            <p:nvPr/>
          </p:nvSpPr>
          <p:spPr>
            <a:xfrm>
              <a:off x="1533" y="1104"/>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评审组</a:t>
              </a:r>
              <a:endParaRPr lang="zh-CN" altLang="en-US" sz="1600" b="1" dirty="0">
                <a:latin typeface="微软雅黑" panose="020B0503020204020204" charset="-122"/>
                <a:ea typeface="微软雅黑" panose="020B0503020204020204" charset="-122"/>
              </a:endParaRPr>
            </a:p>
          </p:txBody>
        </p:sp>
        <p:sp>
          <p:nvSpPr>
            <p:cNvPr id="124940" name="Line 12"/>
            <p:cNvSpPr/>
            <p:nvPr/>
          </p:nvSpPr>
          <p:spPr>
            <a:xfrm>
              <a:off x="232" y="1584"/>
              <a:ext cx="96" cy="0"/>
            </a:xfrm>
            <a:prstGeom prst="line">
              <a:avLst/>
            </a:prstGeom>
            <a:ln w="6350" cap="flat" cmpd="sng">
              <a:solidFill>
                <a:schemeClr val="tx1"/>
              </a:solidFill>
              <a:prstDash val="solid"/>
              <a:round/>
              <a:headEnd type="none" w="med" len="med"/>
              <a:tailEnd type="none" w="med" len="med"/>
            </a:ln>
          </p:spPr>
        </p:sp>
        <p:sp>
          <p:nvSpPr>
            <p:cNvPr id="124941" name="Line 13"/>
            <p:cNvSpPr/>
            <p:nvPr/>
          </p:nvSpPr>
          <p:spPr>
            <a:xfrm>
              <a:off x="341" y="802"/>
              <a:ext cx="0" cy="1070"/>
            </a:xfrm>
            <a:prstGeom prst="line">
              <a:avLst/>
            </a:prstGeom>
            <a:ln w="6350" cap="flat" cmpd="sng">
              <a:solidFill>
                <a:schemeClr val="tx1"/>
              </a:solidFill>
              <a:prstDash val="solid"/>
              <a:round/>
              <a:headEnd type="none" w="med" len="med"/>
              <a:tailEnd type="none" w="med" len="med"/>
            </a:ln>
          </p:spPr>
        </p:sp>
        <p:sp>
          <p:nvSpPr>
            <p:cNvPr id="124942" name="Line 14"/>
            <p:cNvSpPr/>
            <p:nvPr/>
          </p:nvSpPr>
          <p:spPr>
            <a:xfrm>
              <a:off x="341" y="803"/>
              <a:ext cx="96" cy="0"/>
            </a:xfrm>
            <a:prstGeom prst="line">
              <a:avLst/>
            </a:prstGeom>
            <a:ln w="6350" cap="flat" cmpd="sng">
              <a:solidFill>
                <a:schemeClr val="tx1"/>
              </a:solidFill>
              <a:prstDash val="solid"/>
              <a:round/>
              <a:headEnd type="none" w="med" len="med"/>
              <a:tailEnd type="none" w="med" len="med"/>
            </a:ln>
          </p:spPr>
        </p:sp>
        <p:sp>
          <p:nvSpPr>
            <p:cNvPr id="124943" name="Line 15"/>
            <p:cNvSpPr/>
            <p:nvPr/>
          </p:nvSpPr>
          <p:spPr>
            <a:xfrm>
              <a:off x="341" y="1862"/>
              <a:ext cx="96" cy="0"/>
            </a:xfrm>
            <a:prstGeom prst="line">
              <a:avLst/>
            </a:prstGeom>
            <a:ln w="6350" cap="flat" cmpd="sng">
              <a:solidFill>
                <a:schemeClr val="tx1"/>
              </a:solidFill>
              <a:prstDash val="solid"/>
              <a:round/>
              <a:headEnd type="none" w="med" len="med"/>
              <a:tailEnd type="none" w="med" len="med"/>
            </a:ln>
          </p:spPr>
        </p:sp>
        <p:sp>
          <p:nvSpPr>
            <p:cNvPr id="124944" name="Rectangle 16"/>
            <p:cNvSpPr/>
            <p:nvPr/>
          </p:nvSpPr>
          <p:spPr>
            <a:xfrm>
              <a:off x="437" y="672"/>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资信调查专员</a:t>
              </a:r>
              <a:endParaRPr lang="zh-CN" altLang="en-US" sz="1600" b="1" dirty="0">
                <a:latin typeface="微软雅黑" panose="020B0503020204020204" charset="-122"/>
                <a:ea typeface="微软雅黑" panose="020B0503020204020204" charset="-122"/>
              </a:endParaRPr>
            </a:p>
          </p:txBody>
        </p:sp>
        <p:sp>
          <p:nvSpPr>
            <p:cNvPr id="124945" name="Rectangle 17"/>
            <p:cNvSpPr/>
            <p:nvPr/>
          </p:nvSpPr>
          <p:spPr>
            <a:xfrm>
              <a:off x="437" y="1728"/>
              <a:ext cx="960"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信息管理专员</a:t>
              </a:r>
              <a:endParaRPr lang="zh-CN" altLang="en-US" sz="1600" b="1" dirty="0">
                <a:latin typeface="微软雅黑" panose="020B0503020204020204" charset="-122"/>
                <a:ea typeface="微软雅黑" panose="020B0503020204020204" charset="-122"/>
              </a:endParaRPr>
            </a:p>
          </p:txBody>
        </p:sp>
        <p:sp>
          <p:nvSpPr>
            <p:cNvPr id="124946" name="Line 18"/>
            <p:cNvSpPr/>
            <p:nvPr/>
          </p:nvSpPr>
          <p:spPr>
            <a:xfrm>
              <a:off x="485" y="912"/>
              <a:ext cx="0" cy="144"/>
            </a:xfrm>
            <a:prstGeom prst="line">
              <a:avLst/>
            </a:prstGeom>
            <a:ln w="6350" cap="flat" cmpd="sng">
              <a:solidFill>
                <a:schemeClr val="tx1"/>
              </a:solidFill>
              <a:prstDash val="solid"/>
              <a:round/>
              <a:headEnd type="none" w="med" len="med"/>
              <a:tailEnd type="none" w="med" len="med"/>
            </a:ln>
          </p:spPr>
        </p:sp>
        <p:sp>
          <p:nvSpPr>
            <p:cNvPr id="124947" name="Line 19"/>
            <p:cNvSpPr/>
            <p:nvPr/>
          </p:nvSpPr>
          <p:spPr>
            <a:xfrm>
              <a:off x="485" y="1056"/>
              <a:ext cx="96" cy="0"/>
            </a:xfrm>
            <a:prstGeom prst="line">
              <a:avLst/>
            </a:prstGeom>
            <a:ln w="6350" cap="flat" cmpd="sng">
              <a:solidFill>
                <a:schemeClr val="tx1"/>
              </a:solidFill>
              <a:prstDash val="solid"/>
              <a:round/>
              <a:headEnd type="none" w="med" len="med"/>
              <a:tailEnd type="none" w="med" len="med"/>
            </a:ln>
          </p:spPr>
        </p:sp>
        <p:sp>
          <p:nvSpPr>
            <p:cNvPr id="124948" name="Text Box 20"/>
            <p:cNvSpPr txBox="true"/>
            <p:nvPr/>
          </p:nvSpPr>
          <p:spPr>
            <a:xfrm>
              <a:off x="437" y="971"/>
              <a:ext cx="105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客户信息调查</a:t>
              </a:r>
              <a:endParaRPr lang="zh-CN" altLang="en-US" sz="1600" b="1" dirty="0">
                <a:latin typeface="微软雅黑" panose="020B0503020204020204" charset="-122"/>
                <a:ea typeface="微软雅黑" panose="020B0503020204020204" charset="-122"/>
              </a:endParaRPr>
            </a:p>
          </p:txBody>
        </p:sp>
        <p:sp>
          <p:nvSpPr>
            <p:cNvPr id="124949" name="Line 21"/>
            <p:cNvSpPr/>
            <p:nvPr/>
          </p:nvSpPr>
          <p:spPr>
            <a:xfrm>
              <a:off x="485" y="1968"/>
              <a:ext cx="0" cy="732"/>
            </a:xfrm>
            <a:prstGeom prst="line">
              <a:avLst/>
            </a:prstGeom>
            <a:ln w="6350" cap="flat" cmpd="sng">
              <a:solidFill>
                <a:schemeClr val="tx1"/>
              </a:solidFill>
              <a:prstDash val="solid"/>
              <a:round/>
              <a:headEnd type="none" w="med" len="med"/>
              <a:tailEnd type="none" w="med" len="med"/>
            </a:ln>
          </p:spPr>
        </p:sp>
        <p:sp>
          <p:nvSpPr>
            <p:cNvPr id="124950" name="Line 22"/>
            <p:cNvSpPr/>
            <p:nvPr/>
          </p:nvSpPr>
          <p:spPr>
            <a:xfrm>
              <a:off x="485" y="2160"/>
              <a:ext cx="96" cy="0"/>
            </a:xfrm>
            <a:prstGeom prst="line">
              <a:avLst/>
            </a:prstGeom>
            <a:ln w="6350" cap="flat" cmpd="sng">
              <a:solidFill>
                <a:schemeClr val="tx1"/>
              </a:solidFill>
              <a:prstDash val="solid"/>
              <a:round/>
              <a:headEnd type="none" w="med" len="med"/>
              <a:tailEnd type="none" w="med" len="med"/>
            </a:ln>
          </p:spPr>
        </p:sp>
        <p:sp>
          <p:nvSpPr>
            <p:cNvPr id="124951" name="Text Box 23"/>
            <p:cNvSpPr txBox="true"/>
            <p:nvPr/>
          </p:nvSpPr>
          <p:spPr>
            <a:xfrm>
              <a:off x="485" y="2075"/>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内部商情服务</a:t>
              </a:r>
              <a:endParaRPr lang="zh-CN" altLang="en-US" sz="1600" b="1" dirty="0">
                <a:latin typeface="微软雅黑" panose="020B0503020204020204" charset="-122"/>
                <a:ea typeface="微软雅黑" panose="020B0503020204020204" charset="-122"/>
              </a:endParaRPr>
            </a:p>
          </p:txBody>
        </p:sp>
        <p:sp>
          <p:nvSpPr>
            <p:cNvPr id="124952" name="Line 24"/>
            <p:cNvSpPr/>
            <p:nvPr/>
          </p:nvSpPr>
          <p:spPr>
            <a:xfrm>
              <a:off x="485" y="2448"/>
              <a:ext cx="144" cy="0"/>
            </a:xfrm>
            <a:prstGeom prst="line">
              <a:avLst/>
            </a:prstGeom>
            <a:ln w="6350" cap="flat" cmpd="sng">
              <a:solidFill>
                <a:schemeClr val="tx1"/>
              </a:solidFill>
              <a:prstDash val="solid"/>
              <a:round/>
              <a:headEnd type="none" w="med" len="med"/>
              <a:tailEnd type="none" w="med" len="med"/>
            </a:ln>
          </p:spPr>
        </p:sp>
        <p:sp>
          <p:nvSpPr>
            <p:cNvPr id="124953" name="Text Box 25"/>
            <p:cNvSpPr txBox="true"/>
            <p:nvPr/>
          </p:nvSpPr>
          <p:spPr>
            <a:xfrm>
              <a:off x="533" y="2363"/>
              <a:ext cx="72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信息贮存</a:t>
              </a:r>
              <a:endParaRPr lang="zh-CN" altLang="en-US" sz="1600" b="1" dirty="0">
                <a:latin typeface="微软雅黑" panose="020B0503020204020204" charset="-122"/>
                <a:ea typeface="微软雅黑" panose="020B0503020204020204" charset="-122"/>
              </a:endParaRPr>
            </a:p>
          </p:txBody>
        </p:sp>
        <p:sp>
          <p:nvSpPr>
            <p:cNvPr id="124954" name="Line 26"/>
            <p:cNvSpPr/>
            <p:nvPr/>
          </p:nvSpPr>
          <p:spPr>
            <a:xfrm>
              <a:off x="485" y="2688"/>
              <a:ext cx="144" cy="0"/>
            </a:xfrm>
            <a:prstGeom prst="line">
              <a:avLst/>
            </a:prstGeom>
            <a:ln w="6350" cap="flat" cmpd="sng">
              <a:solidFill>
                <a:schemeClr val="tx1"/>
              </a:solidFill>
              <a:prstDash val="solid"/>
              <a:round/>
              <a:headEnd type="none" w="med" len="med"/>
              <a:tailEnd type="none" w="med" len="med"/>
            </a:ln>
          </p:spPr>
        </p:sp>
        <p:sp>
          <p:nvSpPr>
            <p:cNvPr id="124955" name="Text Box 27"/>
            <p:cNvSpPr txBox="true"/>
            <p:nvPr/>
          </p:nvSpPr>
          <p:spPr>
            <a:xfrm>
              <a:off x="533" y="2603"/>
              <a:ext cx="72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信息收集</a:t>
              </a:r>
              <a:endParaRPr lang="zh-CN" altLang="en-US" sz="1600" b="1" dirty="0">
                <a:latin typeface="微软雅黑" panose="020B0503020204020204" charset="-122"/>
                <a:ea typeface="微软雅黑" panose="020B0503020204020204" charset="-122"/>
              </a:endParaRPr>
            </a:p>
          </p:txBody>
        </p:sp>
        <p:sp>
          <p:nvSpPr>
            <p:cNvPr id="124956" name="Line 28"/>
            <p:cNvSpPr/>
            <p:nvPr/>
          </p:nvSpPr>
          <p:spPr>
            <a:xfrm>
              <a:off x="1768" y="1536"/>
              <a:ext cx="96" cy="0"/>
            </a:xfrm>
            <a:prstGeom prst="line">
              <a:avLst/>
            </a:prstGeom>
            <a:ln w="6350" cap="flat" cmpd="sng">
              <a:solidFill>
                <a:schemeClr val="tx1"/>
              </a:solidFill>
              <a:prstDash val="solid"/>
              <a:round/>
              <a:headEnd type="none" w="med" len="med"/>
              <a:tailEnd type="none" w="med" len="med"/>
            </a:ln>
          </p:spPr>
        </p:sp>
        <p:sp>
          <p:nvSpPr>
            <p:cNvPr id="124957" name="Line 29"/>
            <p:cNvSpPr/>
            <p:nvPr/>
          </p:nvSpPr>
          <p:spPr>
            <a:xfrm>
              <a:off x="1864" y="768"/>
              <a:ext cx="0" cy="1248"/>
            </a:xfrm>
            <a:prstGeom prst="line">
              <a:avLst/>
            </a:prstGeom>
            <a:ln w="6350" cap="flat" cmpd="sng">
              <a:solidFill>
                <a:schemeClr val="tx1"/>
              </a:solidFill>
              <a:prstDash val="solid"/>
              <a:round/>
              <a:headEnd type="none" w="med" len="med"/>
              <a:tailEnd type="none" w="med" len="med"/>
            </a:ln>
          </p:spPr>
        </p:sp>
        <p:sp>
          <p:nvSpPr>
            <p:cNvPr id="124958" name="Line 30"/>
            <p:cNvSpPr/>
            <p:nvPr/>
          </p:nvSpPr>
          <p:spPr>
            <a:xfrm>
              <a:off x="1877" y="768"/>
              <a:ext cx="96" cy="0"/>
            </a:xfrm>
            <a:prstGeom prst="line">
              <a:avLst/>
            </a:prstGeom>
            <a:ln w="6350" cap="flat" cmpd="sng">
              <a:solidFill>
                <a:schemeClr val="tx1"/>
              </a:solidFill>
              <a:prstDash val="solid"/>
              <a:round/>
              <a:headEnd type="none" w="med" len="med"/>
              <a:tailEnd type="none" w="med" len="med"/>
            </a:ln>
          </p:spPr>
        </p:sp>
        <p:sp>
          <p:nvSpPr>
            <p:cNvPr id="124959" name="Rectangle 31"/>
            <p:cNvSpPr/>
            <p:nvPr/>
          </p:nvSpPr>
          <p:spPr>
            <a:xfrm>
              <a:off x="1973" y="659"/>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信用评审专员</a:t>
              </a:r>
              <a:endParaRPr lang="zh-CN" altLang="en-US" sz="1600" b="1" dirty="0">
                <a:latin typeface="微软雅黑" panose="020B0503020204020204" charset="-122"/>
                <a:ea typeface="微软雅黑" panose="020B0503020204020204" charset="-122"/>
              </a:endParaRPr>
            </a:p>
          </p:txBody>
        </p:sp>
        <p:sp>
          <p:nvSpPr>
            <p:cNvPr id="124960" name="Rectangle 32"/>
            <p:cNvSpPr/>
            <p:nvPr/>
          </p:nvSpPr>
          <p:spPr>
            <a:xfrm>
              <a:off x="2021" y="1886"/>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61" name="Line 33"/>
            <p:cNvSpPr/>
            <p:nvPr/>
          </p:nvSpPr>
          <p:spPr>
            <a:xfrm>
              <a:off x="1877" y="2003"/>
              <a:ext cx="144" cy="0"/>
            </a:xfrm>
            <a:prstGeom prst="line">
              <a:avLst/>
            </a:prstGeom>
            <a:ln w="6350" cap="flat" cmpd="sng">
              <a:solidFill>
                <a:schemeClr val="tx1"/>
              </a:solidFill>
              <a:prstDash val="solid"/>
              <a:round/>
              <a:headEnd type="none" w="med" len="med"/>
              <a:tailEnd type="none" w="med" len="med"/>
            </a:ln>
          </p:spPr>
        </p:sp>
        <p:sp>
          <p:nvSpPr>
            <p:cNvPr id="124962" name="Line 34"/>
            <p:cNvSpPr/>
            <p:nvPr/>
          </p:nvSpPr>
          <p:spPr>
            <a:xfrm>
              <a:off x="1877" y="1056"/>
              <a:ext cx="192" cy="0"/>
            </a:xfrm>
            <a:prstGeom prst="line">
              <a:avLst/>
            </a:prstGeom>
            <a:ln w="6350" cap="flat" cmpd="sng">
              <a:solidFill>
                <a:schemeClr val="tx1"/>
              </a:solidFill>
              <a:prstDash val="solid"/>
              <a:round/>
              <a:headEnd type="none" w="med" len="med"/>
              <a:tailEnd type="none" w="med" len="med"/>
            </a:ln>
          </p:spPr>
        </p:sp>
        <p:sp>
          <p:nvSpPr>
            <p:cNvPr id="124963" name="Text Box 35"/>
            <p:cNvSpPr txBox="true"/>
            <p:nvPr/>
          </p:nvSpPr>
          <p:spPr>
            <a:xfrm>
              <a:off x="1925" y="960"/>
              <a:ext cx="864"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资信分析</a:t>
              </a:r>
              <a:endParaRPr lang="zh-CN" altLang="en-US" sz="1600" b="1" dirty="0">
                <a:latin typeface="微软雅黑" panose="020B0503020204020204" charset="-122"/>
                <a:ea typeface="微软雅黑" panose="020B0503020204020204" charset="-122"/>
              </a:endParaRPr>
            </a:p>
          </p:txBody>
        </p:sp>
        <p:sp>
          <p:nvSpPr>
            <p:cNvPr id="124964" name="Line 36"/>
            <p:cNvSpPr/>
            <p:nvPr/>
          </p:nvSpPr>
          <p:spPr>
            <a:xfrm>
              <a:off x="1877" y="1261"/>
              <a:ext cx="192" cy="0"/>
            </a:xfrm>
            <a:prstGeom prst="line">
              <a:avLst/>
            </a:prstGeom>
            <a:ln w="6350" cap="flat" cmpd="sng">
              <a:solidFill>
                <a:schemeClr val="tx1"/>
              </a:solidFill>
              <a:prstDash val="solid"/>
              <a:round/>
              <a:headEnd type="none" w="med" len="med"/>
              <a:tailEnd type="none" w="med" len="med"/>
            </a:ln>
          </p:spPr>
        </p:sp>
        <p:sp>
          <p:nvSpPr>
            <p:cNvPr id="124965" name="Line 37"/>
            <p:cNvSpPr/>
            <p:nvPr/>
          </p:nvSpPr>
          <p:spPr>
            <a:xfrm>
              <a:off x="1868" y="1475"/>
              <a:ext cx="192" cy="0"/>
            </a:xfrm>
            <a:prstGeom prst="line">
              <a:avLst/>
            </a:prstGeom>
            <a:ln w="6350" cap="flat" cmpd="sng">
              <a:solidFill>
                <a:schemeClr val="tx1"/>
              </a:solidFill>
              <a:prstDash val="solid"/>
              <a:round/>
              <a:headEnd type="none" w="med" len="med"/>
              <a:tailEnd type="none" w="med" len="med"/>
            </a:ln>
          </p:spPr>
        </p:sp>
        <p:sp>
          <p:nvSpPr>
            <p:cNvPr id="124966" name="Line 38"/>
            <p:cNvSpPr/>
            <p:nvPr/>
          </p:nvSpPr>
          <p:spPr>
            <a:xfrm>
              <a:off x="1868" y="1715"/>
              <a:ext cx="192" cy="0"/>
            </a:xfrm>
            <a:prstGeom prst="line">
              <a:avLst/>
            </a:prstGeom>
            <a:ln w="6350" cap="flat" cmpd="sng">
              <a:solidFill>
                <a:schemeClr val="tx1"/>
              </a:solidFill>
              <a:prstDash val="solid"/>
              <a:round/>
              <a:headEnd type="none" w="med" len="med"/>
              <a:tailEnd type="none" w="med" len="med"/>
            </a:ln>
          </p:spPr>
        </p:sp>
        <p:sp>
          <p:nvSpPr>
            <p:cNvPr id="124967" name="Text Box 39"/>
            <p:cNvSpPr txBox="true"/>
            <p:nvPr/>
          </p:nvSpPr>
          <p:spPr>
            <a:xfrm>
              <a:off x="2021" y="1165"/>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评定信用等级</a:t>
              </a:r>
              <a:endParaRPr lang="zh-CN" altLang="en-US" sz="1600" b="1" dirty="0">
                <a:latin typeface="微软雅黑" panose="020B0503020204020204" charset="-122"/>
                <a:ea typeface="微软雅黑" panose="020B0503020204020204" charset="-122"/>
              </a:endParaRPr>
            </a:p>
          </p:txBody>
        </p:sp>
        <p:sp>
          <p:nvSpPr>
            <p:cNvPr id="124968" name="Text Box 40"/>
            <p:cNvSpPr txBox="true"/>
            <p:nvPr/>
          </p:nvSpPr>
          <p:spPr>
            <a:xfrm>
              <a:off x="2021" y="1392"/>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信用额度审定</a:t>
              </a:r>
              <a:endParaRPr lang="zh-CN" altLang="en-US" sz="1600" b="1" dirty="0">
                <a:latin typeface="微软雅黑" panose="020B0503020204020204" charset="-122"/>
                <a:ea typeface="微软雅黑" panose="020B0503020204020204" charset="-122"/>
              </a:endParaRPr>
            </a:p>
          </p:txBody>
        </p:sp>
        <p:sp>
          <p:nvSpPr>
            <p:cNvPr id="124969" name="Text Box 41"/>
            <p:cNvSpPr txBox="true"/>
            <p:nvPr/>
          </p:nvSpPr>
          <p:spPr>
            <a:xfrm>
              <a:off x="1960" y="1632"/>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客户预测</a:t>
              </a:r>
              <a:endParaRPr lang="zh-CN" altLang="en-US" sz="1600" b="1" dirty="0">
                <a:latin typeface="微软雅黑" panose="020B0503020204020204" charset="-122"/>
                <a:ea typeface="微软雅黑" panose="020B0503020204020204" charset="-122"/>
              </a:endParaRPr>
            </a:p>
          </p:txBody>
        </p:sp>
        <p:sp>
          <p:nvSpPr>
            <p:cNvPr id="124970" name="Line 42"/>
            <p:cNvSpPr/>
            <p:nvPr/>
          </p:nvSpPr>
          <p:spPr>
            <a:xfrm>
              <a:off x="2069" y="2112"/>
              <a:ext cx="0" cy="768"/>
            </a:xfrm>
            <a:prstGeom prst="line">
              <a:avLst/>
            </a:prstGeom>
            <a:ln w="6350" cap="flat" cmpd="sng">
              <a:solidFill>
                <a:schemeClr val="tx1"/>
              </a:solidFill>
              <a:prstDash val="solid"/>
              <a:round/>
              <a:headEnd type="none" w="med" len="med"/>
              <a:tailEnd type="none" w="med" len="med"/>
            </a:ln>
          </p:spPr>
        </p:sp>
        <p:sp>
          <p:nvSpPr>
            <p:cNvPr id="124971" name="Line 43"/>
            <p:cNvSpPr/>
            <p:nvPr/>
          </p:nvSpPr>
          <p:spPr>
            <a:xfrm>
              <a:off x="2069" y="2592"/>
              <a:ext cx="96" cy="0"/>
            </a:xfrm>
            <a:prstGeom prst="line">
              <a:avLst/>
            </a:prstGeom>
            <a:ln w="6350" cap="flat" cmpd="sng">
              <a:solidFill>
                <a:schemeClr val="tx1"/>
              </a:solidFill>
              <a:prstDash val="solid"/>
              <a:round/>
              <a:headEnd type="none" w="med" len="med"/>
              <a:tailEnd type="none" w="med" len="med"/>
            </a:ln>
          </p:spPr>
        </p:sp>
        <p:sp>
          <p:nvSpPr>
            <p:cNvPr id="124972" name="Line 44"/>
            <p:cNvSpPr/>
            <p:nvPr/>
          </p:nvSpPr>
          <p:spPr>
            <a:xfrm>
              <a:off x="2069" y="2880"/>
              <a:ext cx="96" cy="0"/>
            </a:xfrm>
            <a:prstGeom prst="line">
              <a:avLst/>
            </a:prstGeom>
            <a:ln w="6350" cap="flat" cmpd="sng">
              <a:solidFill>
                <a:schemeClr val="tx1"/>
              </a:solidFill>
              <a:prstDash val="solid"/>
              <a:round/>
              <a:headEnd type="none" w="med" len="med"/>
              <a:tailEnd type="none" w="med" len="med"/>
            </a:ln>
          </p:spPr>
        </p:sp>
        <p:sp>
          <p:nvSpPr>
            <p:cNvPr id="124973" name="Line 45"/>
            <p:cNvSpPr/>
            <p:nvPr/>
          </p:nvSpPr>
          <p:spPr>
            <a:xfrm>
              <a:off x="2069" y="2352"/>
              <a:ext cx="96" cy="0"/>
            </a:xfrm>
            <a:prstGeom prst="line">
              <a:avLst/>
            </a:prstGeom>
            <a:ln w="6350" cap="flat" cmpd="sng">
              <a:solidFill>
                <a:schemeClr val="tx1"/>
              </a:solidFill>
              <a:prstDash val="solid"/>
              <a:round/>
              <a:headEnd type="none" w="med" len="med"/>
              <a:tailEnd type="none" w="med" len="med"/>
            </a:ln>
          </p:spPr>
        </p:sp>
        <p:sp>
          <p:nvSpPr>
            <p:cNvPr id="124974" name="Text Box 46"/>
            <p:cNvSpPr txBox="true"/>
            <p:nvPr/>
          </p:nvSpPr>
          <p:spPr>
            <a:xfrm>
              <a:off x="2117" y="2256"/>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客户申请受理</a:t>
              </a:r>
              <a:endParaRPr lang="zh-CN" altLang="en-US" sz="1600" b="1" dirty="0">
                <a:latin typeface="微软雅黑" panose="020B0503020204020204" charset="-122"/>
                <a:ea typeface="微软雅黑" panose="020B0503020204020204" charset="-122"/>
              </a:endParaRPr>
            </a:p>
          </p:txBody>
        </p:sp>
        <p:sp>
          <p:nvSpPr>
            <p:cNvPr id="124975" name="Text Box 47"/>
            <p:cNvSpPr txBox="true"/>
            <p:nvPr/>
          </p:nvSpPr>
          <p:spPr>
            <a:xfrm>
              <a:off x="2021" y="2509"/>
              <a:ext cx="864"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客户回信</a:t>
              </a:r>
              <a:endParaRPr lang="zh-CN" altLang="en-US" sz="1600" b="1" dirty="0">
                <a:latin typeface="微软雅黑" panose="020B0503020204020204" charset="-122"/>
                <a:ea typeface="微软雅黑" panose="020B0503020204020204" charset="-122"/>
              </a:endParaRPr>
            </a:p>
          </p:txBody>
        </p:sp>
        <p:sp>
          <p:nvSpPr>
            <p:cNvPr id="124976" name="Text Box 48"/>
            <p:cNvSpPr txBox="true"/>
            <p:nvPr/>
          </p:nvSpPr>
          <p:spPr>
            <a:xfrm>
              <a:off x="2117" y="2784"/>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客户投诉处理</a:t>
              </a:r>
              <a:endParaRPr lang="zh-CN" altLang="en-US" sz="1600" b="1" dirty="0">
                <a:latin typeface="微软雅黑" panose="020B0503020204020204" charset="-122"/>
                <a:ea typeface="微软雅黑" panose="020B0503020204020204" charset="-122"/>
              </a:endParaRPr>
            </a:p>
          </p:txBody>
        </p:sp>
        <p:sp>
          <p:nvSpPr>
            <p:cNvPr id="124977" name="Line 49"/>
            <p:cNvSpPr/>
            <p:nvPr/>
          </p:nvSpPr>
          <p:spPr>
            <a:xfrm>
              <a:off x="3631" y="1532"/>
              <a:ext cx="113" cy="0"/>
            </a:xfrm>
            <a:prstGeom prst="line">
              <a:avLst/>
            </a:prstGeom>
            <a:ln w="6350" cap="flat" cmpd="sng">
              <a:solidFill>
                <a:schemeClr val="tx1"/>
              </a:solidFill>
              <a:prstDash val="solid"/>
              <a:round/>
              <a:headEnd type="none" w="med" len="med"/>
              <a:tailEnd type="none" w="med" len="med"/>
            </a:ln>
          </p:spPr>
        </p:sp>
        <p:sp>
          <p:nvSpPr>
            <p:cNvPr id="124978" name="Line 50"/>
            <p:cNvSpPr/>
            <p:nvPr/>
          </p:nvSpPr>
          <p:spPr>
            <a:xfrm>
              <a:off x="3740" y="672"/>
              <a:ext cx="0" cy="1152"/>
            </a:xfrm>
            <a:prstGeom prst="line">
              <a:avLst/>
            </a:prstGeom>
            <a:ln w="6350" cap="flat" cmpd="sng">
              <a:solidFill>
                <a:schemeClr val="tx1"/>
              </a:solidFill>
              <a:prstDash val="solid"/>
              <a:round/>
              <a:headEnd type="none" w="med" len="med"/>
              <a:tailEnd type="none" w="med" len="med"/>
            </a:ln>
          </p:spPr>
        </p:sp>
        <p:sp>
          <p:nvSpPr>
            <p:cNvPr id="124979" name="Line 51"/>
            <p:cNvSpPr/>
            <p:nvPr/>
          </p:nvSpPr>
          <p:spPr>
            <a:xfrm>
              <a:off x="3736" y="672"/>
              <a:ext cx="93" cy="0"/>
            </a:xfrm>
            <a:prstGeom prst="line">
              <a:avLst/>
            </a:prstGeom>
            <a:ln w="6350" cap="flat" cmpd="sng">
              <a:solidFill>
                <a:schemeClr val="tx1"/>
              </a:solidFill>
              <a:prstDash val="solid"/>
              <a:round/>
              <a:headEnd type="none" w="med" len="med"/>
              <a:tailEnd type="none" w="med" len="med"/>
            </a:ln>
          </p:spPr>
        </p:sp>
        <p:sp>
          <p:nvSpPr>
            <p:cNvPr id="124980" name="Rectangle 52"/>
            <p:cNvSpPr/>
            <p:nvPr/>
          </p:nvSpPr>
          <p:spPr>
            <a:xfrm>
              <a:off x="3832" y="541"/>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账款监控专员</a:t>
              </a:r>
              <a:endParaRPr lang="zh-CN" altLang="en-US" sz="1600" b="1" dirty="0">
                <a:latin typeface="微软雅黑" panose="020B0503020204020204" charset="-122"/>
                <a:ea typeface="微软雅黑" panose="020B0503020204020204" charset="-122"/>
              </a:endParaRPr>
            </a:p>
          </p:txBody>
        </p:sp>
        <p:sp>
          <p:nvSpPr>
            <p:cNvPr id="124981" name="Line 53"/>
            <p:cNvSpPr/>
            <p:nvPr/>
          </p:nvSpPr>
          <p:spPr>
            <a:xfrm>
              <a:off x="3893" y="768"/>
              <a:ext cx="0" cy="720"/>
            </a:xfrm>
            <a:prstGeom prst="line">
              <a:avLst/>
            </a:prstGeom>
            <a:ln w="6350" cap="flat" cmpd="sng">
              <a:solidFill>
                <a:schemeClr val="tx1"/>
              </a:solidFill>
              <a:prstDash val="solid"/>
              <a:round/>
              <a:headEnd type="none" w="med" len="med"/>
              <a:tailEnd type="none" w="med" len="med"/>
            </a:ln>
          </p:spPr>
        </p:sp>
        <p:sp>
          <p:nvSpPr>
            <p:cNvPr id="124982" name="Line 54"/>
            <p:cNvSpPr/>
            <p:nvPr/>
          </p:nvSpPr>
          <p:spPr>
            <a:xfrm>
              <a:off x="3893" y="1008"/>
              <a:ext cx="96" cy="0"/>
            </a:xfrm>
            <a:prstGeom prst="line">
              <a:avLst/>
            </a:prstGeom>
            <a:ln w="6350" cap="flat" cmpd="sng">
              <a:solidFill>
                <a:schemeClr val="tx1"/>
              </a:solidFill>
              <a:prstDash val="solid"/>
              <a:round/>
              <a:headEnd type="none" w="med" len="med"/>
              <a:tailEnd type="none" w="med" len="med"/>
            </a:ln>
          </p:spPr>
        </p:sp>
        <p:sp>
          <p:nvSpPr>
            <p:cNvPr id="124983" name="Line 55"/>
            <p:cNvSpPr/>
            <p:nvPr/>
          </p:nvSpPr>
          <p:spPr>
            <a:xfrm>
              <a:off x="3893" y="1248"/>
              <a:ext cx="96" cy="0"/>
            </a:xfrm>
            <a:prstGeom prst="line">
              <a:avLst/>
            </a:prstGeom>
            <a:ln w="6350" cap="flat" cmpd="sng">
              <a:solidFill>
                <a:schemeClr val="tx1"/>
              </a:solidFill>
              <a:prstDash val="solid"/>
              <a:round/>
              <a:headEnd type="none" w="med" len="med"/>
              <a:tailEnd type="none" w="med" len="med"/>
            </a:ln>
          </p:spPr>
        </p:sp>
        <p:sp>
          <p:nvSpPr>
            <p:cNvPr id="124984" name="Line 56"/>
            <p:cNvSpPr/>
            <p:nvPr/>
          </p:nvSpPr>
          <p:spPr>
            <a:xfrm>
              <a:off x="3893" y="1488"/>
              <a:ext cx="96" cy="0"/>
            </a:xfrm>
            <a:prstGeom prst="line">
              <a:avLst/>
            </a:prstGeom>
            <a:ln w="6350" cap="flat" cmpd="sng">
              <a:solidFill>
                <a:schemeClr val="tx1"/>
              </a:solidFill>
              <a:prstDash val="solid"/>
              <a:round/>
              <a:headEnd type="none" w="med" len="med"/>
              <a:tailEnd type="none" w="med" len="med"/>
            </a:ln>
          </p:spPr>
        </p:sp>
        <p:sp>
          <p:nvSpPr>
            <p:cNvPr id="124985" name="Text Box 57"/>
            <p:cNvSpPr txBox="true"/>
            <p:nvPr/>
          </p:nvSpPr>
          <p:spPr>
            <a:xfrm>
              <a:off x="3845" y="912"/>
              <a:ext cx="100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应收款监控</a:t>
              </a:r>
              <a:endParaRPr lang="zh-CN" altLang="en-US" sz="1600" b="1" dirty="0">
                <a:latin typeface="微软雅黑" panose="020B0503020204020204" charset="-122"/>
                <a:ea typeface="微软雅黑" panose="020B0503020204020204" charset="-122"/>
              </a:endParaRPr>
            </a:p>
          </p:txBody>
        </p:sp>
        <p:sp>
          <p:nvSpPr>
            <p:cNvPr id="124986" name="Text Box 58"/>
            <p:cNvSpPr txBox="true"/>
            <p:nvPr/>
          </p:nvSpPr>
          <p:spPr>
            <a:xfrm>
              <a:off x="3941" y="1152"/>
              <a:ext cx="67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拖欠监控</a:t>
              </a:r>
              <a:endParaRPr lang="zh-CN" altLang="en-US" sz="1600" b="1" dirty="0">
                <a:latin typeface="微软雅黑" panose="020B0503020204020204" charset="-122"/>
                <a:ea typeface="微软雅黑" panose="020B0503020204020204" charset="-122"/>
              </a:endParaRPr>
            </a:p>
          </p:txBody>
        </p:sp>
        <p:sp>
          <p:nvSpPr>
            <p:cNvPr id="124987" name="Text Box 59"/>
            <p:cNvSpPr txBox="true"/>
            <p:nvPr/>
          </p:nvSpPr>
          <p:spPr>
            <a:xfrm>
              <a:off x="3941" y="1392"/>
              <a:ext cx="67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日常监控</a:t>
              </a:r>
              <a:endParaRPr lang="zh-CN" altLang="en-US" sz="1600" b="1" dirty="0">
                <a:latin typeface="微软雅黑" panose="020B0503020204020204" charset="-122"/>
                <a:ea typeface="微软雅黑" panose="020B0503020204020204" charset="-122"/>
              </a:endParaRPr>
            </a:p>
          </p:txBody>
        </p:sp>
        <p:sp>
          <p:nvSpPr>
            <p:cNvPr id="124988" name="Rectangle 60"/>
            <p:cNvSpPr/>
            <p:nvPr/>
          </p:nvSpPr>
          <p:spPr>
            <a:xfrm>
              <a:off x="3832" y="1715"/>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89" name="Line 61"/>
            <p:cNvSpPr/>
            <p:nvPr/>
          </p:nvSpPr>
          <p:spPr>
            <a:xfrm>
              <a:off x="3743" y="1824"/>
              <a:ext cx="93" cy="0"/>
            </a:xfrm>
            <a:prstGeom prst="line">
              <a:avLst/>
            </a:prstGeom>
            <a:ln w="6350" cap="flat" cmpd="sng">
              <a:solidFill>
                <a:schemeClr val="tx1"/>
              </a:solidFill>
              <a:prstDash val="solid"/>
              <a:round/>
              <a:headEnd type="none" w="med" len="med"/>
              <a:tailEnd type="none" w="med" len="med"/>
            </a:ln>
          </p:spPr>
        </p:sp>
        <p:sp>
          <p:nvSpPr>
            <p:cNvPr id="124990" name="Line 62"/>
            <p:cNvSpPr/>
            <p:nvPr/>
          </p:nvSpPr>
          <p:spPr>
            <a:xfrm>
              <a:off x="3893" y="1946"/>
              <a:ext cx="0" cy="1392"/>
            </a:xfrm>
            <a:prstGeom prst="line">
              <a:avLst/>
            </a:prstGeom>
            <a:ln w="6350" cap="flat" cmpd="sng">
              <a:solidFill>
                <a:schemeClr val="tx1"/>
              </a:solidFill>
              <a:prstDash val="solid"/>
              <a:round/>
              <a:headEnd type="none" w="med" len="med"/>
              <a:tailEnd type="none" w="med" len="med"/>
            </a:ln>
          </p:spPr>
        </p:sp>
        <p:sp>
          <p:nvSpPr>
            <p:cNvPr id="124991" name="Line 63"/>
            <p:cNvSpPr/>
            <p:nvPr/>
          </p:nvSpPr>
          <p:spPr>
            <a:xfrm>
              <a:off x="3893" y="2112"/>
              <a:ext cx="144" cy="0"/>
            </a:xfrm>
            <a:prstGeom prst="line">
              <a:avLst/>
            </a:prstGeom>
            <a:ln w="6350" cap="flat" cmpd="sng">
              <a:solidFill>
                <a:schemeClr val="tx1"/>
              </a:solidFill>
              <a:prstDash val="solid"/>
              <a:round/>
              <a:headEnd type="none" w="med" len="med"/>
              <a:tailEnd type="none" w="med" len="med"/>
            </a:ln>
          </p:spPr>
        </p:sp>
        <p:sp>
          <p:nvSpPr>
            <p:cNvPr id="124992" name="Line 64"/>
            <p:cNvSpPr/>
            <p:nvPr/>
          </p:nvSpPr>
          <p:spPr>
            <a:xfrm>
              <a:off x="3893" y="2352"/>
              <a:ext cx="144" cy="0"/>
            </a:xfrm>
            <a:prstGeom prst="line">
              <a:avLst/>
            </a:prstGeom>
            <a:ln w="6350" cap="flat" cmpd="sng">
              <a:solidFill>
                <a:schemeClr val="tx1"/>
              </a:solidFill>
              <a:prstDash val="solid"/>
              <a:round/>
              <a:headEnd type="none" w="med" len="med"/>
              <a:tailEnd type="none" w="med" len="med"/>
            </a:ln>
          </p:spPr>
        </p:sp>
        <p:sp>
          <p:nvSpPr>
            <p:cNvPr id="124993" name="Line 65"/>
            <p:cNvSpPr/>
            <p:nvPr/>
          </p:nvSpPr>
          <p:spPr>
            <a:xfrm>
              <a:off x="3893" y="2592"/>
              <a:ext cx="144" cy="0"/>
            </a:xfrm>
            <a:prstGeom prst="line">
              <a:avLst/>
            </a:prstGeom>
            <a:ln w="6350" cap="flat" cmpd="sng">
              <a:solidFill>
                <a:schemeClr val="tx1"/>
              </a:solidFill>
              <a:prstDash val="solid"/>
              <a:round/>
              <a:headEnd type="none" w="med" len="med"/>
              <a:tailEnd type="none" w="med" len="med"/>
            </a:ln>
          </p:spPr>
        </p:sp>
        <p:sp>
          <p:nvSpPr>
            <p:cNvPr id="124994" name="Line 66"/>
            <p:cNvSpPr/>
            <p:nvPr/>
          </p:nvSpPr>
          <p:spPr>
            <a:xfrm>
              <a:off x="3893" y="2832"/>
              <a:ext cx="144" cy="0"/>
            </a:xfrm>
            <a:prstGeom prst="line">
              <a:avLst/>
            </a:prstGeom>
            <a:ln w="6350" cap="flat" cmpd="sng">
              <a:solidFill>
                <a:schemeClr val="tx1"/>
              </a:solidFill>
              <a:prstDash val="solid"/>
              <a:round/>
              <a:headEnd type="none" w="med" len="med"/>
              <a:tailEnd type="none" w="med" len="med"/>
            </a:ln>
          </p:spPr>
        </p:sp>
        <p:sp>
          <p:nvSpPr>
            <p:cNvPr id="124995" name="Line 67"/>
            <p:cNvSpPr/>
            <p:nvPr/>
          </p:nvSpPr>
          <p:spPr>
            <a:xfrm>
              <a:off x="3893" y="3072"/>
              <a:ext cx="144" cy="0"/>
            </a:xfrm>
            <a:prstGeom prst="line">
              <a:avLst/>
            </a:prstGeom>
            <a:ln w="6350" cap="flat" cmpd="sng">
              <a:solidFill>
                <a:schemeClr val="tx1"/>
              </a:solidFill>
              <a:prstDash val="solid"/>
              <a:round/>
              <a:headEnd type="none" w="med" len="med"/>
              <a:tailEnd type="none" w="med" len="med"/>
            </a:ln>
          </p:spPr>
        </p:sp>
        <p:sp>
          <p:nvSpPr>
            <p:cNvPr id="124996" name="Line 68"/>
            <p:cNvSpPr/>
            <p:nvPr/>
          </p:nvSpPr>
          <p:spPr>
            <a:xfrm>
              <a:off x="3893" y="3325"/>
              <a:ext cx="144" cy="0"/>
            </a:xfrm>
            <a:prstGeom prst="line">
              <a:avLst/>
            </a:prstGeom>
            <a:ln w="6350" cap="flat" cmpd="sng">
              <a:solidFill>
                <a:schemeClr val="tx1"/>
              </a:solidFill>
              <a:prstDash val="solid"/>
              <a:round/>
              <a:headEnd type="none" w="med" len="med"/>
              <a:tailEnd type="none" w="med" len="med"/>
            </a:ln>
          </p:spPr>
        </p:sp>
        <p:sp>
          <p:nvSpPr>
            <p:cNvPr id="124997" name="Text Box 69"/>
            <p:cNvSpPr txBox="true"/>
            <p:nvPr/>
          </p:nvSpPr>
          <p:spPr>
            <a:xfrm>
              <a:off x="3941" y="201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国内追收</a:t>
              </a:r>
              <a:endParaRPr lang="zh-CN" altLang="en-US" sz="1600" b="1" dirty="0">
                <a:latin typeface="微软雅黑" panose="020B0503020204020204" charset="-122"/>
                <a:ea typeface="微软雅黑" panose="020B0503020204020204" charset="-122"/>
              </a:endParaRPr>
            </a:p>
          </p:txBody>
        </p:sp>
        <p:sp>
          <p:nvSpPr>
            <p:cNvPr id="124998" name="Text Box 70"/>
            <p:cNvSpPr txBox="true"/>
            <p:nvPr/>
          </p:nvSpPr>
          <p:spPr>
            <a:xfrm>
              <a:off x="3915" y="2256"/>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国际追收</a:t>
              </a:r>
              <a:endParaRPr lang="zh-CN" altLang="en-US" sz="1600" b="1" dirty="0">
                <a:latin typeface="微软雅黑" panose="020B0503020204020204" charset="-122"/>
                <a:ea typeface="微软雅黑" panose="020B0503020204020204" charset="-122"/>
              </a:endParaRPr>
            </a:p>
          </p:txBody>
        </p:sp>
        <p:sp>
          <p:nvSpPr>
            <p:cNvPr id="124999" name="Text Box 71"/>
            <p:cNvSpPr txBox="true"/>
            <p:nvPr/>
          </p:nvSpPr>
          <p:spPr>
            <a:xfrm>
              <a:off x="3941" y="249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委托追收</a:t>
              </a:r>
              <a:endParaRPr lang="zh-CN" altLang="en-US" sz="1600" b="1" dirty="0">
                <a:latin typeface="微软雅黑" panose="020B0503020204020204" charset="-122"/>
                <a:ea typeface="微软雅黑" panose="020B0503020204020204" charset="-122"/>
              </a:endParaRPr>
            </a:p>
          </p:txBody>
        </p:sp>
        <p:sp>
          <p:nvSpPr>
            <p:cNvPr id="125000" name="Text Box 72"/>
            <p:cNvSpPr txBox="true"/>
            <p:nvPr/>
          </p:nvSpPr>
          <p:spPr>
            <a:xfrm>
              <a:off x="3989" y="2747"/>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债权诉讼处理</a:t>
              </a:r>
              <a:endParaRPr lang="zh-CN" altLang="en-US" sz="1600" b="1" dirty="0">
                <a:latin typeface="微软雅黑" panose="020B0503020204020204" charset="-122"/>
                <a:ea typeface="微软雅黑" panose="020B0503020204020204" charset="-122"/>
              </a:endParaRPr>
            </a:p>
          </p:txBody>
        </p:sp>
        <p:sp>
          <p:nvSpPr>
            <p:cNvPr id="125001" name="Text Box 73"/>
            <p:cNvSpPr txBox="true"/>
            <p:nvPr/>
          </p:nvSpPr>
          <p:spPr>
            <a:xfrm>
              <a:off x="4002" y="2989"/>
              <a:ext cx="91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债权仲裁处理</a:t>
              </a:r>
              <a:endParaRPr lang="zh-CN" altLang="en-US" sz="1600" b="1" dirty="0">
                <a:latin typeface="微软雅黑" panose="020B0503020204020204" charset="-122"/>
                <a:ea typeface="微软雅黑" panose="020B0503020204020204" charset="-122"/>
              </a:endParaRPr>
            </a:p>
          </p:txBody>
        </p:sp>
        <p:sp>
          <p:nvSpPr>
            <p:cNvPr id="125002" name="Text Box 74"/>
            <p:cNvSpPr txBox="true"/>
            <p:nvPr/>
          </p:nvSpPr>
          <p:spPr>
            <a:xfrm>
              <a:off x="3941" y="3227"/>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破产清理</a:t>
              </a:r>
              <a:endParaRPr lang="zh-CN" altLang="en-US" sz="16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9908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r>
              <a:rPr lang="en-US" altLang="zh-CN" sz="3200" dirty="0">
                <a:solidFill>
                  <a:schemeClr val="bg1"/>
                </a:solidFill>
                <a:latin typeface="微软雅黑" panose="020B0503020204020204" charset="-122"/>
                <a:ea typeface="微软雅黑" panose="020B0503020204020204" charset="-122"/>
                <a:sym typeface="+mn-ea"/>
              </a:rPr>
              <a:t>—3 + 3 +（3）模式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126979" name="Group 4"/>
          <p:cNvGrpSpPr/>
          <p:nvPr/>
        </p:nvGrpSpPr>
        <p:grpSpPr>
          <a:xfrm>
            <a:off x="2029778" y="1621473"/>
            <a:ext cx="8132762" cy="4170362"/>
            <a:chOff x="333" y="1027"/>
            <a:chExt cx="5123" cy="2627"/>
          </a:xfrm>
        </p:grpSpPr>
        <p:sp>
          <p:nvSpPr>
            <p:cNvPr id="126980" name="圆角矩形 4"/>
            <p:cNvSpPr/>
            <p:nvPr/>
          </p:nvSpPr>
          <p:spPr>
            <a:xfrm>
              <a:off x="33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前台</a:t>
              </a:r>
              <a:endParaRPr lang="zh-CN" altLang="en-US" b="1" dirty="0">
                <a:solidFill>
                  <a:schemeClr val="bg1"/>
                </a:solidFill>
                <a:latin typeface="微软雅黑" panose="020B0503020204020204" charset="-122"/>
                <a:ea typeface="微软雅黑" panose="020B0503020204020204" charset="-122"/>
              </a:endParaRPr>
            </a:p>
          </p:txBody>
        </p:sp>
        <p:sp>
          <p:nvSpPr>
            <p:cNvPr id="126981" name="圆角矩形 5"/>
            <p:cNvSpPr/>
            <p:nvPr/>
          </p:nvSpPr>
          <p:spPr>
            <a:xfrm>
              <a:off x="228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中台</a:t>
              </a:r>
              <a:endParaRPr lang="zh-CN" altLang="en-US" b="1" dirty="0">
                <a:solidFill>
                  <a:schemeClr val="bg1"/>
                </a:solidFill>
                <a:latin typeface="微软雅黑" panose="020B0503020204020204" charset="-122"/>
                <a:ea typeface="微软雅黑" panose="020B0503020204020204" charset="-122"/>
              </a:endParaRPr>
            </a:p>
          </p:txBody>
        </p:sp>
        <p:sp>
          <p:nvSpPr>
            <p:cNvPr id="126982" name="圆角矩形 6"/>
            <p:cNvSpPr/>
            <p:nvPr/>
          </p:nvSpPr>
          <p:spPr>
            <a:xfrm>
              <a:off x="4279"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后台</a:t>
              </a:r>
              <a:endParaRPr lang="zh-CN" altLang="en-US" b="1" dirty="0">
                <a:solidFill>
                  <a:schemeClr val="bg1"/>
                </a:solidFill>
                <a:latin typeface="微软雅黑" panose="020B0503020204020204" charset="-122"/>
                <a:ea typeface="微软雅黑" panose="020B0503020204020204" charset="-122"/>
              </a:endParaRPr>
            </a:p>
          </p:txBody>
        </p:sp>
        <p:cxnSp>
          <p:nvCxnSpPr>
            <p:cNvPr id="126983" name="直接箭头连接符 15"/>
            <p:cNvCxnSpPr/>
            <p:nvPr/>
          </p:nvCxnSpPr>
          <p:spPr>
            <a:xfrm>
              <a:off x="147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cxnSp>
          <p:nvCxnSpPr>
            <p:cNvPr id="126984" name="直接箭头连接符 16"/>
            <p:cNvCxnSpPr/>
            <p:nvPr/>
          </p:nvCxnSpPr>
          <p:spPr>
            <a:xfrm>
              <a:off x="345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sp>
          <p:nvSpPr>
            <p:cNvPr id="126985" name="TextBox 35"/>
            <p:cNvSpPr txBox="true"/>
            <p:nvPr/>
          </p:nvSpPr>
          <p:spPr>
            <a:xfrm>
              <a:off x="1421"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6" name="TextBox 36"/>
            <p:cNvSpPr txBox="true"/>
            <p:nvPr/>
          </p:nvSpPr>
          <p:spPr>
            <a:xfrm>
              <a:off x="3417"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7" name="圆角矩形 7"/>
            <p:cNvSpPr/>
            <p:nvPr/>
          </p:nvSpPr>
          <p:spPr>
            <a:xfrm>
              <a:off x="34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事前准备</a:t>
              </a:r>
              <a:endParaRPr lang="zh-CN" altLang="en-US" b="1" dirty="0">
                <a:solidFill>
                  <a:schemeClr val="bg1"/>
                </a:solidFill>
                <a:latin typeface="微软雅黑" panose="020B0503020204020204" charset="-122"/>
                <a:ea typeface="微软雅黑" panose="020B0503020204020204" charset="-122"/>
              </a:endParaRPr>
            </a:p>
          </p:txBody>
        </p:sp>
        <p:sp>
          <p:nvSpPr>
            <p:cNvPr id="126988" name="圆角矩形 8"/>
            <p:cNvSpPr/>
            <p:nvPr/>
          </p:nvSpPr>
          <p:spPr>
            <a:xfrm>
              <a:off x="229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事中监管</a:t>
              </a:r>
              <a:endParaRPr lang="zh-CN" altLang="en-US" b="1" dirty="0">
                <a:solidFill>
                  <a:schemeClr val="bg1"/>
                </a:solidFill>
                <a:latin typeface="微软雅黑" panose="020B0503020204020204" charset="-122"/>
                <a:ea typeface="微软雅黑" panose="020B0503020204020204" charset="-122"/>
              </a:endParaRPr>
            </a:p>
          </p:txBody>
        </p:sp>
        <p:sp>
          <p:nvSpPr>
            <p:cNvPr id="126989" name="圆角矩形 9"/>
            <p:cNvSpPr/>
            <p:nvPr/>
          </p:nvSpPr>
          <p:spPr>
            <a:xfrm>
              <a:off x="4286"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事后控制</a:t>
              </a:r>
              <a:endParaRPr lang="zh-CN" altLang="en-US" b="1" dirty="0">
                <a:solidFill>
                  <a:schemeClr val="bg1"/>
                </a:solidFill>
                <a:latin typeface="微软雅黑" panose="020B0503020204020204" charset="-122"/>
                <a:ea typeface="微软雅黑" panose="020B0503020204020204" charset="-122"/>
              </a:endParaRPr>
            </a:p>
          </p:txBody>
        </p:sp>
        <p:cxnSp>
          <p:nvCxnSpPr>
            <p:cNvPr id="126990" name="直接箭头连接符 18"/>
            <p:cNvCxnSpPr>
              <a:stCxn id="126987" idx="3"/>
            </p:cNvCxnSpPr>
            <p:nvPr/>
          </p:nvCxnSpPr>
          <p:spPr>
            <a:xfrm>
              <a:off x="1510" y="3452"/>
              <a:ext cx="781" cy="0"/>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1" name="直接箭头连接符 19"/>
            <p:cNvCxnSpPr>
              <a:stCxn id="126987" idx="3"/>
            </p:cNvCxnSpPr>
            <p:nvPr/>
          </p:nvCxnSpPr>
          <p:spPr>
            <a:xfrm>
              <a:off x="3470" y="3431"/>
              <a:ext cx="765" cy="1"/>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2" name="右中括号 20"/>
            <p:cNvSpPr/>
            <p:nvPr/>
          </p:nvSpPr>
          <p:spPr>
            <a:xfrm rot="-5400000">
              <a:off x="2582" y="819"/>
              <a:ext cx="589" cy="4264"/>
            </a:xfrm>
            <a:prstGeom prst="rightBracket">
              <a:avLst>
                <a:gd name="adj" fmla="val 0"/>
              </a:avLst>
            </a:prstGeom>
            <a:noFill/>
            <a:ln w="25400" cap="flat" cmpd="sng">
              <a:solidFill>
                <a:schemeClr val="tx1"/>
              </a:solidFill>
              <a:prstDash val="solid"/>
              <a:round/>
              <a:headEnd type="none" w="med" len="med"/>
              <a:tailEnd type="none" w="med" len="med"/>
            </a:ln>
            <a:effectLst>
              <a:outerShdw dist="20000" dir="5400000" algn="ctr" rotWithShape="0">
                <a:srgbClr val="000000">
                  <a:alpha val="35999"/>
                </a:srgbClr>
              </a:outerShdw>
            </a:effectLst>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微软雅黑" panose="020B0503020204020204" charset="-122"/>
                <a:ea typeface="微软雅黑" panose="020B0503020204020204" charset="-122"/>
              </a:endParaRPr>
            </a:p>
          </p:txBody>
        </p:sp>
        <p:sp>
          <p:nvSpPr>
            <p:cNvPr id="126993" name="TextBox 34"/>
            <p:cNvSpPr txBox="true"/>
            <p:nvPr/>
          </p:nvSpPr>
          <p:spPr>
            <a:xfrm>
              <a:off x="1928" y="2841"/>
              <a:ext cx="1980" cy="327"/>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chemeClr val="tx2"/>
                  </a:solidFill>
                  <a:latin typeface="微软雅黑" panose="020B0503020204020204" charset="-122"/>
                  <a:ea typeface="微软雅黑" panose="020B0503020204020204" charset="-122"/>
                </a:rPr>
                <a:t>协作管理</a:t>
              </a:r>
              <a:endParaRPr lang="zh-CN" altLang="en-US" sz="2800" b="1" dirty="0">
                <a:solidFill>
                  <a:schemeClr val="tx2"/>
                </a:solidFill>
                <a:latin typeface="微软雅黑" panose="020B0503020204020204" charset="-122"/>
                <a:ea typeface="微软雅黑" panose="020B0503020204020204" charset="-122"/>
              </a:endParaRPr>
            </a:p>
          </p:txBody>
        </p:sp>
        <p:cxnSp>
          <p:nvCxnSpPr>
            <p:cNvPr id="126994" name="直接箭头连接符 38"/>
            <p:cNvCxnSpPr>
              <a:stCxn id="126987" idx="3"/>
            </p:cNvCxnSpPr>
            <p:nvPr/>
          </p:nvCxnSpPr>
          <p:spPr>
            <a:xfrm>
              <a:off x="2873"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5" name="直接箭头连接符 38"/>
            <p:cNvCxnSpPr>
              <a:stCxn id="126987" idx="3"/>
            </p:cNvCxnSpPr>
            <p:nvPr/>
          </p:nvCxnSpPr>
          <p:spPr>
            <a:xfrm>
              <a:off x="968"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6" name="直接箭头连接符 38"/>
            <p:cNvCxnSpPr>
              <a:stCxn id="126987" idx="3"/>
            </p:cNvCxnSpPr>
            <p:nvPr/>
          </p:nvCxnSpPr>
          <p:spPr>
            <a:xfrm>
              <a:off x="4869"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7" name="Rectangle 22"/>
            <p:cNvSpPr/>
            <p:nvPr/>
          </p:nvSpPr>
          <p:spPr>
            <a:xfrm>
              <a:off x="612" y="1114"/>
              <a:ext cx="695" cy="288"/>
            </a:xfrm>
            <a:prstGeom prst="rect">
              <a:avLst/>
            </a:prstGeom>
            <a:noFill/>
            <a:ln w="38100">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业务部</a:t>
              </a:r>
              <a:endParaRPr lang="zh-CN" altLang="en-US" b="1" dirty="0">
                <a:latin typeface="微软雅黑" panose="020B0503020204020204" charset="-122"/>
                <a:ea typeface="微软雅黑" panose="020B0503020204020204" charset="-122"/>
              </a:endParaRPr>
            </a:p>
          </p:txBody>
        </p:sp>
        <p:sp>
          <p:nvSpPr>
            <p:cNvPr id="126998" name="Rectangle 23"/>
            <p:cNvSpPr/>
            <p:nvPr/>
          </p:nvSpPr>
          <p:spPr>
            <a:xfrm>
              <a:off x="2290" y="1027"/>
              <a:ext cx="1081" cy="51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信用部</a:t>
              </a:r>
              <a:endParaRPr lang="zh-CN" altLang="en-US" b="1" dirty="0">
                <a:latin typeface="微软雅黑" panose="020B0503020204020204" charset="-122"/>
                <a:ea typeface="微软雅黑" panose="020B0503020204020204" charset="-122"/>
              </a:endParaRPr>
            </a:p>
            <a:p>
              <a:pPr algn="ctr">
                <a:buClrTx/>
                <a:buFont typeface="Arial" panose="020B0604020202020204" pitchFamily="34" charset="0"/>
              </a:pPr>
              <a:r>
                <a:rPr lang="zh-CN" altLang="en-US" b="1" dirty="0">
                  <a:latin typeface="微软雅黑" panose="020B0503020204020204" charset="-122"/>
                  <a:ea typeface="微软雅黑" panose="020B0503020204020204" charset="-122"/>
                </a:rPr>
                <a:t>风险管理部</a:t>
              </a:r>
              <a:endParaRPr lang="zh-CN" altLang="en-US" b="1" dirty="0">
                <a:latin typeface="微软雅黑" panose="020B0503020204020204" charset="-122"/>
                <a:ea typeface="微软雅黑" panose="020B0503020204020204" charset="-122"/>
              </a:endParaRPr>
            </a:p>
          </p:txBody>
        </p:sp>
        <p:sp>
          <p:nvSpPr>
            <p:cNvPr id="126999" name="Rectangle 24"/>
            <p:cNvSpPr/>
            <p:nvPr/>
          </p:nvSpPr>
          <p:spPr>
            <a:xfrm>
              <a:off x="4513" y="1163"/>
              <a:ext cx="695" cy="28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财务部</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4825" y="1348105"/>
            <a:ext cx="8642350" cy="4752658"/>
            <a:chOff x="395" y="2453"/>
            <a:chExt cx="13610" cy="7485"/>
          </a:xfrm>
        </p:grpSpPr>
        <p:sp>
          <p:nvSpPr>
            <p:cNvPr id="129026" name="Text Box 3"/>
            <p:cNvSpPr txBox="true"/>
            <p:nvPr/>
          </p:nvSpPr>
          <p:spPr>
            <a:xfrm>
              <a:off x="395" y="2453"/>
              <a:ext cx="13610"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业务部主要负责维持客户关系的稳定性、及时向风险管理部提供客户信息、准确进行单证审查等操作、准确进行市场预测。</a:t>
              </a:r>
              <a:endParaRPr lang="zh-CN" altLang="en-US" b="1" dirty="0">
                <a:solidFill>
                  <a:srgbClr val="000000"/>
                </a:solidFill>
                <a:latin typeface="微软雅黑" panose="020B0503020204020204" charset="-122"/>
                <a:ea typeface="微软雅黑" panose="020B0503020204020204" charset="-122"/>
              </a:endParaRPr>
            </a:p>
          </p:txBody>
        </p:sp>
        <p:sp>
          <p:nvSpPr>
            <p:cNvPr id="129027" name="圆角矩形 4"/>
            <p:cNvSpPr/>
            <p:nvPr/>
          </p:nvSpPr>
          <p:spPr>
            <a:xfrm>
              <a:off x="1190" y="7440"/>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前台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业务部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1813" name="矩形标注 39"/>
            <p:cNvSpPr>
              <a:spLocks noChangeArrowheads="true"/>
            </p:cNvSpPr>
            <p:nvPr/>
          </p:nvSpPr>
          <p:spPr bwMode="auto">
            <a:xfrm>
              <a:off x="7088" y="5060"/>
              <a:ext cx="3515" cy="793"/>
            </a:xfrm>
            <a:prstGeom prst="wedgeRectCallout">
              <a:avLst>
                <a:gd name="adj1" fmla="val -113870"/>
                <a:gd name="adj2" fmla="val 310569"/>
              </a:avLst>
            </a:prstGeom>
            <a:solidFill>
              <a:schemeClr val="accent6">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交易额</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1814" name="矩形标注 39"/>
            <p:cNvSpPr/>
            <p:nvPr/>
          </p:nvSpPr>
          <p:spPr>
            <a:xfrm>
              <a:off x="7088" y="6420"/>
              <a:ext cx="3515" cy="908"/>
            </a:xfrm>
            <a:prstGeom prst="wedgeRectCallout">
              <a:avLst>
                <a:gd name="adj1" fmla="val -112662"/>
                <a:gd name="adj2" fmla="val 106750"/>
              </a:avLst>
            </a:prstGeom>
            <a:solidFill>
              <a:srgbClr val="FF66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市场份额</a:t>
              </a:r>
              <a:endParaRPr lang="zh-CN" altLang="en-US" b="1" dirty="0">
                <a:latin typeface="微软雅黑" panose="020B0503020204020204" charset="-122"/>
                <a:ea typeface="微软雅黑" panose="020B0503020204020204" charset="-122"/>
              </a:endParaRPr>
            </a:p>
          </p:txBody>
        </p:sp>
        <p:sp>
          <p:nvSpPr>
            <p:cNvPr id="631815" name="矩形标注 39"/>
            <p:cNvSpPr/>
            <p:nvPr/>
          </p:nvSpPr>
          <p:spPr>
            <a:xfrm>
              <a:off x="7088" y="7668"/>
              <a:ext cx="3515" cy="907"/>
            </a:xfrm>
            <a:prstGeom prst="wedgeRectCallout">
              <a:avLst>
                <a:gd name="adj1" fmla="val -114509"/>
                <a:gd name="adj2" fmla="val -33194"/>
              </a:avLst>
            </a:prstGeom>
            <a:solidFill>
              <a:srgbClr val="FF99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投资资本回报率</a:t>
              </a:r>
              <a:endParaRPr lang="zh-CN" altLang="en-US" b="1" dirty="0">
                <a:latin typeface="微软雅黑" panose="020B0503020204020204" charset="-122"/>
                <a:ea typeface="微软雅黑" panose="020B0503020204020204" charset="-122"/>
              </a:endParaRPr>
            </a:p>
          </p:txBody>
        </p:sp>
        <p:sp>
          <p:nvSpPr>
            <p:cNvPr id="631816" name="矩形标注 39"/>
            <p:cNvSpPr/>
            <p:nvPr/>
          </p:nvSpPr>
          <p:spPr>
            <a:xfrm>
              <a:off x="7088" y="9030"/>
              <a:ext cx="3515" cy="908"/>
            </a:xfrm>
            <a:prstGeom prst="wedgeRectCallout">
              <a:avLst>
                <a:gd name="adj1" fmla="val -114509"/>
                <a:gd name="adj2" fmla="val -177824"/>
              </a:avLst>
            </a:prstGeom>
            <a:solidFill>
              <a:srgbClr val="FFCC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交易坏账率</a:t>
              </a:r>
              <a:endParaRPr lang="zh-CN" altLang="en-US" b="1" dirty="0">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前台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7215" y="1396365"/>
            <a:ext cx="8497570" cy="4321175"/>
            <a:chOff x="623" y="2225"/>
            <a:chExt cx="13382" cy="6805"/>
          </a:xfrm>
        </p:grpSpPr>
        <p:sp>
          <p:nvSpPr>
            <p:cNvPr id="131074" name="Text Box 3"/>
            <p:cNvSpPr txBox="true"/>
            <p:nvPr/>
          </p:nvSpPr>
          <p:spPr>
            <a:xfrm>
              <a:off x="623" y="2225"/>
              <a:ext cx="13382"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信用部、风险管理部主要负责及时公布相关信息、及时进行信用评级、及时对交易部门的申请进行回应。</a:t>
              </a:r>
              <a:endParaRPr lang="zh-CN" altLang="en-US" b="1" dirty="0">
                <a:solidFill>
                  <a:srgbClr val="000000"/>
                </a:solidFill>
                <a:latin typeface="微软雅黑" panose="020B0503020204020204" charset="-122"/>
                <a:ea typeface="微软雅黑" panose="020B0503020204020204" charset="-122"/>
              </a:endParaRPr>
            </a:p>
          </p:txBody>
        </p:sp>
        <p:sp>
          <p:nvSpPr>
            <p:cNvPr id="131075" name="圆角矩形 4"/>
            <p:cNvSpPr/>
            <p:nvPr/>
          </p:nvSpPr>
          <p:spPr>
            <a:xfrm>
              <a:off x="1190" y="653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中台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信用部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3861" name="矩形标注 39"/>
            <p:cNvSpPr/>
            <p:nvPr/>
          </p:nvSpPr>
          <p:spPr>
            <a:xfrm>
              <a:off x="7088" y="5513"/>
              <a:ext cx="3515" cy="907"/>
            </a:xfrm>
            <a:prstGeom prst="wedgeRectCallout">
              <a:avLst>
                <a:gd name="adj1" fmla="val -112019"/>
                <a:gd name="adj2" fmla="val 118870"/>
              </a:avLst>
            </a:prstGeom>
            <a:solidFill>
              <a:srgbClr val="3333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市场风险损失率</a:t>
              </a:r>
              <a:endParaRPr lang="zh-CN" altLang="en-US" b="1" dirty="0">
                <a:solidFill>
                  <a:schemeClr val="bg1"/>
                </a:solidFill>
                <a:latin typeface="微软雅黑" panose="020B0503020204020204" charset="-122"/>
                <a:ea typeface="微软雅黑" panose="020B0503020204020204" charset="-122"/>
              </a:endParaRPr>
            </a:p>
          </p:txBody>
        </p:sp>
        <p:sp>
          <p:nvSpPr>
            <p:cNvPr id="633862" name="矩形标注 39"/>
            <p:cNvSpPr/>
            <p:nvPr/>
          </p:nvSpPr>
          <p:spPr>
            <a:xfrm>
              <a:off x="7088" y="8123"/>
              <a:ext cx="3515" cy="907"/>
            </a:xfrm>
            <a:prstGeom prst="wedgeRectCallout">
              <a:avLst>
                <a:gd name="adj1" fmla="val -115148"/>
                <a:gd name="adj2" fmla="val -165977"/>
              </a:avLst>
            </a:prstGeom>
            <a:solidFill>
              <a:srgbClr val="8080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总坏账率</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中台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5455" y="1720215"/>
            <a:ext cx="8721725" cy="3096895"/>
            <a:chOff x="510" y="2338"/>
            <a:chExt cx="13735" cy="4877"/>
          </a:xfrm>
        </p:grpSpPr>
        <p:sp>
          <p:nvSpPr>
            <p:cNvPr id="133122" name="Text Box 3"/>
            <p:cNvSpPr txBox="true"/>
            <p:nvPr/>
          </p:nvSpPr>
          <p:spPr>
            <a:xfrm>
              <a:off x="510" y="2338"/>
              <a:ext cx="13735" cy="667"/>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财务部主要负责及时为贸易活动提供所需资金、准确首付资金</a:t>
              </a:r>
              <a:endParaRPr lang="zh-CN" altLang="en-US" b="1" dirty="0">
                <a:solidFill>
                  <a:srgbClr val="000000"/>
                </a:solidFill>
                <a:latin typeface="微软雅黑" panose="020B0503020204020204" charset="-122"/>
                <a:ea typeface="微软雅黑" panose="020B0503020204020204" charset="-122"/>
              </a:endParaRPr>
            </a:p>
          </p:txBody>
        </p:sp>
        <p:sp>
          <p:nvSpPr>
            <p:cNvPr id="133123" name="圆角矩形 4"/>
            <p:cNvSpPr/>
            <p:nvPr/>
          </p:nvSpPr>
          <p:spPr>
            <a:xfrm>
              <a:off x="2325" y="619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后台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财务部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5909" name="矩形标注 39"/>
            <p:cNvSpPr/>
            <p:nvPr/>
          </p:nvSpPr>
          <p:spPr>
            <a:xfrm>
              <a:off x="8108" y="6308"/>
              <a:ext cx="3515" cy="907"/>
            </a:xfrm>
            <a:prstGeom prst="wedgeRectCallout">
              <a:avLst>
                <a:gd name="adj1" fmla="val -110315"/>
                <a:gd name="adj2" fmla="val -5097"/>
              </a:avLst>
            </a:prstGeom>
            <a:solidFill>
              <a:srgbClr val="003366"/>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财务费用</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后台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5170" name="Text Box 3"/>
          <p:cNvSpPr txBox="true"/>
          <p:nvPr/>
        </p:nvSpPr>
        <p:spPr>
          <a:xfrm>
            <a:off x="1949133" y="1914525"/>
            <a:ext cx="8293100" cy="316928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联想集团公司</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设有客户资信数据库</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，用于整理分析信息，对客户进行分类管理，为事前控制提供充分的信息和技术支持，并集中对客户资信风险进行评估和审核。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）经由财务部门收集客户财务数据，主要包括流动比率、盈利率、权益数据，以了解客户应收账款历史数据，作为相关性分析和结果检验的主要标准。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）建立一个关于客户资信的量化的具有可比性的评分体系，依照各客户现状量定每项指标的分值，进行统计分析。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事前准备</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7218" name="Text Box 3"/>
          <p:cNvSpPr txBox="true"/>
          <p:nvPr/>
        </p:nvSpPr>
        <p:spPr>
          <a:xfrm>
            <a:off x="1941513" y="2371090"/>
            <a:ext cx="8308975" cy="193802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事中监管主要是依照客户资信数据库对每个客户进行客户资信风险评级，并对其授信额度上限进行管理，包括对客户资信信息打分、按照客户资信风险评级划分客户群并授以不同的资信政策，然后根据客户资信风险评级，客户权益总额、交易量等因素，制定每个客户的授信额度上限。同时对信用变化情况、应收账款和信用额度进行监控和审核。</a:t>
            </a:r>
            <a:endParaRPr lang="zh-CN" altLang="en-US" sz="2000" dirty="0">
              <a:solidFill>
                <a:srgbClr val="000000"/>
              </a:solidFill>
              <a:latin typeface="微软雅黑" panose="020B0503020204020204" charset="-122"/>
              <a:ea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事中监管</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9267" name="Rectangle 4"/>
          <p:cNvSpPr/>
          <p:nvPr/>
        </p:nvSpPr>
        <p:spPr>
          <a:xfrm>
            <a:off x="1642428" y="2544763"/>
            <a:ext cx="8905875" cy="126047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企业信用管理最主要的职能就是赊销管理。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联想公司的事后控制阶段包括交易风险评估的结果反馈，审核资信风险等级、授信额度上限，并每年对客户资信风险评级和授信额度上限进行</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更新</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事后控制</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37690" y="861695"/>
            <a:ext cx="8517255" cy="5756275"/>
            <a:chOff x="365" y="908"/>
            <a:chExt cx="13413" cy="9065"/>
          </a:xfrm>
        </p:grpSpPr>
        <p:sp>
          <p:nvSpPr>
            <p:cNvPr id="4" name="圆角矩形 3"/>
            <p:cNvSpPr/>
            <p:nvPr/>
          </p:nvSpPr>
          <p:spPr bwMode="auto">
            <a:xfrm>
              <a:off x="365" y="908"/>
              <a:ext cx="4215" cy="12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项注意</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bwMode="auto">
            <a:xfrm>
              <a:off x="1440" y="2398"/>
              <a:ext cx="2253" cy="2253"/>
            </a:xfrm>
            <a:prstGeom prst="ellipse">
              <a:avLst/>
            </a:prstGeom>
            <a:ln>
              <a:solidFill>
                <a:schemeClr val="accent6">
                  <a:lumMod val="75000"/>
                </a:schemeClr>
              </a:solidFill>
            </a:ln>
          </p:spPr>
          <p:style>
            <a:lnRef idx="0">
              <a:schemeClr val="accent1"/>
            </a:lnRef>
            <a:fillRef idx="3">
              <a:schemeClr val="accent1"/>
            </a:fillRef>
            <a:effectRef idx="3">
              <a:schemeClr val="accent1"/>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内控流程</a:t>
              </a:r>
              <a:endPar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9" name="椭圆 8"/>
            <p:cNvSpPr/>
            <p:nvPr/>
          </p:nvSpPr>
          <p:spPr bwMode="auto">
            <a:xfrm>
              <a:off x="1440" y="4923"/>
              <a:ext cx="2253" cy="2253"/>
            </a:xfrm>
            <a:prstGeom prst="ellipse">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组织平衡</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与制约机制</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椭圆 9"/>
            <p:cNvSpPr/>
            <p:nvPr/>
          </p:nvSpPr>
          <p:spPr bwMode="auto">
            <a:xfrm>
              <a:off x="1418" y="7450"/>
              <a:ext cx="2250" cy="2250"/>
            </a:xfrm>
            <a:prstGeom prst="ellipse">
              <a:avLst/>
            </a:prstGeom>
            <a:solidFill>
              <a:srgbClr val="7030A0"/>
            </a:solidFill>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业绩文化</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与内控环境</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cxnSp>
          <p:nvCxnSpPr>
            <p:cNvPr id="2" name="直接箭头连接符 1"/>
            <p:cNvCxnSpPr/>
            <p:nvPr/>
          </p:nvCxnSpPr>
          <p:spPr bwMode="auto">
            <a:xfrm>
              <a:off x="3693" y="3593"/>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p:nvPr/>
          </p:nvCxnSpPr>
          <p:spPr bwMode="auto">
            <a:xfrm>
              <a:off x="3693" y="8575"/>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p:nvPr/>
          </p:nvCxnSpPr>
          <p:spPr bwMode="auto">
            <a:xfrm>
              <a:off x="3668" y="6050"/>
              <a:ext cx="1763"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41320" name="矩形 16"/>
            <p:cNvSpPr/>
            <p:nvPr/>
          </p:nvSpPr>
          <p:spPr>
            <a:xfrm>
              <a:off x="5385" y="1368"/>
              <a:ext cx="8348" cy="3012"/>
            </a:xfrm>
            <a:prstGeom prst="rect">
              <a:avLst/>
            </a:prstGeom>
            <a:solidFill>
              <a:srgbClr val="7030A0"/>
            </a:solidFill>
            <a:ln w="9525">
              <a:noFill/>
            </a:ln>
          </p:spPr>
          <p:txBody>
            <a:bodyPr wrap="none" anchor="ctr" anchorCtr="false"/>
            <a:p>
              <a:pPr>
                <a:lnSpc>
                  <a:spcPct val="120000"/>
                </a:lnSpc>
                <a:spcBef>
                  <a:spcPct val="20000"/>
                </a:spcBef>
                <a:buClrTx/>
                <a:buFont typeface="Arial" panose="020B0604020202020204" pitchFamily="34" charset="0"/>
              </a:pPr>
              <a:r>
                <a:rPr lang="zh-CN" altLang="zh-CN" sz="2000" b="1" dirty="0">
                  <a:solidFill>
                    <a:schemeClr val="bg1"/>
                  </a:solidFill>
                  <a:latin typeface="微软雅黑" panose="020B0503020204020204" charset="-122"/>
                  <a:ea typeface="微软雅黑" panose="020B0503020204020204" charset="-122"/>
                </a:rPr>
                <a:t>清晰定义每一个内控流程，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交易审批的流程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客户资信管理流程和资金管理流程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每个流程的每个环节有明确的管理分工</a:t>
              </a:r>
              <a:endParaRPr lang="zh-CN" altLang="en-US" sz="2000" b="1" dirty="0">
                <a:solidFill>
                  <a:schemeClr val="bg1"/>
                </a:solidFill>
                <a:latin typeface="微软雅黑" panose="020B0503020204020204" charset="-122"/>
                <a:ea typeface="微软雅黑" panose="020B0503020204020204" charset="-122"/>
              </a:endParaRPr>
            </a:p>
          </p:txBody>
        </p:sp>
        <p:sp>
          <p:nvSpPr>
            <p:cNvPr id="141321" name="矩形 17"/>
            <p:cNvSpPr/>
            <p:nvPr/>
          </p:nvSpPr>
          <p:spPr>
            <a:xfrm>
              <a:off x="5430" y="4605"/>
              <a:ext cx="8348" cy="2835"/>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设立独立的组织机构</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对公司根本性的风险</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进行集中管控</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风险管理部门相互制约</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业务、财务、信用</a:t>
              </a:r>
              <a:endParaRPr lang="zh-CN" altLang="zh-CN" sz="2000" b="1" dirty="0">
                <a:solidFill>
                  <a:schemeClr val="bg1"/>
                </a:solidFill>
                <a:latin typeface="微软雅黑" panose="020B0503020204020204" charset="-122"/>
                <a:ea typeface="微软雅黑" panose="020B0503020204020204" charset="-122"/>
              </a:endParaRPr>
            </a:p>
            <a:p>
              <a:pPr indent="0">
                <a:lnSpc>
                  <a:spcPct val="120000"/>
                </a:lnSpc>
                <a:spcBef>
                  <a:spcPct val="20000"/>
                </a:spcBef>
                <a:buClr>
                  <a:srgbClr val="FF0000"/>
                </a:buClr>
                <a:buFont typeface="Wingdings" panose="05000000000000000000" pitchFamily="2" charset="2"/>
                <a:buNone/>
              </a:pPr>
              <a:r>
                <a:rPr lang="zh-CN" altLang="zh-CN" sz="2000" b="1" dirty="0">
                  <a:solidFill>
                    <a:schemeClr val="bg1"/>
                  </a:solidFill>
                  <a:latin typeface="微软雅黑" panose="020B0503020204020204" charset="-122"/>
                  <a:ea typeface="微软雅黑" panose="020B0503020204020204" charset="-122"/>
                </a:rPr>
                <a:t>部门共同介入</a:t>
              </a:r>
              <a:endParaRPr lang="zh-CN" altLang="en-US" sz="2000" b="1" dirty="0">
                <a:solidFill>
                  <a:schemeClr val="bg1"/>
                </a:solidFill>
                <a:latin typeface="微软雅黑" panose="020B0503020204020204" charset="-122"/>
                <a:ea typeface="微软雅黑" panose="020B0503020204020204" charset="-122"/>
              </a:endParaRPr>
            </a:p>
          </p:txBody>
        </p:sp>
        <p:sp>
          <p:nvSpPr>
            <p:cNvPr id="141322" name="矩形 18"/>
            <p:cNvSpPr/>
            <p:nvPr/>
          </p:nvSpPr>
          <p:spPr>
            <a:xfrm>
              <a:off x="5430" y="7715"/>
              <a:ext cx="8318" cy="2258"/>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不同岗位设计关键业绩指标，制度化地报告</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这些指标，并将这些指标与奖惩相联系</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对违反内控规定的行为给以处罚</a:t>
              </a:r>
              <a:endParaRPr lang="zh-CN" altLang="en-US" sz="2000" b="1"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89760" y="1729740"/>
            <a:ext cx="8412480" cy="2959100"/>
            <a:chOff x="720" y="2235"/>
            <a:chExt cx="13248" cy="4660"/>
          </a:xfrm>
        </p:grpSpPr>
        <p:sp>
          <p:nvSpPr>
            <p:cNvPr id="41990"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个不可分割的信用管理机制</a:t>
              </a: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495"/>
              <a:ext cx="12813" cy="3400"/>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8C1B08"/>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、资信调查和评估机制：（交易前期客户筛选）</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新客户老客户，都必须调查和掌握他们的信用资料。</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必须建立客户档案资料数据库。</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对每一笔赊销进行评估，既评估账款的安全性，又保证最合理应收账款持有量的销售。</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2395" y="1234440"/>
            <a:ext cx="9284970" cy="5436870"/>
            <a:chOff x="-224" y="2250"/>
            <a:chExt cx="14622" cy="8562"/>
          </a:xfrm>
        </p:grpSpPr>
        <p:sp>
          <p:nvSpPr>
            <p:cNvPr id="143362" name="右箭头 15"/>
            <p:cNvSpPr/>
            <p:nvPr/>
          </p:nvSpPr>
          <p:spPr>
            <a:xfrm rot="5400000">
              <a:off x="4703" y="1798"/>
              <a:ext cx="1350" cy="3330"/>
            </a:xfrm>
            <a:prstGeom prst="rightArrow">
              <a:avLst>
                <a:gd name="adj1" fmla="val 50000"/>
                <a:gd name="adj2" fmla="val 50000"/>
              </a:avLst>
            </a:prstGeom>
            <a:solidFill>
              <a:srgbClr val="FF0000">
                <a:alpha val="50195"/>
              </a:srgbClr>
            </a:solidFill>
            <a:ln w="9525">
              <a:noFill/>
            </a:ln>
          </p:spPr>
          <p:txBody>
            <a:bodyPr rot="10800000" vert="eaVert"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3" name="右箭头 16"/>
            <p:cNvSpPr/>
            <p:nvPr/>
          </p:nvSpPr>
          <p:spPr>
            <a:xfrm rot="-9197490">
              <a:off x="7065" y="5555"/>
              <a:ext cx="1350" cy="3333"/>
            </a:xfrm>
            <a:prstGeom prst="rightArrow">
              <a:avLst>
                <a:gd name="adj1" fmla="val 50000"/>
                <a:gd name="adj2" fmla="val 50000"/>
              </a:avLst>
            </a:prstGeom>
            <a:solidFill>
              <a:srgbClr val="92D050">
                <a:alpha val="50195"/>
              </a:srgbClr>
            </a:solidFill>
            <a:ln w="9525">
              <a:noFill/>
            </a:ln>
          </p:spPr>
          <p:txBody>
            <a:bodyPr rot="10800000"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4" name="椭圆 3"/>
            <p:cNvSpPr/>
            <p:nvPr/>
          </p:nvSpPr>
          <p:spPr>
            <a:xfrm>
              <a:off x="4050" y="4140"/>
              <a:ext cx="2475" cy="2363"/>
            </a:xfrm>
            <a:prstGeom prst="ellipse">
              <a:avLst/>
            </a:prstGeom>
            <a:solidFill>
              <a:schemeClr val="accent2">
                <a:alpha val="50195"/>
              </a:scheme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5" name="椭圆 4"/>
            <p:cNvSpPr/>
            <p:nvPr/>
          </p:nvSpPr>
          <p:spPr>
            <a:xfrm>
              <a:off x="3150" y="5153"/>
              <a:ext cx="2475" cy="2362"/>
            </a:xfrm>
            <a:prstGeom prst="ellipse">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6" name="椭圆 5"/>
            <p:cNvSpPr/>
            <p:nvPr/>
          </p:nvSpPr>
          <p:spPr>
            <a:xfrm>
              <a:off x="4838" y="5153"/>
              <a:ext cx="2475" cy="2362"/>
            </a:xfrm>
            <a:prstGeom prst="ellipse">
              <a:avLst/>
            </a:prstGeom>
            <a:solidFill>
              <a:srgbClr val="92D05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7" name="TextBox 6"/>
            <p:cNvSpPr txBox="true"/>
            <p:nvPr/>
          </p:nvSpPr>
          <p:spPr>
            <a:xfrm>
              <a:off x="4163" y="4365"/>
              <a:ext cx="2250"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赊销额度决定</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应收账款核销</a:t>
              </a:r>
              <a:endParaRPr lang="zh-CN" altLang="en-US" sz="1400" b="1" dirty="0">
                <a:solidFill>
                  <a:srgbClr val="000000"/>
                </a:solidFill>
                <a:latin typeface="微软雅黑" panose="020B0503020204020204" charset="-122"/>
                <a:ea typeface="微软雅黑" panose="020B0503020204020204" charset="-122"/>
              </a:endParaRPr>
            </a:p>
          </p:txBody>
        </p:sp>
        <p:sp>
          <p:nvSpPr>
            <p:cNvPr id="143368" name="TextBox 7"/>
            <p:cNvSpPr txBox="true"/>
            <p:nvPr/>
          </p:nvSpPr>
          <p:spPr>
            <a:xfrm>
              <a:off x="3150" y="5940"/>
              <a:ext cx="1463" cy="150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应收账款追收</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经销端信息反馈</a:t>
              </a:r>
              <a:endParaRPr lang="zh-CN" altLang="en-US" sz="1400" b="1" dirty="0">
                <a:solidFill>
                  <a:srgbClr val="000000"/>
                </a:solidFill>
                <a:latin typeface="微软雅黑" panose="020B0503020204020204" charset="-122"/>
                <a:ea typeface="微软雅黑" panose="020B0503020204020204" charset="-122"/>
              </a:endParaRPr>
            </a:p>
          </p:txBody>
        </p:sp>
        <p:sp>
          <p:nvSpPr>
            <p:cNvPr id="143369" name="TextBox 8"/>
            <p:cNvSpPr txBox="true"/>
            <p:nvPr/>
          </p:nvSpPr>
          <p:spPr>
            <a:xfrm>
              <a:off x="5625" y="6390"/>
              <a:ext cx="1575"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审核管理</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信用评级</a:t>
              </a:r>
              <a:endParaRPr lang="zh-CN" altLang="en-US" sz="1400" b="1" dirty="0">
                <a:solidFill>
                  <a:srgbClr val="000000"/>
                </a:solidFill>
                <a:latin typeface="微软雅黑" panose="020B0503020204020204" charset="-122"/>
                <a:ea typeface="微软雅黑" panose="020B0503020204020204" charset="-122"/>
              </a:endParaRPr>
            </a:p>
          </p:txBody>
        </p:sp>
        <p:sp>
          <p:nvSpPr>
            <p:cNvPr id="143370" name="TextBox 9"/>
            <p:cNvSpPr txBox="true"/>
            <p:nvPr/>
          </p:nvSpPr>
          <p:spPr>
            <a:xfrm>
              <a:off x="4838" y="5490"/>
              <a:ext cx="900" cy="100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协同</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监督</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审核</a:t>
              </a:r>
              <a:endParaRPr lang="zh-CN" altLang="en-US" sz="1200" b="1" dirty="0">
                <a:solidFill>
                  <a:srgbClr val="000000"/>
                </a:solidFill>
                <a:latin typeface="微软雅黑" panose="020B0503020204020204" charset="-122"/>
                <a:ea typeface="微软雅黑" panose="020B0503020204020204" charset="-122"/>
              </a:endParaRPr>
            </a:p>
          </p:txBody>
        </p:sp>
        <p:sp>
          <p:nvSpPr>
            <p:cNvPr id="143371" name="右箭头 10"/>
            <p:cNvSpPr/>
            <p:nvPr/>
          </p:nvSpPr>
          <p:spPr>
            <a:xfrm rot="-1070625">
              <a:off x="1828" y="5168"/>
              <a:ext cx="1350" cy="3332"/>
            </a:xfrm>
            <a:prstGeom prst="rightArrow">
              <a:avLst>
                <a:gd name="adj1" fmla="val 50000"/>
                <a:gd name="adj2" fmla="val 50000"/>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72" name="TextBox 12"/>
            <p:cNvSpPr txBox="true"/>
            <p:nvPr/>
          </p:nvSpPr>
          <p:spPr>
            <a:xfrm>
              <a:off x="4500" y="301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财务部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3" name="TextBox 13"/>
            <p:cNvSpPr txBox="true"/>
            <p:nvPr/>
          </p:nvSpPr>
          <p:spPr>
            <a:xfrm>
              <a:off x="7088" y="706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信用部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4" name="TextBox 14"/>
            <p:cNvSpPr txBox="true"/>
            <p:nvPr/>
          </p:nvSpPr>
          <p:spPr>
            <a:xfrm>
              <a:off x="1800" y="6953"/>
              <a:ext cx="1575" cy="582"/>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业务部</a:t>
              </a:r>
              <a:endParaRPr lang="zh-CN" altLang="en-US" sz="1800" b="1" dirty="0">
                <a:solidFill>
                  <a:srgbClr val="0000FF"/>
                </a:solidFill>
                <a:latin typeface="微软雅黑" panose="020B0503020204020204" charset="-122"/>
                <a:ea typeface="微软雅黑" panose="020B0503020204020204" charset="-122"/>
              </a:endParaRPr>
            </a:p>
          </p:txBody>
        </p:sp>
        <p:cxnSp>
          <p:nvCxnSpPr>
            <p:cNvPr id="646160" name="直接箭头连接符 18"/>
            <p:cNvCxnSpPr/>
            <p:nvPr/>
          </p:nvCxnSpPr>
          <p:spPr>
            <a:xfrm rot="10800000">
              <a:off x="3345" y="7920"/>
              <a:ext cx="3488"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1" name="直接箭头连接符 21"/>
            <p:cNvCxnSpPr/>
            <p:nvPr/>
          </p:nvCxnSpPr>
          <p:spPr>
            <a:xfrm flipV="true">
              <a:off x="3685" y="8280"/>
              <a:ext cx="3263"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2" name="矩形 23"/>
            <p:cNvSpPr/>
            <p:nvPr/>
          </p:nvSpPr>
          <p:spPr>
            <a:xfrm>
              <a:off x="7995" y="3705"/>
              <a:ext cx="1125" cy="81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④</a:t>
              </a:r>
              <a:endParaRPr lang="zh-CN" altLang="en-US" sz="2800" b="1" dirty="0">
                <a:solidFill>
                  <a:srgbClr val="000000"/>
                </a:solidFill>
                <a:latin typeface="微软雅黑" panose="020B0503020204020204" charset="-122"/>
                <a:ea typeface="微软雅黑" panose="020B0503020204020204" charset="-122"/>
              </a:endParaRPr>
            </a:p>
          </p:txBody>
        </p:sp>
        <p:sp>
          <p:nvSpPr>
            <p:cNvPr id="646163" name="矩形 24"/>
            <p:cNvSpPr/>
            <p:nvPr/>
          </p:nvSpPr>
          <p:spPr>
            <a:xfrm>
              <a:off x="6703" y="4493"/>
              <a:ext cx="85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①</a:t>
              </a:r>
              <a:endParaRPr lang="zh-CN" altLang="en-US" sz="2800" b="1" dirty="0">
                <a:solidFill>
                  <a:srgbClr val="000000"/>
                </a:solidFill>
                <a:latin typeface="微软雅黑" panose="020B0503020204020204" charset="-122"/>
                <a:ea typeface="微软雅黑" panose="020B0503020204020204" charset="-122"/>
              </a:endParaRPr>
            </a:p>
          </p:txBody>
        </p:sp>
        <p:sp>
          <p:nvSpPr>
            <p:cNvPr id="646164" name="矩形 25"/>
            <p:cNvSpPr/>
            <p:nvPr/>
          </p:nvSpPr>
          <p:spPr>
            <a:xfrm>
              <a:off x="4728" y="7245"/>
              <a:ext cx="852" cy="818"/>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②</a:t>
              </a:r>
              <a:endParaRPr lang="zh-CN" altLang="en-US" sz="2800" b="1" dirty="0">
                <a:solidFill>
                  <a:srgbClr val="000000"/>
                </a:solidFill>
                <a:latin typeface="微软雅黑" panose="020B0503020204020204" charset="-122"/>
                <a:ea typeface="微软雅黑" panose="020B0503020204020204" charset="-122"/>
              </a:endParaRPr>
            </a:p>
          </p:txBody>
        </p:sp>
        <p:sp>
          <p:nvSpPr>
            <p:cNvPr id="646165" name="矩形 26"/>
            <p:cNvSpPr/>
            <p:nvPr/>
          </p:nvSpPr>
          <p:spPr>
            <a:xfrm>
              <a:off x="4818" y="8123"/>
              <a:ext cx="99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③ </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p:txBody>
        </p:sp>
        <p:cxnSp>
          <p:nvCxnSpPr>
            <p:cNvPr id="646166" name="直接箭头连接符 27"/>
            <p:cNvCxnSpPr/>
            <p:nvPr/>
          </p:nvCxnSpPr>
          <p:spPr>
            <a:xfrm rot="-5400000" flipV="true">
              <a:off x="6975" y="3358"/>
              <a:ext cx="225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7" name="直接箭头连接符 30"/>
            <p:cNvCxnSpPr/>
            <p:nvPr/>
          </p:nvCxnSpPr>
          <p:spPr>
            <a:xfrm rot="-5400000" flipH="true">
              <a:off x="6643" y="3768"/>
              <a:ext cx="214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8" name="矩形 40"/>
            <p:cNvSpPr/>
            <p:nvPr/>
          </p:nvSpPr>
          <p:spPr>
            <a:xfrm>
              <a:off x="210" y="2250"/>
              <a:ext cx="3553" cy="1695"/>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① 按期核对应收账款，根据单个经销商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客户信用额度，逐一确认收付的账款足额程度</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69" name="矩形 41"/>
            <p:cNvSpPr/>
            <p:nvPr/>
          </p:nvSpPr>
          <p:spPr>
            <a:xfrm>
              <a:off x="9128" y="2545"/>
              <a:ext cx="5145"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④ 对于返款仍然不及时、不足额的经销商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客户，从其下期赊销额度中扣除等额金额，综合当期所有交易返款记录，进行新一档信用评级，</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财务部门存档</a:t>
              </a:r>
              <a:endParaRPr lang="zh-CN" altLang="en-US" sz="1600"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46170" name="矩形 43"/>
            <p:cNvSpPr/>
            <p:nvPr/>
          </p:nvSpPr>
          <p:spPr>
            <a:xfrm>
              <a:off x="9000" y="5628"/>
              <a:ext cx="5398" cy="5184"/>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indent="0" eaLnBrk="0" fontAlgn="auto" hangingPunct="0">
                <a:buClrTx/>
                <a:buFont typeface="Arial" panose="020B0604020202020204" pitchFamily="34" charset="0"/>
                <a:buAutoNum type="circleNumDbPlain" startAt="2"/>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收到财务部门的当期账款回收记录与信用额度欠缴记录后，逐一计入客户</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经销商数据库，作为信用记录档案。对于欠缴或者缴款额不足的，审核其缺失额度，对于延误款项的时间不超过一个账期的，缺失额度在信用额度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以内的，以及以往无不良交易记录的经销商或客户，给予延期许可，对于延误款项的时间超过一个账期的，缺失额度在信用额度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以上的，或以往有不良交易记录的经销商和客户，</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向相应的销售分公司发出催帐通知</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71" name="矩形 39"/>
            <p:cNvSpPr/>
            <p:nvPr/>
          </p:nvSpPr>
          <p:spPr>
            <a:xfrm>
              <a:off x="-224" y="5513"/>
              <a:ext cx="2024"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③ 执行催帐，并及时跟进以及</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向风险管理部反映相关情况</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01788" y="1149350"/>
            <a:ext cx="8988425" cy="5097780"/>
            <a:chOff x="123" y="1817"/>
            <a:chExt cx="14155" cy="8028"/>
          </a:xfrm>
        </p:grpSpPr>
        <p:sp>
          <p:nvSpPr>
            <p:cNvPr id="10" name="圆角矩形 9"/>
            <p:cNvSpPr/>
            <p:nvPr/>
          </p:nvSpPr>
          <p:spPr bwMode="auto">
            <a:xfrm>
              <a:off x="767" y="1817"/>
              <a:ext cx="2652"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授信原则</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5410" name="组合 2"/>
            <p:cNvGrpSpPr/>
            <p:nvPr/>
          </p:nvGrpSpPr>
          <p:grpSpPr>
            <a:xfrm>
              <a:off x="510" y="3133"/>
              <a:ext cx="13268" cy="4803"/>
              <a:chOff x="491319" y="2562528"/>
              <a:chExt cx="8035119" cy="2744940"/>
            </a:xfrm>
          </p:grpSpPr>
          <p:sp>
            <p:nvSpPr>
              <p:cNvPr id="9" name="对角圆角矩形 8"/>
              <p:cNvSpPr/>
              <p:nvPr/>
            </p:nvSpPr>
            <p:spPr bwMode="auto">
              <a:xfrm>
                <a:off x="491319" y="2562528"/>
                <a:ext cx="8035119" cy="2744940"/>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5412" name="文本框 1"/>
              <p:cNvSpPr txBox="true"/>
              <p:nvPr/>
            </p:nvSpPr>
            <p:spPr>
              <a:xfrm>
                <a:off x="791103" y="2658264"/>
                <a:ext cx="7561218" cy="2323983"/>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、核查申请公司的信用资料是否齐全。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当现金流量和财务成本落在可接受的范围，</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IT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企业的信用周期应付周转天数应为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45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，库存周转天数为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，如果公司不向外界融资的话，那么联想集团可为客户提供的最大应收周转天数为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、申请授信的客户</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未超出授信范围</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、核查了客户</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个月内的付款能力状况，如果通过了核查那么即便其达到了授信的最大额度，但公司还可以接受其的新订单。</a:t>
                </a:r>
                <a:endParaRPr lang="zh-CN"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7" name="圆角矩形 6"/>
            <p:cNvSpPr/>
            <p:nvPr/>
          </p:nvSpPr>
          <p:spPr bwMode="auto">
            <a:xfrm>
              <a:off x="123" y="8505"/>
              <a:ext cx="14155" cy="1340"/>
            </a:xfrm>
            <a:prstGeom prst="roundRect">
              <a:avLst/>
            </a:prstGeom>
            <a:gradFill rotWithShape="true">
              <a:gsLst>
                <a:gs pos="0">
                  <a:schemeClr val="accent2"/>
                </a:gs>
                <a:gs pos="100000">
                  <a:schemeClr val="accent2">
                    <a:gamma/>
                    <a:tint val="73725"/>
                    <a:invGamma/>
                  </a:schemeClr>
                </a:gs>
              </a:gsLst>
              <a:lin ang="5400000" scaled="true"/>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遵守以上的授信原则才有利于企业盈利最大化以及信用风险最小化</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2943" y="1088390"/>
            <a:ext cx="8064500" cy="4633912"/>
            <a:chOff x="3076" y="1714"/>
            <a:chExt cx="12700" cy="7297"/>
          </a:xfrm>
        </p:grpSpPr>
        <p:sp>
          <p:nvSpPr>
            <p:cNvPr id="10" name="圆角矩形 9"/>
            <p:cNvSpPr/>
            <p:nvPr/>
          </p:nvSpPr>
          <p:spPr bwMode="auto">
            <a:xfrm>
              <a:off x="3551" y="1714"/>
              <a:ext cx="3610"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信用控制流程</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7458" name="组合 2"/>
            <p:cNvGrpSpPr/>
            <p:nvPr/>
          </p:nvGrpSpPr>
          <p:grpSpPr>
            <a:xfrm>
              <a:off x="3076" y="2767"/>
              <a:ext cx="12700" cy="6245"/>
              <a:chOff x="491319" y="2562528"/>
              <a:chExt cx="8035119" cy="2745367"/>
            </a:xfrm>
          </p:grpSpPr>
          <p:sp>
            <p:nvSpPr>
              <p:cNvPr id="9" name="对角圆角矩形 8"/>
              <p:cNvSpPr/>
              <p:nvPr/>
            </p:nvSpPr>
            <p:spPr bwMode="auto">
              <a:xfrm>
                <a:off x="491319" y="2562528"/>
                <a:ext cx="8035119" cy="27453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7460" name="文本框 1"/>
              <p:cNvSpPr txBox="true"/>
              <p:nvPr/>
            </p:nvSpPr>
            <p:spPr>
              <a:xfrm>
                <a:off x="791845" y="2658148"/>
                <a:ext cx="7560604" cy="2619199"/>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从客户下订单到同意赊销发货直至收回赊销账款在内的全过程</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、联想集团借助于先进的计算机管理技术开发的</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ERP</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管理系统</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，能够高效快捷准确地执行信用控制，避免了人为因素导致的信用失控。</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赊销货款的及时跟踪</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。联想集团信用管理制订相应的货款催收程序，规定每个部门应履行的职责，以提高货款收回率。</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2313" y="1135380"/>
            <a:ext cx="8207375" cy="5208588"/>
            <a:chOff x="738" y="1611"/>
            <a:chExt cx="12925" cy="8203"/>
          </a:xfrm>
        </p:grpSpPr>
        <p:sp>
          <p:nvSpPr>
            <p:cNvPr id="10" name="圆角矩形 9"/>
            <p:cNvSpPr/>
            <p:nvPr/>
          </p:nvSpPr>
          <p:spPr bwMode="auto">
            <a:xfrm>
              <a:off x="1220" y="1611"/>
              <a:ext cx="4173"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授信指标参考值</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9506" name="组合 2"/>
            <p:cNvGrpSpPr/>
            <p:nvPr/>
          </p:nvGrpSpPr>
          <p:grpSpPr>
            <a:xfrm>
              <a:off x="738" y="2880"/>
              <a:ext cx="12925" cy="6934"/>
              <a:chOff x="491319" y="2823862"/>
              <a:chExt cx="8035119" cy="2362567"/>
            </a:xfrm>
          </p:grpSpPr>
          <p:sp>
            <p:nvSpPr>
              <p:cNvPr id="9" name="对角圆角矩形 8"/>
              <p:cNvSpPr/>
              <p:nvPr/>
            </p:nvSpPr>
            <p:spPr bwMode="auto">
              <a:xfrm>
                <a:off x="491319" y="2823862"/>
                <a:ext cx="8035119" cy="23625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9508" name="文本框 1"/>
              <p:cNvSpPr txBox="true"/>
              <p:nvPr/>
            </p:nvSpPr>
            <p:spPr>
              <a:xfrm>
                <a:off x="791276" y="2919252"/>
                <a:ext cx="7561094" cy="2228663"/>
              </a:xfrm>
              <a:prstGeom prst="rect">
                <a:avLst/>
              </a:prstGeom>
              <a:noFill/>
              <a:ln w="9525">
                <a:noFill/>
              </a:ln>
            </p:spPr>
            <p:txBody>
              <a:bodyPr anchor="t" anchorCtr="false">
                <a:spAutoFit/>
              </a:bodyPr>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应收货款销售天数（</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DSO</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。其计量方法一般采用倒推法。这个指标反映了未收取的应收账款相当于多少天的销售，该指标不受销售额大小的影响，而受信用期限以及收款效率的影响。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应收账款周转率</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。用销售额除以应收账款余额即得到应收账款周转率。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、过期货款占总应收货款的比例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、已收回货款占应收回货款比例。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5</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、应收账款占销售总额的比重。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、信用批准率，回收成功率。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八、信用管理成功要素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05255" y="1083945"/>
            <a:ext cx="9276069" cy="5492750"/>
            <a:chOff x="838" y="3201"/>
            <a:chExt cx="14392" cy="8650"/>
          </a:xfrm>
        </p:grpSpPr>
        <p:sp>
          <p:nvSpPr>
            <p:cNvPr id="151554" name="文本框 4"/>
            <p:cNvSpPr txBox="true"/>
            <p:nvPr/>
          </p:nvSpPr>
          <p:spPr>
            <a:xfrm>
              <a:off x="5872" y="3201"/>
              <a:ext cx="9358" cy="8650"/>
            </a:xfrm>
            <a:prstGeom prst="rect">
              <a:avLst/>
            </a:prstGeom>
            <a:noFill/>
            <a:ln w="9525">
              <a:noFill/>
            </a:ln>
          </p:spPr>
          <p:txBody>
            <a:bodyPr wrap="square" anchor="t" anchorCtr="false">
              <a:spAutoFit/>
            </a:bodyPr>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一</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组织整体对信用管理的认识程度</a:t>
              </a:r>
              <a:r>
                <a:rPr lang="zh-CN" altLang="en-US" dirty="0">
                  <a:latin typeface="微软雅黑" panose="020B0503020204020204" charset="-122"/>
                  <a:ea typeface="微软雅黑" panose="020B0503020204020204" charset="-122"/>
                  <a:cs typeface="微软雅黑" panose="020B0503020204020204" charset="-122"/>
                </a:rPr>
                <a:t>，应提</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高到风险管理的高度</a:t>
              </a:r>
              <a:r>
                <a:rPr lang="zh-CN" altLang="en-US" dirty="0">
                  <a:latin typeface="微软雅黑" panose="020B0503020204020204" charset="-122"/>
                  <a:ea typeface="微软雅黑" panose="020B0503020204020204" charset="-122"/>
                  <a:cs typeface="微软雅黑" panose="020B0503020204020204" charset="-122"/>
                </a:rPr>
                <a:t>予以重视。</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二</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决策层的关注程度</a:t>
              </a:r>
              <a:r>
                <a:rPr lang="zh-CN" altLang="en-US" dirty="0">
                  <a:latin typeface="微软雅黑" panose="020B0503020204020204" charset="-122"/>
                  <a:ea typeface="微软雅黑" panose="020B0503020204020204" charset="-122"/>
                  <a:cs typeface="微软雅黑" panose="020B0503020204020204" charset="-122"/>
                </a:rPr>
                <a:t>，信用管理是典型的“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一把手工程</a:t>
              </a:r>
              <a:r>
                <a:rPr lang="zh-CN" altLang="en-US" dirty="0">
                  <a:latin typeface="微软雅黑" panose="020B0503020204020204" charset="-122"/>
                  <a:ea typeface="微软雅黑" panose="020B0503020204020204" charset="-122"/>
                  <a:cs typeface="微软雅黑" panose="020B0503020204020204" charset="-122"/>
                </a:rPr>
                <a:t>”，需要自上而下推动开展。</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三</a:t>
              </a:r>
              <a:r>
                <a:rPr lang="en-US" altLang="zh-CN" dirty="0">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信用管理的参与者</a:t>
              </a:r>
              <a:r>
                <a:rPr lang="zh-CN" altLang="en-US" dirty="0">
                  <a:latin typeface="微软雅黑" panose="020B0503020204020204" charset="-122"/>
                  <a:ea typeface="微软雅黑" panose="020B0503020204020204" charset="-122"/>
                  <a:cs typeface="微软雅黑" panose="020B0503020204020204" charset="-122"/>
                </a:rPr>
                <a:t>，单纯的信用管理部门无法承担信用管理的全部职责，需要强调</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组织协作</a:t>
              </a:r>
              <a:r>
                <a:rPr lang="zh-CN" altLang="en-US" dirty="0">
                  <a:latin typeface="微软雅黑" panose="020B0503020204020204" charset="-122"/>
                  <a:ea typeface="微软雅黑" panose="020B0503020204020204" charset="-122"/>
                  <a:cs typeface="微软雅黑" panose="020B0503020204020204" charset="-122"/>
                </a:rPr>
                <a:t>，尤其是将销售人员纳入信用管理体系。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四</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信用管理与经营指标的关系</a:t>
              </a:r>
              <a:r>
                <a:rPr lang="zh-CN" altLang="en-US" dirty="0">
                  <a:latin typeface="微软雅黑" panose="020B0503020204020204" charset="-122"/>
                  <a:ea typeface="微软雅黑" panose="020B0503020204020204" charset="-122"/>
                  <a:cs typeface="微软雅黑" panose="020B0503020204020204" charset="-122"/>
                </a:rPr>
                <a:t>，对信用管理成绩的评价不能脱离整体经营业绩指标达成状况的背景，即使达成周转或坏账指标，但如果组织未能达成业绩和利润增长目标，信用管理政策也不能被认为是成功的。</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五</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构建有效的信用</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销售决策机制</a:t>
              </a:r>
              <a:r>
                <a:rPr lang="zh-CN" altLang="en-US" dirty="0">
                  <a:latin typeface="微软雅黑" panose="020B0503020204020204" charset="-122"/>
                  <a:ea typeface="微软雅黑" panose="020B0503020204020204" charset="-122"/>
                  <a:cs typeface="微软雅黑" panose="020B0503020204020204" charset="-122"/>
                </a:rPr>
                <a:t>，企业应依据业务特点和管理文化确定相应的信用决策机制。</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151555" name="图片 5"/>
            <p:cNvPicPr>
              <a:picLocks noChangeAspect="true"/>
            </p:cNvPicPr>
            <p:nvPr/>
          </p:nvPicPr>
          <p:blipFill>
            <a:blip r:embed="rId4"/>
            <a:stretch>
              <a:fillRect/>
            </a:stretch>
          </p:blipFill>
          <p:spPr>
            <a:xfrm>
              <a:off x="838" y="3490"/>
              <a:ext cx="5035" cy="382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83715" y="1385570"/>
            <a:ext cx="8625205" cy="4414520"/>
            <a:chOff x="720" y="2235"/>
            <a:chExt cx="13583" cy="6952"/>
          </a:xfrm>
        </p:grpSpPr>
        <p:sp>
          <p:nvSpPr>
            <p:cNvPr id="43014" name="Rectangle 3"/>
            <p:cNvSpPr>
              <a:spLocks noGrp="true" noChangeArrowheads="true"/>
            </p:cNvSpPr>
            <p:nvPr/>
          </p:nvSpPr>
          <p:spPr>
            <a:xfrm>
              <a:off x="720" y="2235"/>
              <a:ext cx="12960" cy="236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、债权保障机制：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客户信用条件差或无法核实客户信用状况，但又有必要交易的赊销业务，必须熟练选择和运用担保、抵押、信用保险、保理等债权保障措施。</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720" y="5178"/>
              <a:ext cx="13583" cy="4009"/>
            </a:xfrm>
            <a:prstGeom prst="rect">
              <a:avLst/>
            </a:prstGeom>
          </p:spPr>
          <p:txBody>
            <a:bodyPr>
              <a:spAutoFit/>
            </a:bodyPr>
            <a:lstStyle/>
            <a:p>
              <a:pPr marL="342900" marR="0" lvl="0" indent="-342900" algn="l" defTabSz="914400" rtl="0" eaLnBrk="1" fontAlgn="base" latinLnBrk="0" hangingPunct="1">
                <a:lnSpc>
                  <a:spcPct val="90000"/>
                </a:lnSpc>
                <a:spcBef>
                  <a:spcPct val="20000"/>
                </a:spcBef>
                <a:spcAft>
                  <a:spcPct val="0"/>
                </a:spcAft>
                <a:buClr>
                  <a:srgbClr val="9999FF"/>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、应收账款管理和回收机制：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货物发出后到应收账款到期前的一段时间，必须了解货物的走向和确认货物的品质、数量，同时在账款到期前提醒客户。</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建立一套规范的管理措施，保证账款逾期后受到密切的关注，并在每一个时间段对客户保持不同的压力和惩处措施。</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在客户破产倒闭后，立刻处置债务人的财产。</a:t>
              </a:r>
              <a:endParaRPr kumimoji="0" lang="zh-CN" altLang="en-US" sz="32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42770" y="1922780"/>
            <a:ext cx="8505825" cy="2809240"/>
            <a:chOff x="720" y="2235"/>
            <a:chExt cx="13395" cy="4424"/>
          </a:xfrm>
        </p:grpSpPr>
        <p:sp>
          <p:nvSpPr>
            <p:cNvPr id="44038"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个信用管理机构</a:t>
              </a:r>
              <a:endPar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375"/>
              <a:ext cx="12960" cy="3285"/>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信用管理机构的职能：</a:t>
              </a:r>
              <a:endPar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确定企业信用政策、信用管理的程序及其调整机制，明确信用管理与销售、运作的关系；</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建立信用管理责任制度，制订信用管理手册，及时地检查和评估企业信用的实施情况，不断地提高信用管理水平。</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NAME" val="RectangleShape"/>
</p:tagLst>
</file>

<file path=ppt/tags/tag10.xml><?xml version="1.0" encoding="utf-8"?>
<p:tagLst xmlns:p="http://schemas.openxmlformats.org/presentationml/2006/main">
  <p:tag name="NAME" val="RectangleText"/>
</p:tagLst>
</file>

<file path=ppt/tags/tag11.xml><?xml version="1.0" encoding="utf-8"?>
<p:tagLst xmlns:p="http://schemas.openxmlformats.org/presentationml/2006/main">
  <p:tag name="NAME" val="RectangleShape"/>
</p:tagLst>
</file>

<file path=ppt/tags/tag12.xml><?xml version="1.0" encoding="utf-8"?>
<p:tagLst xmlns:p="http://schemas.openxmlformats.org/presentationml/2006/main">
  <p:tag name="NAME" val="RectangleText"/>
</p:tagLst>
</file>

<file path=ppt/tags/tag13.xml><?xml version="1.0" encoding="utf-8"?>
<p:tagLst xmlns:p="http://schemas.openxmlformats.org/presentationml/2006/main">
  <p:tag name="NAME" val="RectangleText"/>
</p:tagLst>
</file>

<file path=ppt/tags/tag14.xml><?xml version="1.0" encoding="utf-8"?>
<p:tagLst xmlns:p="http://schemas.openxmlformats.org/presentationml/2006/main">
  <p:tag name="NAME" val="RectangleShape"/>
</p:tagLst>
</file>

<file path=ppt/tags/tag15.xml><?xml version="1.0" encoding="utf-8"?>
<p:tagLst xmlns:p="http://schemas.openxmlformats.org/presentationml/2006/main">
  <p:tag name="NAME" val="RectangleShape"/>
</p:tagLst>
</file>

<file path=ppt/tags/tag2.xml><?xml version="1.0" encoding="utf-8"?>
<p:tagLst xmlns:p="http://schemas.openxmlformats.org/presentationml/2006/main">
  <p:tag name="NAME" val="RectangleText"/>
</p:tagLst>
</file>

<file path=ppt/tags/tag3.xml><?xml version="1.0" encoding="utf-8"?>
<p:tagLst xmlns:p="http://schemas.openxmlformats.org/presentationml/2006/main">
  <p:tag name="NAME" val="RectangleShape"/>
</p:tagLst>
</file>

<file path=ppt/tags/tag4.xml><?xml version="1.0" encoding="utf-8"?>
<p:tagLst xmlns:p="http://schemas.openxmlformats.org/presentationml/2006/main">
  <p:tag name="NAME" val="RectangleText"/>
</p:tagLst>
</file>

<file path=ppt/tags/tag5.xml><?xml version="1.0" encoding="utf-8"?>
<p:tagLst xmlns:p="http://schemas.openxmlformats.org/presentationml/2006/main">
  <p:tag name="NAME" val="RectangleShape"/>
</p:tagLst>
</file>

<file path=ppt/tags/tag6.xml><?xml version="1.0" encoding="utf-8"?>
<p:tagLst xmlns:p="http://schemas.openxmlformats.org/presentationml/2006/main">
  <p:tag name="NAME" val="RectangleText"/>
</p:tagLst>
</file>

<file path=ppt/tags/tag7.xml><?xml version="1.0" encoding="utf-8"?>
<p:tagLst xmlns:p="http://schemas.openxmlformats.org/presentationml/2006/main">
  <p:tag name="NAME" val="RectangleShape"/>
</p:tagLst>
</file>

<file path=ppt/tags/tag8.xml><?xml version="1.0" encoding="utf-8"?>
<p:tagLst xmlns:p="http://schemas.openxmlformats.org/presentationml/2006/main">
  <p:tag name="NAME" val="RectangleText"/>
</p:tagLst>
</file>

<file path=ppt/tags/tag9.xml><?xml version="1.0" encoding="utf-8"?>
<p:tagLst xmlns:p="http://schemas.openxmlformats.org/presentationml/2006/main">
  <p:tag name="NAME" val="RectangleShap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6.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12464</Words>
  <Application>WPS 演示</Application>
  <PresentationFormat>宽屏</PresentationFormat>
  <Paragraphs>1833</Paragraphs>
  <Slides>75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7" baseType="lpstr">
      <vt:lpstr>Arial</vt:lpstr>
      <vt:lpstr>宋体</vt:lpstr>
      <vt:lpstr>Wingdings</vt:lpstr>
      <vt:lpstr>微软雅黑</vt:lpstr>
      <vt:lpstr>经典综艺体简</vt:lpstr>
      <vt:lpstr>新宋体</vt:lpstr>
      <vt:lpstr>Times New Roman</vt:lpstr>
      <vt:lpstr>黑体</vt:lpstr>
      <vt:lpstr>Arial Unicode MS</vt:lpstr>
      <vt:lpstr>Arial Black</vt:lpstr>
      <vt:lpstr>Office 主题​​</vt:lpstr>
      <vt:lpstr>OrgPlusWOPX.4</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155</cp:revision>
  <dcterms:created xsi:type="dcterms:W3CDTF">2022-03-18T02:03:56Z</dcterms:created>
  <dcterms:modified xsi:type="dcterms:W3CDTF">2022-03-18T02:03:56Z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