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5" r:id="rId14"/>
    <p:sldId id="289" r:id="rId15"/>
    <p:sldId id="26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F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7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27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58" y="1177925"/>
            <a:ext cx="4664075" cy="47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文本框 2"/>
          <p:cNvSpPr txBox="true"/>
          <p:nvPr/>
        </p:nvSpPr>
        <p:spPr>
          <a:xfrm>
            <a:off x="1833245" y="11811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建立社会信用教育体系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0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978025"/>
            <a:ext cx="9445625" cy="105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true"/>
          <p:nvPr/>
        </p:nvSpPr>
        <p:spPr>
          <a:xfrm>
            <a:off x="1816735" y="2061210"/>
            <a:ext cx="855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公民诚信道德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对于市场经济建设至关重要，要通过宣传、教育、典型示范来打造“诚信为荣，失信可耻”的社会氛围。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2" name="图片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90" y="3406775"/>
            <a:ext cx="9384665" cy="2826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true"/>
          <p:nvPr/>
        </p:nvSpPr>
        <p:spPr>
          <a:xfrm>
            <a:off x="1719580" y="3509963"/>
            <a:ext cx="89503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开展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信用教育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，可从以下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三方面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入手。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利用广播、电视、图书、报刊、网络等现代传播工具，大力开展宣传教育活动。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组织编写现代信用知识普及性教材，普及现代信用知识，开设面向政府、企业的多种类型的短期培训和在职教育。行业协会等中介组织可以组织信用服务行业从业人员的培训，提高信用服务从业人员的业务素质和水平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在大学开设信用管理的研究生或本科专业，培养高层次的信用管理专门人才。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2047875" y="1640205"/>
            <a:ext cx="8229600" cy="161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这是社会信用体系正常发挥作用的保障。对失信者和失信行为不能给予及时、有力的惩戒，就是对失信者的鼓励，对守信者的惩罚。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失信被执行人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是指未履行生效法律文书确定的义务并具有“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有履行能力而不履行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”、“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抗拒执行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”等法定情形，从而被人民法院依法纳入失信被执行人名单的人。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58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3253105"/>
            <a:ext cx="4435475" cy="352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1025843"/>
            <a:ext cx="466407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0" name="文本框 2"/>
          <p:cNvSpPr txBox="true"/>
          <p:nvPr/>
        </p:nvSpPr>
        <p:spPr>
          <a:xfrm>
            <a:off x="2047558" y="1025843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建立失信惩戒机制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三、中国信用体系建设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656590" y="864235"/>
            <a:ext cx="10836275" cy="15411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508000" algn="just" eaLnBrk="1" hangingPunct="1">
              <a:lnSpc>
                <a:spcPts val="2800"/>
              </a:lnSpc>
              <a:spcBef>
                <a:spcPts val="0"/>
              </a:spcBef>
              <a:buClr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根据党中央、国务院关于加快社会信用体系建设、加快建设征信系统的重要战略部署，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人民银行</a:t>
            </a: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组织商业银行于2004至2006年建成征信系统并实现全国联网运行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。涵盖全国、统一集中管理的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个人和企业信用信息基础数据库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中国人民银行征信中心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负责建设、运行和维护。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二十大报告指出要完善产权保护、市场准入、公平竞争、社会信用等市场经济基础制度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2355215"/>
            <a:ext cx="3568065" cy="441896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749040" y="3387090"/>
            <a:ext cx="490220" cy="2139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中国信用体系建设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5" name="Rectangle 3"/>
          <p:cNvSpPr>
            <a:spLocks noGrp="true"/>
          </p:cNvSpPr>
          <p:nvPr/>
        </p:nvSpPr>
        <p:spPr>
          <a:xfrm>
            <a:off x="1953260" y="1562100"/>
            <a:ext cx="4906645" cy="586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信用危机毁掉了什么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6" name="Picture 15" descr="三人-讨论"/>
          <p:cNvPicPr>
            <a:picLocks noChangeAspect="true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391410"/>
            <a:ext cx="3325813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13" y="2492058"/>
            <a:ext cx="36576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信用的经济学分析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社会信用体系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12192636" cy="6858252"/>
            <a:chOff x="-636" y="-3810"/>
            <a:chExt cx="12192636" cy="6858252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636" y="-381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社会信用体系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3743325" y="3703320"/>
            <a:ext cx="5094605" cy="5505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1.3.2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社会信用体系建设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590925" y="2703195"/>
            <a:ext cx="5254625" cy="4552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社会信用体系概述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97" name="Group 9"/>
          <p:cNvGrpSpPr/>
          <p:nvPr/>
        </p:nvGrpSpPr>
        <p:grpSpPr>
          <a:xfrm rot="0">
            <a:off x="3346450" y="2717165"/>
            <a:ext cx="438785" cy="473710"/>
            <a:chOff x="2078" y="1484"/>
            <a:chExt cx="1859" cy="2008"/>
          </a:xfrm>
        </p:grpSpPr>
        <p:sp>
          <p:nvSpPr>
            <p:cNvPr id="63498" name="Oval 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9" name="Oval 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2" name="Oval 12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1" name="Oval 13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4" name="Oval 14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3" name="Oval 15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504" name="Group 16"/>
          <p:cNvGrpSpPr/>
          <p:nvPr/>
        </p:nvGrpSpPr>
        <p:grpSpPr>
          <a:xfrm rot="0">
            <a:off x="3384550" y="3804285"/>
            <a:ext cx="438785" cy="473710"/>
            <a:chOff x="2078" y="1484"/>
            <a:chExt cx="1859" cy="2008"/>
          </a:xfrm>
        </p:grpSpPr>
        <p:sp>
          <p:nvSpPr>
            <p:cNvPr id="63505" name="Oval 1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6" name="Oval 1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9" name="Oval 19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8" name="Oval 20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501" name="Oval 21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10" name="Oval 22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6775" y="4829810"/>
            <a:ext cx="5453380" cy="575147"/>
            <a:chOff x="5450" y="7645"/>
            <a:chExt cx="8588" cy="906"/>
          </a:xfrm>
        </p:grpSpPr>
        <p:sp>
          <p:nvSpPr>
            <p:cNvPr id="3" name="AutoShape 7"/>
            <p:cNvSpPr/>
            <p:nvPr/>
          </p:nvSpPr>
          <p:spPr>
            <a:xfrm>
              <a:off x="6015" y="7645"/>
              <a:ext cx="8023" cy="8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1.3.3  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中国信用体系建设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 rot="0">
              <a:off x="5450" y="7804"/>
              <a:ext cx="691" cy="747"/>
              <a:chOff x="2078" y="1484"/>
              <a:chExt cx="1859" cy="2010"/>
            </a:xfrm>
          </p:grpSpPr>
          <p:sp>
            <p:nvSpPr>
              <p:cNvPr id="5" name="Oval 1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1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9"/>
              <p:cNvSpPr>
                <a:spLocks noChangeArrowheads="true"/>
              </p:cNvSpPr>
              <p:nvPr/>
            </p:nvSpPr>
            <p:spPr bwMode="gray">
              <a:xfrm>
                <a:off x="2253" y="1484"/>
                <a:ext cx="1684" cy="2007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2254" y="1485"/>
                <a:ext cx="1683" cy="20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Oval 21"/>
              <p:cNvSpPr>
                <a:spLocks noChangeArrowheads="true"/>
              </p:cNvSpPr>
              <p:nvPr/>
            </p:nvSpPr>
            <p:spPr bwMode="gray">
              <a:xfrm>
                <a:off x="2334" y="1508"/>
                <a:ext cx="1097" cy="1960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>
              <a:xfrm>
                <a:off x="2254" y="1536"/>
                <a:ext cx="1096" cy="1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2530" y="1850390"/>
            <a:ext cx="10042525" cy="3747770"/>
            <a:chOff x="1878" y="2914"/>
            <a:chExt cx="15815" cy="5902"/>
          </a:xfrm>
        </p:grpSpPr>
        <p:sp>
          <p:nvSpPr>
            <p:cNvPr id="6" name="Rectangle 3"/>
            <p:cNvSpPr/>
            <p:nvPr/>
          </p:nvSpPr>
          <p:spPr>
            <a:xfrm>
              <a:off x="1878" y="2914"/>
              <a:ext cx="6239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社会信用体系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95" y="2914"/>
              <a:ext cx="5898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征信国家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1"/>
            <p:cNvSpPr/>
            <p:nvPr/>
          </p:nvSpPr>
          <p:spPr>
            <a:xfrm>
              <a:off x="9081" y="6765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什么样才算征信国家？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AutoShape 13"/>
            <p:cNvSpPr/>
            <p:nvPr/>
          </p:nvSpPr>
          <p:spPr>
            <a:xfrm flipH="true">
              <a:off x="8117" y="4458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什么是社会信用体系？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20"/>
            <p:cNvSpPr txBox="true"/>
            <p:nvPr/>
          </p:nvSpPr>
          <p:spPr>
            <a:xfrm>
              <a:off x="1878" y="3673"/>
              <a:ext cx="6010" cy="40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社会信用体系是一种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保证经济良性运行的社会机制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。它以有关的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信用法律法规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为依据，以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信用专业机构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为主体，以合法有效的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信用信息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为基础，以解决市场参与者的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信息不对称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为目的，使守信者受到鼓励，失信者付出代价，保证市场经济的公平和效率。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12333" y="3825"/>
              <a:ext cx="5330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一个国家的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社会信用体系比较健全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公正、权威的信用产品和信用服务已在全国普及，信用交易已成为其市场经济的主要交易手段。信用管理行业的产品和服务深入到社会的方方面面，企业和个人的信用意识强烈，注重维护信用，有着明确的信用市场需求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165" y="1124585"/>
            <a:ext cx="8535670" cy="5023485"/>
            <a:chOff x="2518" y="2088"/>
            <a:chExt cx="13442" cy="7911"/>
          </a:xfrm>
        </p:grpSpPr>
        <p:sp>
          <p:nvSpPr>
            <p:cNvPr id="8" name="Rectangle 2"/>
            <p:cNvSpPr txBox="true">
              <a:spLocks noChangeArrowheads="true"/>
            </p:cNvSpPr>
            <p:nvPr/>
          </p:nvSpPr>
          <p:spPr bwMode="white">
            <a:xfrm>
              <a:off x="2518" y="2088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（一）社会信用体系的功能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4650" y="3213"/>
              <a:ext cx="9295" cy="6787"/>
              <a:chOff x="1176" y="1296"/>
              <a:chExt cx="3432" cy="2715"/>
            </a:xfrm>
          </p:grpSpPr>
          <p:sp>
            <p:nvSpPr>
              <p:cNvPr id="66568" name="Freeform 4"/>
              <p:cNvSpPr/>
              <p:nvPr/>
            </p:nvSpPr>
            <p:spPr>
              <a:xfrm rot="-794496">
                <a:off x="2989" y="1859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447EC4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69" name="Freeform 5"/>
              <p:cNvSpPr/>
              <p:nvPr/>
            </p:nvSpPr>
            <p:spPr>
              <a:xfrm rot="5461794">
                <a:off x="1858" y="1576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2A684C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Freeform 6"/>
              <p:cNvSpPr/>
              <p:nvPr/>
            </p:nvSpPr>
            <p:spPr bwMode="gray">
              <a:xfrm rot="-7471624">
                <a:off x="3024" y="613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6571" name="Group 7"/>
              <p:cNvGrpSpPr/>
              <p:nvPr/>
            </p:nvGrpSpPr>
            <p:grpSpPr>
              <a:xfrm>
                <a:off x="1177" y="1440"/>
                <a:ext cx="3335" cy="2571"/>
                <a:chOff x="768" y="1104"/>
                <a:chExt cx="3984" cy="3072"/>
              </a:xfrm>
            </p:grpSpPr>
            <p:sp>
              <p:nvSpPr>
                <p:cNvPr id="66572" name="Freeform 8"/>
                <p:cNvSpPr/>
                <p:nvPr/>
              </p:nvSpPr>
              <p:spPr>
                <a:xfrm>
                  <a:off x="2784" y="1680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3" name="Freeform 9"/>
                <p:cNvSpPr/>
                <p:nvPr/>
              </p:nvSpPr>
              <p:spPr>
                <a:xfrm rot="6256290">
                  <a:off x="1583" y="1153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4" name="Freeform 10"/>
                <p:cNvSpPr/>
                <p:nvPr/>
              </p:nvSpPr>
              <p:spPr>
                <a:xfrm rot="-6677128">
                  <a:off x="3071" y="289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6575" name="Oval 12"/>
              <p:cNvSpPr/>
              <p:nvPr/>
            </p:nvSpPr>
            <p:spPr>
              <a:xfrm>
                <a:off x="2543" y="1899"/>
                <a:ext cx="844" cy="843"/>
              </a:xfrm>
              <a:prstGeom prst="ellipse">
                <a:avLst/>
              </a:prstGeom>
              <a:solidFill>
                <a:srgbClr val="FFFF00"/>
              </a:solidFill>
              <a:ln w="254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6" name="Text Box 14"/>
              <p:cNvSpPr txBox="true"/>
              <p:nvPr/>
            </p:nvSpPr>
            <p:spPr>
              <a:xfrm>
                <a:off x="2581" y="2012"/>
                <a:ext cx="774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社会信用体系的功能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7" name="Text Box 15"/>
              <p:cNvSpPr txBox="true"/>
              <p:nvPr/>
            </p:nvSpPr>
            <p:spPr>
              <a:xfrm>
                <a:off x="1283" y="1737"/>
                <a:ext cx="1146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记忆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能够保存失信者的纪录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8" name="Text Box 16"/>
              <p:cNvSpPr txBox="true"/>
              <p:nvPr/>
            </p:nvSpPr>
            <p:spPr>
              <a:xfrm>
                <a:off x="3247" y="1445"/>
                <a:ext cx="1361" cy="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揭示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功能：能够扬善惩恶，提高经济效率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9" name="Text Box 17"/>
              <p:cNvSpPr txBox="true"/>
              <p:nvPr/>
            </p:nvSpPr>
            <p:spPr>
              <a:xfrm>
                <a:off x="2562" y="2982"/>
                <a:ext cx="1079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预警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能对失信行为进行防范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1435" y="1236345"/>
            <a:ext cx="10111343" cy="5174466"/>
            <a:chOff x="2595" y="2185"/>
            <a:chExt cx="15549" cy="8149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2595" y="3486"/>
              <a:ext cx="7664" cy="6549"/>
              <a:chOff x="334" y="1092"/>
              <a:chExt cx="1964" cy="2046"/>
            </a:xfrm>
            <a:solidFill>
              <a:srgbClr val="FFFFFF"/>
            </a:solidFill>
          </p:grpSpPr>
          <p:sp>
            <p:nvSpPr>
              <p:cNvPr id="5" name="Rectangle 20"/>
              <p:cNvSpPr>
                <a:spLocks noChangeArrowheads="true"/>
              </p:cNvSpPr>
              <p:nvPr/>
            </p:nvSpPr>
            <p:spPr bwMode="auto">
              <a:xfrm>
                <a:off x="342" y="1092"/>
                <a:ext cx="1899" cy="2046"/>
              </a:xfrm>
              <a:prstGeom prst="rect">
                <a:avLst/>
              </a:prstGeom>
              <a:solidFill>
                <a:srgbClr val="77B7E7">
                  <a:lumMod val="40000"/>
                  <a:lumOff val="60000"/>
                </a:srgbClr>
              </a:solidFill>
              <a:ln w="9525">
                <a:solidFill>
                  <a:srgbClr val="17347D"/>
                </a:solidFill>
                <a:miter lim="800000"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" name="Rectangle 21"/>
              <p:cNvSpPr>
                <a:spLocks noChangeArrowheads="true"/>
              </p:cNvSpPr>
              <p:nvPr/>
            </p:nvSpPr>
            <p:spPr bwMode="auto">
              <a:xfrm>
                <a:off x="334" y="1124"/>
                <a:ext cx="1964" cy="196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、从纵向延伸的角度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社会信用体系能够正常运转，包括两个要素：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信用管理行业是“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硬件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”，包括：信用信息数据库和信用管理人员。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信用法律法规是社会信用体系的“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软件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”，它为信用管理行业的商业行为提供“游戏规则”。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10259" y="3083"/>
              <a:ext cx="7885" cy="7251"/>
              <a:chOff x="99" y="1222"/>
              <a:chExt cx="2474" cy="2452"/>
            </a:xfrm>
          </p:grpSpPr>
          <p:sp>
            <p:nvSpPr>
              <p:cNvPr id="8" name="Rectangle 23"/>
              <p:cNvSpPr/>
              <p:nvPr/>
            </p:nvSpPr>
            <p:spPr>
              <a:xfrm>
                <a:off x="99" y="1222"/>
                <a:ext cx="2474" cy="2452"/>
              </a:xfrm>
              <a:prstGeom prst="rect">
                <a:avLst/>
              </a:prstGeom>
              <a:solidFill>
                <a:srgbClr val="C9E2F5"/>
              </a:solidFill>
              <a:ln w="9525" cap="flat" cmpd="sng">
                <a:solidFill>
                  <a:srgbClr val="17347D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DDDDDD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9999FF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24"/>
              <p:cNvSpPr>
                <a:spLocks noChangeArrowheads="true"/>
              </p:cNvSpPr>
              <p:nvPr/>
            </p:nvSpPr>
            <p:spPr bwMode="auto">
              <a:xfrm>
                <a:off x="185" y="1236"/>
                <a:ext cx="2306" cy="2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、从横向分割的角度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社会信用体系包括：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公共信用体系就是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政府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信用体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系，影响社会全局的信用体系。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企业信用体系的作用在于约束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企业，促进公平竞争。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个人信用体系是社会信用体系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的基础，它为授信者提供个体信用信息，弥补公共信用体系和企业信用体系的疏漏。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  <p:sp>
          <p:nvSpPr>
            <p:cNvPr id="10" name="Rectangle 2"/>
            <p:cNvSpPr txBox="true">
              <a:spLocks noChangeArrowheads="true"/>
            </p:cNvSpPr>
            <p:nvPr/>
          </p:nvSpPr>
          <p:spPr bwMode="white">
            <a:xfrm>
              <a:off x="2595" y="2185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（二）社会信用体系结构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1950" y="1392555"/>
            <a:ext cx="8545830" cy="4695190"/>
            <a:chOff x="2570" y="2193"/>
            <a:chExt cx="12188" cy="6940"/>
          </a:xfrm>
        </p:grpSpPr>
        <p:sp>
          <p:nvSpPr>
            <p:cNvPr id="5" name="Freeform 21"/>
            <p:cNvSpPr/>
            <p:nvPr/>
          </p:nvSpPr>
          <p:spPr>
            <a:xfrm>
              <a:off x="3555" y="3220"/>
              <a:ext cx="11203" cy="15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19"/>
            <p:cNvSpPr>
              <a:spLocks noChangeArrowheads="true"/>
            </p:cNvSpPr>
            <p:nvPr/>
          </p:nvSpPr>
          <p:spPr bwMode="auto">
            <a:xfrm>
              <a:off x="2693" y="2193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50"/>
            <p:cNvSpPr txBox="true"/>
            <p:nvPr/>
          </p:nvSpPr>
          <p:spPr>
            <a:xfrm>
              <a:off x="4093" y="3220"/>
              <a:ext cx="10575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法制建设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是信用体系的重要组成部分，对信用体系建设起到规范、引导、保障、推进的作用。我国的社会信用体系建设一定要立法先行。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TextBox 51"/>
            <p:cNvSpPr txBox="true"/>
            <p:nvPr/>
          </p:nvSpPr>
          <p:spPr>
            <a:xfrm>
              <a:off x="2765" y="2385"/>
              <a:ext cx="112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建立完善的信用法律法规体系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AutoShape 19"/>
            <p:cNvSpPr>
              <a:spLocks noChangeArrowheads="true"/>
            </p:cNvSpPr>
            <p:nvPr/>
          </p:nvSpPr>
          <p:spPr bwMode="auto">
            <a:xfrm>
              <a:off x="2570" y="5001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TextBox 51"/>
            <p:cNvSpPr txBox="true"/>
            <p:nvPr/>
          </p:nvSpPr>
          <p:spPr>
            <a:xfrm>
              <a:off x="2788" y="5163"/>
              <a:ext cx="11217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建立信用数据技术支撑体系 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21"/>
            <p:cNvSpPr/>
            <p:nvPr/>
          </p:nvSpPr>
          <p:spPr>
            <a:xfrm>
              <a:off x="3725" y="6055"/>
              <a:ext cx="10990" cy="30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4093" y="6465"/>
              <a:ext cx="10575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just" defTabSz="914400" eaLnBrk="0" fontAlgn="auto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征信数据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是开展征信服务的基础，是信用管理的基础，也是建立国家信用体系的基础。 建立</a:t>
              </a: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全国统一的国家征信平台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，专门从事信用数据的采集和发布，可以实现信用信息全国范围共享。只有建立了国家征信数据库，才能为政府、企业、社会提供可靠的信用依据，社会信用体系才有可靠的基础。</a:t>
              </a:r>
              <a:endPara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19"/>
          <p:cNvSpPr>
            <a:spLocks noChangeArrowheads="true"/>
          </p:cNvSpPr>
          <p:nvPr/>
        </p:nvSpPr>
        <p:spPr bwMode="auto">
          <a:xfrm>
            <a:off x="2135188" y="1429545"/>
            <a:ext cx="44640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9"/>
          <p:cNvSpPr txBox="true"/>
          <p:nvPr/>
        </p:nvSpPr>
        <p:spPr>
          <a:xfrm>
            <a:off x="2339975" y="1484313"/>
            <a:ext cx="37449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建立信用服务体系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768475" y="2125663"/>
            <a:ext cx="86328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信用服务业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智力密集、技术密集、专业化程度高、市场集中度高的特点，承担着信用信息收集、加工、处理和传递的功能，在防范信用风险、促进信用交易方面发挥着重要作用，应大力培育和发展一批具备较高执业资质和道德水准的独立、公正、市场化运作的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信用服务机构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9"/>
          <p:cNvSpPr>
            <a:spLocks noChangeArrowheads="true"/>
          </p:cNvSpPr>
          <p:nvPr/>
        </p:nvSpPr>
        <p:spPr bwMode="auto">
          <a:xfrm>
            <a:off x="2135188" y="3740151"/>
            <a:ext cx="42481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2339975" y="3787775"/>
            <a:ext cx="3900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建立信用产品市场体系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768475" y="4711700"/>
            <a:ext cx="8420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信用产品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久不竭的需求，是支撑信用公司生产加工和销售信用产品的原动力，是巩固发展现代信用体系的深厚市场基础，也是信用产品不断创新的源动力。因此，应通过政府立法、行业组织制定行规来引导全社会对信用服务的需求。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AutoShape 11"/>
          <p:cNvSpPr>
            <a:spLocks noChangeArrowheads="true"/>
          </p:cNvSpPr>
          <p:nvPr/>
        </p:nvSpPr>
        <p:spPr bwMode="auto">
          <a:xfrm>
            <a:off x="2155825" y="4039713"/>
            <a:ext cx="46307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6" name="Freeform 13"/>
          <p:cNvSpPr/>
          <p:nvPr/>
        </p:nvSpPr>
        <p:spPr>
          <a:xfrm>
            <a:off x="1981200" y="4648200"/>
            <a:ext cx="9299575" cy="1438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19"/>
          <p:cNvSpPr>
            <a:spLocks noChangeArrowheads="true"/>
          </p:cNvSpPr>
          <p:nvPr/>
        </p:nvSpPr>
        <p:spPr bwMode="auto">
          <a:xfrm>
            <a:off x="2155825" y="1569562"/>
            <a:ext cx="47323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8" name="Freeform 21"/>
          <p:cNvSpPr/>
          <p:nvPr/>
        </p:nvSpPr>
        <p:spPr>
          <a:xfrm>
            <a:off x="1981200" y="2025650"/>
            <a:ext cx="9196705" cy="191008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078" name="TextBox 14"/>
          <p:cNvSpPr txBox="true"/>
          <p:nvPr/>
        </p:nvSpPr>
        <p:spPr>
          <a:xfrm>
            <a:off x="2199005" y="2025333"/>
            <a:ext cx="8389938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 fontAlgn="auto">
              <a:lnSpc>
                <a:spcPct val="100000"/>
              </a:lnSpc>
              <a:spcBef>
                <a:spcPts val="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是国民经济的细胞和最重要的市场主体，企业信用是整个社会信用的基础。加强企业信用管理，可以大幅度减少因授信不当导致合约不能履行，增强信用风险的防范能力；可以加强受信企业自我信用控制能力，加强履约计划管理，防范出现偿债能力不足、无法按时履约等情况；可以形成对失信企业和机构的市场约束机制，使其失去扩大参与市场经济活动和交易的机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0" name="TextBox 15"/>
          <p:cNvSpPr txBox="true"/>
          <p:nvPr/>
        </p:nvSpPr>
        <p:spPr>
          <a:xfrm>
            <a:off x="2198688" y="1539875"/>
            <a:ext cx="5453062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建立健全企业信用管理体系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1" name="TextBox 16"/>
          <p:cNvSpPr txBox="true"/>
          <p:nvPr/>
        </p:nvSpPr>
        <p:spPr>
          <a:xfrm>
            <a:off x="2184400" y="4035425"/>
            <a:ext cx="6696075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建立政府信用市场管理体系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81" name="TextBox 17"/>
          <p:cNvSpPr txBox="true">
            <a:spLocks noChangeArrowheads="true"/>
          </p:cNvSpPr>
          <p:nvPr/>
        </p:nvSpPr>
        <p:spPr bwMode="auto">
          <a:xfrm>
            <a:off x="2198688" y="4859973"/>
            <a:ext cx="825658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DD8F1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政府信用市场管理体系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是建设社会信用体系的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。与社会信用体系建设关系最为密切的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行政执法和司法部门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主要包括：工商、税务、海关、外汇、质量技术监督、人事、社会保障等行政执法和管理部门，公用事业部门，公安、法院等司法部门，银行、保险等金融部门。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8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56</cp:revision>
  <dcterms:created xsi:type="dcterms:W3CDTF">2023-02-21T14:53:10Z</dcterms:created>
  <dcterms:modified xsi:type="dcterms:W3CDTF">2023-02-21T14:53:10Z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