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76" r:id="rId3"/>
    <p:sldId id="277" r:id="rId4"/>
    <p:sldId id="319" r:id="rId6"/>
    <p:sldId id="318" r:id="rId7"/>
    <p:sldId id="320" r:id="rId8"/>
    <p:sldId id="321" r:id="rId9"/>
    <p:sldId id="322" r:id="rId10"/>
    <p:sldId id="402" r:id="rId11"/>
    <p:sldId id="403" r:id="rId12"/>
    <p:sldId id="404" r:id="rId13"/>
    <p:sldId id="323" r:id="rId14"/>
    <p:sldId id="324" r:id="rId15"/>
    <p:sldId id="405" r:id="rId16"/>
    <p:sldId id="325" r:id="rId17"/>
    <p:sldId id="326" r:id="rId18"/>
    <p:sldId id="327" r:id="rId19"/>
    <p:sldId id="328" r:id="rId20"/>
    <p:sldId id="329" r:id="rId21"/>
    <p:sldId id="330" r:id="rId22"/>
    <p:sldId id="331" r:id="rId23"/>
    <p:sldId id="332" r:id="rId24"/>
    <p:sldId id="406" r:id="rId25"/>
    <p:sldId id="333" r:id="rId26"/>
    <p:sldId id="335" r:id="rId27"/>
    <p:sldId id="336" r:id="rId28"/>
    <p:sldId id="337" r:id="rId29"/>
    <p:sldId id="338" r:id="rId30"/>
    <p:sldId id="375" r:id="rId31"/>
    <p:sldId id="376" r:id="rId32"/>
    <p:sldId id="377" r:id="rId33"/>
    <p:sldId id="378" r:id="rId34"/>
    <p:sldId id="379" r:id="rId35"/>
    <p:sldId id="380" r:id="rId36"/>
    <p:sldId id="381" r:id="rId37"/>
    <p:sldId id="407" r:id="rId38"/>
    <p:sldId id="382" r:id="rId39"/>
    <p:sldId id="384" r:id="rId40"/>
    <p:sldId id="383" r:id="rId41"/>
    <p:sldId id="385"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æµè²æ ·å¼ 3 - å¼ºè°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ustomXml" Target="../customXml/item1.xml"/><Relationship Id="rId48" Type="http://schemas.openxmlformats.org/officeDocument/2006/relationships/customXmlProps" Target="../customXml/itemProps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410D7BD-64A5-4C2C-B0E9-6728C6DACB59}" type="doc">
      <dgm:prSet loTypeId="urn:microsoft.com/office/officeart/2005/8/layout/matrix3" loCatId="matrix" qsTypeId="urn:microsoft.com/office/officeart/2005/8/quickstyle/simple1" qsCatId="simple" csTypeId="urn:microsoft.com/office/officeart/2005/8/colors/accent1_2" csCatId="accent1" phldr="false"/>
      <dgm:spPr/>
      <dgm:t>
        <a:bodyPr/>
        <a:p>
          <a:endParaRPr lang="zh-CN" altLang="en-US"/>
        </a:p>
      </dgm:t>
    </dgm:pt>
    <dgm:pt modelId="{C8B3296C-ECE1-441C-A1A9-0952E3F0D656}">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消费信用信息的采集与处理</a:t>
          </a:r>
          <a:endParaRPr lang="zh-CN" altLang="en-US">
            <a:latin typeface="微软雅黑" panose="020B0503020204020204" charset="-122"/>
            <a:ea typeface="微软雅黑" panose="020B0503020204020204" charset="-122"/>
          </a:endParaRPr>
        </a:p>
      </dgm:t>
    </dgm:pt>
    <dgm:pt modelId="{0FE6BD2A-1536-4C79-8D6D-8EF7FB1B7E73}" cxnId="{149822F0-8549-43B6-AE28-AA929731A645}" type="parTrans">
      <dgm:prSet/>
      <dgm:spPr/>
      <dgm:t>
        <a:bodyPr/>
        <a:p>
          <a:endParaRPr lang="zh-CN" altLang="en-US"/>
        </a:p>
      </dgm:t>
    </dgm:pt>
    <dgm:pt modelId="{778EE8AA-5DBE-4924-98EE-0C978FD4E20B}" cxnId="{149822F0-8549-43B6-AE28-AA929731A645}" type="sibTrans">
      <dgm:prSet/>
      <dgm:spPr/>
      <dgm:t>
        <a:bodyPr/>
        <a:p>
          <a:endParaRPr lang="zh-CN" altLang="en-US"/>
        </a:p>
      </dgm:t>
    </dgm:pt>
    <dgm:pt modelId="{2723D931-37E1-4024-865B-F872F6215E38}">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消费信用档案的建立与维护</a:t>
          </a:r>
          <a:endParaRPr lang="zh-CN" altLang="en-US">
            <a:latin typeface="微软雅黑" panose="020B0503020204020204" charset="-122"/>
            <a:ea typeface="微软雅黑" panose="020B0503020204020204" charset="-122"/>
          </a:endParaRPr>
        </a:p>
      </dgm:t>
    </dgm:pt>
    <dgm:pt modelId="{0F1AED26-B47C-4653-A71E-EF4869D597EC}" cxnId="{53E31FF4-6159-49F8-816D-647C1D573802}" type="parTrans">
      <dgm:prSet/>
      <dgm:spPr/>
      <dgm:t>
        <a:bodyPr/>
        <a:p>
          <a:endParaRPr lang="zh-CN" altLang="en-US"/>
        </a:p>
      </dgm:t>
    </dgm:pt>
    <dgm:pt modelId="{E0B5842F-8280-4DDE-A6F9-65D34B54048F}" cxnId="{53E31FF4-6159-49F8-816D-647C1D573802}" type="sibTrans">
      <dgm:prSet/>
      <dgm:spPr/>
      <dgm:t>
        <a:bodyPr/>
        <a:p>
          <a:endParaRPr lang="zh-CN" altLang="en-US"/>
        </a:p>
      </dgm:t>
    </dgm:pt>
    <dgm:pt modelId="{6C8FA182-2902-4BB3-9D50-00202B6153CE}">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消费信用信息的评分</a:t>
          </a:r>
          <a:endParaRPr lang="zh-CN" altLang="en-US">
            <a:latin typeface="微软雅黑" panose="020B0503020204020204" charset="-122"/>
            <a:ea typeface="微软雅黑" panose="020B0503020204020204" charset="-122"/>
          </a:endParaRPr>
        </a:p>
      </dgm:t>
    </dgm:pt>
    <dgm:pt modelId="{A15E8213-C555-4C15-804E-9BE04AF6FB32}" cxnId="{DA7A10F1-31D2-4052-B32C-2C3365DF6FD8}" type="parTrans">
      <dgm:prSet/>
      <dgm:spPr/>
      <dgm:t>
        <a:bodyPr/>
        <a:p>
          <a:endParaRPr lang="zh-CN" altLang="en-US"/>
        </a:p>
      </dgm:t>
    </dgm:pt>
    <dgm:pt modelId="{D80C072E-DBE2-425E-9F55-D9033CD54D87}" cxnId="{DA7A10F1-31D2-4052-B32C-2C3365DF6FD8}" type="sibTrans">
      <dgm:prSet/>
      <dgm:spPr/>
      <dgm:t>
        <a:bodyPr/>
        <a:p>
          <a:endParaRPr lang="zh-CN" altLang="en-US"/>
        </a:p>
      </dgm:t>
    </dgm:pt>
    <dgm:pt modelId="{058A1442-1BB3-464B-B2D5-E61365D31867}">
      <dgm:prSet phldrT="[文本]" phldr="false" custT="false"/>
      <dgm:spPr/>
      <dgm:t>
        <a:bodyPr vert="horz" wrap="square"/>
        <a:p>
          <a:pPr>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消费信用信息的使用</a:t>
          </a:r>
          <a:endParaRPr lang="zh-CN" altLang="en-US">
            <a:latin typeface="微软雅黑" panose="020B0503020204020204" charset="-122"/>
            <a:ea typeface="微软雅黑" panose="020B0503020204020204" charset="-122"/>
          </a:endParaRPr>
        </a:p>
      </dgm:t>
    </dgm:pt>
    <dgm:pt modelId="{97AF910B-5987-4F9D-9892-76B8841820B1}" cxnId="{63B31F9F-0998-4E87-81C8-D98594DFC9A5}" type="parTrans">
      <dgm:prSet/>
      <dgm:spPr/>
      <dgm:t>
        <a:bodyPr/>
        <a:p>
          <a:endParaRPr lang="zh-CN" altLang="en-US"/>
        </a:p>
      </dgm:t>
    </dgm:pt>
    <dgm:pt modelId="{9CFB096A-6373-4655-ACF3-654651B29A2B}" cxnId="{63B31F9F-0998-4E87-81C8-D98594DFC9A5}" type="sibTrans">
      <dgm:prSet/>
      <dgm:spPr/>
      <dgm:t>
        <a:bodyPr/>
        <a:p>
          <a:endParaRPr lang="zh-CN" altLang="en-US"/>
        </a:p>
      </dgm:t>
    </dgm:pt>
    <dgm:pt modelId="{90604E61-F8FA-4C14-A35C-BCB27A56AFB4}" type="pres">
      <dgm:prSet presAssocID="{F410D7BD-64A5-4C2C-B0E9-6728C6DACB59}" presName="matrix" presStyleCnt="0">
        <dgm:presLayoutVars>
          <dgm:chMax val="1"/>
          <dgm:dir/>
          <dgm:resizeHandles val="exact"/>
        </dgm:presLayoutVars>
      </dgm:prSet>
      <dgm:spPr/>
    </dgm:pt>
    <dgm:pt modelId="{1F1EB44E-E6CD-4188-9E2C-1E0998990556}" type="pres">
      <dgm:prSet presAssocID="{F410D7BD-64A5-4C2C-B0E9-6728C6DACB59}" presName="diamond" presStyleLbl="bgShp" presStyleIdx="0" presStyleCnt="1"/>
      <dgm:spPr/>
    </dgm:pt>
    <dgm:pt modelId="{3328CB01-ABEB-405A-855A-69D5454695E5}" type="pres">
      <dgm:prSet presAssocID="{F410D7BD-64A5-4C2C-B0E9-6728C6DACB59}" presName="quad1" presStyleLbl="node1" presStyleIdx="0" presStyleCnt="4">
        <dgm:presLayoutVars>
          <dgm:chMax val="0"/>
          <dgm:chPref val="0"/>
          <dgm:bulletEnabled val="true"/>
        </dgm:presLayoutVars>
      </dgm:prSet>
      <dgm:spPr/>
    </dgm:pt>
    <dgm:pt modelId="{535780CC-4D93-4EE9-B564-2FABEAC59D18}" type="pres">
      <dgm:prSet presAssocID="{F410D7BD-64A5-4C2C-B0E9-6728C6DACB59}" presName="quad2" presStyleLbl="node1" presStyleIdx="1" presStyleCnt="4">
        <dgm:presLayoutVars>
          <dgm:chMax val="0"/>
          <dgm:chPref val="0"/>
          <dgm:bulletEnabled val="true"/>
        </dgm:presLayoutVars>
      </dgm:prSet>
      <dgm:spPr/>
    </dgm:pt>
    <dgm:pt modelId="{7DE8EA7D-DEFE-49B8-A5B3-42790BF4A3C7}" type="pres">
      <dgm:prSet presAssocID="{F410D7BD-64A5-4C2C-B0E9-6728C6DACB59}" presName="quad3" presStyleLbl="node1" presStyleIdx="2" presStyleCnt="4">
        <dgm:presLayoutVars>
          <dgm:chMax val="0"/>
          <dgm:chPref val="0"/>
          <dgm:bulletEnabled val="true"/>
        </dgm:presLayoutVars>
      </dgm:prSet>
      <dgm:spPr/>
    </dgm:pt>
    <dgm:pt modelId="{C0A1B9E8-6DAD-41B6-AB76-690AD9A99FB7}" type="pres">
      <dgm:prSet presAssocID="{F410D7BD-64A5-4C2C-B0E9-6728C6DACB59}" presName="quad4" presStyleLbl="node1" presStyleIdx="3" presStyleCnt="4">
        <dgm:presLayoutVars>
          <dgm:chMax val="0"/>
          <dgm:chPref val="0"/>
          <dgm:bulletEnabled val="true"/>
        </dgm:presLayoutVars>
      </dgm:prSet>
      <dgm:spPr/>
    </dgm:pt>
  </dgm:ptLst>
  <dgm:cxnLst>
    <dgm:cxn modelId="{149822F0-8549-43B6-AE28-AA929731A645}" srcId="{F410D7BD-64A5-4C2C-B0E9-6728C6DACB59}" destId="{C8B3296C-ECE1-441C-A1A9-0952E3F0D656}" srcOrd="0" destOrd="0" parTransId="{0FE6BD2A-1536-4C79-8D6D-8EF7FB1B7E73}" sibTransId="{778EE8AA-5DBE-4924-98EE-0C978FD4E20B}"/>
    <dgm:cxn modelId="{53E31FF4-6159-49F8-816D-647C1D573802}" srcId="{F410D7BD-64A5-4C2C-B0E9-6728C6DACB59}" destId="{2723D931-37E1-4024-865B-F872F6215E38}" srcOrd="1" destOrd="0" parTransId="{0F1AED26-B47C-4653-A71E-EF4869D597EC}" sibTransId="{E0B5842F-8280-4DDE-A6F9-65D34B54048F}"/>
    <dgm:cxn modelId="{DA7A10F1-31D2-4052-B32C-2C3365DF6FD8}" srcId="{F410D7BD-64A5-4C2C-B0E9-6728C6DACB59}" destId="{6C8FA182-2902-4BB3-9D50-00202B6153CE}" srcOrd="2" destOrd="0" parTransId="{A15E8213-C555-4C15-804E-9BE04AF6FB32}" sibTransId="{D80C072E-DBE2-425E-9F55-D9033CD54D87}"/>
    <dgm:cxn modelId="{63B31F9F-0998-4E87-81C8-D98594DFC9A5}" srcId="{F410D7BD-64A5-4C2C-B0E9-6728C6DACB59}" destId="{058A1442-1BB3-464B-B2D5-E61365D31867}" srcOrd="3" destOrd="0" parTransId="{97AF910B-5987-4F9D-9892-76B8841820B1}" sibTransId="{9CFB096A-6373-4655-ACF3-654651B29A2B}"/>
    <dgm:cxn modelId="{863EF464-8510-4CCA-B455-20DBB7A58F79}" type="presOf" srcId="{F410D7BD-64A5-4C2C-B0E9-6728C6DACB59}" destId="{90604E61-F8FA-4C14-A35C-BCB27A56AFB4}" srcOrd="0" destOrd="0" presId="urn:microsoft.com/office/officeart/2005/8/layout/matrix3"/>
    <dgm:cxn modelId="{00306F3E-629A-4683-A17B-77F46416599D}" type="presParOf" srcId="{90604E61-F8FA-4C14-A35C-BCB27A56AFB4}" destId="{1F1EB44E-E6CD-4188-9E2C-1E0998990556}" srcOrd="0" destOrd="0" presId="urn:microsoft.com/office/officeart/2005/8/layout/matrix3"/>
    <dgm:cxn modelId="{593AD45B-7B5C-422B-8D7A-CDC2142681E8}" type="presParOf" srcId="{90604E61-F8FA-4C14-A35C-BCB27A56AFB4}" destId="{3328CB01-ABEB-405A-855A-69D5454695E5}" srcOrd="1" destOrd="0" presId="urn:microsoft.com/office/officeart/2005/8/layout/matrix3"/>
    <dgm:cxn modelId="{7E832DE7-4702-4847-A0E0-F573263349C7}" type="presOf" srcId="{C8B3296C-ECE1-441C-A1A9-0952E3F0D656}" destId="{3328CB01-ABEB-405A-855A-69D5454695E5}" srcOrd="0" destOrd="0" presId="urn:microsoft.com/office/officeart/2005/8/layout/matrix3"/>
    <dgm:cxn modelId="{35CCC7BF-1836-44E0-8F7B-AAC01E9C835D}" type="presParOf" srcId="{90604E61-F8FA-4C14-A35C-BCB27A56AFB4}" destId="{535780CC-4D93-4EE9-B564-2FABEAC59D18}" srcOrd="2" destOrd="0" presId="urn:microsoft.com/office/officeart/2005/8/layout/matrix3"/>
    <dgm:cxn modelId="{FBB94E25-BA22-47B3-B588-D80D6CBDF981}" type="presOf" srcId="{2723D931-37E1-4024-865B-F872F6215E38}" destId="{535780CC-4D93-4EE9-B564-2FABEAC59D18}" srcOrd="0" destOrd="0" presId="urn:microsoft.com/office/officeart/2005/8/layout/matrix3"/>
    <dgm:cxn modelId="{92E12D05-DB0D-4CD8-9026-B2C0397724C5}" type="presParOf" srcId="{90604E61-F8FA-4C14-A35C-BCB27A56AFB4}" destId="{7DE8EA7D-DEFE-49B8-A5B3-42790BF4A3C7}" srcOrd="3" destOrd="0" presId="urn:microsoft.com/office/officeart/2005/8/layout/matrix3"/>
    <dgm:cxn modelId="{C697D0D2-9BA4-4E57-9652-87B0AF593E14}" type="presOf" srcId="{6C8FA182-2902-4BB3-9D50-00202B6153CE}" destId="{7DE8EA7D-DEFE-49B8-A5B3-42790BF4A3C7}" srcOrd="0" destOrd="0" presId="urn:microsoft.com/office/officeart/2005/8/layout/matrix3"/>
    <dgm:cxn modelId="{408B340A-C16F-465E-8C1E-1A7C3F6C3313}" type="presParOf" srcId="{90604E61-F8FA-4C14-A35C-BCB27A56AFB4}" destId="{C0A1B9E8-6DAD-41B6-AB76-690AD9A99FB7}" srcOrd="4" destOrd="0" presId="urn:microsoft.com/office/officeart/2005/8/layout/matrix3"/>
    <dgm:cxn modelId="{2683ABFD-ECBE-4083-862C-0891FC466253}" type="presOf" srcId="{058A1442-1BB3-464B-B2D5-E61365D31867}" destId="{C0A1B9E8-6DAD-41B6-AB76-690AD9A99FB7}" srcOrd="0"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14295" cy="2614295"/>
        <a:chOff x="0" y="0"/>
        <a:chExt cx="2614295" cy="2614295"/>
      </a:xfrm>
    </dsp:grpSpPr>
    <dsp:sp modelId="{1F1EB44E-E6CD-4188-9E2C-1E0998990556}">
      <dsp:nvSpPr>
        <dsp:cNvPr id="3" name="菱形 2"/>
        <dsp:cNvSpPr/>
      </dsp:nvSpPr>
      <dsp:spPr bwMode="white">
        <a:xfrm>
          <a:off x="838518" y="0"/>
          <a:ext cx="2614295" cy="2614295"/>
        </a:xfrm>
        <a:prstGeom prst="diamond">
          <a:avLst/>
        </a:prstGeom>
      </dsp:spPr>
      <dsp:style>
        <a:lnRef idx="0">
          <a:schemeClr val="accent1"/>
        </a:lnRef>
        <a:fillRef idx="1">
          <a:schemeClr val="accent1">
            <a:tint val="40000"/>
          </a:schemeClr>
        </a:fillRef>
        <a:effectRef idx="0">
          <a:scrgbClr r="0" g="0" b="0"/>
        </a:effectRef>
        <a:fontRef idx="minor"/>
      </dsp:style>
      <dsp:txXfrm>
        <a:off x="838518" y="0"/>
        <a:ext cx="2614295" cy="2614295"/>
      </dsp:txXfrm>
    </dsp:sp>
    <dsp:sp modelId="{3328CB01-ABEB-405A-855A-69D5454695E5}">
      <dsp:nvSpPr>
        <dsp:cNvPr id="4" name="圆角矩形 3"/>
        <dsp:cNvSpPr/>
      </dsp:nvSpPr>
      <dsp:spPr bwMode="white">
        <a:xfrm>
          <a:off x="1086876" y="248358"/>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消费信用信息的采集与处理</a:t>
          </a:r>
          <a:endParaRPr lang="zh-CN" altLang="en-US">
            <a:latin typeface="微软雅黑" panose="020B0503020204020204" charset="-122"/>
            <a:ea typeface="微软雅黑" panose="020B0503020204020204" charset="-122"/>
          </a:endParaRPr>
        </a:p>
      </dsp:txBody>
      <dsp:txXfrm>
        <a:off x="1086876" y="248358"/>
        <a:ext cx="1019575" cy="1019575"/>
      </dsp:txXfrm>
    </dsp:sp>
    <dsp:sp modelId="{535780CC-4D93-4EE9-B564-2FABEAC59D18}">
      <dsp:nvSpPr>
        <dsp:cNvPr id="5" name="圆角矩形 4"/>
        <dsp:cNvSpPr/>
      </dsp:nvSpPr>
      <dsp:spPr bwMode="white">
        <a:xfrm>
          <a:off x="2184879" y="248358"/>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消费信用档案的建立与维护</a:t>
          </a:r>
          <a:endParaRPr lang="zh-CN" altLang="en-US">
            <a:latin typeface="微软雅黑" panose="020B0503020204020204" charset="-122"/>
            <a:ea typeface="微软雅黑" panose="020B0503020204020204" charset="-122"/>
          </a:endParaRPr>
        </a:p>
      </dsp:txBody>
      <dsp:txXfrm>
        <a:off x="2184879" y="248358"/>
        <a:ext cx="1019575" cy="1019575"/>
      </dsp:txXfrm>
    </dsp:sp>
    <dsp:sp modelId="{7DE8EA7D-DEFE-49B8-A5B3-42790BF4A3C7}">
      <dsp:nvSpPr>
        <dsp:cNvPr id="6" name="圆角矩形 5"/>
        <dsp:cNvSpPr/>
      </dsp:nvSpPr>
      <dsp:spPr bwMode="white">
        <a:xfrm>
          <a:off x="1086876" y="1346362"/>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消费信用信息的评分</a:t>
          </a:r>
          <a:endParaRPr lang="zh-CN" altLang="en-US">
            <a:latin typeface="微软雅黑" panose="020B0503020204020204" charset="-122"/>
            <a:ea typeface="微软雅黑" panose="020B0503020204020204" charset="-122"/>
          </a:endParaRPr>
        </a:p>
      </dsp:txBody>
      <dsp:txXfrm>
        <a:off x="1086876" y="1346362"/>
        <a:ext cx="1019575" cy="1019575"/>
      </dsp:txXfrm>
    </dsp:sp>
    <dsp:sp modelId="{C0A1B9E8-6DAD-41B6-AB76-690AD9A99FB7}">
      <dsp:nvSpPr>
        <dsp:cNvPr id="7" name="圆角矩形 6"/>
        <dsp:cNvSpPr/>
      </dsp:nvSpPr>
      <dsp:spPr bwMode="white">
        <a:xfrm>
          <a:off x="2184879" y="1346362"/>
          <a:ext cx="1019575" cy="10195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a:latin typeface="微软雅黑" panose="020B0503020204020204" charset="-122"/>
              <a:ea typeface="微软雅黑" panose="020B0503020204020204" charset="-122"/>
            </a:rPr>
            <a:t>消费信用信息的使用</a:t>
          </a:r>
          <a:endParaRPr lang="zh-CN" altLang="en-US">
            <a:latin typeface="微软雅黑" panose="020B0503020204020204" charset="-122"/>
            <a:ea typeface="微软雅黑" panose="020B0503020204020204" charset="-122"/>
          </a:endParaRPr>
        </a:p>
      </dsp:txBody>
      <dsp:txXfrm>
        <a:off x="2184879" y="1346362"/>
        <a:ext cx="1019575" cy="101957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rSet qsTypeId="urn:microsoft.com/office/officeart/2005/8/quickstyle/simple5"/>
        </dgm:pt>
        <dgm:pt modelId="1">
          <dgm:prSet phldr="true"/>
        </dgm:pt>
        <dgm:pt modelId="2">
          <dgm:prSet phldr="true"/>
        </dgm:pt>
        <dgm:pt modelId="3">
          <dgm:prSet phldr="true"/>
        </dgm:pt>
        <dgm:pt modelId="4">
          <dgm:prSet phldr="true"/>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true">
    <dgm:dataModel>
      <dgm:ptLst/>
      <dgm:bg/>
      <dgm:whole/>
    </dgm:dataModel>
  </dgm:styleData>
  <dgm:clrData useDef="true">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true"/>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true"/>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true"/>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true"/>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hyperlink" Target="http://www.npc.gov.cn/npc/c2421/200204/45a07689a3cd423a8ac37178b7c1de5b.shtml"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image" Target="../media/image2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2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2" Type="http://schemas.openxmlformats.org/officeDocument/2006/relationships/notesSlide" Target="../notesSlides/notesSlide36.xml"/><Relationship Id="rId11" Type="http://schemas.openxmlformats.org/officeDocument/2006/relationships/slideLayout" Target="../slideLayouts/slideLayout7.xml"/><Relationship Id="rId10" Type="http://schemas.openxmlformats.org/officeDocument/2006/relationships/image" Target="../media/image3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7.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第五章：消费信用管理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52170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610235" y="796290"/>
            <a:ext cx="10351135" cy="2860040"/>
            <a:chOff x="961" y="1439"/>
            <a:chExt cx="16301" cy="4504"/>
          </a:xfrm>
        </p:grpSpPr>
        <p:sp>
          <p:nvSpPr>
            <p:cNvPr id="50" name="矩形 49"/>
            <p:cNvSpPr/>
            <p:nvPr/>
          </p:nvSpPr>
          <p:spPr>
            <a:xfrm>
              <a:off x="961" y="1439"/>
              <a:ext cx="11945" cy="1016"/>
            </a:xfrm>
            <a:prstGeom prst="rect">
              <a:avLst/>
            </a:prstGeom>
          </p:spPr>
          <p:txBody>
            <a:bodyPr wrap="squar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（三）消费信用评分指标</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938" y="2455"/>
              <a:ext cx="15325" cy="3488"/>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消费信用评分指标体系由</a:t>
              </a:r>
              <a:r>
                <a:rPr lang="zh-CN" altLang="en-US">
                  <a:solidFill>
                    <a:srgbClr val="00B0F0"/>
                  </a:solidFill>
                  <a:latin typeface="微软雅黑" panose="020B0503020204020204" charset="-122"/>
                  <a:ea typeface="微软雅黑" panose="020B0503020204020204" charset="-122"/>
                </a:rPr>
                <a:t>三部分</a:t>
              </a:r>
              <a:r>
                <a:rPr lang="zh-CN" altLang="en-US">
                  <a:latin typeface="微软雅黑" panose="020B0503020204020204" charset="-122"/>
                  <a:ea typeface="微软雅黑" panose="020B0503020204020204" charset="-122"/>
                </a:rPr>
                <a:t>构成。</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用于反映</a:t>
              </a:r>
              <a:r>
                <a:rPr lang="zh-CN" altLang="en-US">
                  <a:solidFill>
                    <a:srgbClr val="00B0F0"/>
                  </a:solidFill>
                  <a:latin typeface="微软雅黑" panose="020B0503020204020204" charset="-122"/>
                  <a:ea typeface="微软雅黑" panose="020B0503020204020204" charset="-122"/>
                </a:rPr>
                <a:t>个人信用存量</a:t>
              </a:r>
              <a:r>
                <a:rPr lang="zh-CN" altLang="en-US">
                  <a:latin typeface="微软雅黑" panose="020B0503020204020204" charset="-122"/>
                  <a:ea typeface="微软雅黑" panose="020B0503020204020204" charset="-122"/>
                </a:rPr>
                <a:t>的指标，如个人拥有的金融资产、实物资产等有形资产，收入水平及稳定性等。</a:t>
              </a:r>
              <a:r>
                <a:rPr lang="zh-CN" altLang="en-US">
                  <a:solidFill>
                    <a:srgbClr val="00B0F0"/>
                  </a:solidFill>
                  <a:latin typeface="微软雅黑" panose="020B0503020204020204" charset="-122"/>
                  <a:ea typeface="微软雅黑" panose="020B0503020204020204" charset="-122"/>
                </a:rPr>
                <a:t>考察个人还款能力</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用于衡量</a:t>
              </a:r>
              <a:r>
                <a:rPr lang="zh-CN" altLang="en-US">
                  <a:solidFill>
                    <a:srgbClr val="00B0F0"/>
                  </a:solidFill>
                  <a:latin typeface="微软雅黑" panose="020B0503020204020204" charset="-122"/>
                  <a:ea typeface="微软雅黑" panose="020B0503020204020204" charset="-122"/>
                </a:rPr>
                <a:t>个人信用历史</a:t>
              </a:r>
              <a:r>
                <a:rPr lang="zh-CN" altLang="en-US">
                  <a:latin typeface="微软雅黑" panose="020B0503020204020204" charset="-122"/>
                  <a:ea typeface="微软雅黑" panose="020B0503020204020204" charset="-122"/>
                </a:rPr>
                <a:t>的指标，如银行信用记录、社会不良记录等。</a:t>
              </a:r>
              <a:r>
                <a:rPr lang="zh-CN" altLang="en-US">
                  <a:solidFill>
                    <a:srgbClr val="00B0F0"/>
                  </a:solidFill>
                  <a:latin typeface="微软雅黑" panose="020B0503020204020204" charset="-122"/>
                  <a:ea typeface="微软雅黑" panose="020B0503020204020204" charset="-122"/>
                </a:rPr>
                <a:t>考察个人还款意愿</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用于揭示</a:t>
              </a:r>
              <a:r>
                <a:rPr lang="zh-CN" altLang="en-US">
                  <a:solidFill>
                    <a:srgbClr val="00B0F0"/>
                  </a:solidFill>
                  <a:latin typeface="微软雅黑" panose="020B0503020204020204" charset="-122"/>
                  <a:ea typeface="微软雅黑" panose="020B0503020204020204" charset="-122"/>
                </a:rPr>
                <a:t>个人信用预期</a:t>
              </a:r>
              <a:r>
                <a:rPr lang="zh-CN" altLang="en-US">
                  <a:latin typeface="微软雅黑" panose="020B0503020204020204" charset="-122"/>
                  <a:ea typeface="微软雅黑" panose="020B0503020204020204" charset="-122"/>
                </a:rPr>
                <a:t>的指标，如工作背景、健康程度、所在行业前景等。</a:t>
              </a:r>
              <a:r>
                <a:rPr lang="zh-CN" altLang="en-US">
                  <a:solidFill>
                    <a:srgbClr val="00B0F0"/>
                  </a:solidFill>
                  <a:latin typeface="微软雅黑" panose="020B0503020204020204" charset="-122"/>
                  <a:ea typeface="微软雅黑" panose="020B0503020204020204" charset="-122"/>
                </a:rPr>
                <a:t>考察个人信用状况动态变化的可能性，预测未来还款趋势</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grpSp>
      <p:sp>
        <p:nvSpPr>
          <p:cNvPr id="3" name="矩形 2"/>
          <p:cNvSpPr/>
          <p:nvPr/>
        </p:nvSpPr>
        <p:spPr>
          <a:xfrm>
            <a:off x="610235" y="3656330"/>
            <a:ext cx="7585075" cy="645160"/>
          </a:xfrm>
          <a:prstGeom prst="rect">
            <a:avLst/>
          </a:prstGeom>
        </p:spPr>
        <p:txBody>
          <a:bodyPr>
            <a:spAutoFit/>
          </a:bodyPr>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（四）消费信用评分体系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aphicFrame>
        <p:nvGraphicFramePr>
          <p:cNvPr id="5" name="图示 4"/>
          <p:cNvGraphicFramePr/>
          <p:nvPr/>
        </p:nvGraphicFramePr>
        <p:xfrm>
          <a:off x="4126230" y="4144010"/>
          <a:ext cx="4291330" cy="2614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三、消费信用评分模型构建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5" name="矩形 44"/>
          <p:cNvSpPr/>
          <p:nvPr/>
        </p:nvSpPr>
        <p:spPr>
          <a:xfrm>
            <a:off x="5235575" y="5405755"/>
            <a:ext cx="4719955" cy="337185"/>
          </a:xfrm>
          <a:prstGeom prst="rect">
            <a:avLst/>
          </a:prstGeom>
        </p:spPr>
        <p:txBody>
          <a:bodyPr wrap="squar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、明确评分目的，界定评分内容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6" name="矩形 45"/>
          <p:cNvSpPr/>
          <p:nvPr/>
        </p:nvSpPr>
        <p:spPr>
          <a:xfrm>
            <a:off x="4198938" y="4344988"/>
            <a:ext cx="7698105" cy="55308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、根据消费信用评分内容，选取评分指标，以此构建评分指标体系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 name="矩形 46"/>
          <p:cNvSpPr/>
          <p:nvPr/>
        </p:nvSpPr>
        <p:spPr>
          <a:xfrm>
            <a:off x="3168650" y="3721100"/>
            <a:ext cx="5751513" cy="337185"/>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、采用适当方法把多个指标整合成一个综合指标</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8" name="矩形 47"/>
          <p:cNvSpPr/>
          <p:nvPr/>
        </p:nvSpPr>
        <p:spPr>
          <a:xfrm>
            <a:off x="2473325" y="3016250"/>
            <a:ext cx="6937375" cy="411480"/>
          </a:xfrm>
          <a:prstGeom prst="rect">
            <a:avLst/>
          </a:prstGeom>
        </p:spPr>
        <p:txBody>
          <a:bodyPr>
            <a:spAutoFit/>
          </a:bodyPr>
          <a:lstStyle/>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、设定风险等级数，制定风险等级的判断标准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（一）消费信用评分模型构建步骤</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2" name="矩形 51"/>
          <p:cNvSpPr/>
          <p:nvPr/>
        </p:nvSpPr>
        <p:spPr>
          <a:xfrm>
            <a:off x="1544638" y="2287588"/>
            <a:ext cx="7481888" cy="337185"/>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、根据综合指标值，对照统一的等级判断标准，确定出风险等级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5844" name="组合 4"/>
          <p:cNvGrpSpPr/>
          <p:nvPr/>
        </p:nvGrpSpPr>
        <p:grpSpPr>
          <a:xfrm>
            <a:off x="721995" y="2338705"/>
            <a:ext cx="4806950" cy="4464050"/>
            <a:chOff x="971550" y="1384300"/>
            <a:chExt cx="4806950" cy="5402263"/>
          </a:xfrm>
        </p:grpSpPr>
        <p:grpSp>
          <p:nvGrpSpPr>
            <p:cNvPr id="35852" name="Group 4"/>
            <p:cNvGrpSpPr/>
            <p:nvPr/>
          </p:nvGrpSpPr>
          <p:grpSpPr>
            <a:xfrm>
              <a:off x="971550" y="1384300"/>
              <a:ext cx="4806950" cy="5402263"/>
              <a:chOff x="0" y="0"/>
              <a:chExt cx="4806815" cy="5401909"/>
            </a:xfrm>
          </p:grpSpPr>
          <p:pic>
            <p:nvPicPr>
              <p:cNvPr id="35868" name="Freeform 11"/>
              <p:cNvPicPr>
                <a:picLocks noChangeAspect="true"/>
              </p:cNvPicPr>
              <p:nvPr/>
            </p:nvPicPr>
            <p:blipFill>
              <a:blip r:embed="rId4"/>
              <a:stretch>
                <a:fillRect/>
              </a:stretch>
            </p:blipFill>
            <p:spPr>
              <a:xfrm>
                <a:off x="-112011" y="-61464"/>
                <a:ext cx="5193646" cy="5601857"/>
              </a:xfrm>
              <a:prstGeom prst="rect">
                <a:avLst/>
              </a:prstGeom>
              <a:noFill/>
              <a:ln w="9525">
                <a:noFill/>
              </a:ln>
            </p:spPr>
          </p:pic>
          <p:grpSp>
            <p:nvGrpSpPr>
              <p:cNvPr id="35869" name="Group 6"/>
              <p:cNvGrpSpPr/>
              <p:nvPr/>
            </p:nvGrpSpPr>
            <p:grpSpPr>
              <a:xfrm>
                <a:off x="265107" y="150804"/>
                <a:ext cx="4009910" cy="5251105"/>
                <a:chOff x="0" y="0"/>
                <a:chExt cx="4009910" cy="5251105"/>
              </a:xfrm>
            </p:grpSpPr>
            <p:grpSp>
              <p:nvGrpSpPr>
                <p:cNvPr id="35870" name="Group 7"/>
                <p:cNvGrpSpPr/>
                <p:nvPr/>
              </p:nvGrpSpPr>
              <p:grpSpPr>
                <a:xfrm>
                  <a:off x="434962" y="0"/>
                  <a:ext cx="3574948" cy="4928865"/>
                  <a:chOff x="0" y="0"/>
                  <a:chExt cx="3574948" cy="4112027"/>
                </a:xfrm>
              </p:grpSpPr>
              <p:cxnSp>
                <p:nvCxnSpPr>
                  <p:cNvPr id="35877" name="直接连接符 28"/>
                  <p:cNvCxnSpPr/>
                  <p:nvPr/>
                </p:nvCxnSpPr>
                <p:spPr>
                  <a:xfrm rot="3240000" flipH="true">
                    <a:off x="2688975" y="3226054"/>
                    <a:ext cx="1771946" cy="0"/>
                  </a:xfrm>
                  <a:prstGeom prst="line">
                    <a:avLst/>
                  </a:prstGeom>
                  <a:ln w="19050" cap="flat" cmpd="sng">
                    <a:solidFill>
                      <a:srgbClr val="646464">
                        <a:alpha val="52940"/>
                      </a:srgbClr>
                    </a:solidFill>
                    <a:prstDash val="sysDash"/>
                    <a:headEnd type="none" w="med" len="med"/>
                    <a:tailEnd type="none" w="med" len="med"/>
                  </a:ln>
                </p:spPr>
              </p:cxnSp>
              <p:cxnSp>
                <p:nvCxnSpPr>
                  <p:cNvPr id="35878" name="直接连接符 29"/>
                  <p:cNvCxnSpPr/>
                  <p:nvPr/>
                </p:nvCxnSpPr>
                <p:spPr>
                  <a:xfrm rot="1860000" flipH="true">
                    <a:off x="1857323" y="2137459"/>
                    <a:ext cx="900087" cy="0"/>
                  </a:xfrm>
                  <a:prstGeom prst="line">
                    <a:avLst/>
                  </a:prstGeom>
                  <a:ln w="19050" cap="flat" cmpd="sng">
                    <a:solidFill>
                      <a:srgbClr val="646464">
                        <a:alpha val="52940"/>
                      </a:srgbClr>
                    </a:solidFill>
                    <a:prstDash val="sysDash"/>
                    <a:headEnd type="none" w="med" len="med"/>
                    <a:tailEnd type="none" w="med" len="med"/>
                  </a:ln>
                </p:spPr>
              </p:cxnSp>
              <p:cxnSp>
                <p:nvCxnSpPr>
                  <p:cNvPr id="35879" name="直接连接符 30"/>
                  <p:cNvCxnSpPr/>
                  <p:nvPr/>
                </p:nvCxnSpPr>
                <p:spPr>
                  <a:xfrm rot="3240000" flipH="true">
                    <a:off x="1033636" y="1445500"/>
                    <a:ext cx="840946" cy="0"/>
                  </a:xfrm>
                  <a:prstGeom prst="line">
                    <a:avLst/>
                  </a:prstGeom>
                  <a:ln w="19050" cap="flat" cmpd="sng">
                    <a:solidFill>
                      <a:srgbClr val="646464">
                        <a:alpha val="52940"/>
                      </a:srgbClr>
                    </a:solidFill>
                    <a:prstDash val="sysDash"/>
                    <a:headEnd type="none" w="med" len="med"/>
                    <a:tailEnd type="none" w="med" len="med"/>
                  </a:ln>
                </p:spPr>
              </p:cxnSp>
              <p:cxnSp>
                <p:nvCxnSpPr>
                  <p:cNvPr id="35880" name="直接连接符 31"/>
                  <p:cNvCxnSpPr/>
                  <p:nvPr/>
                </p:nvCxnSpPr>
                <p:spPr>
                  <a:xfrm rot="1740000" flipH="true">
                    <a:off x="363527" y="790621"/>
                    <a:ext cx="539735" cy="0"/>
                  </a:xfrm>
                  <a:prstGeom prst="line">
                    <a:avLst/>
                  </a:prstGeom>
                  <a:ln w="19050" cap="flat" cmpd="sng">
                    <a:solidFill>
                      <a:srgbClr val="646464">
                        <a:alpha val="52940"/>
                      </a:srgbClr>
                    </a:solidFill>
                    <a:prstDash val="sysDash"/>
                    <a:headEnd type="none" w="med" len="med"/>
                    <a:tailEnd type="none" w="med" len="med"/>
                  </a:ln>
                </p:spPr>
              </p:cxnSp>
              <p:cxnSp>
                <p:nvCxnSpPr>
                  <p:cNvPr id="35881" name="直接连接符 32"/>
                  <p:cNvCxnSpPr/>
                  <p:nvPr/>
                </p:nvCxnSpPr>
                <p:spPr>
                  <a:xfrm rot="3300000" flipH="true">
                    <a:off x="-270162" y="270162"/>
                    <a:ext cx="540324" cy="0"/>
                  </a:xfrm>
                  <a:prstGeom prst="line">
                    <a:avLst/>
                  </a:prstGeom>
                  <a:ln w="19050" cap="flat" cmpd="sng">
                    <a:solidFill>
                      <a:srgbClr val="646464">
                        <a:alpha val="52940"/>
                      </a:srgbClr>
                    </a:solidFill>
                    <a:prstDash val="sysDash"/>
                    <a:headEnd type="none" w="med" len="med"/>
                    <a:tailEnd type="none" w="med" len="med"/>
                  </a:ln>
                </p:spPr>
              </p:cxnSp>
            </p:grpSp>
            <p:grpSp>
              <p:nvGrpSpPr>
                <p:cNvPr id="35871" name="Group 13"/>
                <p:cNvGrpSpPr/>
                <p:nvPr/>
              </p:nvGrpSpPr>
              <p:grpSpPr>
                <a:xfrm>
                  <a:off x="0" y="22222"/>
                  <a:ext cx="3381279" cy="5228883"/>
                  <a:chOff x="0" y="0"/>
                  <a:chExt cx="3381279" cy="5228883"/>
                </a:xfrm>
              </p:grpSpPr>
              <p:cxnSp>
                <p:nvCxnSpPr>
                  <p:cNvPr id="35872" name="直接连接符 23"/>
                  <p:cNvCxnSpPr/>
                  <p:nvPr/>
                </p:nvCxnSpPr>
                <p:spPr>
                  <a:xfrm rot="3300000" flipH="true">
                    <a:off x="2265337" y="4112941"/>
                    <a:ext cx="2231879" cy="0"/>
                  </a:xfrm>
                  <a:prstGeom prst="line">
                    <a:avLst/>
                  </a:prstGeom>
                  <a:ln w="19050" cap="flat" cmpd="sng">
                    <a:solidFill>
                      <a:srgbClr val="646464">
                        <a:alpha val="52940"/>
                      </a:srgbClr>
                    </a:solidFill>
                    <a:prstDash val="sysDash"/>
                    <a:headEnd type="none" w="med" len="med"/>
                    <a:tailEnd type="none" w="med" len="med"/>
                  </a:ln>
                </p:spPr>
              </p:cxnSp>
              <p:cxnSp>
                <p:nvCxnSpPr>
                  <p:cNvPr id="35873" name="直接连接符 24"/>
                  <p:cNvCxnSpPr/>
                  <p:nvPr/>
                </p:nvCxnSpPr>
                <p:spPr>
                  <a:xfrm rot="2040000" flipH="true">
                    <a:off x="1796998" y="2801754"/>
                    <a:ext cx="900087" cy="0"/>
                  </a:xfrm>
                  <a:prstGeom prst="line">
                    <a:avLst/>
                  </a:prstGeom>
                  <a:ln w="19050" cap="flat" cmpd="sng">
                    <a:solidFill>
                      <a:srgbClr val="646464">
                        <a:alpha val="52940"/>
                      </a:srgbClr>
                    </a:solidFill>
                    <a:prstDash val="sysDash"/>
                    <a:headEnd type="none" w="med" len="med"/>
                    <a:tailEnd type="none" w="med" len="med"/>
                  </a:ln>
                </p:spPr>
              </p:cxnSp>
              <p:cxnSp>
                <p:nvCxnSpPr>
                  <p:cNvPr id="35874" name="直接连接符 25"/>
                  <p:cNvCxnSpPr/>
                  <p:nvPr/>
                </p:nvCxnSpPr>
                <p:spPr>
                  <a:xfrm rot="3360000" flipH="true">
                    <a:off x="812002" y="1915194"/>
                    <a:ext cx="1115940" cy="0"/>
                  </a:xfrm>
                  <a:prstGeom prst="line">
                    <a:avLst/>
                  </a:prstGeom>
                  <a:ln w="19050" cap="flat" cmpd="sng">
                    <a:solidFill>
                      <a:srgbClr val="646464">
                        <a:alpha val="52940"/>
                      </a:srgbClr>
                    </a:solidFill>
                    <a:prstDash val="sysDash"/>
                    <a:headEnd type="none" w="med" len="med"/>
                    <a:tailEnd type="none" w="med" len="med"/>
                  </a:ln>
                </p:spPr>
              </p:cxnSp>
              <p:cxnSp>
                <p:nvCxnSpPr>
                  <p:cNvPr id="35875" name="直接连接符 26"/>
                  <p:cNvCxnSpPr/>
                  <p:nvPr/>
                </p:nvCxnSpPr>
                <p:spPr>
                  <a:xfrm rot="1860000" flipH="true">
                    <a:off x="322252" y="1122289"/>
                    <a:ext cx="647682" cy="0"/>
                  </a:xfrm>
                  <a:prstGeom prst="line">
                    <a:avLst/>
                  </a:prstGeom>
                  <a:ln w="19050" cap="flat" cmpd="sng">
                    <a:solidFill>
                      <a:srgbClr val="646464">
                        <a:alpha val="52940"/>
                      </a:srgbClr>
                    </a:solidFill>
                    <a:prstDash val="sysDash"/>
                    <a:headEnd type="none" w="med" len="med"/>
                    <a:tailEnd type="none" w="med" len="med"/>
                  </a:ln>
                </p:spPr>
              </p:cxnSp>
              <p:cxnSp>
                <p:nvCxnSpPr>
                  <p:cNvPr id="35876" name="直接连接符 27"/>
                  <p:cNvCxnSpPr/>
                  <p:nvPr/>
                </p:nvCxnSpPr>
                <p:spPr>
                  <a:xfrm rot="3480000" flipH="true">
                    <a:off x="-450026" y="450026"/>
                    <a:ext cx="900053" cy="0"/>
                  </a:xfrm>
                  <a:prstGeom prst="line">
                    <a:avLst/>
                  </a:prstGeom>
                  <a:ln w="19050" cap="flat" cmpd="sng">
                    <a:solidFill>
                      <a:srgbClr val="646464">
                        <a:alpha val="52940"/>
                      </a:srgbClr>
                    </a:solidFill>
                    <a:prstDash val="sysDash"/>
                    <a:headEnd type="none" w="med" len="med"/>
                    <a:tailEnd type="none" w="med" len="med"/>
                  </a:ln>
                </p:spPr>
              </p:cxnSp>
            </p:grpSp>
          </p:grpSp>
        </p:grpSp>
        <p:grpSp>
          <p:nvGrpSpPr>
            <p:cNvPr id="35853" name="Group 19"/>
            <p:cNvGrpSpPr/>
            <p:nvPr/>
          </p:nvGrpSpPr>
          <p:grpSpPr>
            <a:xfrm>
              <a:off x="4797425" y="5430838"/>
              <a:ext cx="250825" cy="250825"/>
              <a:chOff x="0" y="0"/>
              <a:chExt cx="158" cy="158"/>
            </a:xfrm>
          </p:grpSpPr>
          <p:pic>
            <p:nvPicPr>
              <p:cNvPr id="35866" name="同心圆 8"/>
              <p:cNvPicPr>
                <a:picLocks noChangeAspect="true"/>
              </p:cNvPicPr>
              <p:nvPr/>
            </p:nvPicPr>
            <p:blipFill>
              <a:blip r:embed="rId5"/>
              <a:stretch>
                <a:fillRect/>
              </a:stretch>
            </p:blipFill>
            <p:spPr>
              <a:xfrm>
                <a:off x="0" y="0"/>
                <a:ext cx="158" cy="158"/>
              </a:xfrm>
              <a:prstGeom prst="rect">
                <a:avLst/>
              </a:prstGeom>
              <a:noFill/>
              <a:ln w="9525">
                <a:noFill/>
              </a:ln>
            </p:spPr>
          </p:pic>
          <p:sp>
            <p:nvSpPr>
              <p:cNvPr id="35867" name="Text Box 21"/>
              <p:cNvSpPr txBox="true"/>
              <p:nvPr/>
            </p:nvSpPr>
            <p:spPr>
              <a:xfrm>
                <a:off x="32" y="33"/>
                <a:ext cx="96" cy="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4" name="Group 22"/>
            <p:cNvGrpSpPr/>
            <p:nvPr/>
          </p:nvGrpSpPr>
          <p:grpSpPr>
            <a:xfrm>
              <a:off x="3627438" y="4187825"/>
              <a:ext cx="212725" cy="212725"/>
              <a:chOff x="0" y="0"/>
              <a:chExt cx="134" cy="134"/>
            </a:xfrm>
          </p:grpSpPr>
          <p:pic>
            <p:nvPicPr>
              <p:cNvPr id="35864" name="同心圆 8"/>
              <p:cNvPicPr>
                <a:picLocks noChangeAspect="true"/>
              </p:cNvPicPr>
              <p:nvPr/>
            </p:nvPicPr>
            <p:blipFill>
              <a:blip r:embed="rId6"/>
              <a:stretch>
                <a:fillRect/>
              </a:stretch>
            </p:blipFill>
            <p:spPr>
              <a:xfrm>
                <a:off x="0" y="0"/>
                <a:ext cx="134" cy="134"/>
              </a:xfrm>
              <a:prstGeom prst="rect">
                <a:avLst/>
              </a:prstGeom>
              <a:noFill/>
              <a:ln w="9525">
                <a:noFill/>
              </a:ln>
            </p:spPr>
          </p:pic>
          <p:sp>
            <p:nvSpPr>
              <p:cNvPr id="35865" name="Text Box 24"/>
              <p:cNvSpPr txBox="true"/>
              <p:nvPr/>
            </p:nvSpPr>
            <p:spPr>
              <a:xfrm>
                <a:off x="30" y="29"/>
                <a:ext cx="80" cy="8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5" name="Group 25"/>
            <p:cNvGrpSpPr/>
            <p:nvPr/>
          </p:nvGrpSpPr>
          <p:grpSpPr>
            <a:xfrm>
              <a:off x="2743200" y="3297238"/>
              <a:ext cx="207963" cy="214312"/>
              <a:chOff x="0" y="0"/>
              <a:chExt cx="131" cy="135"/>
            </a:xfrm>
          </p:grpSpPr>
          <p:pic>
            <p:nvPicPr>
              <p:cNvPr id="35862" name="同心圆 8"/>
              <p:cNvPicPr>
                <a:picLocks noChangeAspect="true"/>
              </p:cNvPicPr>
              <p:nvPr/>
            </p:nvPicPr>
            <p:blipFill>
              <a:blip r:embed="rId7"/>
              <a:stretch>
                <a:fillRect/>
              </a:stretch>
            </p:blipFill>
            <p:spPr>
              <a:xfrm>
                <a:off x="0" y="0"/>
                <a:ext cx="131" cy="135"/>
              </a:xfrm>
              <a:prstGeom prst="rect">
                <a:avLst/>
              </a:prstGeom>
              <a:noFill/>
              <a:ln w="9525">
                <a:noFill/>
              </a:ln>
            </p:spPr>
          </p:pic>
          <p:sp>
            <p:nvSpPr>
              <p:cNvPr id="35863" name="Text Box 27"/>
              <p:cNvSpPr txBox="true"/>
              <p:nvPr/>
            </p:nvSpPr>
            <p:spPr>
              <a:xfrm>
                <a:off x="27" y="30"/>
                <a:ext cx="80" cy="8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6" name="Group 28"/>
            <p:cNvGrpSpPr/>
            <p:nvPr/>
          </p:nvGrpSpPr>
          <p:grpSpPr>
            <a:xfrm>
              <a:off x="1993900" y="2535238"/>
              <a:ext cx="169863" cy="177800"/>
              <a:chOff x="0" y="0"/>
              <a:chExt cx="107" cy="112"/>
            </a:xfrm>
          </p:grpSpPr>
          <p:pic>
            <p:nvPicPr>
              <p:cNvPr id="35860" name="同心圆 8"/>
              <p:cNvPicPr>
                <a:picLocks noChangeAspect="true"/>
              </p:cNvPicPr>
              <p:nvPr/>
            </p:nvPicPr>
            <p:blipFill>
              <a:blip r:embed="rId8"/>
              <a:stretch>
                <a:fillRect/>
              </a:stretch>
            </p:blipFill>
            <p:spPr>
              <a:xfrm>
                <a:off x="0" y="0"/>
                <a:ext cx="107" cy="112"/>
              </a:xfrm>
              <a:prstGeom prst="rect">
                <a:avLst/>
              </a:prstGeom>
              <a:noFill/>
              <a:ln w="9525">
                <a:noFill/>
              </a:ln>
            </p:spPr>
          </p:pic>
          <p:sp>
            <p:nvSpPr>
              <p:cNvPr id="35861" name="Text Box 30"/>
              <p:cNvSpPr txBox="true"/>
              <p:nvPr/>
            </p:nvSpPr>
            <p:spPr>
              <a:xfrm>
                <a:off x="23" y="27"/>
                <a:ext cx="64" cy="64"/>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nvGrpSpPr>
            <p:cNvPr id="35857" name="Group 31"/>
            <p:cNvGrpSpPr/>
            <p:nvPr/>
          </p:nvGrpSpPr>
          <p:grpSpPr>
            <a:xfrm>
              <a:off x="1285875" y="1768475"/>
              <a:ext cx="238125" cy="188913"/>
              <a:chOff x="0" y="0"/>
              <a:chExt cx="150" cy="119"/>
            </a:xfrm>
          </p:grpSpPr>
          <p:pic>
            <p:nvPicPr>
              <p:cNvPr id="35858" name="同心圆 8"/>
              <p:cNvPicPr>
                <a:picLocks noChangeAspect="true"/>
              </p:cNvPicPr>
              <p:nvPr/>
            </p:nvPicPr>
            <p:blipFill>
              <a:blip r:embed="rId9"/>
              <a:stretch>
                <a:fillRect/>
              </a:stretch>
            </p:blipFill>
            <p:spPr>
              <a:xfrm>
                <a:off x="0" y="0"/>
                <a:ext cx="150" cy="119"/>
              </a:xfrm>
              <a:prstGeom prst="rect">
                <a:avLst/>
              </a:prstGeom>
              <a:noFill/>
              <a:ln w="9525">
                <a:noFill/>
              </a:ln>
            </p:spPr>
          </p:pic>
          <p:sp>
            <p:nvSpPr>
              <p:cNvPr id="35859" name="Text Box 33"/>
              <p:cNvSpPr txBox="true"/>
              <p:nvPr/>
            </p:nvSpPr>
            <p:spPr>
              <a:xfrm>
                <a:off x="45" y="32"/>
                <a:ext cx="64" cy="64"/>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fontAlgn="ctr">
                  <a:lnSpc>
                    <a:spcPct val="140000"/>
                  </a:lnSpc>
                  <a:buClr>
                    <a:srgbClr val="FF0000"/>
                  </a:buClr>
                  <a:buSzPct val="70000"/>
                  <a:buFont typeface="Wingdings" panose="05000000000000000000" pitchFamily="2" charset="2"/>
                  <a:buNone/>
                </a:pPr>
                <a:endParaRPr lang="zh-CN" altLang="en-US" sz="2000" dirty="0">
                  <a:solidFill>
                    <a:srgbClr val="1F497D"/>
                  </a:solidFill>
                  <a:latin typeface="Calibri" panose="020F0502020204030204" pitchFamily="34" charset="0"/>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（一）消费信用评分模型构建步骤</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6869" name="Rectangle 4"/>
          <p:cNvSpPr/>
          <p:nvPr/>
        </p:nvSpPr>
        <p:spPr>
          <a:xfrm>
            <a:off x="4262121" y="1348740"/>
            <a:ext cx="3738880" cy="39878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Tx/>
              <a:buNone/>
            </a:pPr>
            <a:r>
              <a:rPr lang="zh-CN" altLang="en-US" sz="2000" b="1" dirty="0">
                <a:solidFill>
                  <a:srgbClr val="000000"/>
                </a:solidFill>
                <a:latin typeface="微软雅黑" panose="020B0503020204020204" charset="-122"/>
                <a:ea typeface="微软雅黑" panose="020B0503020204020204" charset="-122"/>
              </a:rPr>
              <a:t>示例：个人信用等级设置及说明</a:t>
            </a:r>
            <a:endParaRPr lang="zh-CN" altLang="en-US" sz="2000" b="1" dirty="0">
              <a:solidFill>
                <a:srgbClr val="000000"/>
              </a:solidFill>
              <a:latin typeface="微软雅黑" panose="020B0503020204020204" charset="-122"/>
              <a:ea typeface="微软雅黑" panose="020B0503020204020204" charset="-122"/>
            </a:endParaRPr>
          </a:p>
        </p:txBody>
      </p:sp>
      <p:graphicFrame>
        <p:nvGraphicFramePr>
          <p:cNvPr id="590977" name="Group 129"/>
          <p:cNvGraphicFramePr>
            <a:graphicFrameLocks noGrp="true"/>
          </p:cNvGraphicFramePr>
          <p:nvPr/>
        </p:nvGraphicFramePr>
        <p:xfrm>
          <a:off x="1667510" y="1924685"/>
          <a:ext cx="9669780" cy="4206240"/>
        </p:xfrm>
        <a:graphic>
          <a:graphicData uri="http://schemas.openxmlformats.org/drawingml/2006/table">
            <a:tbl>
              <a:tblPr>
                <a:tableStyleId>{5DA37D80-6434-44D0-A028-1B22A696006F}</a:tableStyleId>
              </a:tblPr>
              <a:tblGrid>
                <a:gridCol w="785495"/>
                <a:gridCol w="1416050"/>
                <a:gridCol w="7468235"/>
              </a:tblGrid>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等级</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级别说明</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级别评语</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AAA</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信用极好</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近年来无贷款逾期欠息，个人资产雄厚，收入稳定，偿债能力强，有充足把握按时足额偿还本息，其他信息优良。</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AA</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信用优良</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近年来无贷款逾期欠息，个人资产实力较强，收入稳定，按时足额偿还本息的可能性很大，其他信息较好。</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A</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信用较好</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近年来偶有贷款逾期欠息，但逾期时间短，收入较稳定，有一定的经济实力，其他信息较好。</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7010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BBB</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信用一般</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近年来偶有贷款逾期欠息，但逾期短，申请本次贷款时无逾期欠息，经济实力一般，收入较稳定，其他信息一般。</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r h="10058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u="none" strike="noStrike" cap="none" normalizeH="0" baseline="0" dirty="0">
                          <a:ln>
                            <a:noFill/>
                          </a:ln>
                          <a:solidFill>
                            <a:srgbClr val="FF0000"/>
                          </a:solidFill>
                          <a:effectLst/>
                          <a:latin typeface="微软雅黑" panose="020B0503020204020204" charset="-122"/>
                          <a:ea typeface="微软雅黑" panose="020B0503020204020204" charset="-122"/>
                        </a:rPr>
                        <a:t>BB</a:t>
                      </a:r>
                      <a:endParaRPr kumimoji="0"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solidFill>
                            <a:srgbClr val="000000"/>
                          </a:solidFill>
                          <a:effectLst/>
                          <a:latin typeface="微软雅黑" panose="020B0503020204020204" charset="-122"/>
                          <a:ea typeface="微软雅黑" panose="020B0503020204020204" charset="-122"/>
                        </a:rPr>
                        <a:t>信用差</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solidFill>
                            <a:srgbClr val="000000"/>
                          </a:solidFill>
                          <a:effectLst/>
                          <a:latin typeface="微软雅黑" panose="020B0503020204020204" charset="-122"/>
                          <a:ea typeface="微软雅黑" panose="020B0503020204020204" charset="-122"/>
                        </a:rPr>
                        <a:t>近年来屡有贷款逾期欠息，申请本次贷款时还存在逾期欠息，经济实力弱，收入不稳定，基本没有能力按时足额偿还本息，其他信息差。</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L="91437" marR="91437" marT="45727" marB="45727"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三、消费信用评分模型构建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（二）消费信用评分模型建模步骤</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191895" y="2051685"/>
            <a:ext cx="9731375" cy="3384550"/>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选择具体的客户群，以便开发适用此类群体的信用评分模型；</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客户定义。即定义“好客户”和“坏客户”；</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样本选择。即获取数据抽样，并将数据转化为电子格式；</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数据分析。</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推导被拒客户的行为。</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属性分类及分值加权计算。</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模型测试。</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消费信用评分模型后续监测及修正。</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6274" name="Rectangle 2"/>
          <p:cNvSpPr>
            <a:spLocks noGrp="true" noChangeArrowheads="true"/>
          </p:cNvSpPr>
          <p:nvPr/>
        </p:nvSpPr>
        <p:spPr>
          <a:xfrm>
            <a:off x="2135505" y="779145"/>
            <a:ext cx="7920355" cy="321564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美国的个人信用体系</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lang="zh-CN" altLang="en-US" sz="2000" kern="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个人信用报告</a:t>
            </a:r>
            <a:r>
              <a:rPr lang="zh-CN" altLang="en-US" sz="2000" kern="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信用公司给外界提供的有关个人信用的文件</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）个人信息；</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）信用历史；</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）调查的情况，</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如保险公司和其他类似机构和消费者的交易记录</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）公开记录，</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法院的判决或者破产情况</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747520" y="4098925"/>
            <a:ext cx="8697595" cy="23069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、信用评分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美国个人信用评估的核心是信用分评定</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。美国信用分一般分为三种：</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信用局信用分、定制信用分、普通信用分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费科（</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是最常用的一种普通信用分，美国三大信用局出具的每一份信用报告上都附有</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信用分模型利用高达</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万的大样本数据，首先确定反映消费者的信用、品德、支付能力的指标，再把各指标分成若干档次以及各个档次的得分，然后计算每个指标的加权，最后得到消费者的总得分，范围为</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325-900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8322" name="Rectangle 2"/>
          <p:cNvSpPr>
            <a:spLocks noGrp="true" noChangeArrowheads="true"/>
          </p:cNvSpPr>
          <p:nvPr/>
        </p:nvSpPr>
        <p:spPr>
          <a:xfrm>
            <a:off x="1758315" y="1191260"/>
            <a:ext cx="8676005" cy="509651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828040" marR="0" lvl="1" indent="-457200" algn="just" defTabSz="914400" rtl="0" eaLnBrk="1" fontAlgn="base" latinLnBrk="0" hangingPunct="1">
              <a:lnSpc>
                <a:spcPct val="150000"/>
              </a:lnSpc>
              <a:spcBef>
                <a:spcPts val="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个人信用报告中，美国信用报告公司常会卖给当事人一份</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三合一信用评分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，就是三大信用公司的各自评分集中在一份个人信用报告上，还标示等级并给出比例。</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828040" marR="0" lvl="1" indent="-457200" algn="just" defTabSz="914400" rtl="0" eaLnBrk="1" fontAlgn="base" latinLnBrk="0" hangingPunct="1">
              <a:lnSpc>
                <a:spcPct val="150000"/>
              </a:lnSpc>
              <a:spcBef>
                <a:spcPts val="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流行的三合一信用报告评分标准定在</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330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830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之间，分成</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个等级：</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很差、差、一般、好、出色</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。一个获得</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761</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分的申请人就会被归到“出色”的最高级别。同时，信用报告还给出</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73.79</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％的比例，告诉申请人，美国消费者中</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73.79</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％的人信用评分不如他，换句话说，他属于</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26.21</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％信用出色人的行列。</a:t>
            </a:r>
            <a:endParaRPr kumimoji="0" lang="zh-CN" altLang="en-US"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95970" name="Rectangle 2"/>
          <p:cNvSpPr>
            <a:spLocks noGrp="true" noChangeArrowheads="true"/>
          </p:cNvSpPr>
          <p:nvPr/>
        </p:nvSpPr>
        <p:spPr>
          <a:xfrm>
            <a:off x="2028190" y="1363980"/>
            <a:ext cx="8136255" cy="500316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lang="en-US" altLang="zh-CN" sz="24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2</a:t>
            </a:r>
            <a:r>
              <a:rPr lang="zh-CN" altLang="en-US" sz="24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、评级标准</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857250" marR="0" lvl="1" indent="-45720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用评估公司根据信用资料中的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五项基本内容</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对消费者进行打分。这五项内容是：</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）付账记录；</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）未偿还债务；</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）开立账户的时间长短；</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）申请贷款情况；</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）信贷种类及综合信用。</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305" y="1739265"/>
            <a:ext cx="8835390" cy="1853565"/>
            <a:chOff x="340" y="2620"/>
            <a:chExt cx="13914" cy="2919"/>
          </a:xfrm>
        </p:grpSpPr>
        <p:sp>
          <p:nvSpPr>
            <p:cNvPr id="41990" name="AutoShape 6"/>
            <p:cNvSpPr/>
            <p:nvPr/>
          </p:nvSpPr>
          <p:spPr>
            <a:xfrm>
              <a:off x="340" y="3473"/>
              <a:ext cx="13915" cy="206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2563"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付账记录</a:t>
              </a:r>
              <a:endParaRPr kumimoji="0" lang="zh-CN" altLang="zh-CN"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130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按时支付贷款、还本付息就可以逐渐积累较高的信用积分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付账记录按期付款积累的积分不过占总积分的三分之一多一点</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305" y="1621790"/>
            <a:ext cx="8836025" cy="4462463"/>
            <a:chOff x="340" y="2620"/>
            <a:chExt cx="13915" cy="7028"/>
          </a:xfrm>
        </p:grpSpPr>
        <p:sp>
          <p:nvSpPr>
            <p:cNvPr id="43014" name="AutoShape 6"/>
            <p:cNvSpPr/>
            <p:nvPr/>
          </p:nvSpPr>
          <p:spPr>
            <a:xfrm>
              <a:off x="340" y="3473"/>
              <a:ext cx="13915" cy="6175"/>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3097"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未偿还债务</a:t>
              </a:r>
              <a:endPar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5243"/>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越小越好，债务积累大的积分少。</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但美国是鼓励消费的社会，还款记录同样及时的消费者，借钱多、消费也多的人实际积分要高于借钱少、消费也少的人，后者高于不借钱的人。比如一个每月按期全额付款的持卡者的积分可能会小于按期非全额付款的持卡者。后者通过利用循环信贷每月欠账，会为信用卡公司带来高额利息收入，因而受信贷机构欢迎。 </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940" y="1588135"/>
            <a:ext cx="8834755" cy="4763835"/>
            <a:chOff x="340" y="2620"/>
            <a:chExt cx="13913" cy="7140"/>
          </a:xfrm>
        </p:grpSpPr>
        <p:sp>
          <p:nvSpPr>
            <p:cNvPr id="44038" name="AutoShape 6"/>
            <p:cNvSpPr/>
            <p:nvPr/>
          </p:nvSpPr>
          <p:spPr>
            <a:xfrm>
              <a:off x="340" y="3473"/>
              <a:ext cx="13913" cy="628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5403"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开立账户的时间长短</a:t>
              </a:r>
              <a:endPar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5949"/>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开户时间长的信誉好，短的信誉差。</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每个账户有不同的用途，专用的账户开立过一段时间将欠款全部还清并关闭账户的话，反而影响在这一点上的信用历史。因为这样的话信用卡公司就会机械地将消费者在这方面的欠款定为零数额。消费者的开户历史就可能会被抹去，从而影响它所有账户开户时间的平均，继而丧失了可增加积分的条件。不断借钱，不断还钱才能获得高的积分。</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112895"/>
            <a:ext cx="4276725" cy="175323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消费信用概论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消费信用管理概论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消费信用评级体系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了解消费信用概念、分类和形式；</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了解消费信用管理的流程和具体的管理制度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掌握个人信用评价方法，了解提升个人信用等级的途径</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940" y="1680845"/>
            <a:ext cx="8834755" cy="4533900"/>
            <a:chOff x="340" y="2620"/>
            <a:chExt cx="13913" cy="7140"/>
          </a:xfrm>
        </p:grpSpPr>
        <p:sp>
          <p:nvSpPr>
            <p:cNvPr id="45062" name="AutoShape 6"/>
            <p:cNvSpPr/>
            <p:nvPr/>
          </p:nvSpPr>
          <p:spPr>
            <a:xfrm>
              <a:off x="340" y="3473"/>
              <a:ext cx="13913" cy="628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369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申请贷款情况</a:t>
              </a:r>
              <a:endPar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40" y="3645"/>
              <a:ext cx="13713" cy="1888"/>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积分评定标准是，在一定期内，消费者申请的信用账户越多，积分越低。</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（二）美国消费信用评分系统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8940" y="1630045"/>
            <a:ext cx="8834755" cy="4533900"/>
            <a:chOff x="340" y="2620"/>
            <a:chExt cx="13913" cy="7140"/>
          </a:xfrm>
        </p:grpSpPr>
        <p:sp>
          <p:nvSpPr>
            <p:cNvPr id="46086" name="AutoShape 6"/>
            <p:cNvSpPr/>
            <p:nvPr/>
          </p:nvSpPr>
          <p:spPr>
            <a:xfrm>
              <a:off x="340" y="3473"/>
              <a:ext cx="13913" cy="6287"/>
            </a:xfrm>
            <a:prstGeom prst="roundRect">
              <a:avLst>
                <a:gd name="adj" fmla="val 13745"/>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27"/>
            <p:cNvSpPr>
              <a:spLocks noChangeArrowheads="true"/>
            </p:cNvSpPr>
            <p:nvPr/>
          </p:nvSpPr>
          <p:spPr bwMode="auto">
            <a:xfrm>
              <a:off x="783" y="2620"/>
              <a:ext cx="5403"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信贷种类及综合信用</a:t>
              </a:r>
              <a:endPar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340" y="4226"/>
              <a:ext cx="13913" cy="4506"/>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该项积分所占比例虽不高，但很重要。比如在费科积分方法中，尤其不能忽视的是第五项</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综合信用评估的公开记录</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那部分。就是说如果消费者有破产的记录，那他就不应该去申请贷款以自取其辱。其实消费者只要被法院判决过，有过诉讼、</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hlinkClick r:id="rId4" tooltip=""/>
                </a:rPr>
                <a:t>留置权</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等记录的话，社会上的各种信贷部门就会严加考虑，拒绝放款。</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939165"/>
            <a:ext cx="7585075" cy="645160"/>
          </a:xfrm>
          <a:prstGeom prst="rect">
            <a:avLst/>
          </a:prstGeom>
        </p:spPr>
        <p:txBody>
          <a:bodyPr wrap="squar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FICO信用分的部分打分方法</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229995" y="1748790"/>
            <a:ext cx="9731375" cy="4215765"/>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en-US" altLang="zh-CN">
                <a:solidFill>
                  <a:srgbClr val="00B0F0"/>
                </a:solidFill>
                <a:latin typeface="微软雅黑" panose="020B0503020204020204" charset="-122"/>
                <a:ea typeface="微软雅黑" panose="020B0503020204020204" charset="-122"/>
              </a:rPr>
              <a:t>FICO</a:t>
            </a:r>
            <a:r>
              <a:rPr lang="zh-CN" altLang="en-US">
                <a:solidFill>
                  <a:srgbClr val="00B0F0"/>
                </a:solidFill>
                <a:latin typeface="微软雅黑" panose="020B0503020204020204" charset="-122"/>
                <a:ea typeface="微软雅黑" panose="020B0503020204020204" charset="-122"/>
              </a:rPr>
              <a:t>信用分计算的基本思想</a:t>
            </a:r>
            <a:r>
              <a:rPr lang="zh-CN" altLang="en-US">
                <a:latin typeface="微软雅黑" panose="020B0503020204020204" charset="-122"/>
                <a:ea typeface="微软雅黑" panose="020B0503020204020204" charset="-122"/>
              </a:rPr>
              <a:t>是把借款人过去的信用历史资料与数据库中全体借款人的信用状况相比较，检查借款人的发展趋势是否跟经常违约、随意透支，甚至申请破产等各种陷入财务困境的借款人的发展趋势相似。</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费科公司公布的信用记录的积分方式如下：</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是否按时付账的记录占总积分的</a:t>
            </a:r>
            <a:r>
              <a:rPr lang="en-US" altLang="zh-CN">
                <a:latin typeface="微软雅黑" panose="020B0503020204020204" charset="-122"/>
                <a:ea typeface="微软雅黑" panose="020B0503020204020204" charset="-122"/>
              </a:rPr>
              <a:t>35%</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负债金额的多少占总积分的</a:t>
            </a:r>
            <a:r>
              <a:rPr lang="en-US" altLang="zh-CN">
                <a:latin typeface="微软雅黑" panose="020B0503020204020204" charset="-122"/>
                <a:ea typeface="微软雅黑" panose="020B0503020204020204" charset="-122"/>
              </a:rPr>
              <a:t>30%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信用记录期限的长短占</a:t>
            </a:r>
            <a:r>
              <a:rPr lang="en-US" altLang="zh-CN">
                <a:latin typeface="微软雅黑" panose="020B0503020204020204" charset="-122"/>
                <a:ea typeface="微软雅黑" panose="020B0503020204020204" charset="-122"/>
              </a:rPr>
              <a:t>15%</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申请信用的次数多寡占</a:t>
            </a:r>
            <a:r>
              <a:rPr lang="en-US" altLang="zh-CN">
                <a:latin typeface="微软雅黑" panose="020B0503020204020204" charset="-122"/>
                <a:ea typeface="微软雅黑" panose="020B0503020204020204" charset="-122"/>
              </a:rPr>
              <a:t>10%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各种综合信用的评估占</a:t>
            </a:r>
            <a:r>
              <a:rPr lang="en-US" altLang="zh-CN">
                <a:latin typeface="微软雅黑" panose="020B0503020204020204" charset="-122"/>
                <a:ea typeface="微软雅黑" panose="020B0503020204020204" charset="-122"/>
              </a:rPr>
              <a:t>10%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lvl="0" indent="-285750" fontAlgn="auto">
              <a:spcBef>
                <a:spcPts val="600"/>
              </a:spcBef>
              <a:spcAft>
                <a:spcPts val="600"/>
              </a:spcAft>
              <a:buFont typeface="Wingdings" panose="05000000000000000000" charset="0"/>
              <a:buChar char=""/>
            </a:pPr>
            <a:r>
              <a:rPr lang="en-US" altLang="zh-CN">
                <a:latin typeface="微软雅黑" panose="020B0503020204020204" charset="-122"/>
                <a:ea typeface="微软雅黑" panose="020B0503020204020204" charset="-122"/>
              </a:rPr>
              <a:t>FICO</a:t>
            </a:r>
            <a:r>
              <a:rPr lang="zh-CN" altLang="en-US">
                <a:latin typeface="微软雅黑" panose="020B0503020204020204" charset="-122"/>
                <a:ea typeface="微软雅黑" panose="020B0503020204020204" charset="-122"/>
              </a:rPr>
              <a:t>信用分的计算方法</a:t>
            </a:r>
            <a:r>
              <a:rPr lang="zh-CN" altLang="en-US">
                <a:solidFill>
                  <a:srgbClr val="00B0F0"/>
                </a:solidFill>
                <a:latin typeface="微软雅黑" panose="020B0503020204020204" charset="-122"/>
                <a:ea typeface="微软雅黑" panose="020B0503020204020204" charset="-122"/>
              </a:rPr>
              <a:t>至今未向社会完全公开</a:t>
            </a:r>
            <a:r>
              <a:rPr lang="zh-CN" altLang="en-US">
                <a:latin typeface="微软雅黑" panose="020B0503020204020204" charset="-122"/>
                <a:ea typeface="微软雅黑" panose="020B0503020204020204" charset="-122"/>
              </a:rPr>
              <a:t>，只公布了一小部分</a:t>
            </a:r>
            <a:r>
              <a:rPr lang="en-US" altLang="zh-CN">
                <a:latin typeface="微软雅黑" panose="020B0503020204020204" charset="-122"/>
                <a:ea typeface="微软雅黑" panose="020B0503020204020204" charset="-122"/>
              </a:rPr>
              <a:t>FICO</a:t>
            </a:r>
            <a:r>
              <a:rPr lang="zh-CN" altLang="en-US">
                <a:latin typeface="微软雅黑" panose="020B0503020204020204" charset="-122"/>
                <a:ea typeface="微软雅黑" panose="020B0503020204020204" charset="-122"/>
              </a:rPr>
              <a:t>信用分的打分方法，如下表：</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FICO信用分的部分打分方法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0484" name="Group 1444"/>
          <p:cNvGraphicFramePr>
            <a:graphicFrameLocks noGrp="true"/>
          </p:cNvGraphicFramePr>
          <p:nvPr/>
        </p:nvGraphicFramePr>
        <p:xfrm>
          <a:off x="1635760" y="701675"/>
          <a:ext cx="8642350" cy="6057265"/>
        </p:xfrm>
        <a:graphic>
          <a:graphicData uri="http://schemas.openxmlformats.org/drawingml/2006/table">
            <a:tbl>
              <a:tblPr/>
              <a:tblGrid>
                <a:gridCol w="1296670"/>
                <a:gridCol w="784860"/>
                <a:gridCol w="1001395"/>
                <a:gridCol w="1000125"/>
                <a:gridCol w="1102360"/>
                <a:gridCol w="1099820"/>
                <a:gridCol w="1038860"/>
                <a:gridCol w="494030"/>
                <a:gridCol w="824230"/>
              </a:tblGrid>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住房</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自有</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租赁</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现住址居住时间（年）</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&lt;0.5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0.5-2.49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2.5-6.49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6.5-10.49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〉10.5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职务</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专业人员</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半专业人员</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管理人员</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办公室</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蓝领</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退休</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50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28</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工龄</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&lt;0.5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0.5-1.49</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1.5-2.49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2.5-5.49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5.5-12.49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退休</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8</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545">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信用卡</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非银行信用卡</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主要贷记卡</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两者都有</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无回答</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11</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16</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银行开户情况</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个人支票</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储蓄账户</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两者都有</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20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债务收入比例</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&lt;15%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15%-25%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26%-35%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36%-49%</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&gt;50%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无信息</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一年以内查询次数</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11</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-7</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-7</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信用档案年限</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&lt;0.5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&gt;7</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40</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循环信用透资户个数</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rPr>
                        <a:t>3-5</a:t>
                      </a:r>
                      <a:endParaRPr kumimoji="0" lang="en-US" altLang="zh-CN"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12</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8</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信用额度利用率</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16%-30%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31%-40%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41%-50%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&gt;50%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5</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-3</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-18</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毁誉记录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有记录</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轻微毁誉</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第一满意线</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第二满意线</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第三满意线</a:t>
                      </a: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true">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0</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17</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24</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29</a:t>
                      </a:r>
                      <a:endParaRPr kumimoji="0" lang="en-US" altLang="zh-CN"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000" b="1"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欧洲某商业银行个人信用评分体系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72418" name="Rectangle 2"/>
          <p:cNvSpPr>
            <a:spLocks noGrp="true" noChangeArrowheads="true"/>
          </p:cNvSpPr>
          <p:nvPr/>
        </p:nvSpPr>
        <p:spPr>
          <a:xfrm>
            <a:off x="1955800" y="1311910"/>
            <a:ext cx="8280400" cy="49672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欧洲商业银行个人信用评分体系</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由主要住房、目前住址时间、受雇时间、贷款申请人年龄、与本银行业务关系、年收入、月债务偿还情况和失信情况等</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八部分</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组成。</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国外的个人信用评价方法，从使用上看，都力求简洁，方便操作，具有较强的实用性。</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美国的</a:t>
            </a:r>
            <a:r>
              <a:rPr kumimoji="0" lang="en-US"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FICO</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评分法比欧洲商业银行的评分法在评价内容上更加全面和细致</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，欧洲商业银行则依据</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信贷员的主观经验</a:t>
            </a:r>
            <a:r>
              <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来弥补这方面的不足。从方法本身来看，对于权数的设定、指标的合成、信用等级数的划分等问题，这两种方法都没有透露。</a:t>
            </a:r>
            <a:endPar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endPar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09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欧洲某商业银行个人信用评分体系分值表</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871" name="Group 783"/>
          <p:cNvGraphicFramePr>
            <a:graphicFrameLocks noGrp="true"/>
          </p:cNvGraphicFramePr>
          <p:nvPr/>
        </p:nvGraphicFramePr>
        <p:xfrm>
          <a:off x="1883093" y="874395"/>
          <a:ext cx="8424545" cy="5669280"/>
        </p:xfrm>
        <a:graphic>
          <a:graphicData uri="http://schemas.openxmlformats.org/drawingml/2006/table">
            <a:tbl>
              <a:tblPr/>
              <a:tblGrid>
                <a:gridCol w="1404620"/>
                <a:gridCol w="1403350"/>
                <a:gridCol w="1406525"/>
                <a:gridCol w="1401763"/>
                <a:gridCol w="1404937"/>
                <a:gridCol w="1403350"/>
              </a:tblGrid>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主要购房</a:t>
                      </a:r>
                      <a:endPar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所有或购买</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租借</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其他</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8</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现住址居住时间</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&lt;6</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个月</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个月</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&gt;6</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4">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受雇当前雇主时间</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&lt;1</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1-3</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&gt;5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退休</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48</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48</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83">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失业有社会救济或子女赞助</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操持家务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失业且无社会救济</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12</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贷款人申请年龄</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岁以下</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45</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岁以上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4">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与本银行业务关系</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结算和储蓄</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结算</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储蓄</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贷款和结算</a:t>
                      </a: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储蓄</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仅贷款</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60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无任何业务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年收入</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15000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元以下</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15000-25000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25O00-40000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40000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月债务偿还</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无债务偿还</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一</a:t>
                      </a: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500</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元以上</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45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35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25</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失信情况</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未调整</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无记录</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次以上失信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a:t>
                      </a: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次失信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无失信</a:t>
                      </a:r>
                      <a:endParaRPr kumimoji="0" lang="zh-CN" altLang="en-US"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04">
                <a:tc vMerge="true">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-20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0</a:t>
                      </a:r>
                      <a:endParaRPr kumimoji="0" lang="en-US" altLang="zh-CN" sz="1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rPr>
                        <a:t>15</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中国商业银行个人信用评分方法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72418" name="Rectangle 2"/>
          <p:cNvSpPr>
            <a:spLocks noGrp="true" noChangeArrowheads="true"/>
          </p:cNvSpPr>
          <p:nvPr/>
        </p:nvSpPr>
        <p:spPr>
          <a:xfrm>
            <a:off x="1955800" y="1180465"/>
            <a:ext cx="8280400" cy="255778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Char char="n"/>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中国个人信贷起步较晚，过去一般都用判断式信用评定。现在，越来越多的商业银行借鉴国外银行的个人信用评分方法，推出了自己的评分规定。</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Char char="n"/>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以下是我国某商业银行的个人信用评分方法。该商业银行从</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个人资历、道德品质和资本实力</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等方面对个人信用进行评价。</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中国某商业银行个人信用评分方法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4" name="表格 3"/>
          <p:cNvGraphicFramePr>
            <a:graphicFrameLocks noGrp="true"/>
          </p:cNvGraphicFramePr>
          <p:nvPr/>
        </p:nvGraphicFramePr>
        <p:xfrm>
          <a:off x="2047875" y="815340"/>
          <a:ext cx="8283575" cy="5848985"/>
        </p:xfrm>
        <a:graphic>
          <a:graphicData uri="http://schemas.openxmlformats.org/drawingml/2006/table">
            <a:tbl>
              <a:tblPr/>
              <a:tblGrid>
                <a:gridCol w="1953895"/>
                <a:gridCol w="6329680"/>
              </a:tblGrid>
              <a:tr h="344170">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rPr>
                        <a:t>评级内容</a:t>
                      </a:r>
                      <a:endParaRPr lang="zh-CN" sz="1200" b="0" kern="100" dirty="0">
                        <a:solidFill>
                          <a:srgbClr val="000000"/>
                        </a:solidFill>
                        <a:latin typeface="微软雅黑" panose="020B0503020204020204" charset="-122"/>
                        <a:ea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rPr>
                        <a:t>评分标准</a:t>
                      </a:r>
                      <a:endParaRPr lang="zh-CN" sz="1200" b="0" kern="100" dirty="0">
                        <a:solidFill>
                          <a:srgbClr val="000000"/>
                        </a:solidFill>
                        <a:latin typeface="微软雅黑" panose="020B0503020204020204" charset="-122"/>
                        <a:ea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5">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文化程度（满分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分，配偶另加</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博士</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9-10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分；硕士</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分；学士</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分；专科</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6-8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分；中专或高中</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6</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分；初中以下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工作年限（满分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年以上</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9-10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6-7</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年以下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职业（满分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分，配偶可另加</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3</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公务员</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分；科教人员</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分；企业管理者</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分；私营业主</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5">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职务（满分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分，配偶可另加</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局级以上 </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分；处级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分；科级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分；科级以下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职称（满分</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分，配偶可另加</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高级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分；副高级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分；中级</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7-8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分；中级以下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个人年经济收入（满分</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20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万元以上</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15-20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18-20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10-15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17-19</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8-10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16-17</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14-16</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10-14</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5">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家庭财产评估价值（满分</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30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万以上</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40-50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26-30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30-40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24-28</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25-30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22-25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20-25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20-22</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20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万以下</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 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340">
                <a:tc>
                  <a:txBody>
                    <a:bodyPr/>
                    <a:p>
                      <a:pPr algn="just">
                        <a:lnSpc>
                          <a:spcPct val="150000"/>
                        </a:lnSpc>
                        <a:spcAft>
                          <a:spcPts val="0"/>
                        </a:spcAft>
                      </a:pPr>
                      <a:r>
                        <a:rPr lang="zh-CN" sz="1200" b="0" kern="100">
                          <a:solidFill>
                            <a:srgbClr val="000000"/>
                          </a:solidFill>
                          <a:latin typeface="微软雅黑" panose="020B0503020204020204" charset="-122"/>
                          <a:ea typeface="微软雅黑" panose="020B0503020204020204" charset="-122"/>
                          <a:cs typeface="微软雅黑" panose="020B0503020204020204" charset="-122"/>
                        </a:rPr>
                        <a:t>其他分（最高</a:t>
                      </a:r>
                      <a:r>
                        <a:rPr lang="en-US" sz="1200" b="0" kern="100">
                          <a:solidFill>
                            <a:srgbClr val="000000"/>
                          </a:solidFill>
                          <a:latin typeface="微软雅黑" panose="020B0503020204020204" charset="-122"/>
                          <a:ea typeface="微软雅黑" panose="020B0503020204020204" charset="-122"/>
                          <a:cs typeface="微软雅黑" panose="020B0503020204020204" charset="-122"/>
                        </a:rPr>
                        <a:t>10</a:t>
                      </a:r>
                      <a:r>
                        <a:rPr lang="zh-CN" sz="1200" b="0" kern="10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lnSpc>
                          <a:spcPct val="150000"/>
                        </a:lnSpc>
                        <a:spcAft>
                          <a:spcPts val="0"/>
                        </a:spcAft>
                      </a:pP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连续三期贷款都能按时还本付息，并有提前还清贷款的能力，</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5-10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分；连续两期贷款都能按时还本付息，无欠帐，</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1-5</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分；未曾贷款，</a:t>
                      </a:r>
                      <a:r>
                        <a:rPr lang="en-US" sz="1200" b="0" kern="100" dirty="0">
                          <a:solidFill>
                            <a:srgbClr val="000000"/>
                          </a:solidFill>
                          <a:latin typeface="微软雅黑" panose="020B0503020204020204" charset="-122"/>
                          <a:ea typeface="微软雅黑" panose="020B0503020204020204" charset="-122"/>
                          <a:cs typeface="微软雅黑" panose="020B0503020204020204" charset="-122"/>
                        </a:rPr>
                        <a:t>0</a:t>
                      </a:r>
                      <a:r>
                        <a:rPr lang="zh-CN" sz="1200" b="0" kern="100" dirty="0">
                          <a:solidFill>
                            <a:srgbClr val="000000"/>
                          </a:solidFill>
                          <a:latin typeface="微软雅黑" panose="020B0503020204020204" charset="-122"/>
                          <a:ea typeface="微软雅黑" panose="020B0503020204020204" charset="-122"/>
                          <a:cs typeface="微软雅黑" panose="020B0503020204020204" charset="-122"/>
                        </a:rPr>
                        <a:t>分</a:t>
                      </a:r>
                      <a:endParaRPr lang="zh-CN" sz="1200" b="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318" marR="68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四、消费信用信息数据库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3" name="组合 32"/>
          <p:cNvGrpSpPr/>
          <p:nvPr/>
        </p:nvGrpSpPr>
        <p:grpSpPr>
          <a:xfrm>
            <a:off x="1275080" y="1344930"/>
            <a:ext cx="9641840" cy="4791075"/>
            <a:chOff x="-462" y="2275"/>
            <a:chExt cx="15184" cy="7545"/>
          </a:xfrm>
        </p:grpSpPr>
        <p:grpSp>
          <p:nvGrpSpPr>
            <p:cNvPr id="6" name="组合 4"/>
            <p:cNvGrpSpPr/>
            <p:nvPr/>
          </p:nvGrpSpPr>
          <p:grpSpPr>
            <a:xfrm>
              <a:off x="1363" y="2275"/>
              <a:ext cx="12002" cy="6480"/>
              <a:chOff x="879475" y="1743075"/>
              <a:chExt cx="7621588" cy="4114800"/>
            </a:xfrm>
          </p:grpSpPr>
          <p:sp>
            <p:nvSpPr>
              <p:cNvPr id="7" name="Freeform 35"/>
              <p:cNvSpPr/>
              <p:nvPr/>
            </p:nvSpPr>
            <p:spPr>
              <a:xfrm flipH="true" flipV="true">
                <a:off x="893763" y="3913188"/>
                <a:ext cx="7607300" cy="1944687"/>
              </a:xfrm>
              <a:custGeom>
                <a:avLst/>
                <a:gdLst>
                  <a:gd name="txL" fmla="*/ 0 w 3796"/>
                  <a:gd name="txT" fmla="*/ 0 h 816"/>
                  <a:gd name="txR" fmla="*/ 3796 w 3796"/>
                  <a:gd name="txB" fmla="*/ 816 h 81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alpha val="100000"/>
                    </a:srgbClr>
                  </a:gs>
                  <a:gs pos="100000">
                    <a:srgbClr val="546324">
                      <a:alpha val="100000"/>
                    </a:srgbClr>
                  </a:gs>
                </a:gsLst>
                <a:lin ang="5400000" scaled="true"/>
                <a:tileRect/>
              </a:gradFill>
              <a:ln w="9525">
                <a:noFill/>
              </a:ln>
              <a:effectLst>
                <a:outerShdw dist="35921" dir="2699999" algn="ctr" rotWithShape="0">
                  <a:srgbClr val="DEF5FA">
                    <a:alpha val="100000"/>
                  </a:srgbClr>
                </a:outerShdw>
              </a:effectLst>
            </p:spPr>
            <p:txBody>
              <a:bodyPr/>
              <a:p>
                <a:endParaRPr lang="zh-CN" altLang="en-US">
                  <a:latin typeface="微软雅黑" panose="020B0503020204020204" charset="-122"/>
                  <a:ea typeface="微软雅黑" panose="020B0503020204020204" charset="-122"/>
                </a:endParaRPr>
              </a:p>
            </p:txBody>
          </p:sp>
          <p:sp>
            <p:nvSpPr>
              <p:cNvPr id="8" name="Freeform 36"/>
              <p:cNvSpPr/>
              <p:nvPr/>
            </p:nvSpPr>
            <p:spPr>
              <a:xfrm>
                <a:off x="879475" y="1743075"/>
                <a:ext cx="7607300" cy="2117725"/>
              </a:xfrm>
              <a:custGeom>
                <a:avLst/>
                <a:gdLst>
                  <a:gd name="txL" fmla="*/ 0 w 3796"/>
                  <a:gd name="txT" fmla="*/ 0 h 816"/>
                  <a:gd name="txR" fmla="*/ 3796 w 3796"/>
                  <a:gd name="txB" fmla="*/ 816 h 81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2DA2BF">
                      <a:alpha val="100000"/>
                    </a:srgbClr>
                  </a:gs>
                  <a:gs pos="100000">
                    <a:srgbClr val="154B58">
                      <a:alpha val="100000"/>
                    </a:srgbClr>
                  </a:gs>
                </a:gsLst>
                <a:lin ang="5400000" scaled="true"/>
                <a:tileRect/>
              </a:gradFill>
              <a:ln w="9525">
                <a:noFill/>
              </a:ln>
              <a:effectLst>
                <a:outerShdw dist="35921" dir="2699999" algn="ctr" rotWithShape="0">
                  <a:srgbClr val="DEF5FA">
                    <a:alpha val="100000"/>
                  </a:srgbClr>
                </a:outerShdw>
              </a:effectLst>
            </p:spPr>
            <p:txBody>
              <a:bodyPr/>
              <a:p>
                <a:endParaRPr lang="zh-CN" altLang="en-US">
                  <a:latin typeface="微软雅黑" panose="020B0503020204020204" charset="-122"/>
                  <a:ea typeface="微软雅黑" panose="020B0503020204020204" charset="-122"/>
                </a:endParaRPr>
              </a:p>
            </p:txBody>
          </p:sp>
          <p:sp>
            <p:nvSpPr>
              <p:cNvPr id="9" name="Rectangle 37"/>
              <p:cNvSpPr/>
              <p:nvPr/>
            </p:nvSpPr>
            <p:spPr>
              <a:xfrm>
                <a:off x="1100138" y="3022600"/>
                <a:ext cx="1643062"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0" name="Rectangle 38"/>
              <p:cNvSpPr/>
              <p:nvPr/>
            </p:nvSpPr>
            <p:spPr>
              <a:xfrm>
                <a:off x="2941638" y="3022600"/>
                <a:ext cx="1643062"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1" name="Rectangle 39"/>
              <p:cNvSpPr/>
              <p:nvPr/>
            </p:nvSpPr>
            <p:spPr>
              <a:xfrm>
                <a:off x="4772025" y="3022600"/>
                <a:ext cx="1643063"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 name="Rectangle 40"/>
              <p:cNvSpPr/>
              <p:nvPr/>
            </p:nvSpPr>
            <p:spPr>
              <a:xfrm>
                <a:off x="6613525" y="3022600"/>
                <a:ext cx="1643063" cy="16398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 name="Rectangle 42"/>
              <p:cNvSpPr>
                <a:spLocks noChangeArrowheads="true"/>
              </p:cNvSpPr>
              <p:nvPr/>
            </p:nvSpPr>
            <p:spPr bwMode="auto">
              <a:xfrm>
                <a:off x="1122362" y="3433763"/>
                <a:ext cx="16351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银行房贷</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车贷</a:t>
                </a:r>
                <a:endParaRPr kumimoji="0" lang="en-US" sz="2000" b="0" i="0" u="none" strike="noStrike" kern="1200" cap="none" spc="0" normalizeH="0" baseline="0" noProof="0" dirty="0">
                  <a:ln>
                    <a:noFill/>
                  </a:ln>
                  <a:solidFill>
                    <a:srgbClr val="080808"/>
                  </a:solidFill>
                  <a:effectLst/>
                  <a:uLnTx/>
                  <a:uFillTx/>
                  <a:latin typeface="微软雅黑" panose="020B0503020204020204" charset="-122"/>
                  <a:ea typeface="微软雅黑" panose="020B0503020204020204" charset="-122"/>
                  <a:cs typeface="+mn-cs"/>
                </a:endParaRPr>
              </a:p>
            </p:txBody>
          </p:sp>
          <p:sp>
            <p:nvSpPr>
              <p:cNvPr id="23" name="Rectangle 44"/>
              <p:cNvSpPr>
                <a:spLocks noChangeArrowheads="true"/>
              </p:cNvSpPr>
              <p:nvPr/>
            </p:nvSpPr>
            <p:spPr bwMode="auto">
              <a:xfrm>
                <a:off x="3487737" y="2568575"/>
                <a:ext cx="21066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信息记录范围</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cxnSp>
            <p:nvCxnSpPr>
              <p:cNvPr id="24" name="AutoShape 45"/>
              <p:cNvCxnSpPr>
                <a:stCxn id="9" idx="0"/>
                <a:endCxn id="23" idx="1"/>
              </p:cNvCxnSpPr>
              <p:nvPr/>
            </p:nvCxnSpPr>
            <p:spPr>
              <a:xfrm rot="5400000" flipH="true" flipV="true">
                <a:off x="2574640" y="2109503"/>
                <a:ext cx="260126" cy="1566068"/>
              </a:xfrm>
              <a:prstGeom prst="bentConnector2">
                <a:avLst/>
              </a:prstGeom>
              <a:ln w="9525" cap="flat" cmpd="sng">
                <a:solidFill>
                  <a:srgbClr val="EAEAEA"/>
                </a:solidFill>
                <a:prstDash val="solid"/>
                <a:miter/>
                <a:headEnd type="none" w="med" len="med"/>
                <a:tailEnd type="triangle" w="med" len="med"/>
              </a:ln>
            </p:spPr>
          </p:cxnSp>
          <p:cxnSp>
            <p:nvCxnSpPr>
              <p:cNvPr id="26" name="AutoShape 46"/>
              <p:cNvCxnSpPr>
                <a:stCxn id="16" idx="0"/>
                <a:endCxn id="23" idx="3"/>
              </p:cNvCxnSpPr>
              <p:nvPr/>
            </p:nvCxnSpPr>
            <p:spPr>
              <a:xfrm rot="-5400000" flipV="true">
                <a:off x="6384640" y="1972183"/>
                <a:ext cx="260126" cy="1840707"/>
              </a:xfrm>
              <a:prstGeom prst="bentConnector2">
                <a:avLst/>
              </a:prstGeom>
              <a:ln w="9525" cap="flat" cmpd="sng">
                <a:solidFill>
                  <a:srgbClr val="EAEAEA"/>
                </a:solidFill>
                <a:prstDash val="solid"/>
                <a:miter/>
                <a:headEnd type="none" w="med" len="med"/>
                <a:tailEnd type="triangle" w="med" len="med"/>
              </a:ln>
            </p:spPr>
          </p:cxnSp>
          <p:cxnSp>
            <p:nvCxnSpPr>
              <p:cNvPr id="27" name="AutoShape 47"/>
              <p:cNvCxnSpPr>
                <a:stCxn id="9" idx="2"/>
                <a:endCxn id="10" idx="2"/>
              </p:cNvCxnSpPr>
              <p:nvPr/>
            </p:nvCxnSpPr>
            <p:spPr>
              <a:xfrm rot="-5400000" flipH="true">
                <a:off x="2842419" y="3742531"/>
                <a:ext cx="1587" cy="1841500"/>
              </a:xfrm>
              <a:prstGeom prst="bentConnector3">
                <a:avLst>
                  <a:gd name="adj1" fmla="val 14300005"/>
                </a:avLst>
              </a:prstGeom>
              <a:ln w="9525" cap="flat" cmpd="sng">
                <a:solidFill>
                  <a:srgbClr val="EAEAEA"/>
                </a:solidFill>
                <a:prstDash val="solid"/>
                <a:miter/>
                <a:headEnd type="triangle" w="med" len="med"/>
                <a:tailEnd type="triangle" w="med" len="med"/>
              </a:ln>
            </p:spPr>
          </p:cxnSp>
          <p:cxnSp>
            <p:nvCxnSpPr>
              <p:cNvPr id="28" name="AutoShape 48"/>
              <p:cNvCxnSpPr>
                <a:stCxn id="11" idx="2"/>
                <a:endCxn id="16" idx="2"/>
              </p:cNvCxnSpPr>
              <p:nvPr/>
            </p:nvCxnSpPr>
            <p:spPr>
              <a:xfrm rot="-5400000" flipH="true">
                <a:off x="6514306" y="3742531"/>
                <a:ext cx="1587" cy="1841500"/>
              </a:xfrm>
              <a:prstGeom prst="bentConnector3">
                <a:avLst>
                  <a:gd name="adj1" fmla="val 14300005"/>
                </a:avLst>
              </a:prstGeom>
              <a:ln w="9525" cap="flat" cmpd="sng">
                <a:solidFill>
                  <a:srgbClr val="EAEAEA"/>
                </a:solidFill>
                <a:prstDash val="solid"/>
                <a:miter/>
                <a:headEnd type="triangle" w="med" len="med"/>
                <a:tailEnd type="triangle" w="med" len="med"/>
              </a:ln>
            </p:spPr>
          </p:cxnSp>
          <p:sp>
            <p:nvSpPr>
              <p:cNvPr id="29" name="Rectangle 49"/>
              <p:cNvSpPr>
                <a:spLocks noChangeArrowheads="true"/>
              </p:cNvSpPr>
              <p:nvPr/>
            </p:nvSpPr>
            <p:spPr bwMode="auto">
              <a:xfrm>
                <a:off x="2949575" y="3128963"/>
                <a:ext cx="16351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公安部、社会保障部门、公积金管理部门等的部分个人基本信息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Rectangle 50"/>
              <p:cNvSpPr>
                <a:spLocks noChangeArrowheads="true"/>
              </p:cNvSpPr>
              <p:nvPr/>
            </p:nvSpPr>
            <p:spPr bwMode="auto">
              <a:xfrm>
                <a:off x="4776788" y="3081338"/>
                <a:ext cx="17383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个人缴纳电话、公用事业费用以及法院民事判决和个人欠税等公共信息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Rectangle 51"/>
              <p:cNvSpPr>
                <a:spLocks noChangeArrowheads="true"/>
              </p:cNvSpPr>
              <p:nvPr/>
            </p:nvSpPr>
            <p:spPr bwMode="auto">
              <a:xfrm>
                <a:off x="6616701" y="3255963"/>
                <a:ext cx="1635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5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工资卡上的基本信息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40" name="矩形 39"/>
            <p:cNvSpPr/>
            <p:nvPr/>
          </p:nvSpPr>
          <p:spPr>
            <a:xfrm>
              <a:off x="-462" y="7625"/>
              <a:ext cx="15183" cy="2195"/>
            </a:xfrm>
            <a:prstGeom prst="rect">
              <a:avLst/>
            </a:prstGeom>
          </p:spPr>
          <p:txBody>
            <a:bodyPr wrap="square">
              <a:spAutoFit/>
            </a:bodyPr>
            <a:lstStyle/>
            <a:p>
              <a:pPr marL="400050" marR="0" lvl="1" indent="0" algn="ctr"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消费信用数据的使用</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ts val="2300"/>
                </a:lnSpc>
                <a:spcBef>
                  <a:spcPct val="2000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商业银行的信贷审查人员可</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在经当事人书面授权</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后，查询个人信用记录，以此作为发放个人贷款的依据。（见下页授权书）</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ts val="2300"/>
                </a:lnSpc>
                <a:spcBef>
                  <a:spcPct val="2000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许多商业银行已经将查询个人信用信息基础数据库作为贷前审查的固定程序。</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文本框 31"/>
            <p:cNvSpPr txBox="true"/>
            <p:nvPr/>
          </p:nvSpPr>
          <p:spPr>
            <a:xfrm>
              <a:off x="5328" y="2399"/>
              <a:ext cx="9394" cy="1695"/>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个人消费信用信息采集主要来自四个方面：</a:t>
              </a:r>
              <a:r>
                <a:rPr lang="zh-CN" altLang="en-US" sz="2000" b="1">
                  <a:solidFill>
                    <a:srgbClr val="00B0F0"/>
                  </a:solidFill>
                  <a:latin typeface="微软雅黑" panose="020B0503020204020204" charset="-122"/>
                  <a:ea typeface="微软雅黑" panose="020B0503020204020204" charset="-122"/>
                </a:rPr>
                <a:t>官方信息、金融机构信息、公共信息、第三方调查信息</a:t>
              </a:r>
              <a:r>
                <a:rPr lang="zh-CN" altLang="en-US" sz="2000" b="1">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四、消费信用信息数据库</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56325" name="Picture 2" descr="H:\HPSCANS\截图01.jpg"/>
          <p:cNvPicPr>
            <a:picLocks noChangeAspect="true"/>
          </p:cNvPicPr>
          <p:nvPr/>
        </p:nvPicPr>
        <p:blipFill>
          <a:blip r:embed="rId4"/>
          <a:stretch>
            <a:fillRect/>
          </a:stretch>
        </p:blipFill>
        <p:spPr>
          <a:xfrm>
            <a:off x="1524000" y="997585"/>
            <a:ext cx="9284335" cy="5483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第三节  消费信用评级体系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224" name="AutoShape 5"/>
          <p:cNvSpPr/>
          <p:nvPr/>
        </p:nvSpPr>
        <p:spPr>
          <a:xfrm>
            <a:off x="4448175" y="37414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四、消费信用评分模型建模步骤</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73550" y="30283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三、消费信用评分模型构建</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42715" y="230695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二、消费信用评分概述</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94735" y="15868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一、消费征信模式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951480" y="172021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66135" y="237553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76040" y="313944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4034155" y="382143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311015" y="44570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五、消费信用信息数据库</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921760" y="452247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3464560" y="5252720"/>
            <a:ext cx="425450" cy="402590"/>
          </a:xfrm>
          <a:prstGeom prst="rect">
            <a:avLst/>
          </a:prstGeom>
          <a:noFill/>
          <a:ln w="9525">
            <a:noFill/>
          </a:ln>
        </p:spPr>
      </p:pic>
      <p:sp>
        <p:nvSpPr>
          <p:cNvPr id="9235" name="AutoShape 6"/>
          <p:cNvSpPr/>
          <p:nvPr/>
        </p:nvSpPr>
        <p:spPr>
          <a:xfrm>
            <a:off x="3959225" y="518795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六、提高个人信用等级的途径</a:t>
            </a:r>
            <a:endParaRPr lang="zh-CN" altLang="en-US" sz="24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7"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四、消费信用信息数据库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064260" y="951865"/>
            <a:ext cx="9316085" cy="4944745"/>
            <a:chOff x="1676" y="1499"/>
            <a:chExt cx="14671" cy="7787"/>
          </a:xfrm>
        </p:grpSpPr>
        <p:sp>
          <p:nvSpPr>
            <p:cNvPr id="58373" name="TextBox 6"/>
            <p:cNvSpPr txBox="true"/>
            <p:nvPr/>
          </p:nvSpPr>
          <p:spPr>
            <a:xfrm>
              <a:off x="2852" y="2629"/>
              <a:ext cx="13495" cy="665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buFont typeface="Wingdings" panose="05000000000000000000" pitchFamily="2" charset="2"/>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既然商业银行有端口直接进入个人信用信息数据库进行征信查询，那么究竟在怎样的情况下，才有权查询个人征信记录？据了解，如果市民个人要查询信用信息，可到中国人民银行各地分行的征信服务中心，需提供身份证原件和复印件。而商业银行出于办理业务需要，也可查询个人信用信息基础数据库。</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0" lvl="0" indent="0" eaLnBrk="1" hangingPunct="1">
                <a:buFont typeface="Wingdings" panose="05000000000000000000" pitchFamily="2" charset="2"/>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依据</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《个人信用信息基础数据库管理暂行办法》</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以下简称《办法》），商业银行必须得到当事人书面授权，在审核个人贷款、信用卡申请或审核是否接受个人作为担保人等个人信贷业务，以及对已发放的个人贷款及信用卡进行信用风险跟踪管理时，才能查询个人信用信息基础数据库。</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0" lvl="0" indent="0" eaLnBrk="1" hangingPunct="1">
                <a:lnSpc>
                  <a:spcPct val="80000"/>
                </a:lnSpc>
                <a:buFont typeface="Wingdings" panose="05000000000000000000" pitchFamily="2" charset="2"/>
                <a:buNone/>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8374" name="TextBox 7"/>
            <p:cNvSpPr txBox="true"/>
            <p:nvPr/>
          </p:nvSpPr>
          <p:spPr>
            <a:xfrm>
              <a:off x="1676" y="1499"/>
              <a:ext cx="10707" cy="68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r>
                <a:rPr lang="zh-CN" altLang="zh-CN" sz="2800" dirty="0">
                  <a:solidFill>
                    <a:schemeClr val="tx1"/>
                  </a:solidFill>
                  <a:latin typeface="微软雅黑" panose="020B0503020204020204" charset="-122"/>
                  <a:ea typeface="微软雅黑" panose="020B0503020204020204" charset="-122"/>
                </a:rPr>
                <a:t>银行查询也得当事人书面授权</a:t>
              </a:r>
              <a:endParaRPr lang="zh-CN" altLang="zh-CN" sz="2800"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案例-违规查询个人征信1</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522095"/>
            <a:ext cx="8498205" cy="4052570"/>
            <a:chOff x="623" y="2338"/>
            <a:chExt cx="13383" cy="6382"/>
          </a:xfrm>
        </p:grpSpPr>
        <p:sp>
          <p:nvSpPr>
            <p:cNvPr id="59398" name="TextBox 5"/>
            <p:cNvSpPr txBox="true"/>
            <p:nvPr/>
          </p:nvSpPr>
          <p:spPr>
            <a:xfrm>
              <a:off x="623" y="2338"/>
              <a:ext cx="13382" cy="5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银行违规查询个人征信</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4279" name="TextBox 6"/>
            <p:cNvSpPr txBox="true">
              <a:spLocks noChangeArrowheads="true"/>
            </p:cNvSpPr>
            <p:nvPr/>
          </p:nvSpPr>
          <p:spPr bwMode="auto">
            <a:xfrm>
              <a:off x="963" y="3245"/>
              <a:ext cx="13043" cy="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2015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日，河北省某银行一家县域支行信贷科室收到一陌生电话，男子说：“在人行征信系统中查询得知，你们行有我的征信查询记录，但我从未在该行办理过任何业务，银行必须给出合理解释，否则将起诉你们支行”。信贷科长放下电话查看个人征信查询登记台账，发现并未有查询登记记录，但从人行自动生成的查询记录里确有在该县域支行的查询记录。</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该陌生男子要求银行给出合理解释，但该行难以回应，男子要求</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3000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元的信息泄露补偿金，否则将起诉该支行。银行无奈下向该男子进行了道歉，经磋商，并未索要补偿金。</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从中我们得到什么启示？</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eaLnBrk="1" fontAlgn="base" hangingPunct="1">
                <a:lnSpc>
                  <a:spcPct val="100000"/>
                </a:lnSpc>
                <a:spcBef>
                  <a:spcPts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个人应该如何保护自己的征信信息不被泄露？</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案例-违规查询个人征信</a:t>
            </a:r>
            <a:r>
              <a:rPr lang="en-US" altLang="zh-CN" sz="3200" dirty="0">
                <a:solidFill>
                  <a:schemeClr val="bg1"/>
                </a:solidFill>
                <a:latin typeface="微软雅黑" panose="020B0503020204020204" charset="-122"/>
                <a:ea typeface="微软雅黑" panose="020B0503020204020204" charset="-122"/>
                <a:sym typeface="+mn-ea"/>
              </a:rPr>
              <a:t>2</a:t>
            </a:r>
            <a:endParaRPr lang="en-US" altLang="zh-CN" sz="3200" dirty="0">
              <a:solidFill>
                <a:schemeClr val="bg1"/>
              </a:solidFill>
              <a:latin typeface="微软雅黑" panose="020B0503020204020204" charset="-122"/>
              <a:ea typeface="微软雅黑" panose="020B0503020204020204" charset="-122"/>
              <a:sym typeface="+mn-ea"/>
            </a:endParaRPr>
          </a:p>
        </p:txBody>
      </p:sp>
      <p:sp>
        <p:nvSpPr>
          <p:cNvPr id="60422" name="矩形 4"/>
          <p:cNvSpPr/>
          <p:nvPr/>
        </p:nvSpPr>
        <p:spPr>
          <a:xfrm>
            <a:off x="1577975" y="1418590"/>
            <a:ext cx="9036050" cy="50774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Tx/>
              <a:buNone/>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据《</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21</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世纪经济报道》报道，南京市民郭先生去年在人行南京分行营业管理部查询个人信用信息，拿到信用报告后，很快发现查询记录一栏有异样：</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当地两家银行在他不知情的情况下，查询了他的信用记录</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。郭先生清楚地记得，自己只在其中一家商业银行办信用卡，后来注销了，之后自己既未申领新卡也未申请贷款。而对于另一家擅自查询</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个人征信信息的商业银行，他更感诧异，因为他从未在该行办过任何业务。</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郭先生认为，两家银行的擅查行为侵犯了自己的隐私权。他在与这两家银行交涉未果的情况下，于去年</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12</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月底，分别将这两家银行告上了法庭，并要求银行就侵权行为登报赔礼道歉。</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此后，郭先生状告的其中一家银行的南京分行承认，该行为了对信用卡进行二次开发，曾对郭先生的身份证号、住址、职业、所有银行贷款、办卡信息以及是否欠款等个人信息，在未经郭先生本人同意的情况下进行了查询。但该行也认为，这些信息有一定的社会属性，并非隐私，而且没有证据证明这些信息查询后被宣扬，所以，并不认为侵犯了郭先生的权利。</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FontTx/>
              <a:buNone/>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不过，受理此案的一审法院仍以该银行未获得郭先生有效授权，且违规操作，判决银行败诉。但该银行不服判决，已经上诉至南京市中院；而郭先生起诉的另一家商业银行一案也已经在法院立案。近期，法院对此案作出了一审判决，认定侵权行为成立，被告书面向原告赔礼道歉。同时，人民银行南京分行也依据《办法》，对这两家银行做出各罚款</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万元的行政处罚决定。</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398" name="TextBox 5"/>
          <p:cNvSpPr txBox="true"/>
          <p:nvPr/>
        </p:nvSpPr>
        <p:spPr>
          <a:xfrm>
            <a:off x="1847215" y="899160"/>
            <a:ext cx="8497570" cy="3371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市民将两银行告上法庭</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五、个人信用报告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3138" name="Rectangle 2"/>
          <p:cNvSpPr>
            <a:spLocks noGrp="true" noChangeArrowheads="true"/>
          </p:cNvSpPr>
          <p:nvPr/>
        </p:nvSpPr>
        <p:spPr>
          <a:xfrm>
            <a:off x="1955483" y="944880"/>
            <a:ext cx="8280400" cy="49688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（一）个人信用报告的内容</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1446" name="Picture 2" descr="2007917191337785_2"/>
          <p:cNvPicPr>
            <a:picLocks noChangeAspect="true"/>
          </p:cNvPicPr>
          <p:nvPr/>
        </p:nvPicPr>
        <p:blipFill>
          <a:blip r:embed="rId4"/>
          <a:stretch>
            <a:fillRect/>
          </a:stretch>
        </p:blipFill>
        <p:spPr>
          <a:xfrm>
            <a:off x="1595120" y="1476058"/>
            <a:ext cx="504825" cy="494030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0164644" y="1476529"/>
            <a:ext cx="504055" cy="4939680"/>
          </a:xfrm>
          <a:prstGeom prst="rect">
            <a:avLst/>
          </a:prstGeom>
          <a:noFill/>
          <a:ln w="9525" cap="flat" cmpd="sng">
            <a:noFill/>
            <a:miter lim="800000"/>
            <a:headEnd/>
            <a:tailEnd/>
          </a:ln>
          <a:effectLst/>
          <a:scene3d>
            <a:camera prst="orthographicFront">
              <a:rot lat="0" lon="10800000" rev="0"/>
            </a:camera>
            <a:lightRig rig="threePt" dir="t"/>
          </a:scene3d>
        </p:spPr>
      </p:pic>
      <p:graphicFrame>
        <p:nvGraphicFramePr>
          <p:cNvPr id="11" name="表格 10"/>
          <p:cNvGraphicFramePr>
            <a:graphicFrameLocks noGrp="true"/>
          </p:cNvGraphicFramePr>
          <p:nvPr/>
        </p:nvGraphicFramePr>
        <p:xfrm>
          <a:off x="2395538" y="1533208"/>
          <a:ext cx="7561263" cy="3689424"/>
        </p:xfrm>
        <a:graphic>
          <a:graphicData uri="http://schemas.openxmlformats.org/drawingml/2006/table">
            <a:tbl>
              <a:tblPr/>
              <a:tblGrid>
                <a:gridCol w="1814703"/>
                <a:gridCol w="5746559"/>
              </a:tblGrid>
              <a:tr h="602615">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个人的基本信息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cs typeface="微软雅黑" panose="020B0503020204020204" charset="-122"/>
                        </a:rPr>
                        <a:t>包括个人的姓名、身份证、家庭地址、工作单位等基本信息。这些信息告诉商业银行“这个人是谁”。</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392">
                <a:tc>
                  <a:txBody>
                    <a:bodyPr/>
                    <a:lstStyle/>
                    <a:p>
                      <a:pPr algn="just">
                        <a:spcAft>
                          <a:spcPts val="0"/>
                        </a:spcAft>
                      </a:pPr>
                      <a:r>
                        <a:rPr lang="zh-CN" sz="1800" kern="100" dirty="0">
                          <a:solidFill>
                            <a:srgbClr val="000000"/>
                          </a:solidFill>
                          <a:latin typeface="微软雅黑" panose="020B0503020204020204" charset="-122"/>
                          <a:ea typeface="微软雅黑" panose="020B0503020204020204" charset="-122"/>
                        </a:rPr>
                        <a:t>个人在银行的贷款信息</a:t>
                      </a:r>
                      <a:endParaRPr lang="zh-CN" sz="1800" kern="100" dirty="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何时在哪家银行贷了多少款，还了多少款，还有多少款没还，以及是否按时还款等信息。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542">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个人的信用卡信息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办理了哪几家银行的信用卡，信用卡的透支额度以及还款的记录等信息。</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96">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个人的信用报告被查询的记录</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计算机会自动记载何时何人处于何原因查看了信用报告。</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7279">
                <a:tc>
                  <a:txBody>
                    <a:bodyPr/>
                    <a:lstStyle/>
                    <a:p>
                      <a:pPr algn="just">
                        <a:spcAft>
                          <a:spcPts val="0"/>
                        </a:spcAft>
                      </a:pPr>
                      <a:r>
                        <a:rPr lang="zh-CN" sz="1800" kern="100">
                          <a:solidFill>
                            <a:srgbClr val="000000"/>
                          </a:solidFill>
                          <a:latin typeface="微软雅黑" panose="020B0503020204020204" charset="-122"/>
                          <a:ea typeface="微软雅黑" panose="020B0503020204020204" charset="-122"/>
                        </a:rPr>
                        <a:t>个人信用报告的其他内容</a:t>
                      </a:r>
                      <a:endParaRPr lang="zh-CN" sz="1800" kern="10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rgbClr val="000000"/>
                          </a:solidFill>
                          <a:latin typeface="微软雅黑" panose="020B0503020204020204" charset="-122"/>
                          <a:ea typeface="微软雅黑" panose="020B0503020204020204" charset="-122"/>
                        </a:rPr>
                        <a:t>记载社会保障信息、银行结算账户开立信息、个人住房公积金缴存信息、是否按时缴纳电话、水、电、燃气费等公共事业费用信息，以及法院民事判决、欠税等公共信息。</a:t>
                      </a:r>
                      <a:endParaRPr lang="zh-CN" sz="1800" kern="100" dirty="0">
                        <a:solidFill>
                          <a:srgbClr val="000000"/>
                        </a:solidFill>
                        <a:latin typeface="微软雅黑" panose="020B0503020204020204" charset="-122"/>
                        <a:ea typeface="微软雅黑" panose="020B0503020204020204" charset="-122"/>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true"/>
          <p:nvPr/>
        </p:nvSpPr>
        <p:spPr>
          <a:xfrm>
            <a:off x="2459355" y="5502275"/>
            <a:ext cx="75907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现代经济活动中，信用报告广泛应用在各个领域，如信用卡申领、求职、购房、租房、小额信贷等。个人既要</a:t>
            </a:r>
            <a:r>
              <a:rPr lang="zh-CN" altLang="en-US">
                <a:solidFill>
                  <a:srgbClr val="00B0F0"/>
                </a:solidFill>
                <a:latin typeface="微软雅黑" panose="020B0503020204020204" charset="-122"/>
                <a:ea typeface="微软雅黑" panose="020B0503020204020204" charset="-122"/>
              </a:rPr>
              <a:t>善待自己的信用报告</a:t>
            </a:r>
            <a:r>
              <a:rPr lang="zh-CN" altLang="en-US">
                <a:latin typeface="微软雅黑" panose="020B0503020204020204" charset="-122"/>
                <a:ea typeface="微软雅黑" panose="020B0503020204020204" charset="-122"/>
              </a:rPr>
              <a:t>也要</a:t>
            </a:r>
            <a:r>
              <a:rPr lang="zh-CN" altLang="en-US">
                <a:solidFill>
                  <a:srgbClr val="00B0F0"/>
                </a:solidFill>
                <a:latin typeface="微软雅黑" panose="020B0503020204020204" charset="-122"/>
                <a:ea typeface="微软雅黑" panose="020B0503020204020204" charset="-122"/>
              </a:rPr>
              <a:t>善用信用报告</a:t>
            </a:r>
            <a:r>
              <a:rPr lang="zh-CN" altLang="en-US">
                <a:latin typeface="微软雅黑" panose="020B0503020204020204" charset="-122"/>
                <a:ea typeface="微软雅黑" panose="020B0503020204020204" charset="-122"/>
              </a:rPr>
              <a:t>便利各项生活和经济活动。</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（二）个人信用报告查询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3138" name="Rectangle 2"/>
          <p:cNvSpPr>
            <a:spLocks noGrp="true" noChangeArrowheads="true"/>
          </p:cNvSpPr>
          <p:nvPr/>
        </p:nvSpPr>
        <p:spPr>
          <a:xfrm>
            <a:off x="1787843" y="1438275"/>
            <a:ext cx="8280400" cy="49688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4" name="组合 3"/>
          <p:cNvGrpSpPr/>
          <p:nvPr/>
        </p:nvGrpSpPr>
        <p:grpSpPr>
          <a:xfrm>
            <a:off x="2106930" y="1312228"/>
            <a:ext cx="7978775" cy="4683125"/>
            <a:chOff x="245" y="2398"/>
            <a:chExt cx="12565" cy="7375"/>
          </a:xfrm>
        </p:grpSpPr>
        <p:sp>
          <p:nvSpPr>
            <p:cNvPr id="67592" name="Rectangle 3"/>
            <p:cNvSpPr/>
            <p:nvPr/>
          </p:nvSpPr>
          <p:spPr>
            <a:xfrm>
              <a:off x="1155" y="8150"/>
              <a:ext cx="11655" cy="608"/>
            </a:xfrm>
            <a:prstGeom prst="rect">
              <a:avLst/>
            </a:prstGeom>
            <a:gradFill rotWithShape="true">
              <a:gsLst>
                <a:gs pos="0">
                  <a:srgbClr val="767676"/>
                </a:gs>
                <a:gs pos="50000">
                  <a:srgbClr val="FFFFFF"/>
                </a:gs>
                <a:gs pos="100000">
                  <a:srgbClr val="767676"/>
                </a:gs>
              </a:gsLst>
              <a:lin ang="5400000" scaled="true"/>
              <a:tileRect/>
            </a:gradFill>
            <a:ln w="9525" cap="flat" cmpd="sng">
              <a:prstDash val="solid"/>
              <a:miter/>
              <a:headEnd type="none" w="med" len="med"/>
              <a:tailEnd type="none" w="med" len="med"/>
            </a:ln>
            <a:scene3d>
              <a:camera prst="legacyPerspectiveTop">
                <a:rot lat="0" lon="0" rev="0"/>
              </a:camera>
              <a:lightRig rig="legacyFlat1" dir="t"/>
            </a:scene3d>
            <a:sp3d extrusionH="121893000" prstMaterial="legacyMatte">
              <a:bevelT w="13500" h="13500" prst="angle"/>
              <a:bevelB w="13500" h="13500" prst="angle"/>
              <a:extrusionClr>
                <a:srgbClr val="FFFFFF"/>
              </a:extrusionClr>
            </a:sp3d>
          </p:spPr>
          <p:txBody>
            <a:bodyPr anchor="ctr">
              <a:spAutoFit/>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7593" name="Rectangle 4"/>
            <p:cNvSpPr/>
            <p:nvPr/>
          </p:nvSpPr>
          <p:spPr>
            <a:xfrm flipH="true">
              <a:off x="1215" y="7143"/>
              <a:ext cx="5268" cy="2630"/>
            </a:xfrm>
            <a:prstGeom prst="rect">
              <a:avLst/>
            </a:prstGeom>
            <a:solidFill>
              <a:schemeClr val="hlink">
                <a:alpha val="50195"/>
              </a:schemeClr>
            </a:solidFill>
            <a:ln w="12700" cap="flat" cmpd="sng">
              <a:solidFill>
                <a:srgbClr val="FFFF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7594" name="Rectangle 6"/>
            <p:cNvSpPr/>
            <p:nvPr/>
          </p:nvSpPr>
          <p:spPr>
            <a:xfrm flipH="true">
              <a:off x="7050" y="7140"/>
              <a:ext cx="5695" cy="2630"/>
            </a:xfrm>
            <a:prstGeom prst="rect">
              <a:avLst/>
            </a:prstGeom>
            <a:solidFill>
              <a:schemeClr val="folHlink">
                <a:alpha val="50195"/>
              </a:schemeClr>
            </a:solidFill>
            <a:ln w="12700" cap="flat" cmpd="sng">
              <a:solidFill>
                <a:srgbClr val="FFFF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 name="Rectangle 9"/>
            <p:cNvSpPr>
              <a:spLocks noChangeArrowheads="true"/>
            </p:cNvSpPr>
            <p:nvPr/>
          </p:nvSpPr>
          <p:spPr bwMode="auto">
            <a:xfrm>
              <a:off x="7050" y="7140"/>
              <a:ext cx="5695"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途径</a:t>
              </a: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2</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通过当地人民银行分支行的征信管理部门，或直接向央行的征信中心提出书面申请。</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0"/>
            <p:cNvSpPr>
              <a:spLocks noChangeArrowheads="true"/>
            </p:cNvSpPr>
            <p:nvPr/>
          </p:nvSpPr>
          <p:spPr bwMode="auto">
            <a:xfrm>
              <a:off x="1170" y="7273"/>
              <a:ext cx="5428" cy="1537"/>
            </a:xfrm>
            <a:prstGeom prst="rect">
              <a:avLst/>
            </a:prstGeom>
            <a:noFill/>
            <a:ln>
              <a:noFill/>
            </a:ln>
            <a:effectLst>
              <a:outerShdw dist="17961" dir="2700000" algn="ctr" rotWithShape="0">
                <a:srgbClr val="182326">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just"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途径</a:t>
              </a: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去商业银行办理贷款、信用卡业务时，通过银行获取</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71" name="Picture 13" descr="133"/>
            <p:cNvPicPr>
              <a:picLocks noChangeAspect="true"/>
            </p:cNvPicPr>
            <p:nvPr/>
          </p:nvPicPr>
          <p:blipFill>
            <a:blip r:embed="rId4"/>
            <a:stretch>
              <a:fillRect/>
            </a:stretch>
          </p:blipFill>
          <p:spPr>
            <a:xfrm>
              <a:off x="7540" y="4158"/>
              <a:ext cx="2150" cy="2445"/>
            </a:xfrm>
            <a:prstGeom prst="rect">
              <a:avLst/>
            </a:prstGeom>
            <a:noFill/>
            <a:ln w="9525">
              <a:noFill/>
            </a:ln>
          </p:spPr>
        </p:pic>
        <p:sp>
          <p:nvSpPr>
            <p:cNvPr id="66572" name="Freeform 14"/>
            <p:cNvSpPr/>
            <p:nvPr/>
          </p:nvSpPr>
          <p:spPr>
            <a:xfrm>
              <a:off x="6823" y="2418"/>
              <a:ext cx="1947" cy="4500"/>
            </a:xfrm>
            <a:custGeom>
              <a:avLst/>
              <a:gdLst>
                <a:gd name="txL" fmla="*/ 0 w 1243"/>
                <a:gd name="txT" fmla="*/ 0 h 3407"/>
                <a:gd name="txR" fmla="*/ 1243 w 1243"/>
                <a:gd name="txB" fmla="*/ 3407 h 340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rgbClr val="FFFFFF">
                    <a:alpha val="100000"/>
                  </a:srgbClr>
                </a:gs>
                <a:gs pos="100000">
                  <a:srgbClr val="E0E0E0">
                    <a:alpha val="100000"/>
                  </a:srgbClr>
                </a:gs>
              </a:gsLst>
              <a:lin ang="5400000" scaled="true"/>
              <a:tileRect/>
            </a:gradFill>
            <a:ln w="12700" cap="flat" cmpd="sng">
              <a:solidFill>
                <a:srgbClr val="969696">
                  <a:alpha val="100000"/>
                </a:srgbClr>
              </a:solidFill>
              <a:prstDash val="solid"/>
              <a:miter lim="800000"/>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pic>
          <p:nvPicPr>
            <p:cNvPr id="66573" name="Picture 15" descr="243"/>
            <p:cNvPicPr>
              <a:picLocks noChangeAspect="true"/>
            </p:cNvPicPr>
            <p:nvPr/>
          </p:nvPicPr>
          <p:blipFill>
            <a:blip r:embed="rId5"/>
            <a:stretch>
              <a:fillRect/>
            </a:stretch>
          </p:blipFill>
          <p:spPr>
            <a:xfrm>
              <a:off x="9645" y="4998"/>
              <a:ext cx="1725" cy="2040"/>
            </a:xfrm>
            <a:prstGeom prst="rect">
              <a:avLst/>
            </a:prstGeom>
            <a:noFill/>
            <a:ln w="9525">
              <a:noFill/>
            </a:ln>
          </p:spPr>
        </p:pic>
        <p:pic>
          <p:nvPicPr>
            <p:cNvPr id="66574" name="Picture 17" descr="232"/>
            <p:cNvPicPr>
              <a:picLocks noChangeAspect="true"/>
            </p:cNvPicPr>
            <p:nvPr/>
          </p:nvPicPr>
          <p:blipFill>
            <a:blip r:embed="rId6"/>
            <a:stretch>
              <a:fillRect/>
            </a:stretch>
          </p:blipFill>
          <p:spPr>
            <a:xfrm>
              <a:off x="4598" y="4475"/>
              <a:ext cx="2532" cy="2218"/>
            </a:xfrm>
            <a:prstGeom prst="rect">
              <a:avLst/>
            </a:prstGeom>
            <a:noFill/>
            <a:ln w="9525">
              <a:noFill/>
            </a:ln>
          </p:spPr>
        </p:pic>
        <p:sp>
          <p:nvSpPr>
            <p:cNvPr id="3" name="矩形 2"/>
            <p:cNvSpPr/>
            <p:nvPr/>
          </p:nvSpPr>
          <p:spPr>
            <a:xfrm>
              <a:off x="245" y="2398"/>
              <a:ext cx="5725" cy="2570"/>
            </a:xfrm>
            <a:prstGeom prst="rect">
              <a:avLst/>
            </a:prstGeom>
          </p:spPr>
          <p:txBody>
            <a:bodyPr>
              <a:spAutoFit/>
            </a:bodyPr>
            <a:lstStyle/>
            <a:p>
              <a:pPr marL="0" marR="0" lvl="0" indent="0" algn="just"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只能经当事人书面授权，并且限定用途，才能查询个人信用信息，每次查询还自动生成查询记录，违规将受处罚</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5" name="文本框 4"/>
          <p:cNvSpPr txBox="true"/>
          <p:nvPr/>
        </p:nvSpPr>
        <p:spPr>
          <a:xfrm>
            <a:off x="2453640" y="6231890"/>
            <a:ext cx="759079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个人在征信活动中有</a:t>
            </a:r>
            <a:r>
              <a:rPr lang="zh-CN" altLang="en-US">
                <a:solidFill>
                  <a:srgbClr val="00B0F0"/>
                </a:solidFill>
                <a:latin typeface="微软雅黑" panose="020B0503020204020204" charset="-122"/>
                <a:ea typeface="微软雅黑" panose="020B0503020204020204" charset="-122"/>
              </a:rPr>
              <a:t>知情权、异议权、纠错权、司法救济权</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1230630" y="2459990"/>
            <a:ext cx="9731375" cy="1938020"/>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信用修复包括两个层面：</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）个人消费信用信息若有错误，个人有权向消费征信机构申请更正；</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）在规定期限内没有发生新的失信行为，或已有的失信行为得到纠正，可以删除已有的失信记录或不予公布。</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狭义的信用修复就是指第二种情形</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2602865" y="1876425"/>
            <a:ext cx="6985635" cy="4791075"/>
            <a:chOff x="1530" y="2690"/>
            <a:chExt cx="11001" cy="7545"/>
          </a:xfrm>
        </p:grpSpPr>
        <p:sp>
          <p:nvSpPr>
            <p:cNvPr id="68616" name="AutoShape 4"/>
            <p:cNvSpPr/>
            <p:nvPr/>
          </p:nvSpPr>
          <p:spPr>
            <a:xfrm flipH="true">
              <a:off x="3960" y="2830"/>
              <a:ext cx="2950" cy="2950"/>
            </a:xfrm>
            <a:prstGeom prst="rtTriangle">
              <a:avLst/>
            </a:prstGeom>
            <a:gradFill rotWithShape="true">
              <a:gsLst>
                <a:gs pos="0">
                  <a:schemeClr val="hlink"/>
                </a:gs>
                <a:gs pos="100000">
                  <a:srgbClr val="8B8B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8617" name="AutoShape 6"/>
            <p:cNvSpPr/>
            <p:nvPr/>
          </p:nvSpPr>
          <p:spPr>
            <a:xfrm>
              <a:off x="7003" y="2830"/>
              <a:ext cx="2950" cy="2950"/>
            </a:xfrm>
            <a:prstGeom prst="rtTriangle">
              <a:avLst/>
            </a:prstGeom>
            <a:gradFill rotWithShape="true">
              <a:gsLst>
                <a:gs pos="0">
                  <a:schemeClr val="accent2"/>
                </a:gs>
                <a:gs pos="100000">
                  <a:srgbClr val="DDA09E"/>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8618" name="AutoShape 7"/>
            <p:cNvSpPr/>
            <p:nvPr/>
          </p:nvSpPr>
          <p:spPr>
            <a:xfrm rot="5400000">
              <a:off x="7005" y="5888"/>
              <a:ext cx="2950" cy="2950"/>
            </a:xfrm>
            <a:prstGeom prst="rtTriangle">
              <a:avLst/>
            </a:prstGeom>
            <a:gradFill rotWithShape="true">
              <a:gsLst>
                <a:gs pos="0">
                  <a:schemeClr val="accent1"/>
                </a:gs>
                <a:gs pos="100000">
                  <a:srgbClr val="9AB6D9"/>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8619" name="AutoShape 8"/>
            <p:cNvSpPr/>
            <p:nvPr/>
          </p:nvSpPr>
          <p:spPr>
            <a:xfrm rot="-5400000" flipH="true">
              <a:off x="3963" y="5888"/>
              <a:ext cx="2950" cy="2950"/>
            </a:xfrm>
            <a:prstGeom prst="rtTriangle">
              <a:avLst/>
            </a:prstGeom>
            <a:gradFill rotWithShape="true">
              <a:gsLst>
                <a:gs pos="0">
                  <a:schemeClr val="folHlink"/>
                </a:gs>
                <a:gs pos="100000">
                  <a:srgbClr val="B264B2"/>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5" name="Rectangle 10"/>
            <p:cNvSpPr>
              <a:spLocks noChangeArrowheads="true"/>
            </p:cNvSpPr>
            <p:nvPr/>
          </p:nvSpPr>
          <p:spPr bwMode="auto">
            <a:xfrm>
              <a:off x="2105" y="2690"/>
              <a:ext cx="4200"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个人提供了不正确的信息给银行</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1" name="Rectangle 11"/>
            <p:cNvSpPr/>
            <p:nvPr/>
          </p:nvSpPr>
          <p:spPr>
            <a:xfrm>
              <a:off x="3603" y="4305"/>
              <a:ext cx="3215"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个人信息错误</a:t>
              </a:r>
              <a:endParaRPr lang="zh-CN" altLang="en-US" sz="2400" b="1" dirty="0">
                <a:latin typeface="微软雅黑" panose="020B0503020204020204" charset="-122"/>
                <a:ea typeface="微软雅黑" panose="020B0503020204020204" charset="-122"/>
              </a:endParaRPr>
            </a:p>
          </p:txBody>
        </p:sp>
        <p:sp>
          <p:nvSpPr>
            <p:cNvPr id="68622" name="Rectangle 12"/>
            <p:cNvSpPr/>
            <p:nvPr/>
          </p:nvSpPr>
          <p:spPr>
            <a:xfrm>
              <a:off x="7505" y="4305"/>
              <a:ext cx="2240"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被人盗用</a:t>
              </a:r>
              <a:endParaRPr lang="zh-CN" altLang="en-US" sz="2400" b="1" dirty="0">
                <a:latin typeface="微软雅黑" panose="020B0503020204020204" charset="-122"/>
                <a:ea typeface="微软雅黑" panose="020B0503020204020204" charset="-122"/>
              </a:endParaRPr>
            </a:p>
          </p:txBody>
        </p:sp>
        <p:sp>
          <p:nvSpPr>
            <p:cNvPr id="68623" name="Rectangle 13"/>
            <p:cNvSpPr/>
            <p:nvPr/>
          </p:nvSpPr>
          <p:spPr>
            <a:xfrm>
              <a:off x="7505" y="6605"/>
              <a:ext cx="2240"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技术故障</a:t>
              </a:r>
              <a:endParaRPr lang="zh-CN" altLang="en-US" sz="2400" b="1" dirty="0">
                <a:latin typeface="微软雅黑" panose="020B0503020204020204" charset="-122"/>
                <a:ea typeface="微软雅黑" panose="020B0503020204020204" charset="-122"/>
              </a:endParaRPr>
            </a:p>
          </p:txBody>
        </p:sp>
        <p:sp>
          <p:nvSpPr>
            <p:cNvPr id="68624" name="Rectangle 14"/>
            <p:cNvSpPr/>
            <p:nvPr/>
          </p:nvSpPr>
          <p:spPr>
            <a:xfrm>
              <a:off x="4165" y="6605"/>
              <a:ext cx="2240"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疏忽录错</a:t>
              </a:r>
              <a:endParaRPr lang="zh-CN" altLang="en-US" sz="2400" b="1" dirty="0">
                <a:latin typeface="微软雅黑" panose="020B0503020204020204" charset="-122"/>
                <a:ea typeface="微软雅黑" panose="020B0503020204020204" charset="-122"/>
              </a:endParaRPr>
            </a:p>
          </p:txBody>
        </p:sp>
        <p:sp>
          <p:nvSpPr>
            <p:cNvPr id="2" name="Rectangle 15"/>
            <p:cNvSpPr>
              <a:spLocks noChangeArrowheads="true"/>
            </p:cNvSpPr>
            <p:nvPr/>
          </p:nvSpPr>
          <p:spPr bwMode="auto">
            <a:xfrm>
              <a:off x="2030" y="9625"/>
              <a:ext cx="984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CC3300"/>
                  </a:solidFill>
                  <a:effectLst/>
                  <a:uLnTx/>
                  <a:uFillTx/>
                  <a:latin typeface="微软雅黑" panose="020B0503020204020204" charset="-122"/>
                  <a:ea typeface="微软雅黑" panose="020B0503020204020204" charset="-122"/>
                  <a:cs typeface="+mn-cs"/>
                </a:rPr>
                <a:t>出错的原因可能来自四个方面</a:t>
              </a:r>
              <a:endParaRPr kumimoji="0" lang="zh-CN" altLang="en-US" sz="2400" b="1" i="0" u="none" strike="noStrike" kern="1200" cap="none" spc="0" normalizeH="0" baseline="0" noProof="0" dirty="0">
                <a:ln>
                  <a:noFill/>
                </a:ln>
                <a:solidFill>
                  <a:srgbClr val="CC3300"/>
                </a:solidFill>
                <a:effectLst/>
                <a:uLnTx/>
                <a:uFillTx/>
                <a:latin typeface="微软雅黑" panose="020B0503020204020204" charset="-122"/>
                <a:ea typeface="微软雅黑" panose="020B0503020204020204" charset="-122"/>
                <a:cs typeface="+mn-cs"/>
              </a:endParaRPr>
            </a:p>
          </p:txBody>
        </p:sp>
        <p:sp>
          <p:nvSpPr>
            <p:cNvPr id="3" name="Rectangle 16"/>
            <p:cNvSpPr>
              <a:spLocks noChangeArrowheads="true"/>
            </p:cNvSpPr>
            <p:nvPr/>
          </p:nvSpPr>
          <p:spPr bwMode="auto">
            <a:xfrm>
              <a:off x="7573" y="2690"/>
              <a:ext cx="4200"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别人违规盗用办理贷款、信用卡等业务</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Rectangle 17"/>
            <p:cNvSpPr>
              <a:spLocks noChangeArrowheads="true"/>
            </p:cNvSpPr>
            <p:nvPr/>
          </p:nvSpPr>
          <p:spPr bwMode="auto">
            <a:xfrm>
              <a:off x="1530" y="8083"/>
              <a:ext cx="4775"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柜台工作人员可能因疏忽而将信息录入错误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Rectangle 18"/>
            <p:cNvSpPr>
              <a:spLocks noChangeArrowheads="true"/>
            </p:cNvSpPr>
            <p:nvPr/>
          </p:nvSpPr>
          <p:spPr bwMode="auto">
            <a:xfrm>
              <a:off x="7573" y="8083"/>
              <a:ext cx="495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计算机出现技术性错误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6" name="文本框 5"/>
          <p:cNvSpPr txBox="true"/>
          <p:nvPr/>
        </p:nvSpPr>
        <p:spPr>
          <a:xfrm>
            <a:off x="924560" y="1158875"/>
            <a:ext cx="377761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1</a:t>
            </a:r>
            <a:r>
              <a:rPr lang="en-US" altLang="en-US"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个人消费信用信息错误的更正</a:t>
            </a:r>
            <a:endParaRPr lang="zh-CN" altLang="en-US"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53770" y="1358265"/>
            <a:ext cx="10285095" cy="4354513"/>
            <a:chOff x="698" y="2060"/>
            <a:chExt cx="16197" cy="6858"/>
          </a:xfrm>
        </p:grpSpPr>
        <p:grpSp>
          <p:nvGrpSpPr>
            <p:cNvPr id="68614" name="组合 26"/>
            <p:cNvGrpSpPr/>
            <p:nvPr/>
          </p:nvGrpSpPr>
          <p:grpSpPr>
            <a:xfrm>
              <a:off x="1335" y="3005"/>
              <a:ext cx="15560" cy="5913"/>
              <a:chOff x="847725" y="1908175"/>
              <a:chExt cx="9880600" cy="3754438"/>
            </a:xfrm>
          </p:grpSpPr>
          <p:grpSp>
            <p:nvGrpSpPr>
              <p:cNvPr id="68616" name="Group 11"/>
              <p:cNvGrpSpPr/>
              <p:nvPr/>
            </p:nvGrpSpPr>
            <p:grpSpPr>
              <a:xfrm>
                <a:off x="5778500" y="1908175"/>
                <a:ext cx="4949825" cy="3754438"/>
                <a:chOff x="0" y="0"/>
                <a:chExt cx="3118" cy="2365"/>
              </a:xfrm>
            </p:grpSpPr>
            <p:pic>
              <p:nvPicPr>
                <p:cNvPr id="68636" name="AutoShape 7"/>
                <p:cNvPicPr/>
                <p:nvPr/>
              </p:nvPicPr>
              <p:blipFill>
                <a:blip r:embed="rId4"/>
                <a:stretch>
                  <a:fillRect/>
                </a:stretch>
              </p:blipFill>
              <p:spPr>
                <a:xfrm>
                  <a:off x="0" y="0"/>
                  <a:ext cx="3118" cy="2365"/>
                </a:xfrm>
                <a:prstGeom prst="rect">
                  <a:avLst/>
                </a:prstGeom>
                <a:noFill/>
                <a:ln w="9525">
                  <a:noFill/>
                </a:ln>
              </p:spPr>
            </p:pic>
            <p:sp>
              <p:nvSpPr>
                <p:cNvPr id="68637" name="Text Box 13"/>
                <p:cNvSpPr txBox="true"/>
                <p:nvPr/>
              </p:nvSpPr>
              <p:spPr>
                <a:xfrm rot="5400000">
                  <a:off x="-459" y="633"/>
                  <a:ext cx="2188" cy="10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8617" name="组合 28"/>
              <p:cNvGrpSpPr/>
              <p:nvPr/>
            </p:nvGrpSpPr>
            <p:grpSpPr>
              <a:xfrm>
                <a:off x="847725" y="1908175"/>
                <a:ext cx="7485063" cy="3754438"/>
                <a:chOff x="847725" y="1908175"/>
                <a:chExt cx="7485063" cy="3754438"/>
              </a:xfrm>
            </p:grpSpPr>
            <p:grpSp>
              <p:nvGrpSpPr>
                <p:cNvPr id="68618" name="Group 3"/>
                <p:cNvGrpSpPr/>
                <p:nvPr/>
              </p:nvGrpSpPr>
              <p:grpSpPr>
                <a:xfrm>
                  <a:off x="847725" y="1908175"/>
                  <a:ext cx="5040313" cy="3754438"/>
                  <a:chOff x="0" y="0"/>
                  <a:chExt cx="3175" cy="2365"/>
                </a:xfrm>
              </p:grpSpPr>
              <p:pic>
                <p:nvPicPr>
                  <p:cNvPr id="68634" name="AutoShape 3"/>
                  <p:cNvPicPr/>
                  <p:nvPr/>
                </p:nvPicPr>
                <p:blipFill>
                  <a:blip r:embed="rId5"/>
                  <a:stretch>
                    <a:fillRect/>
                  </a:stretch>
                </p:blipFill>
                <p:spPr>
                  <a:xfrm>
                    <a:off x="0" y="0"/>
                    <a:ext cx="3175" cy="2365"/>
                  </a:xfrm>
                  <a:prstGeom prst="rect">
                    <a:avLst/>
                  </a:prstGeom>
                  <a:noFill/>
                  <a:ln w="9525">
                    <a:noFill/>
                  </a:ln>
                </p:spPr>
              </p:pic>
              <p:sp>
                <p:nvSpPr>
                  <p:cNvPr id="68635" name="Text Box 5"/>
                  <p:cNvSpPr txBox="true"/>
                  <p:nvPr/>
                </p:nvSpPr>
                <p:spPr>
                  <a:xfrm rot="5400000">
                    <a:off x="-457" y="633"/>
                    <a:ext cx="2188" cy="10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31" name="Text Box 4"/>
                <p:cNvSpPr txBox="true">
                  <a:spLocks noChangeArrowheads="true"/>
                </p:cNvSpPr>
                <p:nvPr/>
              </p:nvSpPr>
              <p:spPr bwMode="auto">
                <a:xfrm>
                  <a:off x="890588" y="4057650"/>
                  <a:ext cx="19542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向所在地的人民银行分支行征信管理部门反映</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68620" name="Group 7"/>
                <p:cNvGrpSpPr/>
                <p:nvPr/>
              </p:nvGrpSpPr>
              <p:grpSpPr>
                <a:xfrm>
                  <a:off x="3297238" y="1908175"/>
                  <a:ext cx="5035550" cy="3754438"/>
                  <a:chOff x="0" y="0"/>
                  <a:chExt cx="3172" cy="2365"/>
                </a:xfrm>
              </p:grpSpPr>
              <p:pic>
                <p:nvPicPr>
                  <p:cNvPr id="68632" name="AutoShape 5"/>
                  <p:cNvPicPr/>
                  <p:nvPr/>
                </p:nvPicPr>
                <p:blipFill>
                  <a:blip r:embed="rId6"/>
                  <a:stretch>
                    <a:fillRect/>
                  </a:stretch>
                </p:blipFill>
                <p:spPr>
                  <a:xfrm>
                    <a:off x="0" y="0"/>
                    <a:ext cx="3172" cy="2365"/>
                  </a:xfrm>
                  <a:prstGeom prst="rect">
                    <a:avLst/>
                  </a:prstGeom>
                  <a:noFill/>
                  <a:ln w="9525">
                    <a:noFill/>
                  </a:ln>
                </p:spPr>
              </p:pic>
              <p:sp>
                <p:nvSpPr>
                  <p:cNvPr id="68633" name="Text Box 9"/>
                  <p:cNvSpPr txBox="true"/>
                  <p:nvPr/>
                </p:nvSpPr>
                <p:spPr>
                  <a:xfrm rot="5400000">
                    <a:off x="-457" y="633"/>
                    <a:ext cx="2188" cy="1097"/>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33" name="Text Box 6"/>
                <p:cNvSpPr txBox="true">
                  <a:spLocks noChangeArrowheads="true"/>
                </p:cNvSpPr>
                <p:nvPr/>
              </p:nvSpPr>
              <p:spPr bwMode="auto">
                <a:xfrm>
                  <a:off x="3340100" y="4057650"/>
                  <a:ext cx="1954213" cy="129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向中国人民银行征信中心提出书面异议申请</a:t>
                  </a: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sz="140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mn-cs"/>
                  </a:endParaRPr>
                </a:p>
              </p:txBody>
            </p:sp>
            <p:sp>
              <p:nvSpPr>
                <p:cNvPr id="34" name="Text Box 8"/>
                <p:cNvSpPr txBox="true">
                  <a:spLocks noChangeArrowheads="true"/>
                </p:cNvSpPr>
                <p:nvPr/>
              </p:nvSpPr>
              <p:spPr bwMode="auto">
                <a:xfrm>
                  <a:off x="5816600" y="4057650"/>
                  <a:ext cx="2068513" cy="153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向直接涉及出错信息的信息提供者（如，商业银行经办机构）反映</a:t>
                  </a: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sz="140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mn-cs"/>
                  </a:endParaRPr>
                </a:p>
              </p:txBody>
            </p:sp>
            <p:pic>
              <p:nvPicPr>
                <p:cNvPr id="68623" name="Picture 9" descr="RY_circle001"/>
                <p:cNvPicPr>
                  <a:picLocks noChangeAspect="true"/>
                </p:cNvPicPr>
                <p:nvPr/>
              </p:nvPicPr>
              <p:blipFill>
                <a:blip r:embed="rId7"/>
                <a:stretch>
                  <a:fillRect/>
                </a:stretch>
              </p:blipFill>
              <p:spPr>
                <a:xfrm>
                  <a:off x="6202363" y="2141538"/>
                  <a:ext cx="1108075" cy="1108075"/>
                </a:xfrm>
                <a:prstGeom prst="rect">
                  <a:avLst/>
                </a:prstGeom>
                <a:noFill/>
                <a:ln w="9525">
                  <a:noFill/>
                </a:ln>
              </p:spPr>
            </p:pic>
            <p:pic>
              <p:nvPicPr>
                <p:cNvPr id="68624" name="Picture 10" descr="LB_circle001"/>
                <p:cNvPicPr>
                  <a:picLocks noChangeAspect="true"/>
                </p:cNvPicPr>
                <p:nvPr/>
              </p:nvPicPr>
              <p:blipFill>
                <a:blip r:embed="rId8"/>
                <a:stretch>
                  <a:fillRect/>
                </a:stretch>
              </p:blipFill>
              <p:spPr>
                <a:xfrm>
                  <a:off x="1239838" y="2141538"/>
                  <a:ext cx="1176337" cy="1174750"/>
                </a:xfrm>
                <a:prstGeom prst="rect">
                  <a:avLst/>
                </a:prstGeom>
                <a:noFill/>
                <a:ln w="9525">
                  <a:noFill/>
                </a:ln>
              </p:spPr>
            </p:pic>
            <p:pic>
              <p:nvPicPr>
                <p:cNvPr id="68625" name="Picture 11" descr="YG_circle001"/>
                <p:cNvPicPr>
                  <a:picLocks noChangeAspect="true"/>
                </p:cNvPicPr>
                <p:nvPr/>
              </p:nvPicPr>
              <p:blipFill>
                <a:blip r:embed="rId9"/>
                <a:stretch>
                  <a:fillRect/>
                </a:stretch>
              </p:blipFill>
              <p:spPr>
                <a:xfrm>
                  <a:off x="3687763" y="2116138"/>
                  <a:ext cx="1192212" cy="1192212"/>
                </a:xfrm>
                <a:prstGeom prst="rect">
                  <a:avLst/>
                </a:prstGeom>
                <a:noFill/>
                <a:ln w="9525">
                  <a:noFill/>
                </a:ln>
              </p:spPr>
            </p:pic>
            <p:sp>
              <p:nvSpPr>
                <p:cNvPr id="68626" name="Text Box 12"/>
                <p:cNvSpPr txBox="true"/>
                <p:nvPr/>
              </p:nvSpPr>
              <p:spPr>
                <a:xfrm>
                  <a:off x="1370013" y="2420938"/>
                  <a:ext cx="912812" cy="3067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70000"/>
                    </a:lnSpc>
                    <a:spcBef>
                      <a:spcPct val="50000"/>
                    </a:spcBef>
                    <a:buFont typeface="Wingdings" panose="05000000000000000000" pitchFamily="2" charset="2"/>
                    <a:buNone/>
                  </a:pPr>
                  <a:r>
                    <a:rPr lang="en-US" altLang="zh-CN" sz="2000" dirty="0">
                      <a:solidFill>
                        <a:srgbClr val="D13F11"/>
                      </a:solidFill>
                      <a:latin typeface="微软雅黑" panose="020B0503020204020204" charset="-122"/>
                      <a:ea typeface="微软雅黑" panose="020B0503020204020204" charset="-122"/>
                    </a:rPr>
                    <a:t>A</a:t>
                  </a:r>
                  <a:r>
                    <a:rPr lang="en-US" altLang="zh-CN" sz="1400" dirty="0">
                      <a:solidFill>
                        <a:srgbClr val="D13F11"/>
                      </a:solidFill>
                      <a:latin typeface="微软雅黑" panose="020B0503020204020204" charset="-122"/>
                      <a:ea typeface="微软雅黑" panose="020B0503020204020204" charset="-122"/>
                    </a:rPr>
                    <a:t> </a:t>
                  </a:r>
                  <a:endParaRPr lang="en-US" altLang="zh-CN" sz="1400" dirty="0">
                    <a:solidFill>
                      <a:srgbClr val="D13F11"/>
                    </a:solidFill>
                    <a:latin typeface="微软雅黑" panose="020B0503020204020204" charset="-122"/>
                    <a:ea typeface="微软雅黑" panose="020B0503020204020204" charset="-122"/>
                  </a:endParaRPr>
                </a:p>
              </p:txBody>
            </p:sp>
            <p:sp>
              <p:nvSpPr>
                <p:cNvPr id="68627" name="Text Box 13"/>
                <p:cNvSpPr txBox="true"/>
                <p:nvPr/>
              </p:nvSpPr>
              <p:spPr>
                <a:xfrm>
                  <a:off x="6286500" y="2420938"/>
                  <a:ext cx="914400" cy="3067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70000"/>
                    </a:lnSpc>
                    <a:spcBef>
                      <a:spcPct val="50000"/>
                    </a:spcBef>
                    <a:buFont typeface="Wingdings" panose="05000000000000000000" pitchFamily="2" charset="2"/>
                    <a:buNone/>
                  </a:pPr>
                  <a:r>
                    <a:rPr lang="en-US" altLang="zh-CN" sz="2000" dirty="0">
                      <a:solidFill>
                        <a:srgbClr val="D13F11"/>
                      </a:solidFill>
                      <a:latin typeface="微软雅黑" panose="020B0503020204020204" charset="-122"/>
                      <a:ea typeface="微软雅黑" panose="020B0503020204020204" charset="-122"/>
                    </a:rPr>
                    <a:t>C </a:t>
                  </a:r>
                  <a:endParaRPr lang="en-US" altLang="zh-CN" sz="2000" dirty="0">
                    <a:solidFill>
                      <a:srgbClr val="D13F11"/>
                    </a:solidFill>
                    <a:latin typeface="微软雅黑" panose="020B0503020204020204" charset="-122"/>
                    <a:ea typeface="微软雅黑" panose="020B0503020204020204" charset="-122"/>
                  </a:endParaRPr>
                </a:p>
              </p:txBody>
            </p:sp>
            <p:sp>
              <p:nvSpPr>
                <p:cNvPr id="68628" name="Text Box 14"/>
                <p:cNvSpPr txBox="true"/>
                <p:nvPr/>
              </p:nvSpPr>
              <p:spPr>
                <a:xfrm>
                  <a:off x="3817938" y="2420938"/>
                  <a:ext cx="914400" cy="3067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70000"/>
                    </a:lnSpc>
                    <a:spcBef>
                      <a:spcPct val="50000"/>
                    </a:spcBef>
                    <a:buFont typeface="Wingdings" panose="05000000000000000000" pitchFamily="2" charset="2"/>
                    <a:buNone/>
                  </a:pPr>
                  <a:r>
                    <a:rPr lang="en-US" altLang="zh-CN" sz="2000" dirty="0">
                      <a:solidFill>
                        <a:srgbClr val="D13F11"/>
                      </a:solidFill>
                      <a:latin typeface="微软雅黑" panose="020B0503020204020204" charset="-122"/>
                      <a:ea typeface="微软雅黑" panose="020B0503020204020204" charset="-122"/>
                    </a:rPr>
                    <a:t>B</a:t>
                  </a:r>
                  <a:r>
                    <a:rPr lang="en-US" altLang="zh-CN" sz="1400" dirty="0">
                      <a:solidFill>
                        <a:srgbClr val="D13F11"/>
                      </a:solidFill>
                      <a:latin typeface="微软雅黑" panose="020B0503020204020204" charset="-122"/>
                      <a:ea typeface="微软雅黑" panose="020B0503020204020204" charset="-122"/>
                    </a:rPr>
                    <a:t> </a:t>
                  </a:r>
                  <a:endParaRPr lang="en-US" altLang="zh-CN" sz="1400" dirty="0">
                    <a:solidFill>
                      <a:srgbClr val="D13F11"/>
                    </a:solidFill>
                    <a:latin typeface="微软雅黑" panose="020B0503020204020204" charset="-122"/>
                    <a:ea typeface="微软雅黑" panose="020B0503020204020204" charset="-122"/>
                  </a:endParaRPr>
                </a:p>
              </p:txBody>
            </p:sp>
            <p:pic>
              <p:nvPicPr>
                <p:cNvPr id="68629" name="Picture 15" descr="O_chevron001"/>
                <p:cNvPicPr>
                  <a:picLocks noChangeAspect="true"/>
                </p:cNvPicPr>
                <p:nvPr/>
              </p:nvPicPr>
              <p:blipFill>
                <a:blip r:embed="rId10"/>
                <a:stretch>
                  <a:fillRect/>
                </a:stretch>
              </p:blipFill>
              <p:spPr>
                <a:xfrm>
                  <a:off x="4100513" y="3529013"/>
                  <a:ext cx="412750" cy="363537"/>
                </a:xfrm>
                <a:prstGeom prst="rect">
                  <a:avLst/>
                </a:prstGeom>
                <a:noFill/>
                <a:ln w="9525">
                  <a:noFill/>
                </a:ln>
              </p:spPr>
            </p:pic>
            <p:pic>
              <p:nvPicPr>
                <p:cNvPr id="68630" name="Picture 16" descr="O_chevron001"/>
                <p:cNvPicPr>
                  <a:picLocks noChangeAspect="true"/>
                </p:cNvPicPr>
                <p:nvPr/>
              </p:nvPicPr>
              <p:blipFill>
                <a:blip r:embed="rId10"/>
                <a:stretch>
                  <a:fillRect/>
                </a:stretch>
              </p:blipFill>
              <p:spPr>
                <a:xfrm>
                  <a:off x="1609725" y="3529013"/>
                  <a:ext cx="412750" cy="363537"/>
                </a:xfrm>
                <a:prstGeom prst="rect">
                  <a:avLst/>
                </a:prstGeom>
                <a:noFill/>
                <a:ln w="9525">
                  <a:noFill/>
                </a:ln>
              </p:spPr>
            </p:pic>
            <p:pic>
              <p:nvPicPr>
                <p:cNvPr id="68631" name="Picture 17" descr="O_chevron001"/>
                <p:cNvPicPr>
                  <a:picLocks noChangeAspect="true"/>
                </p:cNvPicPr>
                <p:nvPr/>
              </p:nvPicPr>
              <p:blipFill>
                <a:blip r:embed="rId10"/>
                <a:stretch>
                  <a:fillRect/>
                </a:stretch>
              </p:blipFill>
              <p:spPr>
                <a:xfrm>
                  <a:off x="6564313" y="3529013"/>
                  <a:ext cx="412750" cy="363537"/>
                </a:xfrm>
                <a:prstGeom prst="rect">
                  <a:avLst/>
                </a:prstGeom>
                <a:noFill/>
                <a:ln w="9525">
                  <a:noFill/>
                </a:ln>
              </p:spPr>
            </p:pic>
          </p:grpSp>
        </p:grpSp>
        <p:sp>
          <p:nvSpPr>
            <p:cNvPr id="50" name="矩形 49"/>
            <p:cNvSpPr/>
            <p:nvPr/>
          </p:nvSpPr>
          <p:spPr>
            <a:xfrm>
              <a:off x="698" y="2060"/>
              <a:ext cx="13648" cy="1016"/>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对上述情况可通过</a:t>
              </a:r>
              <a:r>
                <a:rPr kumimoji="0" lang="en-US" altLang="zh-CN" sz="24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种渠道反映出错信息</a:t>
              </a:r>
              <a:r>
                <a:rPr kumimoji="0" lang="zh-CN" altLang="en-US" sz="24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，要求核查、纠正</a:t>
              </a:r>
              <a:endParaRPr kumimoji="0" lang="zh-CN" altLang="en-US" sz="24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953770" y="938530"/>
            <a:ext cx="377761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1</a:t>
            </a:r>
            <a:r>
              <a:rPr lang="en-US" altLang="en-US"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个人消费信用信息错误的更正</a:t>
            </a:r>
            <a:endParaRPr lang="zh-CN" altLang="en-US"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（三）消费信用修复</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1471295" y="2179955"/>
            <a:ext cx="9249410" cy="2807970"/>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信用修复的方式有</a:t>
            </a:r>
            <a:r>
              <a:rPr lang="zh-CN" altLang="en-US">
                <a:solidFill>
                  <a:srgbClr val="00B0F0"/>
                </a:solidFill>
                <a:latin typeface="微软雅黑" panose="020B0503020204020204" charset="-122"/>
                <a:ea typeface="微软雅黑" panose="020B0503020204020204" charset="-122"/>
                <a:cs typeface="微软雅黑" panose="020B0503020204020204" charset="-122"/>
              </a:rPr>
              <a:t>自动修复、申请修复、更正修复、公益修复</a:t>
            </a:r>
            <a:r>
              <a:rPr lang="zh-CN" altLang="en-US">
                <a:latin typeface="微软雅黑" panose="020B0503020204020204" charset="-122"/>
                <a:ea typeface="微软雅黑" panose="020B0503020204020204" charset="-122"/>
                <a:cs typeface="微软雅黑" panose="020B0503020204020204" charset="-122"/>
              </a:rPr>
              <a:t>等形式。</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信用修复不是无条件的，一般设置一定的条件限制。信用修复的条件设置分为三种：</a:t>
            </a:r>
            <a:r>
              <a:rPr lang="zh-CN" altLang="en-US">
                <a:solidFill>
                  <a:srgbClr val="00B0F0"/>
                </a:solidFill>
                <a:latin typeface="微软雅黑" panose="020B0503020204020204" charset="-122"/>
                <a:ea typeface="微软雅黑" panose="020B0503020204020204" charset="-122"/>
                <a:cs typeface="微软雅黑" panose="020B0503020204020204" charset="-122"/>
              </a:rPr>
              <a:t>时间限制</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数量限制</a:t>
            </a:r>
            <a:r>
              <a:rPr lang="zh-CN" altLang="en-US">
                <a:latin typeface="微软雅黑" panose="020B0503020204020204" charset="-122"/>
                <a:ea typeface="微软雅黑" panose="020B0503020204020204" charset="-122"/>
                <a:cs typeface="微软雅黑" panose="020B0503020204020204" charset="-122"/>
              </a:rPr>
              <a:t>和</a:t>
            </a:r>
            <a:r>
              <a:rPr lang="zh-CN" altLang="en-US">
                <a:solidFill>
                  <a:srgbClr val="00B0F0"/>
                </a:solidFill>
                <a:latin typeface="微软雅黑" panose="020B0503020204020204" charset="-122"/>
                <a:ea typeface="微软雅黑" panose="020B0503020204020204" charset="-122"/>
                <a:cs typeface="微软雅黑" panose="020B0503020204020204" charset="-122"/>
              </a:rPr>
              <a:t>过程限制</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(1) 时间限制是指自失信行为认定之日起，</a:t>
            </a:r>
            <a:r>
              <a:rPr lang="zh-CN" altLang="en-US">
                <a:solidFill>
                  <a:srgbClr val="00B0F0"/>
                </a:solidFill>
                <a:latin typeface="微软雅黑" panose="020B0503020204020204" charset="-122"/>
                <a:ea typeface="微软雅黑" panose="020B0503020204020204" charset="-122"/>
                <a:cs typeface="微软雅黑" panose="020B0503020204020204" charset="-122"/>
              </a:rPr>
              <a:t>一定时间期限后</a:t>
            </a:r>
            <a:r>
              <a:rPr lang="zh-CN" altLang="en-US">
                <a:latin typeface="微软雅黑" panose="020B0503020204020204" charset="-122"/>
                <a:ea typeface="微软雅黑" panose="020B0503020204020204" charset="-122"/>
                <a:cs typeface="微软雅黑" panose="020B0503020204020204" charset="-122"/>
              </a:rPr>
              <a:t>允许修复。</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(2) 数量限制是指在</a:t>
            </a:r>
            <a:r>
              <a:rPr lang="zh-CN" altLang="en-US">
                <a:solidFill>
                  <a:srgbClr val="00B0F0"/>
                </a:solidFill>
                <a:latin typeface="微软雅黑" panose="020B0503020204020204" charset="-122"/>
                <a:ea typeface="微软雅黑" panose="020B0503020204020204" charset="-122"/>
                <a:cs typeface="微软雅黑" panose="020B0503020204020204" charset="-122"/>
              </a:rPr>
              <a:t>一定时间内允许修正的失信记录有数量限制</a:t>
            </a:r>
            <a:r>
              <a:rPr lang="zh-CN" altLang="en-US">
                <a:latin typeface="微软雅黑" panose="020B0503020204020204" charset="-122"/>
                <a:ea typeface="微软雅黑" panose="020B0503020204020204" charset="-122"/>
                <a:cs typeface="微软雅黑" panose="020B0503020204020204" charset="-122"/>
              </a:rPr>
              <a:t>，超过数量的失信记录不能修复。</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(3) 过程限制是指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失信行为纠正整改后</a:t>
            </a:r>
            <a:r>
              <a:rPr lang="zh-CN" altLang="en-US">
                <a:latin typeface="微软雅黑" panose="020B0503020204020204" charset="-122"/>
                <a:ea typeface="微软雅黑" panose="020B0503020204020204" charset="-122"/>
                <a:cs typeface="微软雅黑" panose="020B0503020204020204" charset="-122"/>
              </a:rPr>
              <a:t>，规定</a:t>
            </a:r>
            <a:r>
              <a:rPr lang="zh-CN" altLang="en-US">
                <a:solidFill>
                  <a:srgbClr val="00B0F0"/>
                </a:solidFill>
                <a:latin typeface="微软雅黑" panose="020B0503020204020204" charset="-122"/>
                <a:ea typeface="微软雅黑" panose="020B0503020204020204" charset="-122"/>
                <a:cs typeface="微软雅黑" panose="020B0503020204020204" charset="-122"/>
              </a:rPr>
              <a:t>需要做到哪些规定动作才能进行信用修复</a:t>
            </a:r>
            <a:r>
              <a:rPr lang="zh-CN" altLang="en-US">
                <a:latin typeface="微软雅黑" panose="020B0503020204020204" charset="-122"/>
                <a:ea typeface="微软雅黑" panose="020B0503020204020204" charset="-122"/>
                <a:cs typeface="微软雅黑" panose="020B0503020204020204" charset="-122"/>
              </a:rPr>
              <a:t>，如做出信用承诺，参加信用修复培训、志愿者活动、义工等。</a:t>
            </a:r>
            <a:endParaRPr lang="zh-CN" altLang="en-US">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1537970" y="1385570"/>
            <a:ext cx="377761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2</a:t>
            </a:r>
            <a:r>
              <a:rPr lang="en-US" altLang="en-US" b="1">
                <a:latin typeface="微软雅黑" panose="020B0503020204020204" charset="-122"/>
                <a:ea typeface="微软雅黑" panose="020B0503020204020204" charset="-122"/>
                <a:cs typeface="微软雅黑" panose="020B0503020204020204" charset="-122"/>
              </a:rPr>
              <a:t>. </a:t>
            </a:r>
            <a:r>
              <a:rPr lang="zh-CN" altLang="en-US" b="1">
                <a:latin typeface="微软雅黑" panose="020B0503020204020204" charset="-122"/>
                <a:ea typeface="微软雅黑" panose="020B0503020204020204" charset="-122"/>
                <a:cs typeface="微软雅黑" panose="020B0503020204020204" charset="-122"/>
              </a:rPr>
              <a:t>个人消费信用信息的修复条件</a:t>
            </a:r>
            <a:endParaRPr lang="zh-CN" altLang="en-US"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七、提高个人信用等级的途径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3166745" y="1401445"/>
            <a:ext cx="5858510" cy="4867910"/>
            <a:chOff x="3643" y="2683"/>
            <a:chExt cx="9226" cy="7666"/>
          </a:xfrm>
        </p:grpSpPr>
        <p:grpSp>
          <p:nvGrpSpPr>
            <p:cNvPr id="69638" name="组合 6"/>
            <p:cNvGrpSpPr/>
            <p:nvPr/>
          </p:nvGrpSpPr>
          <p:grpSpPr>
            <a:xfrm>
              <a:off x="3643" y="2683"/>
              <a:ext cx="9227" cy="6740"/>
              <a:chOff x="665163" y="2276475"/>
              <a:chExt cx="4171950" cy="3800475"/>
            </a:xfrm>
          </p:grpSpPr>
          <p:grpSp>
            <p:nvGrpSpPr>
              <p:cNvPr id="69666" name="Group 2"/>
              <p:cNvGrpSpPr/>
              <p:nvPr/>
            </p:nvGrpSpPr>
            <p:grpSpPr>
              <a:xfrm>
                <a:off x="858838" y="2779713"/>
                <a:ext cx="3255962" cy="2944812"/>
                <a:chOff x="0" y="0"/>
                <a:chExt cx="2051" cy="1855"/>
              </a:xfrm>
            </p:grpSpPr>
            <p:pic>
              <p:nvPicPr>
                <p:cNvPr id="69874" name="Oval 2"/>
                <p:cNvPicPr/>
                <p:nvPr/>
              </p:nvPicPr>
              <p:blipFill>
                <a:blip r:embed="rId4"/>
                <a:stretch>
                  <a:fillRect/>
                </a:stretch>
              </p:blipFill>
              <p:spPr>
                <a:xfrm>
                  <a:off x="0" y="0"/>
                  <a:ext cx="2051" cy="1855"/>
                </a:xfrm>
                <a:prstGeom prst="rect">
                  <a:avLst/>
                </a:prstGeom>
                <a:noFill/>
                <a:ln w="9525">
                  <a:noFill/>
                </a:ln>
              </p:spPr>
            </p:pic>
            <p:sp>
              <p:nvSpPr>
                <p:cNvPr id="69875" name="Text Box 4"/>
                <p:cNvSpPr txBox="true"/>
                <p:nvPr/>
              </p:nvSpPr>
              <p:spPr>
                <a:xfrm>
                  <a:off x="302" y="274"/>
                  <a:ext cx="1446" cy="1305"/>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69667" name="Oval 3"/>
              <p:cNvSpPr/>
              <p:nvPr/>
            </p:nvSpPr>
            <p:spPr>
              <a:xfrm>
                <a:off x="1790700" y="3214688"/>
                <a:ext cx="2052638" cy="2071687"/>
              </a:xfrm>
              <a:prstGeom prst="ellipse">
                <a:avLst/>
              </a:prstGeom>
              <a:solidFill>
                <a:srgbClr val="0070C0">
                  <a:alpha val="43137"/>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8" name="Oval 9"/>
              <p:cNvSpPr/>
              <p:nvPr/>
            </p:nvSpPr>
            <p:spPr>
              <a:xfrm>
                <a:off x="2386013" y="3714750"/>
                <a:ext cx="1258887" cy="1285875"/>
              </a:xfrm>
              <a:prstGeom prst="ellipse">
                <a:avLst/>
              </a:prstGeom>
              <a:solidFill>
                <a:srgbClr val="0070C0">
                  <a:alpha val="30980"/>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9669" name="Group 7"/>
              <p:cNvGrpSpPr/>
              <p:nvPr/>
            </p:nvGrpSpPr>
            <p:grpSpPr>
              <a:xfrm>
                <a:off x="3976688" y="3929063"/>
                <a:ext cx="860425" cy="1071562"/>
                <a:chOff x="0" y="0"/>
                <a:chExt cx="1146175" cy="1361680"/>
              </a:xfrm>
            </p:grpSpPr>
            <p:sp>
              <p:nvSpPr>
                <p:cNvPr id="69848"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49"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850" name="Oval 73"/>
                <p:cNvSpPr/>
                <p:nvPr/>
              </p:nvSpPr>
              <p:spPr>
                <a:xfrm>
                  <a:off x="34925" y="30163"/>
                  <a:ext cx="1079500" cy="1081458"/>
                </a:xfrm>
                <a:prstGeom prst="ellipse">
                  <a:avLst/>
                </a:prstGeom>
                <a:solidFill>
                  <a:srgbClr val="D2CD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51"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852" name="Group 12"/>
                <p:cNvGrpSpPr/>
                <p:nvPr/>
              </p:nvGrpSpPr>
              <p:grpSpPr>
                <a:xfrm rot="-3733502" flipH="true" flipV="true">
                  <a:off x="355446" y="773588"/>
                  <a:ext cx="955081" cy="221466"/>
                  <a:chOff x="0" y="0"/>
                  <a:chExt cx="902" cy="236"/>
                </a:xfrm>
              </p:grpSpPr>
              <p:grpSp>
                <p:nvGrpSpPr>
                  <p:cNvPr id="69864" name="Group 13"/>
                  <p:cNvGrpSpPr/>
                  <p:nvPr/>
                </p:nvGrpSpPr>
                <p:grpSpPr>
                  <a:xfrm>
                    <a:off x="0" y="0"/>
                    <a:ext cx="742" cy="186"/>
                    <a:chOff x="0" y="0"/>
                    <a:chExt cx="1118" cy="279"/>
                  </a:xfrm>
                </p:grpSpPr>
                <p:sp>
                  <p:nvSpPr>
                    <p:cNvPr id="69870"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71"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72"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73"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65" name="Group 18"/>
                  <p:cNvGrpSpPr/>
                  <p:nvPr/>
                </p:nvGrpSpPr>
                <p:grpSpPr>
                  <a:xfrm rot="1353540">
                    <a:off x="160" y="50"/>
                    <a:ext cx="742" cy="186"/>
                    <a:chOff x="0" y="0"/>
                    <a:chExt cx="1118" cy="279"/>
                  </a:xfrm>
                </p:grpSpPr>
                <p:sp>
                  <p:nvSpPr>
                    <p:cNvPr id="69866"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7"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8"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9"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853" name="Group 23"/>
                <p:cNvGrpSpPr/>
                <p:nvPr/>
              </p:nvGrpSpPr>
              <p:grpSpPr>
                <a:xfrm rot="-3733502" flipH="true" flipV="true">
                  <a:off x="471583" y="788083"/>
                  <a:ext cx="845408" cy="193673"/>
                  <a:chOff x="0" y="0"/>
                  <a:chExt cx="902" cy="236"/>
                </a:xfrm>
              </p:grpSpPr>
              <p:grpSp>
                <p:nvGrpSpPr>
                  <p:cNvPr id="69854" name="Group 24"/>
                  <p:cNvGrpSpPr/>
                  <p:nvPr/>
                </p:nvGrpSpPr>
                <p:grpSpPr>
                  <a:xfrm>
                    <a:off x="0" y="0"/>
                    <a:ext cx="742" cy="186"/>
                    <a:chOff x="0" y="0"/>
                    <a:chExt cx="1118" cy="279"/>
                  </a:xfrm>
                </p:grpSpPr>
                <p:sp>
                  <p:nvSpPr>
                    <p:cNvPr id="69860"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1"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2"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63"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55" name="Group 29"/>
                  <p:cNvGrpSpPr/>
                  <p:nvPr/>
                </p:nvGrpSpPr>
                <p:grpSpPr>
                  <a:xfrm rot="1353540">
                    <a:off x="160" y="50"/>
                    <a:ext cx="742" cy="186"/>
                    <a:chOff x="0" y="0"/>
                    <a:chExt cx="1118" cy="279"/>
                  </a:xfrm>
                </p:grpSpPr>
                <p:sp>
                  <p:nvSpPr>
                    <p:cNvPr id="69856"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57"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58"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59"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70" name="Group 34"/>
              <p:cNvGrpSpPr/>
              <p:nvPr/>
            </p:nvGrpSpPr>
            <p:grpSpPr>
              <a:xfrm>
                <a:off x="3644900" y="2714625"/>
                <a:ext cx="860425" cy="1071563"/>
                <a:chOff x="0" y="0"/>
                <a:chExt cx="1146175" cy="1361499"/>
              </a:xfrm>
            </p:grpSpPr>
            <p:sp>
              <p:nvSpPr>
                <p:cNvPr id="69822"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23"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824" name="Oval 73"/>
                <p:cNvSpPr/>
                <p:nvPr/>
              </p:nvSpPr>
              <p:spPr>
                <a:xfrm>
                  <a:off x="34925" y="30163"/>
                  <a:ext cx="1079500" cy="1081458"/>
                </a:xfrm>
                <a:prstGeom prst="ellipse">
                  <a:avLst/>
                </a:prstGeom>
                <a:solidFill>
                  <a:srgbClr val="FFC0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825"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826" name="Group 39"/>
                <p:cNvGrpSpPr/>
                <p:nvPr/>
              </p:nvGrpSpPr>
              <p:grpSpPr>
                <a:xfrm rot="-3733502" flipH="true" flipV="true">
                  <a:off x="355730" y="774059"/>
                  <a:ext cx="954022" cy="221466"/>
                  <a:chOff x="0" y="0"/>
                  <a:chExt cx="901" cy="236"/>
                </a:xfrm>
              </p:grpSpPr>
              <p:grpSp>
                <p:nvGrpSpPr>
                  <p:cNvPr id="69838" name="Group 40"/>
                  <p:cNvGrpSpPr/>
                  <p:nvPr/>
                </p:nvGrpSpPr>
                <p:grpSpPr>
                  <a:xfrm>
                    <a:off x="0" y="0"/>
                    <a:ext cx="742" cy="186"/>
                    <a:chOff x="0" y="0"/>
                    <a:chExt cx="1118" cy="279"/>
                  </a:xfrm>
                </p:grpSpPr>
                <p:sp>
                  <p:nvSpPr>
                    <p:cNvPr id="69844"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5"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6"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7"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39" name="Group 45"/>
                  <p:cNvGrpSpPr/>
                  <p:nvPr/>
                </p:nvGrpSpPr>
                <p:grpSpPr>
                  <a:xfrm rot="1353540">
                    <a:off x="159" y="50"/>
                    <a:ext cx="742" cy="186"/>
                    <a:chOff x="0" y="0"/>
                    <a:chExt cx="1118" cy="279"/>
                  </a:xfrm>
                </p:grpSpPr>
                <p:sp>
                  <p:nvSpPr>
                    <p:cNvPr id="69840"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1"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2"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43"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827" name="Group 50"/>
                <p:cNvGrpSpPr/>
                <p:nvPr/>
              </p:nvGrpSpPr>
              <p:grpSpPr>
                <a:xfrm rot="-3733502" flipH="true" flipV="true">
                  <a:off x="471834" y="788498"/>
                  <a:ext cx="844471" cy="193673"/>
                  <a:chOff x="0" y="0"/>
                  <a:chExt cx="901" cy="236"/>
                </a:xfrm>
              </p:grpSpPr>
              <p:grpSp>
                <p:nvGrpSpPr>
                  <p:cNvPr id="69828" name="Group 51"/>
                  <p:cNvGrpSpPr/>
                  <p:nvPr/>
                </p:nvGrpSpPr>
                <p:grpSpPr>
                  <a:xfrm>
                    <a:off x="0" y="0"/>
                    <a:ext cx="742" cy="186"/>
                    <a:chOff x="0" y="0"/>
                    <a:chExt cx="1118" cy="279"/>
                  </a:xfrm>
                </p:grpSpPr>
                <p:sp>
                  <p:nvSpPr>
                    <p:cNvPr id="69834"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5"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6"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7"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29" name="Group 56"/>
                  <p:cNvGrpSpPr/>
                  <p:nvPr/>
                </p:nvGrpSpPr>
                <p:grpSpPr>
                  <a:xfrm rot="1353540">
                    <a:off x="159" y="50"/>
                    <a:ext cx="742" cy="186"/>
                    <a:chOff x="0" y="0"/>
                    <a:chExt cx="1118" cy="279"/>
                  </a:xfrm>
                </p:grpSpPr>
                <p:sp>
                  <p:nvSpPr>
                    <p:cNvPr id="69830"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1"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2"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33"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sp>
            <p:nvSpPr>
              <p:cNvPr id="69671" name="Line 4"/>
              <p:cNvSpPr/>
              <p:nvPr/>
            </p:nvSpPr>
            <p:spPr>
              <a:xfrm>
                <a:off x="1327150" y="4071938"/>
                <a:ext cx="1390650" cy="142875"/>
              </a:xfrm>
              <a:prstGeom prst="line">
                <a:avLst/>
              </a:prstGeom>
              <a:ln w="19050" cap="flat" cmpd="sng">
                <a:solidFill>
                  <a:srgbClr val="FFBD5B"/>
                </a:solidFill>
                <a:prstDash val="solid"/>
                <a:headEnd type="triangle" w="med" len="med"/>
                <a:tailEnd type="triangle" w="med" len="med"/>
              </a:ln>
            </p:spPr>
          </p:sp>
          <p:sp>
            <p:nvSpPr>
              <p:cNvPr id="69672" name="Line 5"/>
              <p:cNvSpPr/>
              <p:nvPr/>
            </p:nvSpPr>
            <p:spPr>
              <a:xfrm>
                <a:off x="2254250" y="2857500"/>
                <a:ext cx="661988" cy="1214438"/>
              </a:xfrm>
              <a:prstGeom prst="line">
                <a:avLst/>
              </a:prstGeom>
              <a:ln w="19050" cap="flat" cmpd="sng">
                <a:solidFill>
                  <a:srgbClr val="FFBD5B"/>
                </a:solidFill>
                <a:prstDash val="solid"/>
                <a:headEnd type="triangle" w="med" len="med"/>
                <a:tailEnd type="triangle" w="med" len="med"/>
              </a:ln>
            </p:spPr>
          </p:sp>
          <p:sp>
            <p:nvSpPr>
              <p:cNvPr id="69673" name="Line 6"/>
              <p:cNvSpPr/>
              <p:nvPr/>
            </p:nvSpPr>
            <p:spPr>
              <a:xfrm flipH="true">
                <a:off x="2586038" y="4643438"/>
                <a:ext cx="463550" cy="1071562"/>
              </a:xfrm>
              <a:prstGeom prst="line">
                <a:avLst/>
              </a:prstGeom>
              <a:ln w="19050" cap="flat" cmpd="sng">
                <a:solidFill>
                  <a:srgbClr val="FFBD5B"/>
                </a:solidFill>
                <a:prstDash val="solid"/>
                <a:headEnd type="triangle" w="med" len="med"/>
                <a:tailEnd type="triangle" w="med" len="med"/>
              </a:ln>
            </p:spPr>
          </p:sp>
          <p:sp>
            <p:nvSpPr>
              <p:cNvPr id="69674" name="Line 7"/>
              <p:cNvSpPr/>
              <p:nvPr/>
            </p:nvSpPr>
            <p:spPr>
              <a:xfrm>
                <a:off x="3313113" y="4714875"/>
                <a:ext cx="463550" cy="571500"/>
              </a:xfrm>
              <a:prstGeom prst="line">
                <a:avLst/>
              </a:prstGeom>
              <a:ln w="19050" cap="flat" cmpd="sng">
                <a:solidFill>
                  <a:srgbClr val="FFBD5B"/>
                </a:solidFill>
                <a:prstDash val="solid"/>
                <a:headEnd type="triangle" w="med" len="med"/>
                <a:tailEnd type="triangle" w="med" len="med"/>
              </a:ln>
            </p:spPr>
          </p:sp>
          <p:sp>
            <p:nvSpPr>
              <p:cNvPr id="69675" name="Line 8"/>
              <p:cNvSpPr/>
              <p:nvPr/>
            </p:nvSpPr>
            <p:spPr>
              <a:xfrm flipV="true">
                <a:off x="3313113" y="3357563"/>
                <a:ext cx="596900" cy="785812"/>
              </a:xfrm>
              <a:prstGeom prst="line">
                <a:avLst/>
              </a:prstGeom>
              <a:ln w="19050" cap="flat" cmpd="sng">
                <a:solidFill>
                  <a:srgbClr val="FFBD5B"/>
                </a:solidFill>
                <a:prstDash val="solid"/>
                <a:headEnd type="triangle" w="med" len="med"/>
                <a:tailEnd type="triangle" w="med" len="med"/>
              </a:ln>
            </p:spPr>
          </p:sp>
          <p:sp>
            <p:nvSpPr>
              <p:cNvPr id="69676" name="Line 5"/>
              <p:cNvSpPr/>
              <p:nvPr/>
            </p:nvSpPr>
            <p:spPr>
              <a:xfrm flipV="true">
                <a:off x="1327150" y="4572000"/>
                <a:ext cx="1457325" cy="785813"/>
              </a:xfrm>
              <a:prstGeom prst="line">
                <a:avLst/>
              </a:prstGeom>
              <a:ln w="19050" cap="flat" cmpd="sng">
                <a:solidFill>
                  <a:srgbClr val="FFBD5B"/>
                </a:solidFill>
                <a:prstDash val="solid"/>
                <a:headEnd type="triangle" w="med" len="med"/>
                <a:tailEnd type="triangle" w="med" len="med"/>
              </a:ln>
            </p:spPr>
          </p:sp>
          <p:grpSp>
            <p:nvGrpSpPr>
              <p:cNvPr id="69677" name="Group 68"/>
              <p:cNvGrpSpPr/>
              <p:nvPr/>
            </p:nvGrpSpPr>
            <p:grpSpPr>
              <a:xfrm>
                <a:off x="665163" y="3505200"/>
                <a:ext cx="860425" cy="1071563"/>
                <a:chOff x="0" y="0"/>
                <a:chExt cx="1146175" cy="1361499"/>
              </a:xfrm>
            </p:grpSpPr>
            <p:sp>
              <p:nvSpPr>
                <p:cNvPr id="69796"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97"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98" name="Oval 73"/>
                <p:cNvSpPr/>
                <p:nvPr/>
              </p:nvSpPr>
              <p:spPr>
                <a:xfrm>
                  <a:off x="34925" y="30163"/>
                  <a:ext cx="1079500" cy="1081458"/>
                </a:xfrm>
                <a:prstGeom prst="ellipse">
                  <a:avLst/>
                </a:prstGeom>
                <a:solidFill>
                  <a:srgbClr val="FFC0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99"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800" name="Group 73"/>
                <p:cNvGrpSpPr/>
                <p:nvPr/>
              </p:nvGrpSpPr>
              <p:grpSpPr>
                <a:xfrm rot="-3733502" flipH="true" flipV="true">
                  <a:off x="356295" y="774995"/>
                  <a:ext cx="951904" cy="221466"/>
                  <a:chOff x="0" y="0"/>
                  <a:chExt cx="899" cy="236"/>
                </a:xfrm>
              </p:grpSpPr>
              <p:grpSp>
                <p:nvGrpSpPr>
                  <p:cNvPr id="69812" name="Group 74"/>
                  <p:cNvGrpSpPr/>
                  <p:nvPr/>
                </p:nvGrpSpPr>
                <p:grpSpPr>
                  <a:xfrm>
                    <a:off x="0" y="0"/>
                    <a:ext cx="742" cy="186"/>
                    <a:chOff x="0" y="0"/>
                    <a:chExt cx="1118" cy="279"/>
                  </a:xfrm>
                </p:grpSpPr>
                <p:sp>
                  <p:nvSpPr>
                    <p:cNvPr id="69818"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9"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20"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21"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13" name="Group 79"/>
                  <p:cNvGrpSpPr/>
                  <p:nvPr/>
                </p:nvGrpSpPr>
                <p:grpSpPr>
                  <a:xfrm rot="1353540">
                    <a:off x="157" y="50"/>
                    <a:ext cx="742" cy="186"/>
                    <a:chOff x="0" y="0"/>
                    <a:chExt cx="1118" cy="279"/>
                  </a:xfrm>
                </p:grpSpPr>
                <p:sp>
                  <p:nvSpPr>
                    <p:cNvPr id="69814"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5"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6"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7"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801" name="Group 84"/>
                <p:cNvGrpSpPr/>
                <p:nvPr/>
              </p:nvGrpSpPr>
              <p:grpSpPr>
                <a:xfrm rot="-3733502" flipH="true" flipV="true">
                  <a:off x="472335" y="789328"/>
                  <a:ext cx="842597" cy="193673"/>
                  <a:chOff x="0" y="0"/>
                  <a:chExt cx="899" cy="236"/>
                </a:xfrm>
              </p:grpSpPr>
              <p:grpSp>
                <p:nvGrpSpPr>
                  <p:cNvPr id="69802" name="Group 85"/>
                  <p:cNvGrpSpPr/>
                  <p:nvPr/>
                </p:nvGrpSpPr>
                <p:grpSpPr>
                  <a:xfrm>
                    <a:off x="0" y="0"/>
                    <a:ext cx="742" cy="186"/>
                    <a:chOff x="0" y="0"/>
                    <a:chExt cx="1118" cy="279"/>
                  </a:xfrm>
                </p:grpSpPr>
                <p:sp>
                  <p:nvSpPr>
                    <p:cNvPr id="69808"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9"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0"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11"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803" name="Group 90"/>
                  <p:cNvGrpSpPr/>
                  <p:nvPr/>
                </p:nvGrpSpPr>
                <p:grpSpPr>
                  <a:xfrm rot="1353540">
                    <a:off x="157" y="50"/>
                    <a:ext cx="742" cy="186"/>
                    <a:chOff x="0" y="0"/>
                    <a:chExt cx="1118" cy="279"/>
                  </a:xfrm>
                </p:grpSpPr>
                <p:sp>
                  <p:nvSpPr>
                    <p:cNvPr id="69804"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5"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6"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807"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78" name="Group 95"/>
              <p:cNvGrpSpPr/>
              <p:nvPr/>
            </p:nvGrpSpPr>
            <p:grpSpPr>
              <a:xfrm>
                <a:off x="3446463" y="5005388"/>
                <a:ext cx="860425" cy="1071562"/>
                <a:chOff x="0" y="0"/>
                <a:chExt cx="1146175" cy="1361499"/>
              </a:xfrm>
            </p:grpSpPr>
            <p:sp>
              <p:nvSpPr>
                <p:cNvPr id="69770"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71"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72" name="Oval 73"/>
                <p:cNvSpPr/>
                <p:nvPr/>
              </p:nvSpPr>
              <p:spPr>
                <a:xfrm>
                  <a:off x="34925" y="30163"/>
                  <a:ext cx="1079500" cy="1081458"/>
                </a:xfrm>
                <a:prstGeom prst="ellipse">
                  <a:avLst/>
                </a:prstGeom>
                <a:solidFill>
                  <a:srgbClr val="FFC0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73"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774" name="Group 100"/>
                <p:cNvGrpSpPr/>
                <p:nvPr/>
              </p:nvGrpSpPr>
              <p:grpSpPr>
                <a:xfrm rot="-3733502" flipH="true" flipV="true">
                  <a:off x="356011" y="774524"/>
                  <a:ext cx="952963" cy="221466"/>
                  <a:chOff x="0" y="0"/>
                  <a:chExt cx="900" cy="236"/>
                </a:xfrm>
              </p:grpSpPr>
              <p:grpSp>
                <p:nvGrpSpPr>
                  <p:cNvPr id="69786" name="Group 101"/>
                  <p:cNvGrpSpPr/>
                  <p:nvPr/>
                </p:nvGrpSpPr>
                <p:grpSpPr>
                  <a:xfrm>
                    <a:off x="0" y="0"/>
                    <a:ext cx="742" cy="186"/>
                    <a:chOff x="0" y="0"/>
                    <a:chExt cx="1118" cy="279"/>
                  </a:xfrm>
                </p:grpSpPr>
                <p:sp>
                  <p:nvSpPr>
                    <p:cNvPr id="69792"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3"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4"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5"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87" name="Group 106"/>
                  <p:cNvGrpSpPr/>
                  <p:nvPr/>
                </p:nvGrpSpPr>
                <p:grpSpPr>
                  <a:xfrm rot="1353540">
                    <a:off x="158" y="50"/>
                    <a:ext cx="742" cy="186"/>
                    <a:chOff x="0" y="0"/>
                    <a:chExt cx="1118" cy="279"/>
                  </a:xfrm>
                </p:grpSpPr>
                <p:sp>
                  <p:nvSpPr>
                    <p:cNvPr id="69788"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9"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0"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91"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775" name="Group 111"/>
                <p:cNvGrpSpPr/>
                <p:nvPr/>
              </p:nvGrpSpPr>
              <p:grpSpPr>
                <a:xfrm rot="-3733502" flipH="true" flipV="true">
                  <a:off x="472083" y="788913"/>
                  <a:ext cx="843534" cy="193673"/>
                  <a:chOff x="0" y="0"/>
                  <a:chExt cx="900" cy="236"/>
                </a:xfrm>
              </p:grpSpPr>
              <p:grpSp>
                <p:nvGrpSpPr>
                  <p:cNvPr id="69776" name="Group 112"/>
                  <p:cNvGrpSpPr/>
                  <p:nvPr/>
                </p:nvGrpSpPr>
                <p:grpSpPr>
                  <a:xfrm>
                    <a:off x="0" y="0"/>
                    <a:ext cx="742" cy="186"/>
                    <a:chOff x="0" y="0"/>
                    <a:chExt cx="1118" cy="279"/>
                  </a:xfrm>
                </p:grpSpPr>
                <p:sp>
                  <p:nvSpPr>
                    <p:cNvPr id="69782"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3"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4"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5"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77" name="Group 117"/>
                  <p:cNvGrpSpPr/>
                  <p:nvPr/>
                </p:nvGrpSpPr>
                <p:grpSpPr>
                  <a:xfrm rot="1353540">
                    <a:off x="158" y="50"/>
                    <a:ext cx="742" cy="186"/>
                    <a:chOff x="0" y="0"/>
                    <a:chExt cx="1118" cy="279"/>
                  </a:xfrm>
                </p:grpSpPr>
                <p:sp>
                  <p:nvSpPr>
                    <p:cNvPr id="69778"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79"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0"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81"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79" name="Group 149"/>
              <p:cNvGrpSpPr/>
              <p:nvPr/>
            </p:nvGrpSpPr>
            <p:grpSpPr>
              <a:xfrm>
                <a:off x="1658938" y="2276475"/>
                <a:ext cx="860425" cy="1071563"/>
                <a:chOff x="0" y="0"/>
                <a:chExt cx="1146175" cy="1361680"/>
              </a:xfrm>
            </p:grpSpPr>
            <p:sp>
              <p:nvSpPr>
                <p:cNvPr id="69744"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45"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46" name="Oval 73"/>
                <p:cNvSpPr/>
                <p:nvPr/>
              </p:nvSpPr>
              <p:spPr>
                <a:xfrm>
                  <a:off x="34925" y="30163"/>
                  <a:ext cx="1079500" cy="1081458"/>
                </a:xfrm>
                <a:prstGeom prst="ellipse">
                  <a:avLst/>
                </a:prstGeom>
                <a:solidFill>
                  <a:srgbClr val="DEA9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47"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748" name="Group 154"/>
                <p:cNvGrpSpPr/>
                <p:nvPr/>
              </p:nvGrpSpPr>
              <p:grpSpPr>
                <a:xfrm rot="-3733502" flipH="true" flipV="true">
                  <a:off x="356295" y="774995"/>
                  <a:ext cx="951904" cy="221466"/>
                  <a:chOff x="0" y="0"/>
                  <a:chExt cx="899" cy="236"/>
                </a:xfrm>
              </p:grpSpPr>
              <p:grpSp>
                <p:nvGrpSpPr>
                  <p:cNvPr id="69760" name="Group 155"/>
                  <p:cNvGrpSpPr/>
                  <p:nvPr/>
                </p:nvGrpSpPr>
                <p:grpSpPr>
                  <a:xfrm>
                    <a:off x="0" y="0"/>
                    <a:ext cx="742" cy="186"/>
                    <a:chOff x="0" y="0"/>
                    <a:chExt cx="1118" cy="279"/>
                  </a:xfrm>
                </p:grpSpPr>
                <p:sp>
                  <p:nvSpPr>
                    <p:cNvPr id="69766"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7"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8"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9"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61" name="Group 160"/>
                  <p:cNvGrpSpPr/>
                  <p:nvPr/>
                </p:nvGrpSpPr>
                <p:grpSpPr>
                  <a:xfrm rot="1353540">
                    <a:off x="157" y="50"/>
                    <a:ext cx="742" cy="186"/>
                    <a:chOff x="0" y="0"/>
                    <a:chExt cx="1118" cy="279"/>
                  </a:xfrm>
                </p:grpSpPr>
                <p:sp>
                  <p:nvSpPr>
                    <p:cNvPr id="69762"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3"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4"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65"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749" name="Group 165"/>
                <p:cNvGrpSpPr/>
                <p:nvPr/>
              </p:nvGrpSpPr>
              <p:grpSpPr>
                <a:xfrm rot="-3733502" flipH="true" flipV="true">
                  <a:off x="472338" y="789325"/>
                  <a:ext cx="842596" cy="193673"/>
                  <a:chOff x="0" y="0"/>
                  <a:chExt cx="899" cy="236"/>
                </a:xfrm>
              </p:grpSpPr>
              <p:grpSp>
                <p:nvGrpSpPr>
                  <p:cNvPr id="69750" name="Group 166"/>
                  <p:cNvGrpSpPr/>
                  <p:nvPr/>
                </p:nvGrpSpPr>
                <p:grpSpPr>
                  <a:xfrm>
                    <a:off x="0" y="0"/>
                    <a:ext cx="742" cy="186"/>
                    <a:chOff x="0" y="0"/>
                    <a:chExt cx="1118" cy="279"/>
                  </a:xfrm>
                </p:grpSpPr>
                <p:sp>
                  <p:nvSpPr>
                    <p:cNvPr id="69756"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7"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8"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9"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51" name="Group 171"/>
                  <p:cNvGrpSpPr/>
                  <p:nvPr/>
                </p:nvGrpSpPr>
                <p:grpSpPr>
                  <a:xfrm rot="1353540">
                    <a:off x="157" y="50"/>
                    <a:ext cx="742" cy="186"/>
                    <a:chOff x="0" y="0"/>
                    <a:chExt cx="1118" cy="279"/>
                  </a:xfrm>
                </p:grpSpPr>
                <p:sp>
                  <p:nvSpPr>
                    <p:cNvPr id="69752"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3"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4"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55"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80" name="Group 176"/>
              <p:cNvGrpSpPr/>
              <p:nvPr/>
            </p:nvGrpSpPr>
            <p:grpSpPr>
              <a:xfrm>
                <a:off x="665163" y="5000625"/>
                <a:ext cx="860425" cy="1071563"/>
                <a:chOff x="0" y="0"/>
                <a:chExt cx="1146175" cy="1361680"/>
              </a:xfrm>
            </p:grpSpPr>
            <p:sp>
              <p:nvSpPr>
                <p:cNvPr id="69718"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19"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720" name="Oval 73"/>
                <p:cNvSpPr/>
                <p:nvPr/>
              </p:nvSpPr>
              <p:spPr>
                <a:xfrm>
                  <a:off x="34925" y="30163"/>
                  <a:ext cx="1079500" cy="1081458"/>
                </a:xfrm>
                <a:prstGeom prst="ellipse">
                  <a:avLst/>
                </a:prstGeom>
                <a:solidFill>
                  <a:srgbClr val="D2CD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721"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69722" name="Group 181"/>
                <p:cNvGrpSpPr/>
                <p:nvPr/>
              </p:nvGrpSpPr>
              <p:grpSpPr>
                <a:xfrm rot="-3733502" flipH="true" flipV="true">
                  <a:off x="355730" y="774059"/>
                  <a:ext cx="954022" cy="221466"/>
                  <a:chOff x="0" y="0"/>
                  <a:chExt cx="901" cy="236"/>
                </a:xfrm>
              </p:grpSpPr>
              <p:grpSp>
                <p:nvGrpSpPr>
                  <p:cNvPr id="69734" name="Group 182"/>
                  <p:cNvGrpSpPr/>
                  <p:nvPr/>
                </p:nvGrpSpPr>
                <p:grpSpPr>
                  <a:xfrm>
                    <a:off x="0" y="0"/>
                    <a:ext cx="742" cy="186"/>
                    <a:chOff x="0" y="0"/>
                    <a:chExt cx="1118" cy="279"/>
                  </a:xfrm>
                </p:grpSpPr>
                <p:sp>
                  <p:nvSpPr>
                    <p:cNvPr id="69740"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41"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42"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43"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35" name="Group 187"/>
                  <p:cNvGrpSpPr/>
                  <p:nvPr/>
                </p:nvGrpSpPr>
                <p:grpSpPr>
                  <a:xfrm rot="1353540">
                    <a:off x="159" y="50"/>
                    <a:ext cx="742" cy="186"/>
                    <a:chOff x="0" y="0"/>
                    <a:chExt cx="1118" cy="279"/>
                  </a:xfrm>
                </p:grpSpPr>
                <p:sp>
                  <p:nvSpPr>
                    <p:cNvPr id="69736"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7"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8"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9"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723" name="Group 192"/>
                <p:cNvGrpSpPr/>
                <p:nvPr/>
              </p:nvGrpSpPr>
              <p:grpSpPr>
                <a:xfrm rot="-3733502" flipH="true" flipV="true">
                  <a:off x="471834" y="788498"/>
                  <a:ext cx="844471" cy="193673"/>
                  <a:chOff x="0" y="0"/>
                  <a:chExt cx="901" cy="236"/>
                </a:xfrm>
              </p:grpSpPr>
              <p:grpSp>
                <p:nvGrpSpPr>
                  <p:cNvPr id="69724" name="Group 193"/>
                  <p:cNvGrpSpPr/>
                  <p:nvPr/>
                </p:nvGrpSpPr>
                <p:grpSpPr>
                  <a:xfrm>
                    <a:off x="0" y="0"/>
                    <a:ext cx="742" cy="186"/>
                    <a:chOff x="0" y="0"/>
                    <a:chExt cx="1118" cy="279"/>
                  </a:xfrm>
                </p:grpSpPr>
                <p:sp>
                  <p:nvSpPr>
                    <p:cNvPr id="69730"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1"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2"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33"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25" name="Group 198"/>
                  <p:cNvGrpSpPr/>
                  <p:nvPr/>
                </p:nvGrpSpPr>
                <p:grpSpPr>
                  <a:xfrm rot="1353540">
                    <a:off x="159" y="50"/>
                    <a:ext cx="742" cy="186"/>
                    <a:chOff x="0" y="0"/>
                    <a:chExt cx="1118" cy="279"/>
                  </a:xfrm>
                </p:grpSpPr>
                <p:sp>
                  <p:nvSpPr>
                    <p:cNvPr id="69726"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27"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28"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29"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sp>
            <p:nvSpPr>
              <p:cNvPr id="23" name="TextBox 35"/>
              <p:cNvSpPr txBox="true">
                <a:spLocks noChangeArrowheads="true"/>
              </p:cNvSpPr>
              <p:nvPr/>
            </p:nvSpPr>
            <p:spPr bwMode="auto">
              <a:xfrm>
                <a:off x="731851" y="3643857"/>
                <a:ext cx="793473"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完满的婚姻</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TextBox 36"/>
              <p:cNvSpPr txBox="true">
                <a:spLocks noChangeArrowheads="true"/>
              </p:cNvSpPr>
              <p:nvPr/>
            </p:nvSpPr>
            <p:spPr bwMode="auto">
              <a:xfrm>
                <a:off x="1790945" y="2428720"/>
                <a:ext cx="661227" cy="52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提高学历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TextBox 37"/>
              <p:cNvSpPr txBox="true">
                <a:spLocks noChangeArrowheads="true"/>
              </p:cNvSpPr>
              <p:nvPr/>
            </p:nvSpPr>
            <p:spPr bwMode="auto">
              <a:xfrm>
                <a:off x="3843577" y="2929153"/>
                <a:ext cx="596800"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技术职称</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TextBox 39"/>
              <p:cNvSpPr txBox="true">
                <a:spLocks noChangeArrowheads="true"/>
              </p:cNvSpPr>
              <p:nvPr/>
            </p:nvSpPr>
            <p:spPr bwMode="auto">
              <a:xfrm>
                <a:off x="3577955" y="5215640"/>
                <a:ext cx="548198"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适度借贷</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TextBox 40"/>
              <p:cNvSpPr txBox="true">
                <a:spLocks noChangeArrowheads="true"/>
              </p:cNvSpPr>
              <p:nvPr/>
            </p:nvSpPr>
            <p:spPr bwMode="auto">
              <a:xfrm>
                <a:off x="4088852" y="4109048"/>
                <a:ext cx="713222"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稳定的工作</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TextBox 42"/>
              <p:cNvSpPr txBox="true">
                <a:spLocks noChangeArrowheads="true"/>
              </p:cNvSpPr>
              <p:nvPr/>
            </p:nvSpPr>
            <p:spPr bwMode="auto">
              <a:xfrm>
                <a:off x="864096" y="5143747"/>
                <a:ext cx="530112" cy="5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个人住房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9687" name="Line 7"/>
              <p:cNvSpPr/>
              <p:nvPr/>
            </p:nvSpPr>
            <p:spPr>
              <a:xfrm>
                <a:off x="3446463" y="4357688"/>
                <a:ext cx="728662" cy="71437"/>
              </a:xfrm>
              <a:prstGeom prst="line">
                <a:avLst/>
              </a:prstGeom>
              <a:ln w="19050" cap="flat" cmpd="sng">
                <a:solidFill>
                  <a:srgbClr val="FFBD5B"/>
                </a:solidFill>
                <a:prstDash val="solid"/>
                <a:headEnd type="triangle" w="med" len="med"/>
                <a:tailEnd type="triangle" w="med" len="med"/>
              </a:ln>
            </p:spPr>
          </p:sp>
          <p:grpSp>
            <p:nvGrpSpPr>
              <p:cNvPr id="69688" name="Group 212"/>
              <p:cNvGrpSpPr/>
              <p:nvPr/>
            </p:nvGrpSpPr>
            <p:grpSpPr>
              <a:xfrm>
                <a:off x="2586038" y="3857625"/>
                <a:ext cx="927100" cy="1214438"/>
                <a:chOff x="0" y="0"/>
                <a:chExt cx="1146175" cy="1361618"/>
              </a:xfrm>
            </p:grpSpPr>
            <p:sp>
              <p:nvSpPr>
                <p:cNvPr id="69693"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694" name="Picture 72" descr="circuler_1"/>
                <p:cNvPicPr>
                  <a:picLocks noChangeAspect="true"/>
                </p:cNvPicPr>
                <p:nvPr/>
              </p:nvPicPr>
              <p:blipFill>
                <a:blip r:embed="rId7"/>
                <a:stretch>
                  <a:fillRect/>
                </a:stretch>
              </p:blipFill>
              <p:spPr>
                <a:xfrm>
                  <a:off x="34925" y="30163"/>
                  <a:ext cx="1072543" cy="1079150"/>
                </a:xfrm>
                <a:prstGeom prst="rect">
                  <a:avLst/>
                </a:prstGeom>
                <a:noFill/>
                <a:ln w="9525">
                  <a:noFill/>
                </a:ln>
              </p:spPr>
            </p:pic>
            <p:sp>
              <p:nvSpPr>
                <p:cNvPr id="69695" name="Oval 73"/>
                <p:cNvSpPr/>
                <p:nvPr/>
              </p:nvSpPr>
              <p:spPr>
                <a:xfrm>
                  <a:off x="34925" y="30163"/>
                  <a:ext cx="1079500" cy="1081458"/>
                </a:xfrm>
                <a:prstGeom prst="ellipse">
                  <a:avLst/>
                </a:prstGeom>
                <a:solidFill>
                  <a:srgbClr val="0070C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9696" name="Group 216"/>
                <p:cNvGrpSpPr/>
                <p:nvPr/>
              </p:nvGrpSpPr>
              <p:grpSpPr>
                <a:xfrm rot="-3733502" flipH="true" flipV="true">
                  <a:off x="356576" y="775460"/>
                  <a:ext cx="950845" cy="221466"/>
                  <a:chOff x="0" y="0"/>
                  <a:chExt cx="898" cy="236"/>
                </a:xfrm>
              </p:grpSpPr>
              <p:grpSp>
                <p:nvGrpSpPr>
                  <p:cNvPr id="69708" name="Group 217"/>
                  <p:cNvGrpSpPr/>
                  <p:nvPr/>
                </p:nvGrpSpPr>
                <p:grpSpPr>
                  <a:xfrm>
                    <a:off x="0" y="0"/>
                    <a:ext cx="742" cy="186"/>
                    <a:chOff x="0" y="0"/>
                    <a:chExt cx="1118" cy="279"/>
                  </a:xfrm>
                </p:grpSpPr>
                <p:sp>
                  <p:nvSpPr>
                    <p:cNvPr id="69714"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5"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6"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7"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709" name="Group 222"/>
                  <p:cNvGrpSpPr/>
                  <p:nvPr/>
                </p:nvGrpSpPr>
                <p:grpSpPr>
                  <a:xfrm rot="1353540">
                    <a:off x="156" y="50"/>
                    <a:ext cx="742" cy="186"/>
                    <a:chOff x="0" y="0"/>
                    <a:chExt cx="1118" cy="279"/>
                  </a:xfrm>
                </p:grpSpPr>
                <p:sp>
                  <p:nvSpPr>
                    <p:cNvPr id="69710"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1"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2"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13"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697" name="Group 227"/>
                <p:cNvGrpSpPr/>
                <p:nvPr/>
              </p:nvGrpSpPr>
              <p:grpSpPr>
                <a:xfrm rot="-3733502" flipH="true" flipV="true">
                  <a:off x="472586" y="789743"/>
                  <a:ext cx="841660" cy="193673"/>
                  <a:chOff x="0" y="0"/>
                  <a:chExt cx="898" cy="236"/>
                </a:xfrm>
              </p:grpSpPr>
              <p:grpSp>
                <p:nvGrpSpPr>
                  <p:cNvPr id="69698" name="Group 228"/>
                  <p:cNvGrpSpPr/>
                  <p:nvPr/>
                </p:nvGrpSpPr>
                <p:grpSpPr>
                  <a:xfrm>
                    <a:off x="0" y="0"/>
                    <a:ext cx="742" cy="186"/>
                    <a:chOff x="0" y="0"/>
                    <a:chExt cx="1118" cy="279"/>
                  </a:xfrm>
                </p:grpSpPr>
                <p:sp>
                  <p:nvSpPr>
                    <p:cNvPr id="69704"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5"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6"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7"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699" name="Group 233"/>
                  <p:cNvGrpSpPr/>
                  <p:nvPr/>
                </p:nvGrpSpPr>
                <p:grpSpPr>
                  <a:xfrm rot="1353540">
                    <a:off x="156" y="50"/>
                    <a:ext cx="742" cy="186"/>
                    <a:chOff x="0" y="0"/>
                    <a:chExt cx="1118" cy="279"/>
                  </a:xfrm>
                </p:grpSpPr>
                <p:sp>
                  <p:nvSpPr>
                    <p:cNvPr id="69700"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1"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2"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703"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grpSp>
            <p:nvGrpSpPr>
              <p:cNvPr id="69689" name="Group 238"/>
              <p:cNvGrpSpPr/>
              <p:nvPr/>
            </p:nvGrpSpPr>
            <p:grpSpPr>
              <a:xfrm>
                <a:off x="2586038" y="3857625"/>
                <a:ext cx="962025" cy="1027113"/>
                <a:chOff x="0" y="0"/>
                <a:chExt cx="709" cy="708"/>
              </a:xfrm>
            </p:grpSpPr>
            <p:sp>
              <p:nvSpPr>
                <p:cNvPr id="69691" name="Oval 61"/>
                <p:cNvSpPr/>
                <p:nvPr/>
              </p:nvSpPr>
              <p:spPr>
                <a:xfrm>
                  <a:off x="0" y="0"/>
                  <a:ext cx="709" cy="708"/>
                </a:xfrm>
                <a:prstGeom prst="ellipse">
                  <a:avLst/>
                </a:prstGeom>
                <a:gradFill rotWithShape="true">
                  <a:gsLst>
                    <a:gs pos="0">
                      <a:srgbClr val="6BA1C5"/>
                    </a:gs>
                    <a:gs pos="100000">
                      <a:srgbClr val="314A5A"/>
                    </a:gs>
                  </a:gsLst>
                  <a:path path="rect">
                    <a:fillToRect r="100000" b="10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spcBef>
                      <a:spcPct val="50000"/>
                    </a:spcBef>
                    <a:buFont typeface="Wingdings" panose="05000000000000000000" pitchFamily="2" charset="2"/>
                    <a:buNone/>
                  </a:pPr>
                  <a:endParaRPr lang="en-US" altLang="zh-CN" sz="1600" dirty="0">
                    <a:solidFill>
                      <a:srgbClr val="FFFFFF"/>
                    </a:solidFill>
                    <a:latin typeface="微软雅黑" panose="020B0503020204020204" charset="-122"/>
                    <a:ea typeface="微软雅黑" panose="020B0503020204020204" charset="-122"/>
                  </a:endParaRPr>
                </a:p>
              </p:txBody>
            </p:sp>
            <p:sp>
              <p:nvSpPr>
                <p:cNvPr id="69692" name="Oval 62"/>
                <p:cNvSpPr/>
                <p:nvPr/>
              </p:nvSpPr>
              <p:spPr>
                <a:xfrm>
                  <a:off x="146" y="49"/>
                  <a:ext cx="163" cy="170"/>
                </a:xfrm>
                <a:prstGeom prst="ellipse">
                  <a:avLst/>
                </a:prstGeom>
                <a:gradFill rotWithShape="true">
                  <a:gsLst>
                    <a:gs pos="0">
                      <a:srgbClr val="FFFFFF">
                        <a:alpha val="70000"/>
                      </a:srgbClr>
                    </a:gs>
                    <a:gs pos="100000">
                      <a:srgbClr val="FFFFFF">
                        <a:alpha val="0"/>
                      </a:srgbClr>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33" name="TextBox 43"/>
              <p:cNvSpPr txBox="true">
                <a:spLocks noChangeArrowheads="true"/>
              </p:cNvSpPr>
              <p:nvPr/>
            </p:nvSpPr>
            <p:spPr bwMode="auto">
              <a:xfrm>
                <a:off x="2583288" y="4016010"/>
                <a:ext cx="1027446" cy="73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提高个人信用等级的途径</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69639" name="Group 122"/>
            <p:cNvGrpSpPr/>
            <p:nvPr/>
          </p:nvGrpSpPr>
          <p:grpSpPr>
            <a:xfrm>
              <a:off x="7008" y="8663"/>
              <a:ext cx="1355" cy="1687"/>
              <a:chOff x="0" y="0"/>
              <a:chExt cx="1146175" cy="1361616"/>
            </a:xfrm>
          </p:grpSpPr>
          <p:sp>
            <p:nvSpPr>
              <p:cNvPr id="69641" name="Oval 70"/>
              <p:cNvSpPr/>
              <p:nvPr/>
            </p:nvSpPr>
            <p:spPr>
              <a:xfrm>
                <a:off x="0" y="0"/>
                <a:ext cx="1146175" cy="1154113"/>
              </a:xfrm>
              <a:prstGeom prst="ellipse">
                <a:avLst/>
              </a:prstGeom>
              <a:solidFill>
                <a:srgbClr val="EAEAEA">
                  <a:alpha val="50195"/>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pic>
            <p:nvPicPr>
              <p:cNvPr id="69642"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69643" name="Oval 73"/>
              <p:cNvSpPr/>
              <p:nvPr/>
            </p:nvSpPr>
            <p:spPr>
              <a:xfrm>
                <a:off x="34925" y="30163"/>
                <a:ext cx="1079500" cy="1081458"/>
              </a:xfrm>
              <a:prstGeom prst="ellipse">
                <a:avLst/>
              </a:prstGeom>
              <a:solidFill>
                <a:srgbClr val="DEA90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9644" name="Group 127"/>
              <p:cNvGrpSpPr/>
              <p:nvPr/>
            </p:nvGrpSpPr>
            <p:grpSpPr>
              <a:xfrm rot="-3733502" flipH="true" flipV="true">
                <a:off x="356576" y="775460"/>
                <a:ext cx="950845" cy="221466"/>
                <a:chOff x="0" y="0"/>
                <a:chExt cx="898" cy="236"/>
              </a:xfrm>
            </p:grpSpPr>
            <p:grpSp>
              <p:nvGrpSpPr>
                <p:cNvPr id="69656" name="Group 128"/>
                <p:cNvGrpSpPr/>
                <p:nvPr/>
              </p:nvGrpSpPr>
              <p:grpSpPr>
                <a:xfrm>
                  <a:off x="0" y="0"/>
                  <a:ext cx="742" cy="186"/>
                  <a:chOff x="0" y="0"/>
                  <a:chExt cx="1118" cy="279"/>
                </a:xfrm>
              </p:grpSpPr>
              <p:sp>
                <p:nvSpPr>
                  <p:cNvPr id="69662" name="AutoShape 77"/>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3" name="AutoShape 78"/>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4" name="AutoShape 79"/>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5" name="AutoShape 80"/>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657" name="Group 133"/>
                <p:cNvGrpSpPr/>
                <p:nvPr/>
              </p:nvGrpSpPr>
              <p:grpSpPr>
                <a:xfrm rot="1353540">
                  <a:off x="156" y="50"/>
                  <a:ext cx="742" cy="186"/>
                  <a:chOff x="0" y="0"/>
                  <a:chExt cx="1118" cy="279"/>
                </a:xfrm>
              </p:grpSpPr>
              <p:sp>
                <p:nvSpPr>
                  <p:cNvPr id="69658" name="AutoShape 82"/>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9" name="AutoShape 83"/>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0" name="AutoShape 84"/>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61" name="AutoShape 85"/>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69645" name="Group 138"/>
              <p:cNvGrpSpPr/>
              <p:nvPr/>
            </p:nvGrpSpPr>
            <p:grpSpPr>
              <a:xfrm rot="-3733502" flipH="true" flipV="true">
                <a:off x="472586" y="789743"/>
                <a:ext cx="841660" cy="193673"/>
                <a:chOff x="0" y="0"/>
                <a:chExt cx="898" cy="236"/>
              </a:xfrm>
            </p:grpSpPr>
            <p:grpSp>
              <p:nvGrpSpPr>
                <p:cNvPr id="69646" name="Group 139"/>
                <p:cNvGrpSpPr/>
                <p:nvPr/>
              </p:nvGrpSpPr>
              <p:grpSpPr>
                <a:xfrm>
                  <a:off x="0" y="0"/>
                  <a:ext cx="742" cy="186"/>
                  <a:chOff x="0" y="0"/>
                  <a:chExt cx="1118" cy="279"/>
                </a:xfrm>
              </p:grpSpPr>
              <p:sp>
                <p:nvSpPr>
                  <p:cNvPr id="69652" name="AutoShape 88"/>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3" name="AutoShape 89"/>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4" name="AutoShape 90"/>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5" name="AutoShape 91"/>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69647" name="Group 144"/>
                <p:cNvGrpSpPr/>
                <p:nvPr/>
              </p:nvGrpSpPr>
              <p:grpSpPr>
                <a:xfrm rot="1353540">
                  <a:off x="156" y="50"/>
                  <a:ext cx="742" cy="186"/>
                  <a:chOff x="0" y="0"/>
                  <a:chExt cx="1118" cy="279"/>
                </a:xfrm>
              </p:grpSpPr>
              <p:sp>
                <p:nvSpPr>
                  <p:cNvPr id="69648" name="AutoShape 93"/>
                  <p:cNvSpPr/>
                  <p:nvPr/>
                </p:nvSpPr>
                <p:spPr>
                  <a:xfrm rot="5263130">
                    <a:off x="292"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49" name="AutoShape 94"/>
                  <p:cNvSpPr/>
                  <p:nvPr/>
                </p:nvSpPr>
                <p:spPr>
                  <a:xfrm rot="6078281">
                    <a:off x="428" y="-294"/>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0" name="AutoShape 95"/>
                  <p:cNvSpPr/>
                  <p:nvPr/>
                </p:nvSpPr>
                <p:spPr>
                  <a:xfrm rot="6373927">
                    <a:off x="504" y="-27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69651" name="AutoShape 96"/>
                  <p:cNvSpPr/>
                  <p:nvPr/>
                </p:nvSpPr>
                <p:spPr>
                  <a:xfrm rot="6906312">
                    <a:off x="594" y="-242"/>
                    <a:ext cx="227" cy="816"/>
                  </a:xfrm>
                  <a:prstGeom prst="moon">
                    <a:avLst>
                      <a:gd name="adj" fmla="val 49773"/>
                    </a:avLst>
                  </a:prstGeom>
                  <a:solidFill>
                    <a:srgbClr val="FFFFFF">
                      <a:alpha val="3922"/>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sp>
          <p:nvSpPr>
            <p:cNvPr id="246" name="TextBox 42"/>
            <p:cNvSpPr txBox="true">
              <a:spLocks noChangeArrowheads="true"/>
            </p:cNvSpPr>
            <p:nvPr/>
          </p:nvSpPr>
          <p:spPr bwMode="auto">
            <a:xfrm>
              <a:off x="7113" y="8698"/>
              <a:ext cx="1173"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注意生活细节</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297180"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一、消费征信模式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日期占位符 5"/>
          <p:cNvSpPr txBox="true">
            <a:spLocks noGrp="true"/>
          </p:cNvSpPr>
          <p:nvPr>
            <p:ph type="dt" sz="half" idx="10"/>
          </p:nvPr>
        </p:nvSpPr>
        <p:spPr bwMode="auto">
          <a:xfrm>
            <a:off x="2141855" y="6054090"/>
            <a:ext cx="2743200" cy="365125"/>
          </a:xfrm>
        </p:spPr>
        <p:txBody>
          <a:bodyPr vert="horz" wrap="square" lIns="91440" tIns="45720" rIns="91440" bIns="45720" numCol="1" anchor="t" anchorCtr="false" compatLnSpc="true"/>
          <a:lstStyle/>
          <a:p>
            <a:pPr marL="0" marR="0" lvl="0" indent="0" algn="l" defTabSz="914400" rtl="0" eaLnBrk="1" fontAlgn="base" latinLnBrk="0" hangingPunct="1">
              <a:lnSpc>
                <a:spcPct val="100000"/>
              </a:lnSpc>
              <a:spcBef>
                <a:spcPct val="0"/>
              </a:spcBef>
              <a:spcAft>
                <a:spcPct val="0"/>
              </a:spcAft>
              <a:buClrTx/>
              <a:buSzTx/>
              <a:buFontTx/>
              <a:buNone/>
              <a:defRPr/>
            </a:pPr>
            <a:fld id="{16155A36-E7A4-4E93-B4E1-38513CF8AF04}" type="datetime1">
              <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7" name="组合 6"/>
          <p:cNvGrpSpPr/>
          <p:nvPr/>
        </p:nvGrpSpPr>
        <p:grpSpPr>
          <a:xfrm>
            <a:off x="1733868" y="1623378"/>
            <a:ext cx="8281987" cy="4699000"/>
            <a:chOff x="1425575" y="2176463"/>
            <a:chExt cx="7132638" cy="3841750"/>
          </a:xfrm>
        </p:grpSpPr>
        <p:sp>
          <p:nvSpPr>
            <p:cNvPr id="8" name="Freeform 13"/>
            <p:cNvSpPr/>
            <p:nvPr/>
          </p:nvSpPr>
          <p:spPr>
            <a:xfrm>
              <a:off x="1484313" y="4349750"/>
              <a:ext cx="7053262" cy="1312863"/>
            </a:xfrm>
            <a:custGeom>
              <a:avLst/>
              <a:gdLst/>
              <a:ahLst/>
              <a:cxnLst>
                <a:cxn ang="0">
                  <a:pos x="0" y="2147483646"/>
                </a:cxn>
                <a:cxn ang="0">
                  <a:pos x="2147483646" y="0"/>
                </a:cxn>
                <a:cxn ang="0">
                  <a:pos x="2147483646" y="0"/>
                </a:cxn>
                <a:cxn ang="0">
                  <a:pos x="2147483646" y="2147483646"/>
                </a:cxn>
                <a:cxn ang="0">
                  <a:pos x="0" y="2147483646"/>
                </a:cxn>
              </a:cxnLst>
              <a:pathLst>
                <a:path w="4484" h="1628">
                  <a:moveTo>
                    <a:pt x="0" y="1615"/>
                  </a:moveTo>
                  <a:lnTo>
                    <a:pt x="1622" y="0"/>
                  </a:lnTo>
                  <a:lnTo>
                    <a:pt x="2856" y="0"/>
                  </a:lnTo>
                  <a:lnTo>
                    <a:pt x="4484" y="1628"/>
                  </a:lnTo>
                  <a:lnTo>
                    <a:pt x="0" y="1615"/>
                  </a:lnTo>
                  <a:close/>
                </a:path>
              </a:pathLst>
            </a:custGeom>
            <a:solidFill>
              <a:schemeClr val="bg1">
                <a:alpha val="50195"/>
              </a:schemeClr>
            </a:solidFill>
            <a:ln w="6350" cap="flat" cmpd="sng">
              <a:solidFill>
                <a:schemeClr val="tx1">
                  <a:alpha val="100000"/>
                </a:scheme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 name="Freeform 14"/>
            <p:cNvSpPr/>
            <p:nvPr/>
          </p:nvSpPr>
          <p:spPr>
            <a:xfrm>
              <a:off x="5045075" y="2549525"/>
              <a:ext cx="3500438" cy="3084513"/>
            </a:xfrm>
            <a:custGeom>
              <a:avLst/>
              <a:gdLst/>
              <a:ahLst/>
              <a:cxnLst>
                <a:cxn ang="0">
                  <a:pos x="0" y="2147483646"/>
                </a:cxn>
                <a:cxn ang="0">
                  <a:pos x="0" y="0"/>
                </a:cxn>
                <a:cxn ang="0">
                  <a:pos x="2147483646" y="0"/>
                </a:cxn>
                <a:cxn ang="0">
                  <a:pos x="2147483646" y="2147483646"/>
                </a:cxn>
                <a:cxn ang="0">
                  <a:pos x="2147483646" y="2147483646"/>
                </a:cxn>
                <a:cxn ang="0">
                  <a:pos x="2147483646" y="2147483646"/>
                </a:cxn>
                <a:cxn ang="0">
                  <a:pos x="0" y="2147483646"/>
                </a:cxn>
              </a:cxnLst>
              <a:pathLst>
                <a:path w="2314" h="2690">
                  <a:moveTo>
                    <a:pt x="0" y="1015"/>
                  </a:moveTo>
                  <a:lnTo>
                    <a:pt x="0" y="0"/>
                  </a:lnTo>
                  <a:lnTo>
                    <a:pt x="2314" y="0"/>
                  </a:lnTo>
                  <a:lnTo>
                    <a:pt x="2314" y="2690"/>
                  </a:lnTo>
                  <a:lnTo>
                    <a:pt x="619" y="1529"/>
                  </a:lnTo>
                  <a:lnTo>
                    <a:pt x="619" y="1015"/>
                  </a:lnTo>
                  <a:lnTo>
                    <a:pt x="0" y="1015"/>
                  </a:lnTo>
                </a:path>
              </a:pathLst>
            </a:custGeom>
            <a:solidFill>
              <a:schemeClr val="bg1">
                <a:alpha val="50195"/>
              </a:schemeClr>
            </a:solidFill>
            <a:ln w="6350" cap="flat" cmpd="sng">
              <a:solidFill>
                <a:schemeClr val="tx1">
                  <a:alpha val="100000"/>
                </a:scheme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0" name="Freeform 15"/>
            <p:cNvSpPr/>
            <p:nvPr/>
          </p:nvSpPr>
          <p:spPr>
            <a:xfrm flipH="true">
              <a:off x="1444625" y="2549525"/>
              <a:ext cx="3500438" cy="3084513"/>
            </a:xfrm>
            <a:custGeom>
              <a:avLst/>
              <a:gdLst/>
              <a:ahLst/>
              <a:cxnLst>
                <a:cxn ang="0">
                  <a:pos x="0" y="2147483646"/>
                </a:cxn>
                <a:cxn ang="0">
                  <a:pos x="0" y="0"/>
                </a:cxn>
                <a:cxn ang="0">
                  <a:pos x="2147483646" y="0"/>
                </a:cxn>
                <a:cxn ang="0">
                  <a:pos x="2147483646" y="2147483646"/>
                </a:cxn>
                <a:cxn ang="0">
                  <a:pos x="2147483646" y="2147483646"/>
                </a:cxn>
                <a:cxn ang="0">
                  <a:pos x="2147483646" y="2147483646"/>
                </a:cxn>
                <a:cxn ang="0">
                  <a:pos x="0" y="2147483646"/>
                </a:cxn>
              </a:cxnLst>
              <a:pathLst>
                <a:path w="2314" h="2690">
                  <a:moveTo>
                    <a:pt x="0" y="1015"/>
                  </a:moveTo>
                  <a:lnTo>
                    <a:pt x="0" y="0"/>
                  </a:lnTo>
                  <a:lnTo>
                    <a:pt x="2314" y="0"/>
                  </a:lnTo>
                  <a:lnTo>
                    <a:pt x="2314" y="2690"/>
                  </a:lnTo>
                  <a:lnTo>
                    <a:pt x="619" y="1529"/>
                  </a:lnTo>
                  <a:lnTo>
                    <a:pt x="619" y="1015"/>
                  </a:lnTo>
                  <a:lnTo>
                    <a:pt x="0" y="1015"/>
                  </a:lnTo>
                </a:path>
              </a:pathLst>
            </a:custGeom>
            <a:solidFill>
              <a:schemeClr val="bg1">
                <a:alpha val="50195"/>
              </a:schemeClr>
            </a:solidFill>
            <a:ln w="6350" cap="flat" cmpd="sng">
              <a:solidFill>
                <a:schemeClr val="tx1">
                  <a:alpha val="100000"/>
                </a:scheme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6"/>
            <p:cNvSpPr/>
            <p:nvPr/>
          </p:nvSpPr>
          <p:spPr>
            <a:xfrm>
              <a:off x="4102100" y="3775075"/>
              <a:ext cx="1804988" cy="574674"/>
            </a:xfrm>
            <a:prstGeom prst="rect">
              <a:avLst/>
            </a:prstGeom>
            <a:solidFill>
              <a:schemeClr val="accent2"/>
            </a:solidFill>
            <a:ln w="25400" cap="flat" cmpd="sng">
              <a:solidFill>
                <a:schemeClr val="hlink"/>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zh-CN" altLang="de-DE" sz="1200" dirty="0">
                <a:latin typeface="微软雅黑" panose="020B0503020204020204" charset="-122"/>
                <a:ea typeface="微软雅黑" panose="020B0503020204020204" charset="-122"/>
              </a:endParaRPr>
            </a:p>
          </p:txBody>
        </p:sp>
        <p:sp>
          <p:nvSpPr>
            <p:cNvPr id="15" name="Rectangle 17"/>
            <p:cNvSpPr>
              <a:spLocks noChangeArrowheads="true"/>
            </p:cNvSpPr>
            <p:nvPr/>
          </p:nvSpPr>
          <p:spPr bwMode="auto">
            <a:xfrm>
              <a:off x="1451551" y="2176463"/>
              <a:ext cx="3480870" cy="293323"/>
            </a:xfrm>
            <a:prstGeom prst="rect">
              <a:avLst/>
            </a:prstGeom>
            <a:solidFill>
              <a:schemeClr val="accent2"/>
            </a:solidFill>
            <a:ln>
              <a:noFill/>
            </a:ln>
            <a:effectLst>
              <a:outerShdw dist="35921" dir="2700000" algn="ctr" rotWithShape="0">
                <a:srgbClr val="808080"/>
              </a:outer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政府主导模式</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Rectangle 18"/>
            <p:cNvSpPr>
              <a:spLocks noChangeArrowheads="true"/>
            </p:cNvSpPr>
            <p:nvPr/>
          </p:nvSpPr>
          <p:spPr bwMode="auto">
            <a:xfrm>
              <a:off x="5063671" y="2176463"/>
              <a:ext cx="3482237" cy="293323"/>
            </a:xfrm>
            <a:prstGeom prst="rect">
              <a:avLst/>
            </a:prstGeom>
            <a:solidFill>
              <a:schemeClr val="accent2"/>
            </a:solidFill>
            <a:ln>
              <a:noFill/>
            </a:ln>
            <a:effectLst>
              <a:outerShdw dist="35921" dir="2700000" algn="ctr" rotWithShape="0">
                <a:srgbClr val="808080"/>
              </a:outer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市场主导模式</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Rectangle 19"/>
            <p:cNvSpPr/>
            <p:nvPr/>
          </p:nvSpPr>
          <p:spPr>
            <a:xfrm>
              <a:off x="1425575" y="5724525"/>
              <a:ext cx="7132638" cy="293688"/>
            </a:xfrm>
            <a:prstGeom prst="rect">
              <a:avLst/>
            </a:prstGeom>
            <a:solidFill>
              <a:schemeClr val="accent2"/>
            </a:solidFill>
            <a:ln w="6350">
              <a:noFill/>
            </a:ln>
            <a:effectLst>
              <a:outerShdw dist="35921" dir="2699999" algn="ctr" rotWithShape="0">
                <a:srgbClr val="808080"/>
              </a:outer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de-DE" altLang="zh-CN" sz="1200" dirty="0">
                <a:latin typeface="微软雅黑" panose="020B0503020204020204" charset="-122"/>
                <a:ea typeface="微软雅黑" panose="020B0503020204020204" charset="-122"/>
              </a:endParaRPr>
            </a:p>
          </p:txBody>
        </p:sp>
      </p:grpSp>
      <p:sp>
        <p:nvSpPr>
          <p:cNvPr id="23" name="矩形 22"/>
          <p:cNvSpPr/>
          <p:nvPr/>
        </p:nvSpPr>
        <p:spPr>
          <a:xfrm>
            <a:off x="1627505" y="2066290"/>
            <a:ext cx="3384550" cy="2711450"/>
          </a:xfrm>
          <a:prstGeom prst="rect">
            <a:avLst/>
          </a:prstGeom>
        </p:spPr>
        <p:txBody>
          <a:bodyPr>
            <a:spAutoFit/>
          </a:body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个人信用信息主要由国家央行和政府出面，由中央银行建立一个</a:t>
            </a: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全国性的个人信用登记系统</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。征信机构成为服务于公共利益、服务于政府政策目标的</a:t>
            </a: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非赢利性组织</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。征信机构加工的个人信用信息产品主要供银行内部使用。欧洲国家、如德国、法国、意大利等国都是这种模式</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的实践者。</a:t>
            </a: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中国</a:t>
            </a:r>
            <a:endPar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26" name="矩形 25"/>
          <p:cNvSpPr/>
          <p:nvPr/>
        </p:nvSpPr>
        <p:spPr>
          <a:xfrm>
            <a:off x="5958205" y="2066290"/>
            <a:ext cx="4117975" cy="1373505"/>
          </a:xfrm>
          <a:prstGeom prst="rect">
            <a:avLst/>
          </a:prstGeom>
        </p:spPr>
        <p:txBody>
          <a:bodyPr>
            <a:spAutoFit/>
          </a:bodyPr>
          <a:lstStyle/>
          <a:p>
            <a:pPr marL="0" marR="0" lvl="0" indent="0" algn="just"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美国模式是</a:t>
            </a: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市场主导模式</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的代表。按照市场化的原则，成立信用信息经营公司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信用局。美国</a:t>
            </a:r>
            <a:r>
              <a:rPr kumimoji="0" 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有超过</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家地方信用局，大多归属于</a:t>
            </a: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三家主要的信用报告机构</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（艾贵发、益百利、全联公司）</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2501583" y="4719320"/>
            <a:ext cx="8215313" cy="1699895"/>
          </a:xfrm>
          <a:prstGeom prst="rect">
            <a:avLst/>
          </a:prstGeom>
        </p:spPr>
        <p:txBody>
          <a:bodyPr>
            <a:spAutoFit/>
          </a:bodyPr>
          <a:lstStyle/>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日本模式是</a:t>
            </a: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银行协会模式</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的代表。日本</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国内提供个人信用信息情况的机构主要有</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家，是</a:t>
            </a: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按</a:t>
            </a:r>
            <a:endParaRPr kumimoji="0" lang="en-US" altLang="zh-CN"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照行业划分</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的，即银行系统的“全国银行个人信用信息中心”、</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邮购系统的“信用信息中心公司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CIC”</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以及消费金融系统的“日本信息</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中心</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JIC”</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银行协会主导模式</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一、消费征信模式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4" name="组合 6"/>
          <p:cNvGrpSpPr/>
          <p:nvPr/>
        </p:nvGrpSpPr>
        <p:grpSpPr>
          <a:xfrm>
            <a:off x="1768475" y="1864360"/>
            <a:ext cx="8655050" cy="4354513"/>
            <a:chOff x="2559191" y="2593975"/>
            <a:chExt cx="5658307" cy="3420836"/>
          </a:xfrm>
        </p:grpSpPr>
        <p:sp>
          <p:nvSpPr>
            <p:cNvPr id="32777" name="AutoShape 5"/>
            <p:cNvSpPr/>
            <p:nvPr/>
          </p:nvSpPr>
          <p:spPr>
            <a:xfrm>
              <a:off x="2841625" y="3778250"/>
              <a:ext cx="1642928" cy="2232025"/>
            </a:xfrm>
            <a:prstGeom prst="roundRect">
              <a:avLst>
                <a:gd name="adj" fmla="val 13745"/>
              </a:avLst>
            </a:prstGeom>
            <a:no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78" name="AutoShape 6"/>
            <p:cNvSpPr/>
            <p:nvPr/>
          </p:nvSpPr>
          <p:spPr>
            <a:xfrm>
              <a:off x="4848225" y="3708400"/>
              <a:ext cx="1596199" cy="2289175"/>
            </a:xfrm>
            <a:prstGeom prst="roundRect">
              <a:avLst>
                <a:gd name="adj" fmla="val 13745"/>
              </a:avLst>
            </a:prstGeom>
            <a:no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79" name="AutoShape 7"/>
            <p:cNvSpPr/>
            <p:nvPr/>
          </p:nvSpPr>
          <p:spPr>
            <a:xfrm>
              <a:off x="6769100" y="3767138"/>
              <a:ext cx="1448398" cy="2232025"/>
            </a:xfrm>
            <a:prstGeom prst="roundRect">
              <a:avLst>
                <a:gd name="adj" fmla="val 13745"/>
              </a:avLst>
            </a:prstGeom>
            <a:no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80" name="AutoShape 19"/>
            <p:cNvSpPr/>
            <p:nvPr/>
          </p:nvSpPr>
          <p:spPr>
            <a:xfrm>
              <a:off x="2970213" y="2593975"/>
              <a:ext cx="1114425" cy="1114425"/>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81" name="AutoShape 20"/>
            <p:cNvSpPr/>
            <p:nvPr/>
          </p:nvSpPr>
          <p:spPr>
            <a:xfrm>
              <a:off x="4960938" y="2593975"/>
              <a:ext cx="1114425" cy="1114425"/>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2782" name="AutoShape 21"/>
            <p:cNvSpPr/>
            <p:nvPr/>
          </p:nvSpPr>
          <p:spPr>
            <a:xfrm>
              <a:off x="6904038" y="2593975"/>
              <a:ext cx="1114425" cy="1114425"/>
            </a:xfrm>
            <a:prstGeom prst="diamond">
              <a:avLst/>
            </a:prstGeom>
            <a:solidFill>
              <a:srgbClr val="CBCAA2"/>
            </a:solidFill>
            <a:ln w="9525" cap="flat" cmpd="sng">
              <a:prstDash val="solid"/>
              <a:miter/>
              <a:headEnd type="none" w="med" len="med"/>
              <a:tailEnd type="none" w="med" len="med"/>
            </a:ln>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flatTx/>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cxnSp>
          <p:nvCxnSpPr>
            <p:cNvPr id="32783" name="AutoShape 23"/>
            <p:cNvCxnSpPr>
              <a:stCxn id="32780" idx="3"/>
              <a:endCxn id="32781" idx="1"/>
            </p:cNvCxnSpPr>
            <p:nvPr/>
          </p:nvCxnSpPr>
          <p:spPr>
            <a:xfrm>
              <a:off x="4084638" y="3151188"/>
              <a:ext cx="876300" cy="0"/>
            </a:xfrm>
            <a:prstGeom prst="straightConnector1">
              <a:avLst/>
            </a:prstGeom>
            <a:ln w="12700" cap="flat" cmpd="sng">
              <a:solidFill>
                <a:srgbClr val="333333"/>
              </a:solidFill>
              <a:prstDash val="solid"/>
              <a:headEnd type="oval" w="sm" len="sm"/>
              <a:tailEnd type="oval" w="sm" len="sm"/>
            </a:ln>
          </p:spPr>
        </p:cxnSp>
        <p:cxnSp>
          <p:nvCxnSpPr>
            <p:cNvPr id="32784" name="AutoShape 24"/>
            <p:cNvCxnSpPr>
              <a:stCxn id="32781" idx="3"/>
              <a:endCxn id="32782" idx="1"/>
            </p:cNvCxnSpPr>
            <p:nvPr/>
          </p:nvCxnSpPr>
          <p:spPr>
            <a:xfrm>
              <a:off x="6075363" y="3151188"/>
              <a:ext cx="828675" cy="0"/>
            </a:xfrm>
            <a:prstGeom prst="straightConnector1">
              <a:avLst/>
            </a:prstGeom>
            <a:ln w="12700" cap="flat" cmpd="sng">
              <a:solidFill>
                <a:srgbClr val="333333"/>
              </a:solidFill>
              <a:prstDash val="solid"/>
              <a:headEnd type="oval" w="sm" len="sm"/>
              <a:tailEnd type="oval" w="sm" len="sm"/>
            </a:ln>
          </p:spPr>
        </p:cxnSp>
        <p:sp>
          <p:nvSpPr>
            <p:cNvPr id="16" name="Text Box 26"/>
            <p:cNvSpPr txBox="true">
              <a:spLocks noChangeArrowheads="true"/>
            </p:cNvSpPr>
            <p:nvPr/>
          </p:nvSpPr>
          <p:spPr bwMode="gray">
            <a:xfrm>
              <a:off x="3032446" y="2944415"/>
              <a:ext cx="990100" cy="24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lnSpc>
                  <a:spcPct val="80000"/>
                </a:lnSpc>
                <a:spcBef>
                  <a:spcPct val="5000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益百利</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公司</a:t>
              </a:r>
              <a:endParaRPr kumimoji="0" lang="zh-CN" altLang="en-US" b="1" kern="1200" cap="none" spc="0" normalizeH="0" baseline="0" noProof="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7" name="Text Box 27"/>
            <p:cNvSpPr txBox="true">
              <a:spLocks noChangeArrowheads="true"/>
            </p:cNvSpPr>
            <p:nvPr/>
          </p:nvSpPr>
          <p:spPr bwMode="gray">
            <a:xfrm>
              <a:off x="5087371" y="2930696"/>
              <a:ext cx="866597" cy="24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lnSpc>
                  <a:spcPct val="80000"/>
                </a:lnSpc>
                <a:spcBef>
                  <a:spcPct val="5000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艾贵发</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公司</a:t>
              </a:r>
              <a:endParaRPr kumimoji="0" lang="zh-CN" altLang="en-US" b="1" kern="1200" cap="none" spc="0" normalizeH="0" baseline="0" noProof="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 name="Text Box 28"/>
            <p:cNvSpPr txBox="true">
              <a:spLocks noChangeArrowheads="true"/>
            </p:cNvSpPr>
            <p:nvPr/>
          </p:nvSpPr>
          <p:spPr bwMode="gray">
            <a:xfrm>
              <a:off x="6810186" y="2970604"/>
              <a:ext cx="1303528" cy="24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lnSpc>
                  <a:spcPct val="80000"/>
                </a:lnSpc>
                <a:spcBef>
                  <a:spcPct val="5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全联公司</a:t>
              </a:r>
              <a:endParaRPr kumimoji="0" lang="zh-CN" altLang="en-US" b="1" kern="1200" cap="none" spc="0" normalizeH="0" baseline="0" noProof="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 name="Text Box 31"/>
            <p:cNvSpPr txBox="true">
              <a:spLocks noChangeArrowheads="true"/>
            </p:cNvSpPr>
            <p:nvPr/>
          </p:nvSpPr>
          <p:spPr bwMode="gray">
            <a:xfrm>
              <a:off x="2559191" y="3861044"/>
              <a:ext cx="1971897" cy="2153767"/>
            </a:xfrm>
            <a:prstGeom prst="rect">
              <a:avLst/>
            </a:prstGeom>
            <a:noFill/>
            <a:ln>
              <a:noFill/>
            </a:ln>
            <a:effectLst/>
            <a:extLst>
              <a:ext uri="{909E8E84-426E-40DD-AFC4-6F175D3DCCD1}">
                <a14:hiddenFill xmlns:a14="http://schemas.microsoft.com/office/drawing/2010/main">
                  <a:gradFill rotWithShape="true">
                    <a:gsLst>
                      <a:gs pos="0">
                        <a:schemeClr val="accent2"/>
                      </a:gs>
                      <a:gs pos="100000">
                        <a:schemeClr val="accent2">
                          <a:gamma/>
                          <a:tint val="73725"/>
                          <a:invGamma/>
                        </a:schemeClr>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742950"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提供消费者个人信用调查服务，是美国和英国最大的个人信用评估机构。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近</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亿人的个人信用记录。不良信用记录保留</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年零九个月，信用良好记录永远保留。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indent="-285750" algn="ctr" defTabSz="914400" eaLnBrk="1" hangingPunct="1">
                <a:lnSpc>
                  <a:spcPct val="80000"/>
                </a:lnSpc>
                <a:spcBef>
                  <a:spcPct val="50000"/>
                </a:spcBef>
                <a:buClr>
                  <a:schemeClr val="hlink"/>
                </a:buClr>
                <a:buSzTx/>
                <a:buFont typeface="Arial" panose="020B0604020202020204" pitchFamily="34" charset="0"/>
                <a:buChar char="•"/>
                <a:defRPr/>
              </a:pPr>
              <a:endParaRPr kumimoji="0" lang="zh-CN" altLang="en-US" sz="1400"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4" name="矩形 3"/>
          <p:cNvSpPr/>
          <p:nvPr/>
        </p:nvSpPr>
        <p:spPr>
          <a:xfrm>
            <a:off x="4815840" y="3371850"/>
            <a:ext cx="2895600" cy="2411413"/>
          </a:xfrm>
          <a:prstGeom prst="rect">
            <a:avLst/>
          </a:prstGeom>
        </p:spPr>
        <p:txBody>
          <a:bodyPr>
            <a:spAutoFit/>
          </a:bodyPr>
          <a:lstStyle/>
          <a:p>
            <a:pPr marL="742950" marR="0" lvl="1" indent="-342900" algn="l" defTabSz="914400" rtl="0" eaLnBrk="1" fontAlgn="base" latinLnBrk="0" hangingPunct="1">
              <a:lnSpc>
                <a:spcPts val="22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始建于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1899</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年，在北美、南美、欧洲和亚洲都有分支。</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200"/>
              </a:lnSpc>
              <a:spcBef>
                <a:spcPct val="20000"/>
              </a:spcBef>
              <a:spcAft>
                <a:spcPct val="0"/>
              </a:spcAft>
              <a:buClr>
                <a:srgbClr val="FF0000"/>
              </a:buClr>
              <a:buSzTx/>
              <a:buFont typeface="Arial" panose="020B060402020202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亿消费者信用记录，提供消费者信用调查和保险信息服务。</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8158163" y="3434398"/>
            <a:ext cx="2216150" cy="2462213"/>
          </a:xfrm>
          <a:prstGeom prst="rect">
            <a:avLst/>
          </a:prstGeom>
        </p:spPr>
        <p:txBody>
          <a:bodyPr>
            <a:spAutoFit/>
          </a:bodyPr>
          <a:lstStyle/>
          <a:p>
            <a:pPr marL="360045"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总部设在芝加哥。</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1988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年开始提供全国消费者个人信用调查报告</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60045" marR="0" lvl="1" indent="-342900" algn="l" defTabSz="914400" rtl="0" eaLnBrk="1" fontAlgn="base" latinLnBrk="0" hangingPunct="1">
              <a:lnSpc>
                <a:spcPts val="20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最先</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1990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年将信用报告推上</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联机检索服务和网络服务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770" name="标题 1"/>
          <p:cNvSpPr>
            <a:spLocks noGrp="true"/>
          </p:cNvSpPr>
          <p:nvPr/>
        </p:nvSpPr>
        <p:spPr>
          <a:xfrm>
            <a:off x="1698625" y="1044893"/>
            <a:ext cx="7800975" cy="563562"/>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国际主要个人评信机构介绍</a:t>
            </a:r>
            <a:endParaRPr lang="zh-CN" altLang="en-US" sz="24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一、消费征信模式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385253"/>
            <a:ext cx="8784908" cy="5133975"/>
            <a:chOff x="438" y="2193"/>
            <a:chExt cx="13835" cy="8085"/>
          </a:xfrm>
        </p:grpSpPr>
        <p:sp>
          <p:nvSpPr>
            <p:cNvPr id="33798" name="Text Box 6"/>
            <p:cNvSpPr txBox="true"/>
            <p:nvPr/>
          </p:nvSpPr>
          <p:spPr>
            <a:xfrm>
              <a:off x="1663" y="9330"/>
              <a:ext cx="11682" cy="20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3799" name="Pentagon 780"/>
            <p:cNvSpPr/>
            <p:nvPr/>
          </p:nvSpPr>
          <p:spPr>
            <a:xfrm>
              <a:off x="11883" y="6043"/>
              <a:ext cx="2295" cy="720"/>
            </a:xfrm>
            <a:prstGeom prst="homePlate">
              <a:avLst>
                <a:gd name="adj" fmla="val 40315"/>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grpSp>
          <p:nvGrpSpPr>
            <p:cNvPr id="33800" name="Group 6"/>
            <p:cNvGrpSpPr/>
            <p:nvPr/>
          </p:nvGrpSpPr>
          <p:grpSpPr>
            <a:xfrm>
              <a:off x="723" y="6043"/>
              <a:ext cx="11147" cy="720"/>
              <a:chOff x="0" y="0"/>
              <a:chExt cx="8556211" cy="457921"/>
            </a:xfrm>
          </p:grpSpPr>
          <p:sp>
            <p:nvSpPr>
              <p:cNvPr id="33825"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6"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7"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8"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sp>
            <p:nvSpPr>
              <p:cNvPr id="33829"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en-US" sz="2400" dirty="0">
                  <a:latin typeface="微软雅黑" panose="020B0503020204020204" charset="-122"/>
                  <a:ea typeface="微软雅黑" panose="020B0503020204020204" charset="-122"/>
                </a:endParaRPr>
              </a:p>
            </p:txBody>
          </p:sp>
        </p:grpSp>
        <p:sp>
          <p:nvSpPr>
            <p:cNvPr id="37905" name="Nedadgående pil 95"/>
            <p:cNvSpPr/>
            <p:nvPr/>
          </p:nvSpPr>
          <p:spPr>
            <a:xfrm>
              <a:off x="1718" y="5230"/>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06" name="Rektangel 163"/>
            <p:cNvSpPr/>
            <p:nvPr/>
          </p:nvSpPr>
          <p:spPr>
            <a:xfrm>
              <a:off x="638" y="3563"/>
              <a:ext cx="2485" cy="209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3803" name="Nedadgående pil 229"/>
            <p:cNvSpPr/>
            <p:nvPr/>
          </p:nvSpPr>
          <p:spPr>
            <a:xfrm>
              <a:off x="5918" y="5230"/>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08" name="Rektangel 231"/>
            <p:cNvSpPr/>
            <p:nvPr/>
          </p:nvSpPr>
          <p:spPr>
            <a:xfrm>
              <a:off x="4838" y="3393"/>
              <a:ext cx="2485" cy="23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3805" name="Nedadgående pil 296"/>
            <p:cNvSpPr/>
            <p:nvPr/>
          </p:nvSpPr>
          <p:spPr>
            <a:xfrm>
              <a:off x="10273" y="5213"/>
              <a:ext cx="392"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10" name="Rektangel 298"/>
            <p:cNvSpPr/>
            <p:nvPr/>
          </p:nvSpPr>
          <p:spPr>
            <a:xfrm>
              <a:off x="9088" y="3393"/>
              <a:ext cx="2587" cy="23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pic>
          <p:nvPicPr>
            <p:cNvPr id="37911" name="Gruppe 122"/>
            <p:cNvPicPr/>
            <p:nvPr/>
          </p:nvPicPr>
          <p:blipFill>
            <a:blip r:embed="rId4"/>
            <a:stretch>
              <a:fillRect/>
            </a:stretch>
          </p:blipFill>
          <p:spPr>
            <a:xfrm>
              <a:off x="9088" y="2194"/>
              <a:ext cx="2587" cy="1349"/>
            </a:xfrm>
            <a:prstGeom prst="rect">
              <a:avLst/>
            </a:prstGeom>
            <a:noFill/>
            <a:ln w="9525">
              <a:noFill/>
            </a:ln>
          </p:spPr>
        </p:pic>
        <p:sp>
          <p:nvSpPr>
            <p:cNvPr id="33808" name="Nedadgående pil 363"/>
            <p:cNvSpPr/>
            <p:nvPr/>
          </p:nvSpPr>
          <p:spPr>
            <a:xfrm rot="10800000">
              <a:off x="3870" y="6473"/>
              <a:ext cx="393"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3809" name="Nedadgående pil 430"/>
            <p:cNvSpPr/>
            <p:nvPr/>
          </p:nvSpPr>
          <p:spPr>
            <a:xfrm rot="10800000">
              <a:off x="8265" y="6598"/>
              <a:ext cx="395" cy="847"/>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3810" name="Nedadgående pil 497"/>
            <p:cNvSpPr/>
            <p:nvPr/>
          </p:nvSpPr>
          <p:spPr>
            <a:xfrm rot="10800000">
              <a:off x="12568" y="6615"/>
              <a:ext cx="392"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Calibri" panose="020F0502020204030204" pitchFamily="34" charset="0"/>
                <a:buAutoNum type="arabicPeriod"/>
              </a:pPr>
              <a:endParaRPr lang="en-US" altLang="zh-CN" sz="2400">
                <a:solidFill>
                  <a:srgbClr val="FFFFFF"/>
                </a:solidFill>
                <a:latin typeface="微软雅黑" panose="020B0503020204020204" charset="-122"/>
                <a:ea typeface="微软雅黑" panose="020B0503020204020204" charset="-122"/>
              </a:endParaRPr>
            </a:p>
          </p:txBody>
        </p:sp>
        <p:sp>
          <p:nvSpPr>
            <p:cNvPr id="37915" name="Rektangel 565"/>
            <p:cNvSpPr/>
            <p:nvPr/>
          </p:nvSpPr>
          <p:spPr>
            <a:xfrm>
              <a:off x="2850" y="6978"/>
              <a:ext cx="2485" cy="20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7916" name="Rektangel 631"/>
            <p:cNvSpPr/>
            <p:nvPr/>
          </p:nvSpPr>
          <p:spPr>
            <a:xfrm>
              <a:off x="7305" y="6978"/>
              <a:ext cx="2488" cy="20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sp>
          <p:nvSpPr>
            <p:cNvPr id="37917" name="Rektangel 697"/>
            <p:cNvSpPr/>
            <p:nvPr/>
          </p:nvSpPr>
          <p:spPr>
            <a:xfrm>
              <a:off x="11608" y="6978"/>
              <a:ext cx="2485" cy="20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lnSpc>
                  <a:spcPct val="80000"/>
                </a:lnSpc>
                <a:buFont typeface="Wingdings" panose="05000000000000000000" pitchFamily="2" charset="2"/>
                <a:buNone/>
              </a:pPr>
              <a:endParaRPr lang="en-US" altLang="zh-CN" sz="2400">
                <a:solidFill>
                  <a:srgbClr val="FFFFFF"/>
                </a:solidFill>
                <a:latin typeface="微软雅黑" panose="020B0503020204020204" charset="-122"/>
                <a:ea typeface="微软雅黑" panose="020B0503020204020204" charset="-122"/>
              </a:endParaRPr>
            </a:p>
          </p:txBody>
        </p:sp>
        <p:pic>
          <p:nvPicPr>
            <p:cNvPr id="37918" name="Gruppe 122"/>
            <p:cNvPicPr/>
            <p:nvPr/>
          </p:nvPicPr>
          <p:blipFill>
            <a:blip r:embed="rId5"/>
            <a:stretch>
              <a:fillRect/>
            </a:stretch>
          </p:blipFill>
          <p:spPr>
            <a:xfrm>
              <a:off x="598" y="2193"/>
              <a:ext cx="2677" cy="1595"/>
            </a:xfrm>
            <a:prstGeom prst="rect">
              <a:avLst/>
            </a:prstGeom>
            <a:noFill/>
            <a:ln w="9525">
              <a:noFill/>
            </a:ln>
          </p:spPr>
        </p:pic>
        <p:pic>
          <p:nvPicPr>
            <p:cNvPr id="37919" name="Gruppe 122"/>
            <p:cNvPicPr/>
            <p:nvPr/>
          </p:nvPicPr>
          <p:blipFill>
            <a:blip r:embed="rId6"/>
            <a:stretch>
              <a:fillRect/>
            </a:stretch>
          </p:blipFill>
          <p:spPr>
            <a:xfrm>
              <a:off x="4793" y="2193"/>
              <a:ext cx="2677" cy="1370"/>
            </a:xfrm>
            <a:prstGeom prst="rect">
              <a:avLst/>
            </a:prstGeom>
            <a:noFill/>
            <a:ln w="9525">
              <a:noFill/>
            </a:ln>
          </p:spPr>
        </p:pic>
        <p:pic>
          <p:nvPicPr>
            <p:cNvPr id="37920" name="Gruppe 122"/>
            <p:cNvPicPr/>
            <p:nvPr/>
          </p:nvPicPr>
          <p:blipFill>
            <a:blip r:embed="rId7"/>
            <a:stretch>
              <a:fillRect/>
            </a:stretch>
          </p:blipFill>
          <p:spPr>
            <a:xfrm>
              <a:off x="2850" y="8988"/>
              <a:ext cx="2678" cy="1285"/>
            </a:xfrm>
            <a:prstGeom prst="rect">
              <a:avLst/>
            </a:prstGeom>
            <a:noFill/>
            <a:ln w="9525">
              <a:noFill/>
            </a:ln>
          </p:spPr>
        </p:pic>
        <p:pic>
          <p:nvPicPr>
            <p:cNvPr id="37921" name="Gruppe 122"/>
            <p:cNvPicPr/>
            <p:nvPr/>
          </p:nvPicPr>
          <p:blipFill>
            <a:blip r:embed="rId8"/>
            <a:stretch>
              <a:fillRect/>
            </a:stretch>
          </p:blipFill>
          <p:spPr>
            <a:xfrm>
              <a:off x="7208" y="8988"/>
              <a:ext cx="2680" cy="1285"/>
            </a:xfrm>
            <a:prstGeom prst="rect">
              <a:avLst/>
            </a:prstGeom>
            <a:noFill/>
            <a:ln w="9525">
              <a:noFill/>
            </a:ln>
          </p:spPr>
        </p:pic>
        <p:pic>
          <p:nvPicPr>
            <p:cNvPr id="37922" name="Gruppe 122"/>
            <p:cNvPicPr/>
            <p:nvPr/>
          </p:nvPicPr>
          <p:blipFill>
            <a:blip r:embed="rId9"/>
            <a:stretch>
              <a:fillRect/>
            </a:stretch>
          </p:blipFill>
          <p:spPr>
            <a:xfrm>
              <a:off x="11593" y="8988"/>
              <a:ext cx="2680" cy="1290"/>
            </a:xfrm>
            <a:prstGeom prst="rect">
              <a:avLst/>
            </a:prstGeom>
            <a:noFill/>
            <a:ln w="9525">
              <a:noFill/>
            </a:ln>
          </p:spPr>
        </p:pic>
        <p:sp>
          <p:nvSpPr>
            <p:cNvPr id="37" name="矩形 36"/>
            <p:cNvSpPr/>
            <p:nvPr/>
          </p:nvSpPr>
          <p:spPr>
            <a:xfrm>
              <a:off x="438" y="3680"/>
              <a:ext cx="2974" cy="2062"/>
            </a:xfrm>
            <a:prstGeom prst="rect">
              <a:avLst/>
            </a:prstGeom>
          </p:spPr>
          <p:txBody>
            <a:bodyPr wrap="square">
              <a:spAutoFit/>
            </a:bodyPr>
            <a:lstStyle/>
            <a:p>
              <a:pPr marL="0" marR="0" lvl="0" indent="0" algn="l" defTabSz="914400" rtl="0" eaLnBrk="1" fontAlgn="base" latinLnBrk="0" hangingPunct="1">
                <a:lnSpc>
                  <a:spcPts val="19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、个人消费者向授信人提出信用消费申请，允许授信人调查其信用状况</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8" name="矩形 37"/>
            <p:cNvSpPr/>
            <p:nvPr/>
          </p:nvSpPr>
          <p:spPr>
            <a:xfrm>
              <a:off x="4758" y="3543"/>
              <a:ext cx="2745" cy="2085"/>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、授信人（或其委托的机构）向信用评估公司进行信用调查</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9" name="矩形 38"/>
            <p:cNvSpPr/>
            <p:nvPr/>
          </p:nvSpPr>
          <p:spPr>
            <a:xfrm>
              <a:off x="9053" y="3543"/>
              <a:ext cx="2680" cy="1698"/>
            </a:xfrm>
            <a:prstGeom prst="rect">
              <a:avLst/>
            </a:prstGeom>
          </p:spPr>
          <p:txBody>
            <a:bodyPr>
              <a:spAutoFit/>
            </a:bodyPr>
            <a:lstStyle/>
            <a:p>
              <a:pPr marL="0" marR="0" lvl="0" indent="0" algn="just"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、信用评估公司向消费者进行补充调查</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0" name="矩形 39"/>
            <p:cNvSpPr/>
            <p:nvPr/>
          </p:nvSpPr>
          <p:spPr>
            <a:xfrm>
              <a:off x="2815" y="7018"/>
              <a:ext cx="2678" cy="1695"/>
            </a:xfrm>
            <a:prstGeom prst="rect">
              <a:avLst/>
            </a:prstGeom>
          </p:spPr>
          <p:txBody>
            <a:bodyPr>
              <a:spAutoFit/>
            </a:bodyPr>
            <a:lstStyle/>
            <a:p>
              <a:pPr marL="0" marR="0" lvl="0" indent="0" algn="just"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、个人向信用评估公司提供补充资料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矩形 40"/>
            <p:cNvSpPr/>
            <p:nvPr/>
          </p:nvSpPr>
          <p:spPr>
            <a:xfrm>
              <a:off x="7270" y="7018"/>
              <a:ext cx="2878" cy="2165"/>
            </a:xfrm>
            <a:prstGeom prst="rect">
              <a:avLst/>
            </a:prstGeom>
          </p:spPr>
          <p:txBody>
            <a:bodyPr>
              <a:spAutoFit/>
            </a:body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、信用评估公司向委托人提交该消费者的信用评估报告</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2" name="矩形 41"/>
            <p:cNvSpPr/>
            <p:nvPr/>
          </p:nvSpPr>
          <p:spPr>
            <a:xfrm>
              <a:off x="11625" y="6898"/>
              <a:ext cx="2453" cy="2325"/>
            </a:xfrm>
            <a:prstGeom prst="rect">
              <a:avLst/>
            </a:prstGeom>
          </p:spPr>
          <p:txBody>
            <a:bodyPr>
              <a:spAutoFit/>
            </a:bodyPr>
            <a:lstStyle/>
            <a:p>
              <a:pPr marL="0" marR="0" lvl="0" indent="0" algn="just" defTabSz="914400" rtl="0" eaLnBrk="1" fontAlgn="base" latinLnBrk="0" hangingPunct="1">
                <a:lnSpc>
                  <a:spcPts val="18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、提供信用的企业或金融机构决定是否向该消费者提供个人信用</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4839" name="Text Box 22"/>
          <p:cNvSpPr txBox="true"/>
          <p:nvPr/>
        </p:nvSpPr>
        <p:spPr>
          <a:xfrm>
            <a:off x="1610360" y="894715"/>
            <a:ext cx="2732405" cy="378460"/>
          </a:xfrm>
          <a:prstGeom prst="rect">
            <a:avLst/>
          </a:prstGeom>
          <a:noFill/>
          <a:ln w="9525">
            <a:noFill/>
          </a:ln>
        </p:spPr>
        <p:txBody>
          <a:bodyPr lIns="62179" tIns="31090" rIns="62179" bIns="3109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zh-CN" altLang="en-US" sz="2000" b="1" dirty="0">
                <a:latin typeface="微软雅黑" panose="020B0503020204020204" charset="-122"/>
                <a:ea typeface="微软雅黑" panose="020B0503020204020204" charset="-122"/>
                <a:cs typeface="微软雅黑" panose="020B0503020204020204" charset="-122"/>
              </a:rPr>
              <a:t>个人信用评价运作流程</a:t>
            </a:r>
            <a:endParaRPr lang="zh-CN" altLang="en-US" sz="20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一、个人信用征信机构的经营模式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821" name="Group 5"/>
          <p:cNvGrpSpPr>
            <a:grpSpLocks noChangeAspect="true"/>
          </p:cNvGrpSpPr>
          <p:nvPr/>
        </p:nvGrpSpPr>
        <p:grpSpPr>
          <a:xfrm>
            <a:off x="1685608" y="1211943"/>
            <a:ext cx="8820150" cy="5362847"/>
            <a:chOff x="2160" y="4297"/>
            <a:chExt cx="7380" cy="4488"/>
          </a:xfrm>
        </p:grpSpPr>
        <p:sp>
          <p:nvSpPr>
            <p:cNvPr id="34823" name="AutoShape 6"/>
            <p:cNvSpPr>
              <a:spLocks noChangeAspect="true"/>
            </p:cNvSpPr>
            <p:nvPr/>
          </p:nvSpPr>
          <p:spPr>
            <a:xfrm>
              <a:off x="2160" y="4729"/>
              <a:ext cx="7380" cy="405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4824" name="Text Box 7"/>
            <p:cNvSpPr txBox="true"/>
            <p:nvPr/>
          </p:nvSpPr>
          <p:spPr>
            <a:xfrm>
              <a:off x="2700" y="5197"/>
              <a:ext cx="2232"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zh-CN" altLang="en-US" sz="2000" dirty="0">
                  <a:latin typeface="微软雅黑" panose="020B0503020204020204" charset="-122"/>
                  <a:ea typeface="微软雅黑" panose="020B0503020204020204" charset="-122"/>
                </a:rPr>
                <a:t>受信人（要求信用消费的个人消费者）</a:t>
              </a:r>
              <a:endParaRPr lang="zh-CN" altLang="en-US" sz="2000" dirty="0">
                <a:latin typeface="微软雅黑" panose="020B0503020204020204" charset="-122"/>
                <a:ea typeface="微软雅黑" panose="020B0503020204020204" charset="-122"/>
              </a:endParaRPr>
            </a:p>
          </p:txBody>
        </p:sp>
        <p:sp>
          <p:nvSpPr>
            <p:cNvPr id="34825" name="Text Box 8"/>
            <p:cNvSpPr txBox="true"/>
            <p:nvPr/>
          </p:nvSpPr>
          <p:spPr>
            <a:xfrm>
              <a:off x="6732" y="5197"/>
              <a:ext cx="2268"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zh-CN" altLang="en-US" sz="2000" dirty="0">
                  <a:latin typeface="微软雅黑" panose="020B0503020204020204" charset="-122"/>
                  <a:ea typeface="微软雅黑" panose="020B0503020204020204" charset="-122"/>
                </a:rPr>
                <a:t>授信人（提供信用的企业或金融机构）</a:t>
              </a:r>
              <a:endParaRPr lang="zh-CN" altLang="en-US" sz="2000" dirty="0">
                <a:latin typeface="微软雅黑" panose="020B0503020204020204" charset="-122"/>
                <a:ea typeface="微软雅黑" panose="020B0503020204020204" charset="-122"/>
              </a:endParaRPr>
            </a:p>
            <a:p>
              <a:pPr lvl="0" eaLnBrk="1" hangingPunct="1">
                <a:lnSpc>
                  <a:spcPct val="8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34826" name="Text Box 9"/>
            <p:cNvSpPr txBox="true"/>
            <p:nvPr/>
          </p:nvSpPr>
          <p:spPr>
            <a:xfrm>
              <a:off x="3240" y="7225"/>
              <a:ext cx="540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ctr" eaLnBrk="1" hangingPunct="1">
                <a:lnSpc>
                  <a:spcPct val="80000"/>
                </a:lnSpc>
                <a:buFont typeface="Wingdings" panose="05000000000000000000" pitchFamily="2" charset="2"/>
                <a:buNone/>
              </a:pPr>
              <a:r>
                <a:rPr lang="zh-CN" altLang="en-US" sz="2000" dirty="0">
                  <a:latin typeface="微软雅黑" panose="020B0503020204020204" charset="-122"/>
                  <a:ea typeface="微软雅黑" panose="020B0503020204020204" charset="-122"/>
                </a:rPr>
                <a:t>信用评估公司（拥有个人信用档案库）</a:t>
              </a:r>
              <a:endParaRPr lang="zh-CN" altLang="en-US" sz="2000" dirty="0">
                <a:latin typeface="微软雅黑" panose="020B0503020204020204" charset="-122"/>
                <a:ea typeface="微软雅黑" panose="020B0503020204020204" charset="-122"/>
              </a:endParaRPr>
            </a:p>
          </p:txBody>
        </p:sp>
        <p:sp>
          <p:nvSpPr>
            <p:cNvPr id="34827" name="Line 10"/>
            <p:cNvSpPr/>
            <p:nvPr/>
          </p:nvSpPr>
          <p:spPr>
            <a:xfrm>
              <a:off x="4932" y="5509"/>
              <a:ext cx="1800" cy="0"/>
            </a:xfrm>
            <a:prstGeom prst="line">
              <a:avLst/>
            </a:prstGeom>
            <a:ln w="9525" cap="flat" cmpd="sng">
              <a:solidFill>
                <a:srgbClr val="000000"/>
              </a:solidFill>
              <a:prstDash val="solid"/>
              <a:headEnd type="none" w="med" len="med"/>
              <a:tailEnd type="triangle" w="med" len="med"/>
            </a:ln>
          </p:spPr>
        </p:sp>
        <p:sp>
          <p:nvSpPr>
            <p:cNvPr id="34828" name="Line 11"/>
            <p:cNvSpPr/>
            <p:nvPr/>
          </p:nvSpPr>
          <p:spPr>
            <a:xfrm>
              <a:off x="7452" y="5977"/>
              <a:ext cx="0" cy="1248"/>
            </a:xfrm>
            <a:prstGeom prst="line">
              <a:avLst/>
            </a:prstGeom>
            <a:ln w="9525" cap="flat" cmpd="sng">
              <a:solidFill>
                <a:srgbClr val="000000"/>
              </a:solidFill>
              <a:prstDash val="solid"/>
              <a:headEnd type="none" w="med" len="med"/>
              <a:tailEnd type="triangle" w="med" len="med"/>
            </a:ln>
          </p:spPr>
        </p:sp>
        <p:sp>
          <p:nvSpPr>
            <p:cNvPr id="34829" name="Line 12"/>
            <p:cNvSpPr/>
            <p:nvPr/>
          </p:nvSpPr>
          <p:spPr>
            <a:xfrm flipV="true">
              <a:off x="4320" y="5977"/>
              <a:ext cx="1" cy="1248"/>
            </a:xfrm>
            <a:prstGeom prst="line">
              <a:avLst/>
            </a:prstGeom>
            <a:ln w="9525" cap="flat" cmpd="sng">
              <a:solidFill>
                <a:srgbClr val="000000"/>
              </a:solidFill>
              <a:prstDash val="solid"/>
              <a:headEnd type="none" w="med" len="med"/>
              <a:tailEnd type="triangle" w="med" len="med"/>
            </a:ln>
          </p:spPr>
        </p:sp>
        <p:sp>
          <p:nvSpPr>
            <p:cNvPr id="34830" name="Line 13"/>
            <p:cNvSpPr/>
            <p:nvPr/>
          </p:nvSpPr>
          <p:spPr>
            <a:xfrm>
              <a:off x="3600" y="5977"/>
              <a:ext cx="1" cy="1248"/>
            </a:xfrm>
            <a:prstGeom prst="line">
              <a:avLst/>
            </a:prstGeom>
            <a:ln w="9525" cap="flat" cmpd="sng">
              <a:solidFill>
                <a:srgbClr val="000000"/>
              </a:solidFill>
              <a:prstDash val="solid"/>
              <a:headEnd type="none" w="med" len="med"/>
              <a:tailEnd type="triangle" w="med" len="med"/>
            </a:ln>
          </p:spPr>
        </p:sp>
        <p:sp>
          <p:nvSpPr>
            <p:cNvPr id="34831" name="Line 14"/>
            <p:cNvSpPr/>
            <p:nvPr/>
          </p:nvSpPr>
          <p:spPr>
            <a:xfrm flipV="true">
              <a:off x="8100" y="5977"/>
              <a:ext cx="1" cy="1248"/>
            </a:xfrm>
            <a:prstGeom prst="line">
              <a:avLst/>
            </a:prstGeom>
            <a:ln w="9525" cap="flat" cmpd="sng">
              <a:solidFill>
                <a:srgbClr val="000000"/>
              </a:solidFill>
              <a:prstDash val="solid"/>
              <a:headEnd type="none" w="med" len="med"/>
              <a:tailEnd type="triangle" w="med" len="med"/>
            </a:ln>
          </p:spPr>
        </p:sp>
        <p:sp>
          <p:nvSpPr>
            <p:cNvPr id="34832" name="Line 15"/>
            <p:cNvSpPr/>
            <p:nvPr/>
          </p:nvSpPr>
          <p:spPr>
            <a:xfrm flipH="true">
              <a:off x="4932" y="5821"/>
              <a:ext cx="1800" cy="1"/>
            </a:xfrm>
            <a:prstGeom prst="line">
              <a:avLst/>
            </a:prstGeom>
            <a:ln w="9525" cap="flat" cmpd="sng">
              <a:solidFill>
                <a:srgbClr val="000000"/>
              </a:solidFill>
              <a:prstDash val="solid"/>
              <a:headEnd type="none" w="med" len="med"/>
              <a:tailEnd type="triangle" w="med" len="med"/>
            </a:ln>
          </p:spPr>
        </p:sp>
        <p:sp>
          <p:nvSpPr>
            <p:cNvPr id="34833" name="Text Box 16"/>
            <p:cNvSpPr txBox="true"/>
            <p:nvPr/>
          </p:nvSpPr>
          <p:spPr>
            <a:xfrm>
              <a:off x="5400" y="5041"/>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1</a:t>
              </a:r>
              <a:endParaRPr lang="en-US" altLang="zh-CN" sz="2000">
                <a:latin typeface="微软雅黑" panose="020B0503020204020204" charset="-122"/>
                <a:ea typeface="微软雅黑" panose="020B0503020204020204" charset="-122"/>
              </a:endParaRPr>
            </a:p>
          </p:txBody>
        </p:sp>
        <p:sp>
          <p:nvSpPr>
            <p:cNvPr id="34834" name="Text Box 17"/>
            <p:cNvSpPr txBox="true"/>
            <p:nvPr/>
          </p:nvSpPr>
          <p:spPr>
            <a:xfrm>
              <a:off x="5400" y="5821"/>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6</a:t>
              </a:r>
              <a:endParaRPr lang="en-US" altLang="zh-CN" sz="2000">
                <a:latin typeface="微软雅黑" panose="020B0503020204020204" charset="-122"/>
                <a:ea typeface="微软雅黑" panose="020B0503020204020204" charset="-122"/>
              </a:endParaRPr>
            </a:p>
          </p:txBody>
        </p:sp>
        <p:sp>
          <p:nvSpPr>
            <p:cNvPr id="34835" name="Text Box 18"/>
            <p:cNvSpPr txBox="true"/>
            <p:nvPr/>
          </p:nvSpPr>
          <p:spPr>
            <a:xfrm>
              <a:off x="7092"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2</a:t>
              </a:r>
              <a:endParaRPr lang="en-US" altLang="zh-CN" sz="2000">
                <a:latin typeface="微软雅黑" panose="020B0503020204020204" charset="-122"/>
                <a:ea typeface="微软雅黑" panose="020B0503020204020204" charset="-122"/>
              </a:endParaRPr>
            </a:p>
          </p:txBody>
        </p:sp>
        <p:sp>
          <p:nvSpPr>
            <p:cNvPr id="34836" name="Text Box 19"/>
            <p:cNvSpPr txBox="true"/>
            <p:nvPr/>
          </p:nvSpPr>
          <p:spPr>
            <a:xfrm>
              <a:off x="8280"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5</a:t>
              </a:r>
              <a:endParaRPr lang="en-US" altLang="zh-CN" sz="2000">
                <a:latin typeface="微软雅黑" panose="020B0503020204020204" charset="-122"/>
                <a:ea typeface="微软雅黑" panose="020B0503020204020204" charset="-122"/>
              </a:endParaRPr>
            </a:p>
          </p:txBody>
        </p:sp>
        <p:sp>
          <p:nvSpPr>
            <p:cNvPr id="34837" name="Text Box 20"/>
            <p:cNvSpPr txBox="true"/>
            <p:nvPr/>
          </p:nvSpPr>
          <p:spPr>
            <a:xfrm>
              <a:off x="4320"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3</a:t>
              </a:r>
              <a:endParaRPr lang="en-US" altLang="zh-CN" sz="2000">
                <a:latin typeface="微软雅黑" panose="020B0503020204020204" charset="-122"/>
                <a:ea typeface="微软雅黑" panose="020B0503020204020204" charset="-122"/>
              </a:endParaRPr>
            </a:p>
          </p:txBody>
        </p:sp>
        <p:sp>
          <p:nvSpPr>
            <p:cNvPr id="34838" name="Text Box 21"/>
            <p:cNvSpPr txBox="true"/>
            <p:nvPr/>
          </p:nvSpPr>
          <p:spPr>
            <a:xfrm>
              <a:off x="3240" y="6445"/>
              <a:ext cx="540" cy="468"/>
            </a:xfrm>
            <a:prstGeom prst="rect">
              <a:avLst/>
            </a:prstGeom>
            <a:solidFill>
              <a:srgbClr val="FFFFFF">
                <a:alpha val="0"/>
              </a:srgbClr>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just" eaLnBrk="1" hangingPunct="1">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rPr>
                <a:t>4</a:t>
              </a:r>
              <a:endParaRPr lang="en-US" altLang="zh-CN" sz="2000">
                <a:latin typeface="微软雅黑" panose="020B0503020204020204" charset="-122"/>
                <a:ea typeface="微软雅黑" panose="020B0503020204020204" charset="-122"/>
              </a:endParaRPr>
            </a:p>
          </p:txBody>
        </p:sp>
        <p:sp>
          <p:nvSpPr>
            <p:cNvPr id="34839" name="Text Box 22"/>
            <p:cNvSpPr txBox="true"/>
            <p:nvPr/>
          </p:nvSpPr>
          <p:spPr>
            <a:xfrm>
              <a:off x="2700" y="4297"/>
              <a:ext cx="2764" cy="366"/>
            </a:xfrm>
            <a:prstGeom prst="rect">
              <a:avLst/>
            </a:prstGeom>
            <a:noFill/>
            <a:ln w="9525">
              <a:noFill/>
            </a:ln>
          </p:spPr>
          <p:txBody>
            <a:bodyPr lIns="62179" tIns="31090" rIns="62179" bIns="3109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gn="ctr" eaLnBrk="1" hangingPunct="1">
                <a:lnSpc>
                  <a:spcPct val="80000"/>
                </a:lnSpc>
                <a:buFont typeface="Wingdings" panose="05000000000000000000" pitchFamily="2" charset="2"/>
                <a:buNone/>
              </a:pP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个人信用评价运作流程</a:t>
              </a:r>
              <a:endParaRPr lang="zh-CN" altLang="en-US"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（一）消费信用评分的定义</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191895" y="2051685"/>
            <a:ext cx="9731375" cy="1506855"/>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消费信用评分是</a:t>
            </a:r>
            <a:r>
              <a:rPr lang="zh-CN" altLang="en-US">
                <a:solidFill>
                  <a:srgbClr val="00B0F0"/>
                </a:solidFill>
                <a:latin typeface="微软雅黑" panose="020B0503020204020204" charset="-122"/>
                <a:ea typeface="微软雅黑" panose="020B0503020204020204" charset="-122"/>
              </a:rPr>
              <a:t>利用个人信用报告中的信息</a:t>
            </a:r>
            <a:r>
              <a:rPr lang="zh-CN" altLang="en-US">
                <a:latin typeface="微软雅黑" panose="020B0503020204020204" charset="-122"/>
                <a:ea typeface="微软雅黑" panose="020B0503020204020204" charset="-122"/>
              </a:rPr>
              <a:t>，如付款记录、欠款账户、账户数量和信用记录时间等，</a:t>
            </a:r>
            <a:r>
              <a:rPr lang="zh-CN" altLang="en-US">
                <a:solidFill>
                  <a:srgbClr val="00B0F0"/>
                </a:solidFill>
                <a:latin typeface="微软雅黑" panose="020B0503020204020204" charset="-122"/>
                <a:ea typeface="微软雅黑" panose="020B0503020204020204" charset="-122"/>
              </a:rPr>
              <a:t>通过量化和计算得出的分值</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消费信用评分可以</a:t>
            </a:r>
            <a:r>
              <a:rPr lang="zh-CN" altLang="en-US">
                <a:solidFill>
                  <a:srgbClr val="00B0F0"/>
                </a:solidFill>
                <a:latin typeface="微软雅黑" panose="020B0503020204020204" charset="-122"/>
                <a:ea typeface="微软雅黑" panose="020B0503020204020204" charset="-122"/>
              </a:rPr>
              <a:t>客观地预测消费者按时足额还款的可能性</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消费信用评分广泛地运用在</a:t>
            </a:r>
            <a:r>
              <a:rPr lang="zh-CN" altLang="en-US">
                <a:solidFill>
                  <a:srgbClr val="00B0F0"/>
                </a:solidFill>
                <a:latin typeface="微软雅黑" panose="020B0503020204020204" charset="-122"/>
                <a:ea typeface="微软雅黑" panose="020B0503020204020204" charset="-122"/>
              </a:rPr>
              <a:t>信用卡、住房抵押贷款、小企业贷款</a:t>
            </a:r>
            <a:r>
              <a:rPr lang="zh-CN" altLang="en-US">
                <a:latin typeface="微软雅黑" panose="020B0503020204020204" charset="-122"/>
                <a:ea typeface="微软雅黑" panose="020B0503020204020204" charset="-122"/>
              </a:rPr>
              <a:t>等领域。</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二、消费信用评分概述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 name="矩形 49"/>
          <p:cNvSpPr/>
          <p:nvPr/>
        </p:nvSpPr>
        <p:spPr>
          <a:xfrm>
            <a:off x="610235" y="1098550"/>
            <a:ext cx="7585075" cy="645160"/>
          </a:xfrm>
          <a:prstGeom prst="rect">
            <a:avLst/>
          </a:prstGeom>
        </p:spPr>
        <p:txBody>
          <a:bodyPr>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（二）消费信用评分的分类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191895" y="2051685"/>
            <a:ext cx="9731375" cy="2522855"/>
          </a:xfrm>
          <a:prstGeom prst="rect">
            <a:avLst/>
          </a:prstGeom>
          <a:noFill/>
        </p:spPr>
        <p:txBody>
          <a:bodyPr wrap="square" rtlCol="0">
            <a:spAutoFit/>
          </a:bodyPr>
          <a:p>
            <a:pPr marL="28575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按信用评分</a:t>
            </a:r>
            <a:r>
              <a:rPr lang="zh-CN" altLang="en-US">
                <a:solidFill>
                  <a:srgbClr val="00B0F0"/>
                </a:solidFill>
                <a:latin typeface="微软雅黑" panose="020B0503020204020204" charset="-122"/>
                <a:ea typeface="微软雅黑" panose="020B0503020204020204" charset="-122"/>
              </a:rPr>
              <a:t>目的</a:t>
            </a:r>
            <a:r>
              <a:rPr lang="zh-CN" altLang="en-US">
                <a:latin typeface="微软雅黑" panose="020B0503020204020204" charset="-122"/>
                <a:ea typeface="微软雅黑" panose="020B0503020204020204" charset="-122"/>
              </a:rPr>
              <a:t>划分，消费者信用评分分为</a:t>
            </a:r>
            <a:r>
              <a:rPr lang="zh-CN" altLang="en-US">
                <a:solidFill>
                  <a:srgbClr val="00B0F0"/>
                </a:solidFill>
                <a:latin typeface="微软雅黑" panose="020B0503020204020204" charset="-122"/>
                <a:ea typeface="微软雅黑" panose="020B0503020204020204" charset="-122"/>
              </a:rPr>
              <a:t>申请人评分</a:t>
            </a:r>
            <a:r>
              <a:rPr lang="zh-CN" altLang="en-US">
                <a:latin typeface="微软雅黑" panose="020B0503020204020204" charset="-122"/>
                <a:ea typeface="微软雅黑" panose="020B0503020204020204" charset="-122"/>
              </a:rPr>
              <a:t>、</a:t>
            </a:r>
            <a:r>
              <a:rPr lang="zh-CN" altLang="en-US">
                <a:solidFill>
                  <a:srgbClr val="00B0F0"/>
                </a:solidFill>
                <a:latin typeface="微软雅黑" panose="020B0503020204020204" charset="-122"/>
                <a:ea typeface="微软雅黑" panose="020B0503020204020204" charset="-122"/>
              </a:rPr>
              <a:t>行为评分</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申请人评分是供</a:t>
            </a:r>
            <a:r>
              <a:rPr lang="zh-CN" altLang="en-US">
                <a:solidFill>
                  <a:srgbClr val="00B0F0"/>
                </a:solidFill>
                <a:latin typeface="微软雅黑" panose="020B0503020204020204" charset="-122"/>
                <a:ea typeface="微软雅黑" panose="020B0503020204020204" charset="-122"/>
              </a:rPr>
              <a:t>申请人申请消费信贷时</a:t>
            </a:r>
            <a:r>
              <a:rPr lang="zh-CN" altLang="en-US">
                <a:latin typeface="微软雅黑" panose="020B0503020204020204" charset="-122"/>
                <a:ea typeface="微软雅黑" panose="020B0503020204020204" charset="-122"/>
              </a:rPr>
              <a:t>使用的评分。</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行为评分是</a:t>
            </a:r>
            <a:r>
              <a:rPr lang="zh-CN" altLang="en-US">
                <a:solidFill>
                  <a:srgbClr val="00B0F0"/>
                </a:solidFill>
                <a:latin typeface="微软雅黑" panose="020B0503020204020204" charset="-122"/>
                <a:ea typeface="微软雅黑" panose="020B0503020204020204" charset="-122"/>
              </a:rPr>
              <a:t>评价消费者信用行为的评分</a:t>
            </a:r>
            <a:r>
              <a:rPr lang="zh-CN" altLang="en-US">
                <a:latin typeface="微软雅黑" panose="020B0503020204020204" charset="-122"/>
                <a:ea typeface="微软雅黑" panose="020B0503020204020204" charset="-122"/>
              </a:rPr>
              <a:t>，用于企业制定催收策略时使用。</a:t>
            </a:r>
            <a:endParaRPr lang="zh-CN" altLang="en-US">
              <a:latin typeface="微软雅黑" panose="020B0503020204020204" charset="-122"/>
              <a:ea typeface="微软雅黑" panose="020B0503020204020204" charset="-122"/>
            </a:endParaRPr>
          </a:p>
          <a:p>
            <a:pPr marL="285750" lvl="0"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rPr>
              <a:t>按信用评级模型所使用的</a:t>
            </a:r>
            <a:r>
              <a:rPr lang="zh-CN" altLang="en-US">
                <a:solidFill>
                  <a:srgbClr val="00B0F0"/>
                </a:solidFill>
                <a:latin typeface="微软雅黑" panose="020B0503020204020204" charset="-122"/>
                <a:ea typeface="微软雅黑" panose="020B0503020204020204" charset="-122"/>
              </a:rPr>
              <a:t>信用数据来源</a:t>
            </a:r>
            <a:r>
              <a:rPr lang="zh-CN" altLang="en-US">
                <a:latin typeface="微软雅黑" panose="020B0503020204020204" charset="-122"/>
                <a:ea typeface="微软雅黑" panose="020B0503020204020204" charset="-122"/>
              </a:rPr>
              <a:t>划分，分为</a:t>
            </a:r>
            <a:r>
              <a:rPr lang="zh-CN" altLang="en-US">
                <a:solidFill>
                  <a:srgbClr val="00B0F0"/>
                </a:solidFill>
                <a:latin typeface="微软雅黑" panose="020B0503020204020204" charset="-122"/>
                <a:ea typeface="微软雅黑" panose="020B0503020204020204" charset="-122"/>
              </a:rPr>
              <a:t>通用化评分</a:t>
            </a:r>
            <a:r>
              <a:rPr lang="zh-CN" altLang="en-US">
                <a:latin typeface="微软雅黑" panose="020B0503020204020204" charset="-122"/>
                <a:ea typeface="微软雅黑" panose="020B0503020204020204" charset="-122"/>
              </a:rPr>
              <a:t>、</a:t>
            </a:r>
            <a:r>
              <a:rPr lang="zh-CN" altLang="en-US">
                <a:solidFill>
                  <a:srgbClr val="00B0F0"/>
                </a:solidFill>
                <a:latin typeface="微软雅黑" panose="020B0503020204020204" charset="-122"/>
                <a:ea typeface="微软雅黑" panose="020B0503020204020204" charset="-122"/>
              </a:rPr>
              <a:t>定制化评分</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sym typeface="+mn-ea"/>
              </a:rPr>
              <a:t>通用化评分</a:t>
            </a:r>
            <a:r>
              <a:rPr lang="zh-CN" altLang="en-US">
                <a:solidFill>
                  <a:srgbClr val="00B0F0"/>
                </a:solidFill>
                <a:latin typeface="微软雅黑" panose="020B0503020204020204" charset="-122"/>
                <a:ea typeface="微软雅黑" panose="020B0503020204020204" charset="-122"/>
                <a:sym typeface="+mn-ea"/>
              </a:rPr>
              <a:t>采用通用的信用数据库数据</a:t>
            </a:r>
            <a:r>
              <a:rPr lang="zh-CN" altLang="en-US">
                <a:latin typeface="微软雅黑" panose="020B0503020204020204" charset="-122"/>
                <a:ea typeface="微软雅黑" panose="020B0503020204020204" charset="-122"/>
                <a:sym typeface="+mn-ea"/>
              </a:rPr>
              <a:t>给出的消费评分。</a:t>
            </a:r>
            <a:endParaRPr lang="zh-CN" altLang="en-US">
              <a:latin typeface="微软雅黑" panose="020B0503020204020204" charset="-122"/>
              <a:ea typeface="微软雅黑" panose="020B0503020204020204" charset="-122"/>
            </a:endParaRPr>
          </a:p>
          <a:p>
            <a:pPr marL="742950" lvl="1" indent="-285750" fontAlgn="auto">
              <a:spcBef>
                <a:spcPts val="600"/>
              </a:spcBef>
              <a:spcAft>
                <a:spcPts val="600"/>
              </a:spcAft>
              <a:buFont typeface="Wingdings" panose="05000000000000000000" charset="0"/>
              <a:buChar char=""/>
            </a:pPr>
            <a:r>
              <a:rPr lang="zh-CN" altLang="en-US">
                <a:latin typeface="微软雅黑" panose="020B0503020204020204" charset="-122"/>
                <a:ea typeface="微软雅黑" panose="020B0503020204020204" charset="-122"/>
                <a:sym typeface="+mn-ea"/>
              </a:rPr>
              <a:t>定制化评分是基于委托人的要求开发的评分，是</a:t>
            </a:r>
            <a:r>
              <a:rPr lang="zh-CN" altLang="en-US">
                <a:solidFill>
                  <a:srgbClr val="00B0F0"/>
                </a:solidFill>
                <a:latin typeface="微软雅黑" panose="020B0503020204020204" charset="-122"/>
                <a:ea typeface="微软雅黑" panose="020B0503020204020204" charset="-122"/>
                <a:sym typeface="+mn-ea"/>
              </a:rPr>
              <a:t>基于通用化评分基础上的个性化评分</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TMzNGJlZTQwMWZkMWMzMzE5YzQwO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8354</Words>
  <Application>WPS 演示</Application>
  <PresentationFormat>宽屏</PresentationFormat>
  <Paragraphs>1017</Paragraphs>
  <Slides>40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vt:lpstr>
      <vt:lpstr>宋体</vt:lpstr>
      <vt:lpstr>Wingdings</vt:lpstr>
      <vt:lpstr>微软雅黑</vt:lpstr>
      <vt:lpstr>经典综艺体简</vt:lpstr>
      <vt:lpstr>新宋体</vt:lpstr>
      <vt:lpstr>黑体</vt:lpstr>
      <vt:lpstr>Calibri</vt:lpstr>
      <vt:lpstr>Wingdings</vt:lpstr>
      <vt:lpstr>Times New Roman</vt:lpstr>
      <vt:lpstr>华文细黑</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131</cp:revision>
  <dcterms:created xsi:type="dcterms:W3CDTF">2022-05-05T12:43:31Z</dcterms:created>
  <dcterms:modified xsi:type="dcterms:W3CDTF">2022-05-05T12:43:31Z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