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7"/>
  </p:handoutMasterIdLst>
  <p:sldIdLst>
    <p:sldId id="276" r:id="rId3"/>
    <p:sldId id="277" r:id="rId4"/>
    <p:sldId id="257" r:id="rId6"/>
    <p:sldId id="318" r:id="rId7"/>
    <p:sldId id="319" r:id="rId8"/>
    <p:sldId id="320" r:id="rId9"/>
    <p:sldId id="321" r:id="rId10"/>
    <p:sldId id="322" r:id="rId11"/>
    <p:sldId id="323" r:id="rId12"/>
    <p:sldId id="336" r:id="rId13"/>
    <p:sldId id="324" r:id="rId14"/>
    <p:sldId id="325" r:id="rId15"/>
    <p:sldId id="326" r:id="rId16"/>
    <p:sldId id="327" r:id="rId17"/>
    <p:sldId id="339" r:id="rId18"/>
    <p:sldId id="328" r:id="rId19"/>
    <p:sldId id="329" r:id="rId20"/>
    <p:sldId id="330" r:id="rId21"/>
    <p:sldId id="331" r:id="rId22"/>
    <p:sldId id="332" r:id="rId23"/>
    <p:sldId id="333" r:id="rId24"/>
    <p:sldId id="334" r:id="rId25"/>
    <p:sldId id="283"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3369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32"/>
          <p:cNvSpPr>
            <a:spLocks noChangeArrowheads="true"/>
          </p:cNvSpPr>
          <p:nvPr/>
        </p:nvSpPr>
        <p:spPr bwMode="auto">
          <a:xfrm>
            <a:off x="681990" y="10500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、信用风险具有明显的非系统风险特征</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02005" y="1745615"/>
            <a:ext cx="10587990" cy="645160"/>
          </a:xfrm>
          <a:prstGeom prst="rect">
            <a:avLst/>
          </a:prstGeom>
          <a:noFill/>
        </p:spPr>
        <p:txBody>
          <a:bodyPr wrap="square" rtlCol="0">
            <a:spAutoFit/>
          </a:bodyPr>
          <a:p>
            <a:r>
              <a:rPr lang="zh-CN" altLang="en-US">
                <a:solidFill>
                  <a:srgbClr val="FF0000"/>
                </a:solidFill>
                <a:latin typeface="微软雅黑" panose="020B0503020204020204" charset="-122"/>
                <a:ea typeface="微软雅黑" panose="020B0503020204020204" charset="-122"/>
              </a:rPr>
              <a:t>信用风险多数情况下受到与借款人明确联系的非系统性因素的影响</a:t>
            </a:r>
            <a:r>
              <a:rPr lang="zh-CN" altLang="en-US">
                <a:latin typeface="微软雅黑" panose="020B0503020204020204" charset="-122"/>
                <a:ea typeface="微软雅黑" panose="020B0503020204020204" charset="-122"/>
              </a:rPr>
              <a:t>，如贷款投资方向、借款人的经营管理能力、借款人的风险偏好等。</a:t>
            </a:r>
            <a:endParaRPr lang="zh-CN" altLang="en-US">
              <a:latin typeface="微软雅黑" panose="020B0503020204020204" charset="-122"/>
              <a:ea typeface="微软雅黑" panose="020B0503020204020204" charset="-122"/>
            </a:endParaRPr>
          </a:p>
        </p:txBody>
      </p:sp>
      <p:sp>
        <p:nvSpPr>
          <p:cNvPr id="7" name="AutoShape 41"/>
          <p:cNvSpPr>
            <a:spLocks noChangeArrowheads="true"/>
          </p:cNvSpPr>
          <p:nvPr/>
        </p:nvSpPr>
        <p:spPr bwMode="auto">
          <a:xfrm>
            <a:off x="682625" y="2555537"/>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、信用风险量化困难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02005" y="3274695"/>
            <a:ext cx="10587990" cy="645160"/>
          </a:xfrm>
          <a:prstGeom prst="rect">
            <a:avLst/>
          </a:prstGeom>
          <a:noFill/>
        </p:spPr>
        <p:txBody>
          <a:bodyPr wrap="square" rtlCol="0">
            <a:spAutoFit/>
          </a:bodyPr>
          <a:p>
            <a:r>
              <a:rPr lang="zh-CN" altLang="en-US">
                <a:solidFill>
                  <a:schemeClr val="tx1"/>
                </a:solidFill>
                <a:latin typeface="微软雅黑" panose="020B0503020204020204" charset="-122"/>
                <a:ea typeface="微软雅黑" panose="020B0503020204020204" charset="-122"/>
              </a:rPr>
              <a:t>信用风险量化困难主要体现为</a:t>
            </a:r>
            <a:r>
              <a:rPr lang="zh-CN" altLang="en-US">
                <a:solidFill>
                  <a:srgbClr val="FF0000"/>
                </a:solidFill>
                <a:latin typeface="微软雅黑" panose="020B0503020204020204" charset="-122"/>
                <a:ea typeface="微软雅黑" panose="020B0503020204020204" charset="-122"/>
              </a:rPr>
              <a:t>历史交易数据缺乏</a:t>
            </a:r>
            <a:r>
              <a:rPr lang="zh-CN" altLang="en-US">
                <a:solidFill>
                  <a:schemeClr val="tx1"/>
                </a:solidFill>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信用产品的交易记录少</a:t>
            </a:r>
            <a:r>
              <a:rPr lang="zh-CN" altLang="en-US">
                <a:solidFill>
                  <a:schemeClr val="tx1"/>
                </a:solidFill>
                <a:latin typeface="微软雅黑" panose="020B0503020204020204" charset="-122"/>
                <a:ea typeface="微软雅黑" panose="020B0503020204020204" charset="-122"/>
              </a:rPr>
              <a:t>，而且贷款的持有期限一般比较长，即便到期出现违约，频率也远比市场风险观察到的数据少。</a:t>
            </a: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（三）银行信用风险的影响</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93240" y="1532890"/>
            <a:ext cx="8604885" cy="4134485"/>
            <a:chOff x="337" y="3280"/>
            <a:chExt cx="13551" cy="6511"/>
          </a:xfrm>
        </p:grpSpPr>
        <p:sp>
          <p:nvSpPr>
            <p:cNvPr id="20485" name="AutoShape 3"/>
            <p:cNvSpPr/>
            <p:nvPr/>
          </p:nvSpPr>
          <p:spPr>
            <a:xfrm rot="-2700000">
              <a:off x="5078" y="4725"/>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20487" name="Rectangle 7"/>
            <p:cNvSpPr/>
            <p:nvPr/>
          </p:nvSpPr>
          <p:spPr>
            <a:xfrm>
              <a:off x="1190" y="3280"/>
              <a:ext cx="3085" cy="153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企业会因为不可预料的风险因素而大大增加向银行融资的成本。</a:t>
              </a:r>
              <a:endParaRPr lang="zh-CN" altLang="en-US" sz="1800" dirty="0">
                <a:solidFill>
                  <a:srgbClr val="000000"/>
                </a:solidFill>
                <a:latin typeface="微软雅黑" panose="020B0503020204020204" charset="-122"/>
                <a:ea typeface="微软雅黑" panose="020B0503020204020204" charset="-122"/>
              </a:endParaRPr>
            </a:p>
          </p:txBody>
        </p:sp>
        <p:pic>
          <p:nvPicPr>
            <p:cNvPr id="2" name="Picture 8" descr="circuler_1"/>
            <p:cNvPicPr>
              <a:picLocks noChangeAspect="true"/>
            </p:cNvPicPr>
            <p:nvPr/>
          </p:nvPicPr>
          <p:blipFill>
            <a:blip r:embed="rId4"/>
            <a:stretch>
              <a:fillRect/>
            </a:stretch>
          </p:blipFill>
          <p:spPr>
            <a:xfrm>
              <a:off x="3873" y="3628"/>
              <a:ext cx="1925" cy="1930"/>
            </a:xfrm>
            <a:prstGeom prst="rect">
              <a:avLst/>
            </a:prstGeom>
            <a:noFill/>
            <a:ln w="9525">
              <a:noFill/>
            </a:ln>
          </p:spPr>
        </p:pic>
        <p:sp>
          <p:nvSpPr>
            <p:cNvPr id="20488" name="Oval 9"/>
            <p:cNvSpPr/>
            <p:nvPr/>
          </p:nvSpPr>
          <p:spPr>
            <a:xfrm>
              <a:off x="3873" y="3623"/>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89" name="Picture 10" descr="circuler_1"/>
            <p:cNvPicPr>
              <a:picLocks noChangeAspect="true"/>
            </p:cNvPicPr>
            <p:nvPr/>
          </p:nvPicPr>
          <p:blipFill>
            <a:blip r:embed="rId5"/>
            <a:stretch>
              <a:fillRect/>
            </a:stretch>
          </p:blipFill>
          <p:spPr>
            <a:xfrm>
              <a:off x="3875" y="7763"/>
              <a:ext cx="1923" cy="1930"/>
            </a:xfrm>
            <a:prstGeom prst="rect">
              <a:avLst/>
            </a:prstGeom>
            <a:noFill/>
            <a:ln w="9525">
              <a:noFill/>
            </a:ln>
          </p:spPr>
        </p:pic>
        <p:sp>
          <p:nvSpPr>
            <p:cNvPr id="20490" name="Oval 11"/>
            <p:cNvSpPr/>
            <p:nvPr/>
          </p:nvSpPr>
          <p:spPr>
            <a:xfrm>
              <a:off x="3875" y="7758"/>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1" name="Picture 12" descr="circuler_1"/>
            <p:cNvPicPr>
              <a:picLocks noChangeAspect="true"/>
            </p:cNvPicPr>
            <p:nvPr/>
          </p:nvPicPr>
          <p:blipFill>
            <a:blip r:embed="rId4"/>
            <a:stretch>
              <a:fillRect/>
            </a:stretch>
          </p:blipFill>
          <p:spPr>
            <a:xfrm>
              <a:off x="8198" y="7745"/>
              <a:ext cx="1925" cy="1930"/>
            </a:xfrm>
            <a:prstGeom prst="rect">
              <a:avLst/>
            </a:prstGeom>
            <a:noFill/>
            <a:ln w="9525">
              <a:noFill/>
            </a:ln>
          </p:spPr>
        </p:pic>
        <p:sp>
          <p:nvSpPr>
            <p:cNvPr id="20492" name="Oval 13"/>
            <p:cNvSpPr/>
            <p:nvPr/>
          </p:nvSpPr>
          <p:spPr>
            <a:xfrm>
              <a:off x="8198" y="7725"/>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20493" name="Picture 14" descr="circuler_1"/>
            <p:cNvPicPr>
              <a:picLocks noChangeAspect="true"/>
            </p:cNvPicPr>
            <p:nvPr/>
          </p:nvPicPr>
          <p:blipFill>
            <a:blip r:embed="rId4"/>
            <a:stretch>
              <a:fillRect/>
            </a:stretch>
          </p:blipFill>
          <p:spPr>
            <a:xfrm>
              <a:off x="8198" y="3605"/>
              <a:ext cx="1922" cy="1933"/>
            </a:xfrm>
            <a:prstGeom prst="rect">
              <a:avLst/>
            </a:prstGeom>
            <a:noFill/>
            <a:ln w="9525">
              <a:noFill/>
            </a:ln>
          </p:spPr>
        </p:pic>
        <p:sp>
          <p:nvSpPr>
            <p:cNvPr id="20494" name="Oval 15"/>
            <p:cNvSpPr/>
            <p:nvPr/>
          </p:nvSpPr>
          <p:spPr>
            <a:xfrm>
              <a:off x="8198" y="3603"/>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0495" name="Text Box 16"/>
            <p:cNvSpPr txBox="true"/>
            <p:nvPr/>
          </p:nvSpPr>
          <p:spPr>
            <a:xfrm>
              <a:off x="3913" y="4040"/>
              <a:ext cx="1587"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对债券发行者</a:t>
              </a:r>
              <a:endParaRPr lang="zh-CN" altLang="en-US" sz="2000" b="1" dirty="0">
                <a:solidFill>
                  <a:srgbClr val="000000"/>
                </a:solidFill>
                <a:latin typeface="微软雅黑" panose="020B0503020204020204" charset="-122"/>
                <a:ea typeface="微软雅黑" panose="020B0503020204020204" charset="-122"/>
              </a:endParaRPr>
            </a:p>
          </p:txBody>
        </p:sp>
        <p:sp>
          <p:nvSpPr>
            <p:cNvPr id="20496" name="Text Box 52"/>
            <p:cNvSpPr txBox="true"/>
            <p:nvPr/>
          </p:nvSpPr>
          <p:spPr>
            <a:xfrm>
              <a:off x="5493" y="6325"/>
              <a:ext cx="3185" cy="667"/>
            </a:xfrm>
            <a:prstGeom prst="rect">
              <a:avLst/>
            </a:prstGeom>
            <a:noFill/>
            <a:ln w="9525">
              <a:noFill/>
            </a:ln>
          </p:spPr>
          <p:txBody>
            <a:bodyPr wrap="squar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银行信用风险影响</a:t>
              </a:r>
              <a:endParaRPr lang="zh-CN" altLang="en-US" b="1" dirty="0">
                <a:solidFill>
                  <a:srgbClr val="000000"/>
                </a:solidFill>
                <a:latin typeface="微软雅黑" panose="020B0503020204020204" charset="-122"/>
                <a:ea typeface="微软雅黑" panose="020B0503020204020204" charset="-122"/>
              </a:endParaRPr>
            </a:p>
          </p:txBody>
        </p:sp>
        <p:sp>
          <p:nvSpPr>
            <p:cNvPr id="20497" name="Text Box 16"/>
            <p:cNvSpPr txBox="true"/>
            <p:nvPr/>
          </p:nvSpPr>
          <p:spPr>
            <a:xfrm>
              <a:off x="402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对商业银行</a:t>
              </a:r>
              <a:endParaRPr lang="zh-CN" altLang="en-US" sz="2000" b="1" dirty="0">
                <a:solidFill>
                  <a:srgbClr val="000000"/>
                </a:solidFill>
                <a:latin typeface="微软雅黑" panose="020B0503020204020204" charset="-122"/>
                <a:ea typeface="微软雅黑" panose="020B0503020204020204" charset="-122"/>
              </a:endParaRPr>
            </a:p>
          </p:txBody>
        </p:sp>
        <p:sp>
          <p:nvSpPr>
            <p:cNvPr id="20498" name="Text Box 16"/>
            <p:cNvSpPr txBox="true"/>
            <p:nvPr/>
          </p:nvSpPr>
          <p:spPr>
            <a:xfrm>
              <a:off x="8335" y="8123"/>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对宏观经济</a:t>
              </a:r>
              <a:endParaRPr lang="zh-CN" altLang="en-US" sz="2000" b="1" dirty="0">
                <a:solidFill>
                  <a:srgbClr val="000000"/>
                </a:solidFill>
                <a:latin typeface="微软雅黑" panose="020B0503020204020204" charset="-122"/>
                <a:ea typeface="微软雅黑" panose="020B0503020204020204" charset="-122"/>
              </a:endParaRPr>
            </a:p>
          </p:txBody>
        </p:sp>
        <p:sp>
          <p:nvSpPr>
            <p:cNvPr id="20499" name="Text Box 16"/>
            <p:cNvSpPr txBox="true"/>
            <p:nvPr/>
          </p:nvSpPr>
          <p:spPr>
            <a:xfrm>
              <a:off x="8335" y="4040"/>
              <a:ext cx="1588" cy="920"/>
            </a:xfrm>
            <a:prstGeom prst="rect">
              <a:avLst/>
            </a:prstGeom>
            <a:noFill/>
            <a:ln w="9525">
              <a:noFill/>
            </a:ln>
          </p:spPr>
          <p:txBody>
            <a:bodyPr anchor="t" anchorCtr="false">
              <a:spAutoFit/>
            </a:bodyPr>
            <a:p>
              <a:pPr>
                <a:lnSpc>
                  <a:spcPct val="80000"/>
                </a:lnSpc>
                <a:spcBef>
                  <a:spcPct val="5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对债券投资者</a:t>
              </a:r>
              <a:endParaRPr lang="zh-CN" altLang="en-US" sz="2000" b="1" dirty="0">
                <a:solidFill>
                  <a:srgbClr val="000000"/>
                </a:solidFill>
                <a:latin typeface="微软雅黑" panose="020B0503020204020204" charset="-122"/>
                <a:ea typeface="微软雅黑" panose="020B0503020204020204" charset="-122"/>
              </a:endParaRPr>
            </a:p>
          </p:txBody>
        </p:sp>
        <p:sp>
          <p:nvSpPr>
            <p:cNvPr id="20501" name="Rectangle 7"/>
            <p:cNvSpPr/>
            <p:nvPr/>
          </p:nvSpPr>
          <p:spPr>
            <a:xfrm>
              <a:off x="10260" y="7376"/>
              <a:ext cx="3628" cy="2415"/>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）导致金融市场秩序的混乱；</a:t>
              </a:r>
              <a:endParaRPr lang="zh-CN" altLang="en-US" sz="1800"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）导致实际投资风险增加；</a:t>
              </a:r>
              <a:endParaRPr lang="zh-CN" altLang="en-US" sz="1800"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1800">
                  <a:solidFill>
                    <a:srgbClr val="0000FF"/>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FF"/>
                  </a:solidFill>
                  <a:latin typeface="微软雅黑" panose="020B0503020204020204" charset="-122"/>
                  <a:ea typeface="微软雅黑" panose="020B0503020204020204" charset="-122"/>
                  <a:cs typeface="微软雅黑" panose="020B0503020204020204" charset="-122"/>
                </a:rPr>
                <a:t>）影响宏观经济政策的制定和实施。</a:t>
              </a:r>
              <a:endParaRPr lang="en-US" altLang="zh-CN" sz="180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20502" name="Rectangle 7"/>
            <p:cNvSpPr/>
            <p:nvPr/>
          </p:nvSpPr>
          <p:spPr>
            <a:xfrm>
              <a:off x="337" y="8479"/>
              <a:ext cx="353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FF"/>
                  </a:solidFill>
                  <a:latin typeface="微软雅黑" panose="020B0503020204020204" charset="-122"/>
                  <a:ea typeface="微软雅黑" panose="020B0503020204020204" charset="-122"/>
                </a:rPr>
                <a:t>会因为贷款收益不能弥补较高的风险而受到损失。</a:t>
              </a:r>
              <a:endParaRPr lang="zh-CN" altLang="en-US" sz="1800" dirty="0">
                <a:solidFill>
                  <a:srgbClr val="0000FF"/>
                </a:solidFill>
                <a:latin typeface="微软雅黑" panose="020B0503020204020204" charset="-122"/>
                <a:ea typeface="微软雅黑" panose="020B0503020204020204" charset="-122"/>
              </a:endParaRPr>
            </a:p>
          </p:txBody>
        </p:sp>
        <p:sp>
          <p:nvSpPr>
            <p:cNvPr id="20503" name="Rectangle 7"/>
            <p:cNvSpPr/>
            <p:nvPr/>
          </p:nvSpPr>
          <p:spPr>
            <a:xfrm>
              <a:off x="10035" y="3395"/>
              <a:ext cx="3288" cy="1189"/>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银行债券信用等级的降低，意味着债券价值的降低。</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（四）银行信用风险分类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14525" y="1327785"/>
            <a:ext cx="8362950" cy="4824095"/>
            <a:chOff x="795" y="2338"/>
            <a:chExt cx="13170" cy="7597"/>
          </a:xfrm>
        </p:grpSpPr>
        <p:sp>
          <p:nvSpPr>
            <p:cNvPr id="619523" name="Rectangle 3"/>
            <p:cNvSpPr>
              <a:spLocks noGrp="true" noChangeArrowheads="true"/>
            </p:cNvSpPr>
            <p:nvPr/>
          </p:nvSpPr>
          <p:spPr>
            <a:xfrm>
              <a:off x="795" y="2338"/>
              <a:ext cx="13170" cy="124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按照</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成因</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分类如下：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AutoShape 3"/>
            <p:cNvSpPr>
              <a:spLocks noChangeArrowheads="true"/>
            </p:cNvSpPr>
            <p:nvPr/>
          </p:nvSpPr>
          <p:spPr bwMode="gray">
            <a:xfrm>
              <a:off x="795" y="4040"/>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6080"/>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8193"/>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365" y="4265"/>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债务人违约而未能如期偿还债务给银行带来的风险。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9"/>
            <p:cNvSpPr>
              <a:spLocks noChangeArrowheads="true"/>
            </p:cNvSpPr>
            <p:nvPr/>
          </p:nvSpPr>
          <p:spPr bwMode="auto">
            <a:xfrm>
              <a:off x="1190" y="4605"/>
              <a:ext cx="229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850" y="6590"/>
              <a:ext cx="3288"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不确定性风险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1"/>
            <p:cNvSpPr>
              <a:spLocks noChangeArrowheads="true"/>
            </p:cNvSpPr>
            <p:nvPr/>
          </p:nvSpPr>
          <p:spPr bwMode="auto">
            <a:xfrm>
              <a:off x="1248" y="8688"/>
              <a:ext cx="2495"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追偿风险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420" y="6073"/>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大量不确定事件</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的存在而引发债务人无法按期偿还银行贷款所引发的风险。</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6"/>
            <p:cNvSpPr>
              <a:spLocks noChangeArrowheads="true"/>
            </p:cNvSpPr>
            <p:nvPr/>
          </p:nvSpPr>
          <p:spPr bwMode="auto">
            <a:xfrm>
              <a:off x="4420" y="8228"/>
              <a:ext cx="9240" cy="134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借款人信用质量状况的变化引起商业银行</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资产价值变动</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而导致的损失，即</a:t>
              </a:r>
              <a:r>
                <a:rPr kumimoji="0" lang="zh-CN" altLang="en-US" sz="22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信用价差风险</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（五）银行信用风险的成因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00250" y="1873250"/>
            <a:ext cx="8191500" cy="3039128"/>
            <a:chOff x="705" y="3333"/>
            <a:chExt cx="12900" cy="4175"/>
          </a:xfrm>
        </p:grpSpPr>
        <p:sp>
          <p:nvSpPr>
            <p:cNvPr id="24583" name="AutoShape 3"/>
            <p:cNvSpPr/>
            <p:nvPr/>
          </p:nvSpPr>
          <p:spPr>
            <a:xfrm>
              <a:off x="705" y="3333"/>
              <a:ext cx="3273" cy="1135"/>
            </a:xfrm>
            <a:prstGeom prst="flowChartConnector">
              <a:avLst/>
            </a:prstGeom>
            <a:solidFill>
              <a:schemeClr val="accent2"/>
            </a:solidFill>
            <a:ln w="88900" cap="flat" cmpd="thinThick">
              <a:solidFill>
                <a:srgbClr val="C0C0C0"/>
              </a:solidFill>
              <a:prstDash val="solid"/>
              <a:round/>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AutoShape 4"/>
            <p:cNvSpPr>
              <a:spLocks noChangeArrowheads="true"/>
            </p:cNvSpPr>
            <p:nvPr/>
          </p:nvSpPr>
          <p:spPr bwMode="gray">
            <a:xfrm>
              <a:off x="795" y="5173"/>
              <a:ext cx="3273" cy="113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6"/>
            <p:cNvSpPr>
              <a:spLocks noChangeArrowheads="true"/>
            </p:cNvSpPr>
            <p:nvPr/>
          </p:nvSpPr>
          <p:spPr bwMode="auto">
            <a:xfrm>
              <a:off x="4310" y="3345"/>
              <a:ext cx="9240" cy="124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贷款政策、信用分析和授信、贷款监督等诸环节的缺陷。</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Rectangle 9"/>
            <p:cNvSpPr>
              <a:spLocks noChangeArrowheads="true"/>
            </p:cNvSpPr>
            <p:nvPr/>
          </p:nvSpPr>
          <p:spPr bwMode="auto">
            <a:xfrm>
              <a:off x="1193" y="3595"/>
              <a:ext cx="229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10"/>
            <p:cNvSpPr>
              <a:spLocks noChangeArrowheads="true"/>
            </p:cNvSpPr>
            <p:nvPr/>
          </p:nvSpPr>
          <p:spPr bwMode="auto">
            <a:xfrm>
              <a:off x="1193" y="5433"/>
              <a:ext cx="2608" cy="53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外部因素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Rectangle 6"/>
            <p:cNvSpPr>
              <a:spLocks noChangeArrowheads="true"/>
            </p:cNvSpPr>
            <p:nvPr/>
          </p:nvSpPr>
          <p:spPr bwMode="auto">
            <a:xfrm>
              <a:off x="4365" y="5153"/>
              <a:ext cx="9240" cy="2355"/>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主要体现在影响借款人履约能力和履约意愿的诸多因素上，包括借款人的经营能力、财务状况等可监控因素，也包括社会政治、经济变动、自然灾害等在内的银行无法回避的因素。</a:t>
              </a:r>
              <a:endParaRPr kumimoji="0" lang="zh-CN" altLang="en-US" sz="22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0547" name="Rectangle 3"/>
          <p:cNvSpPr>
            <a:spLocks noGrp="true" noChangeArrowheads="true"/>
          </p:cNvSpPr>
          <p:nvPr/>
        </p:nvSpPr>
        <p:spPr>
          <a:xfrm>
            <a:off x="1855470" y="1271270"/>
            <a:ext cx="8481695" cy="493712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（一）银行信用管理定义</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20000"/>
              </a:spcBef>
              <a:spcAft>
                <a:spcPct val="0"/>
              </a:spcAft>
              <a:buClr>
                <a:srgbClr val="CC3300"/>
              </a:buClr>
              <a:buSzTx/>
              <a:buFont typeface="Wingdings" panose="05000000000000000000" pitchFamily="2" charset="2"/>
              <a:buChar char="Ü"/>
              <a:defRPr/>
            </a:pPr>
            <a:r>
              <a:rPr kumimoji="1" lang="zh-CN" altLang="en-US" sz="20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商业银行信用风险管理：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是银行风险管理的重要组成部分，是指商业银行对所涉及的</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信用业务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实施综合管理，重点是对</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履行信用契约的意愿和行为进行管理的过程</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（二）银行信用管理分类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信用活动的对象</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，可以分为</a:t>
            </a:r>
            <a:r>
              <a:rPr kumimoji="1" lang="zh-CN" altLang="en-US" sz="2000" b="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1" lang="zh-CN" altLang="en-US" sz="2000" b="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3100"/>
              </a:lnSpc>
              <a:spcBef>
                <a:spcPct val="0"/>
              </a:spcBef>
              <a:spcAft>
                <a:spcPct val="0"/>
              </a:spcAft>
              <a:buClrTx/>
              <a:buSzTx/>
              <a:buFont typeface="Wingdings" panose="05000000000000000000" pitchFamily="2" charset="2"/>
              <a:buNone/>
              <a:defRPr/>
            </a:pP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受信管理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是商业银行接受受托人资金或服务的委托，对信用契约进行管理的过程；</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授信管理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是商业银行对别人提供信用，设定一些规定程序和条件，对双方信用契约进行管理的过程。</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3100"/>
              </a:lnSpc>
              <a:spcBef>
                <a:spcPct val="0"/>
              </a:spcBef>
              <a:spcAft>
                <a:spcPct val="0"/>
              </a:spcAft>
              <a:buClrTx/>
              <a:buSzTx/>
              <a:buFont typeface="Wingdings" panose="05000000000000000000" pitchFamily="2" charset="2"/>
              <a:buChar char="u"/>
              <a:defRPr/>
            </a:pP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、按照</a:t>
            </a:r>
            <a:r>
              <a:rPr kumimoji="1"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信用业务的功能</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，分为</a:t>
            </a: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资产信用管理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负债信用管理、资本信用管理和表外信用管理</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四个子系统。</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
                <a:srgbClr val="CC3300"/>
              </a:buClr>
              <a:buSzTx/>
              <a:buFont typeface="Wingdings" panose="05000000000000000000" pitchFamily="2" charset="2"/>
              <a:buChar char="Ü"/>
              <a:defRPr/>
            </a:pPr>
            <a:endParaRPr kumimoji="1"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20547">
                                            <p:txEl>
                                              <p:charRg st="90" end="102"/>
                                            </p:txEl>
                                          </p:spTgt>
                                        </p:tgtEl>
                                        <p:attrNameLst>
                                          <p:attrName>style.visibility</p:attrName>
                                        </p:attrNameLst>
                                      </p:cBhvr>
                                      <p:to>
                                        <p:strVal val="visible"/>
                                      </p:to>
                                    </p:set>
                                    <p:animEffect transition="in" filter="circle(in)">
                                      <p:cBhvr>
                                        <p:cTn id="7" dur="2000"/>
                                        <p:tgtEl>
                                          <p:spTgt spid="620547">
                                            <p:txEl>
                                              <p:charRg st="90" end="10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20547">
                                            <p:txEl>
                                              <p:charRg st="102" end="129"/>
                                            </p:txEl>
                                          </p:spTgt>
                                        </p:tgtEl>
                                        <p:attrNameLst>
                                          <p:attrName>style.visibility</p:attrName>
                                        </p:attrNameLst>
                                      </p:cBhvr>
                                      <p:to>
                                        <p:strVal val="visible"/>
                                      </p:to>
                                    </p:set>
                                    <p:animEffect transition="in" filter="circle(in)">
                                      <p:cBhvr>
                                        <p:cTn id="10" dur="2000"/>
                                        <p:tgtEl>
                                          <p:spTgt spid="620547">
                                            <p:txEl>
                                              <p:charRg st="102" end="129"/>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20547">
                                            <p:txEl>
                                              <p:charRg st="4" end="4"/>
                                            </p:txEl>
                                          </p:spTgt>
                                        </p:tgtEl>
                                        <p:attrNameLst>
                                          <p:attrName>style.visibility</p:attrName>
                                        </p:attrNameLst>
                                      </p:cBhvr>
                                      <p:to>
                                        <p:strVal val="visible"/>
                                      </p:to>
                                    </p:set>
                                    <p:animEffect transition="in" filter="circle(in)">
                                      <p:cBhvr>
                                        <p:cTn id="13" dur="2000"/>
                                        <p:tgtEl>
                                          <p:spTgt spid="620547">
                                            <p:txEl>
                                              <p:char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20547">
                                            <p:txEl>
                                              <p:charRg st="129" end="177"/>
                                            </p:txEl>
                                          </p:spTgt>
                                        </p:tgtEl>
                                        <p:attrNameLst>
                                          <p:attrName>style.visibility</p:attrName>
                                        </p:attrNameLst>
                                      </p:cBhvr>
                                      <p:to>
                                        <p:strVal val="visible"/>
                                      </p:to>
                                    </p:set>
                                    <p:animEffect transition="in" filter="circle(in)">
                                      <p:cBhvr>
                                        <p:cTn id="16" dur="2000"/>
                                        <p:tgtEl>
                                          <p:spTgt spid="620547">
                                            <p:txEl>
                                              <p:charRg st="129"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92456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602740"/>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商业银行在贷款和投资等资产经营业务中，进行有效的风险控制和管理，建立识别和规避资产信用风险方法、模型技术，实现商业银行的资产盈利性和安全性。</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1865" y="2372839"/>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、负债信用管理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03339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负债信用管理是指商业银行依托银行的信誉，通过发行负债，如存款、借入资金（同业拆借、向央行借款）筹集资金，进行负债信用经营，以满足商业银行发展和流动性需求，预防和控制流动性风险。</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1990" y="374061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资本</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信用管理</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438467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商业银行通过发行股票等方式筹集资本金，并对资本金进行科学管理，建立有效的银行资本金补充机制，预防和规避商业银行的信用风险和流动性风险等，保持公众信心和银行体系安全。</a:t>
            </a:r>
            <a:endParaRPr lang="zh-CN" altLang="en-US">
              <a:latin typeface="微软雅黑" panose="020B0503020204020204" charset="-122"/>
              <a:ea typeface="微软雅黑" panose="020B0503020204020204" charset="-122"/>
            </a:endParaRPr>
          </a:p>
        </p:txBody>
      </p:sp>
      <p:sp>
        <p:nvSpPr>
          <p:cNvPr id="2" name="AutoShape 23"/>
          <p:cNvSpPr>
            <a:spLocks noChangeArrowheads="true"/>
          </p:cNvSpPr>
          <p:nvPr/>
        </p:nvSpPr>
        <p:spPr bwMode="auto">
          <a:xfrm>
            <a:off x="681990" y="5132536"/>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表外信用管理</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47725" y="5801995"/>
            <a:ext cx="1058799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商业银行在表外信用业务经营中，建立有效的表外风险控制机制，从而增加银行收益。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5755" y="1327150"/>
            <a:ext cx="9001125" cy="4348480"/>
            <a:chOff x="395" y="2275"/>
            <a:chExt cx="14175" cy="6848"/>
          </a:xfrm>
        </p:grpSpPr>
        <p:grpSp>
          <p:nvGrpSpPr>
            <p:cNvPr id="28677" name="组合 6"/>
            <p:cNvGrpSpPr/>
            <p:nvPr/>
          </p:nvGrpSpPr>
          <p:grpSpPr>
            <a:xfrm>
              <a:off x="395" y="2338"/>
              <a:ext cx="13088" cy="6775"/>
              <a:chOff x="823913" y="2139950"/>
              <a:chExt cx="8310562" cy="4302125"/>
            </a:xfrm>
          </p:grpSpPr>
          <p:sp>
            <p:nvSpPr>
              <p:cNvPr id="28678"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28679"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28680"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矩形 10"/>
            <p:cNvSpPr/>
            <p:nvPr/>
          </p:nvSpPr>
          <p:spPr>
            <a:xfrm>
              <a:off x="415" y="2355"/>
              <a:ext cx="6535" cy="2183"/>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的经营，控制由于非对称信息存在对信用决策的影响，从而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建立一套科学的资产信用经营机制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，规避信用风险；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6950" y="2275"/>
              <a:ext cx="7620" cy="2708"/>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a:t>
              </a:r>
              <a:r>
                <a:rPr kumimoji="0" lang="zh-CN" altLang="en-US" sz="2000" b="0" i="1" u="sng"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负债信用业务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建立有效的资金来源渠道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，保证其资产信用业务扩张所需充足、稳定的资金供给和满足其客户存款支付的流动性需求，树立商业银行良好的同业品质效应和公众形象；</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395" y="5725"/>
              <a:ext cx="6555" cy="3398"/>
            </a:xfrm>
            <a:prstGeom prst="rect">
              <a:avLst/>
            </a:prstGeom>
          </p:spPr>
          <p:txBody>
            <a:bodyPr>
              <a:spAutoFit/>
            </a:bodyPr>
            <a:p>
              <a:pPr marL="0" marR="0" lvl="0" indent="0" algn="l" defTabSz="914400" rtl="0" eaLnBrk="1" fontAlgn="base" latinLnBrk="0" hangingPunct="1">
                <a:lnSpc>
                  <a:spcPts val="23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1" u="sng"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资本信用业务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的经营</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建立一套有效的资本金补充机制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，既控制其资产信用业务扩张而带来的风险，预防银行信用经营的非预期损失，又保证合理的资本盈利水平，</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确保银行债权人和社会公众对银行体系的信心</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160" y="5853"/>
              <a:ext cx="7200" cy="2244"/>
            </a:xfrm>
            <a:prstGeom prst="rect">
              <a:avLst/>
            </a:prstGeom>
          </p:spPr>
          <p:txBody>
            <a:bodyPr>
              <a:spAutoFit/>
            </a:bodyPr>
            <a:p>
              <a:pPr marL="0" marR="0" lvl="0" indent="0" algn="l" defTabSz="914400" rtl="0" eaLnBrk="1" fontAlgn="base" latinLnBrk="0" hangingPunct="1">
                <a:lnSpc>
                  <a:spcPts val="2600"/>
                </a:lnSpc>
                <a:spcBef>
                  <a:spcPct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、通过对其</a:t>
              </a:r>
              <a:r>
                <a:rPr kumimoji="0" lang="zh-CN" altLang="en-US" sz="2000" b="0" i="0" u="sng"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表外信用业务</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的经营，一方面进行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业务创新将表内风险转移到表外</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如互换业务</a:t>
              </a: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，规避风险，另一方面</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扩大收入来源</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，提高盈利能力。</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9701" name="组合 6"/>
          <p:cNvGrpSpPr/>
          <p:nvPr/>
        </p:nvGrpSpPr>
        <p:grpSpPr>
          <a:xfrm>
            <a:off x="2463800" y="2191385"/>
            <a:ext cx="7264400" cy="4394200"/>
            <a:chOff x="1238250" y="1628775"/>
            <a:chExt cx="7264400" cy="4394200"/>
          </a:xfrm>
        </p:grpSpPr>
        <p:sp>
          <p:nvSpPr>
            <p:cNvPr id="29702" name="AutoShape 3"/>
            <p:cNvSpPr/>
            <p:nvPr/>
          </p:nvSpPr>
          <p:spPr>
            <a:xfrm>
              <a:off x="60261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3" name="AutoShape 4"/>
            <p:cNvSpPr/>
            <p:nvPr/>
          </p:nvSpPr>
          <p:spPr>
            <a:xfrm>
              <a:off x="1238250" y="3352800"/>
              <a:ext cx="2476500" cy="2667000"/>
            </a:xfrm>
            <a:prstGeom prst="roundRect">
              <a:avLst>
                <a:gd name="adj" fmla="val 16667"/>
              </a:avLst>
            </a:prstGeom>
            <a:noFill/>
            <a:ln w="127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29704" name="Text Box 5"/>
            <p:cNvSpPr txBox="true"/>
            <p:nvPr/>
          </p:nvSpPr>
          <p:spPr>
            <a:xfrm>
              <a:off x="1341755" y="3552825"/>
              <a:ext cx="2323465" cy="2168525"/>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a:t>
              </a:r>
              <a:r>
                <a:rPr lang="zh-CN" altLang="en-US" dirty="0">
                  <a:solidFill>
                    <a:srgbClr val="FF0000"/>
                  </a:solidFill>
                  <a:latin typeface="微软雅黑" panose="020B0503020204020204" charset="-122"/>
                  <a:ea typeface="微软雅黑" panose="020B0503020204020204" charset="-122"/>
                </a:rPr>
                <a:t>单项债务</a:t>
              </a:r>
              <a:r>
                <a:rPr lang="zh-CN" altLang="en-US" dirty="0">
                  <a:solidFill>
                    <a:srgbClr val="000000"/>
                  </a:solidFill>
                  <a:latin typeface="微软雅黑" panose="020B0503020204020204" charset="-122"/>
                  <a:ea typeface="微软雅黑" panose="020B0503020204020204" charset="-122"/>
                </a:rPr>
                <a:t>收益与风险的均衡，即如何使得单项贷款的定价和单项贷款的信用风险相匹配。</a:t>
              </a:r>
              <a:endParaRPr lang="zh-CN" altLang="en-US" dirty="0">
                <a:solidFill>
                  <a:srgbClr val="000000"/>
                </a:solidFill>
                <a:latin typeface="微软雅黑" panose="020B0503020204020204" charset="-122"/>
                <a:ea typeface="微软雅黑" panose="020B0503020204020204" charset="-122"/>
              </a:endParaRPr>
            </a:p>
          </p:txBody>
        </p:sp>
        <p:sp>
          <p:nvSpPr>
            <p:cNvPr id="11" name="Freeform 6"/>
            <p:cNvSpPr/>
            <p:nvPr/>
          </p:nvSpPr>
          <p:spPr bwMode="gray">
            <a:xfrm>
              <a:off x="3490913" y="3255963"/>
              <a:ext cx="9794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706" name="AutoShape 7"/>
            <p:cNvSpPr>
              <a:spLocks noChangeAspect="true" noTextEdit="true"/>
            </p:cNvSpPr>
            <p:nvPr/>
          </p:nvSpPr>
          <p:spPr>
            <a:xfrm flipH="true">
              <a:off x="5275263" y="3252788"/>
              <a:ext cx="984250" cy="1244600"/>
            </a:xfrm>
            <a:prstGeom prst="rect">
              <a:avLst/>
            </a:prstGeom>
            <a:noFill/>
            <a:ln w="9525">
              <a:noFill/>
            </a:ln>
          </p:spPr>
          <p:txBody>
            <a:bodyPr anchor="t" anchorCtr="false"/>
            <a:p>
              <a:pPr eaLnBrk="0" hangingPunct="0"/>
              <a:endParaRPr lang="zh-CN" altLang="en-US">
                <a:latin typeface="微软雅黑" panose="020B0503020204020204" charset="-122"/>
                <a:ea typeface="微软雅黑" panose="020B0503020204020204" charset="-122"/>
              </a:endParaRPr>
            </a:p>
          </p:txBody>
        </p:sp>
        <p:sp>
          <p:nvSpPr>
            <p:cNvPr id="13" name="Freeform 8"/>
            <p:cNvSpPr/>
            <p:nvPr/>
          </p:nvSpPr>
          <p:spPr bwMode="gray">
            <a:xfrm flipH="true">
              <a:off x="5281613" y="3255963"/>
              <a:ext cx="977900"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9708" name="Group 9"/>
            <p:cNvGrpSpPr/>
            <p:nvPr/>
          </p:nvGrpSpPr>
          <p:grpSpPr>
            <a:xfrm>
              <a:off x="3302000" y="1628775"/>
              <a:ext cx="3248025" cy="1601788"/>
              <a:chOff x="1997" y="1314"/>
              <a:chExt cx="1889" cy="1009"/>
            </a:xfrm>
          </p:grpSpPr>
          <p:grpSp>
            <p:nvGrpSpPr>
              <p:cNvPr id="29709" name="Group 10"/>
              <p:cNvGrpSpPr/>
              <p:nvPr/>
            </p:nvGrpSpPr>
            <p:grpSpPr>
              <a:xfrm>
                <a:off x="1997" y="1404"/>
                <a:ext cx="1889" cy="919"/>
                <a:chOff x="1973" y="1027"/>
                <a:chExt cx="1926" cy="937"/>
              </a:xfrm>
            </p:grpSpPr>
            <p:sp>
              <p:nvSpPr>
                <p:cNvPr id="2"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6"/>
              <p:cNvSpPr>
                <a:spLocks noChangeArrowheads="true"/>
              </p:cNvSpPr>
              <p:nvPr/>
            </p:nvSpPr>
            <p:spPr bwMode="gray">
              <a:xfrm>
                <a:off x="2208"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29716" name="Text Box 17"/>
            <p:cNvSpPr txBox="true"/>
            <p:nvPr/>
          </p:nvSpPr>
          <p:spPr>
            <a:xfrm>
              <a:off x="3819525" y="1893888"/>
              <a:ext cx="2249488" cy="631825"/>
            </a:xfrm>
            <a:prstGeom prst="rect">
              <a:avLst/>
            </a:prstGeom>
            <a:noFill/>
            <a:ln w="9525">
              <a:noFill/>
            </a:ln>
          </p:spPr>
          <p:txBody>
            <a:bodyPr wrap="none" anchor="t" anchorCtr="false">
              <a:spAutoFit/>
            </a:bodyPr>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银行信用风险管理</a:t>
              </a:r>
              <a:endParaRPr lang="en-US" altLang="zh-CN" sz="2000" b="1" dirty="0">
                <a:solidFill>
                  <a:srgbClr val="000000"/>
                </a:solidFill>
                <a:latin typeface="微软雅黑" panose="020B0503020204020204" charset="-122"/>
                <a:ea typeface="微软雅黑" panose="020B0503020204020204" charset="-122"/>
              </a:endParaRPr>
            </a:p>
            <a:p>
              <a:pPr algn="ctr">
                <a:lnSpc>
                  <a:spcPts val="2100"/>
                </a:lnSpc>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分为两个方面：</a:t>
              </a:r>
              <a:endParaRPr lang="zh-CN" altLang="en-US" sz="2000" b="1" dirty="0">
                <a:solidFill>
                  <a:srgbClr val="000000"/>
                </a:solidFill>
                <a:latin typeface="微软雅黑" panose="020B0503020204020204" charset="-122"/>
                <a:ea typeface="微软雅黑" panose="020B0503020204020204" charset="-122"/>
              </a:endParaRPr>
            </a:p>
          </p:txBody>
        </p:sp>
        <p:sp>
          <p:nvSpPr>
            <p:cNvPr id="29717" name="Text Box 18"/>
            <p:cNvSpPr txBox="true"/>
            <p:nvPr/>
          </p:nvSpPr>
          <p:spPr>
            <a:xfrm>
              <a:off x="6069330" y="3438525"/>
              <a:ext cx="2360930" cy="2584450"/>
            </a:xfrm>
            <a:prstGeom prst="rect">
              <a:avLst/>
            </a:prstGeom>
            <a:noFill/>
            <a:ln w="9525">
              <a:noFill/>
            </a:ln>
          </p:spPr>
          <p:txBody>
            <a:bodyPr wrap="square" anchor="t" anchorCtr="false">
              <a:spAutoFit/>
            </a:bodyPr>
            <a:p>
              <a:pPr algn="just">
                <a:lnSpc>
                  <a:spcPct val="150000"/>
                </a:lnSpc>
                <a:buClr>
                  <a:schemeClr val="hlink"/>
                </a:buClr>
                <a:buSz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rPr>
                <a:t>如何达到银行</a:t>
              </a:r>
              <a:r>
                <a:rPr lang="zh-CN" altLang="en-US" dirty="0">
                  <a:solidFill>
                    <a:srgbClr val="FF0000"/>
                  </a:solidFill>
                  <a:latin typeface="微软雅黑" panose="020B0503020204020204" charset="-122"/>
                  <a:ea typeface="微软雅黑" panose="020B0503020204020204" charset="-122"/>
                </a:rPr>
                <a:t>总体收益与总体贷款风险</a:t>
              </a:r>
              <a:r>
                <a:rPr lang="zh-CN" altLang="en-US" dirty="0">
                  <a:solidFill>
                    <a:srgbClr val="000000"/>
                  </a:solidFill>
                  <a:latin typeface="微软雅黑" panose="020B0503020204020204" charset="-122"/>
                  <a:ea typeface="微软雅黑" panose="020B0503020204020204" charset="-122"/>
                </a:rPr>
                <a:t>的均衡，即如何使得银行在满足金融监管要求的同时达到风险资本的最优配置。</a:t>
              </a:r>
              <a:endParaRPr lang="zh-CN" altLang="en-US" dirty="0">
                <a:solidFill>
                  <a:srgbClr val="000000"/>
                </a:solidFill>
                <a:latin typeface="微软雅黑" panose="020B0503020204020204" charset="-122"/>
                <a:ea typeface="微软雅黑" panose="020B0503020204020204" charset="-122"/>
              </a:endParaRPr>
            </a:p>
          </p:txBody>
        </p:sp>
      </p:grpSp>
      <p:sp>
        <p:nvSpPr>
          <p:cNvPr id="7" name="文本框 6"/>
          <p:cNvSpPr txBox="true"/>
          <p:nvPr/>
        </p:nvSpPr>
        <p:spPr>
          <a:xfrm>
            <a:off x="876300" y="945515"/>
            <a:ext cx="1058799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银行提供放贷的过程，就是</a:t>
            </a:r>
            <a:r>
              <a:rPr lang="zh-CN" altLang="en-US">
                <a:solidFill>
                  <a:srgbClr val="FF0000"/>
                </a:solidFill>
                <a:latin typeface="微软雅黑" panose="020B0503020204020204" charset="-122"/>
                <a:ea typeface="微软雅黑" panose="020B0503020204020204" charset="-122"/>
              </a:rPr>
              <a:t>承担风险获取盈利的过程</a:t>
            </a:r>
            <a:r>
              <a:rPr lang="zh-CN" altLang="en-US">
                <a:latin typeface="微软雅黑" panose="020B0503020204020204" charset="-122"/>
                <a:ea typeface="微软雅黑" panose="020B0503020204020204" charset="-122"/>
              </a:rPr>
              <a:t>，信用风险为银行面临的诸多风险中</a:t>
            </a:r>
            <a:r>
              <a:rPr lang="zh-CN" altLang="en-US">
                <a:solidFill>
                  <a:srgbClr val="FF0000"/>
                </a:solidFill>
                <a:latin typeface="微软雅黑" panose="020B0503020204020204" charset="-122"/>
                <a:ea typeface="微软雅黑" panose="020B0503020204020204" charset="-122"/>
              </a:rPr>
              <a:t>最为重要的风险</a:t>
            </a:r>
            <a:r>
              <a:rPr lang="zh-CN" altLang="en-US">
                <a:latin typeface="微软雅黑" panose="020B0503020204020204" charset="-122"/>
                <a:ea typeface="微软雅黑" panose="020B0503020204020204" charset="-122"/>
              </a:rPr>
              <a:t>，银行信用管理追求的是收益与风险的均衡。</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21393" y="2029248"/>
            <a:ext cx="7948930" cy="3476868"/>
            <a:chOff x="2413" y="3473"/>
            <a:chExt cx="8050" cy="4103"/>
          </a:xfrm>
        </p:grpSpPr>
        <p:sp>
          <p:nvSpPr>
            <p:cNvPr id="30728" name="Text Box 11"/>
            <p:cNvSpPr txBox="true"/>
            <p:nvPr/>
          </p:nvSpPr>
          <p:spPr>
            <a:xfrm>
              <a:off x="2413" y="3740"/>
              <a:ext cx="3612"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初级信用风险管理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29" name="Text Box 10"/>
            <p:cNvSpPr txBox="true"/>
            <p:nvPr/>
          </p:nvSpPr>
          <p:spPr>
            <a:xfrm>
              <a:off x="2413" y="5430"/>
              <a:ext cx="3615"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中级信用风险管理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30" name="Text Box 9"/>
            <p:cNvSpPr txBox="true"/>
            <p:nvPr/>
          </p:nvSpPr>
          <p:spPr>
            <a:xfrm>
              <a:off x="2413" y="7115"/>
              <a:ext cx="3615" cy="368"/>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高级信用风险管理</a:t>
              </a:r>
              <a:endParaRPr lang="zh-CN" altLang="en-US" sz="2000" b="1" dirty="0">
                <a:solidFill>
                  <a:srgbClr val="000000"/>
                </a:solidFill>
                <a:latin typeface="微软雅黑" panose="020B0503020204020204" charset="-122"/>
                <a:ea typeface="微软雅黑" panose="020B0503020204020204" charset="-122"/>
              </a:endParaRPr>
            </a:p>
          </p:txBody>
        </p:sp>
        <p:sp>
          <p:nvSpPr>
            <p:cNvPr id="30731" name="Text Box 8"/>
            <p:cNvSpPr txBox="true"/>
            <p:nvPr/>
          </p:nvSpPr>
          <p:spPr>
            <a:xfrm>
              <a:off x="6860" y="3473"/>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贷款损失分布</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贷款风险定价</a:t>
              </a:r>
              <a:endParaRPr lang="zh-CN" altLang="en-US" sz="2000" b="1" dirty="0">
                <a:solidFill>
                  <a:srgbClr val="000000"/>
                </a:solidFill>
                <a:latin typeface="微软雅黑" panose="020B0503020204020204" charset="-122"/>
                <a:ea typeface="微软雅黑" panose="020B0503020204020204" charset="-122"/>
              </a:endParaRPr>
            </a:p>
          </p:txBody>
        </p:sp>
        <p:sp>
          <p:nvSpPr>
            <p:cNvPr id="30732" name="Text Box 7"/>
            <p:cNvSpPr txBox="true"/>
            <p:nvPr/>
          </p:nvSpPr>
          <p:spPr>
            <a:xfrm>
              <a:off x="6860" y="5158"/>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一般资本配置</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风险资本充足性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0733" name="Text Box 6"/>
            <p:cNvSpPr txBox="true"/>
            <p:nvPr/>
          </p:nvSpPr>
          <p:spPr>
            <a:xfrm>
              <a:off x="6860" y="6845"/>
              <a:ext cx="3603" cy="731"/>
            </a:xfrm>
            <a:prstGeom prst="rect">
              <a:avLst/>
            </a:prstGeom>
            <a:gradFill rotWithShape="true">
              <a:gsLst>
                <a:gs pos="0">
                  <a:srgbClr val="FFFF00">
                    <a:alpha val="100000"/>
                  </a:srgbClr>
                </a:gs>
                <a:gs pos="64999">
                  <a:srgbClr val="F0EBD5">
                    <a:alpha val="100000"/>
                  </a:srgbClr>
                </a:gs>
                <a:gs pos="100000">
                  <a:srgbClr val="D1C39F">
                    <a:alpha val="100000"/>
                  </a:srgbClr>
                </a:gs>
              </a:gsLst>
              <a:lin ang="8100000"/>
              <a:tileRect/>
            </a:grad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风险资本配置</a:t>
              </a:r>
              <a:endParaRPr lang="zh-CN" altLang="en-US" sz="2000" b="1" dirty="0">
                <a:solidFill>
                  <a:srgbClr val="000000"/>
                </a:solidFill>
                <a:latin typeface="微软雅黑" panose="020B0503020204020204" charset="-122"/>
                <a:ea typeface="微软雅黑" panose="020B0503020204020204" charset="-122"/>
              </a:endParaRPr>
            </a:p>
            <a:p>
              <a:pPr algn="ctr" eaLnBrk="0" hangingPunct="0"/>
              <a:r>
                <a:rPr lang="zh-CN" altLang="en-US" sz="2000" b="1" dirty="0">
                  <a:solidFill>
                    <a:srgbClr val="000000"/>
                  </a:solidFill>
                  <a:latin typeface="微软雅黑" panose="020B0503020204020204" charset="-122"/>
                  <a:ea typeface="微软雅黑" panose="020B0503020204020204" charset="-122"/>
                </a:rPr>
                <a:t>风险调整绩效评估</a:t>
              </a:r>
              <a:endParaRPr lang="zh-CN" altLang="en-US" sz="2000" b="1" dirty="0">
                <a:solidFill>
                  <a:srgbClr val="000000"/>
                </a:solidFill>
                <a:latin typeface="微软雅黑" panose="020B0503020204020204" charset="-122"/>
                <a:ea typeface="微软雅黑" panose="020B0503020204020204" charset="-122"/>
              </a:endParaRPr>
            </a:p>
          </p:txBody>
        </p:sp>
        <p:sp>
          <p:nvSpPr>
            <p:cNvPr id="30734" name="Line 5"/>
            <p:cNvSpPr/>
            <p:nvPr/>
          </p:nvSpPr>
          <p:spPr>
            <a:xfrm>
              <a:off x="6025" y="3983"/>
              <a:ext cx="835" cy="0"/>
            </a:xfrm>
            <a:prstGeom prst="line">
              <a:avLst/>
            </a:prstGeom>
            <a:ln w="12700" cap="flat" cmpd="sng">
              <a:solidFill>
                <a:srgbClr val="000000"/>
              </a:solidFill>
              <a:prstDash val="solid"/>
              <a:round/>
              <a:headEnd type="none" w="med" len="med"/>
              <a:tailEnd type="triangle" w="med" len="med"/>
            </a:ln>
          </p:spPr>
        </p:sp>
        <p:sp>
          <p:nvSpPr>
            <p:cNvPr id="30735" name="Line 4"/>
            <p:cNvSpPr/>
            <p:nvPr/>
          </p:nvSpPr>
          <p:spPr>
            <a:xfrm>
              <a:off x="6025" y="5670"/>
              <a:ext cx="835" cy="0"/>
            </a:xfrm>
            <a:prstGeom prst="line">
              <a:avLst/>
            </a:prstGeom>
            <a:ln w="12700" cap="flat" cmpd="sng">
              <a:solidFill>
                <a:srgbClr val="000000"/>
              </a:solidFill>
              <a:prstDash val="solid"/>
              <a:round/>
              <a:headEnd type="none" w="med" len="med"/>
              <a:tailEnd type="triangle" w="med" len="med"/>
            </a:ln>
          </p:spPr>
        </p:sp>
        <p:sp>
          <p:nvSpPr>
            <p:cNvPr id="30736" name="Line 3"/>
            <p:cNvSpPr/>
            <p:nvPr/>
          </p:nvSpPr>
          <p:spPr>
            <a:xfrm>
              <a:off x="6025" y="7358"/>
              <a:ext cx="835"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215005" y="2840355"/>
            <a:ext cx="5761355" cy="3384550"/>
            <a:chOff x="2550" y="4040"/>
            <a:chExt cx="9073" cy="5330"/>
          </a:xfrm>
        </p:grpSpPr>
        <p:sp>
          <p:nvSpPr>
            <p:cNvPr id="32777" name="Text Box 24"/>
            <p:cNvSpPr txBox="true"/>
            <p:nvPr/>
          </p:nvSpPr>
          <p:spPr>
            <a:xfrm>
              <a:off x="2550" y="4818"/>
              <a:ext cx="1928" cy="470"/>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78" name="Text Box 23"/>
            <p:cNvSpPr txBox="true"/>
            <p:nvPr/>
          </p:nvSpPr>
          <p:spPr>
            <a:xfrm>
              <a:off x="5340" y="4833"/>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总风险暴露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79" name="Text Box 22"/>
            <p:cNvSpPr txBox="true"/>
            <p:nvPr/>
          </p:nvSpPr>
          <p:spPr>
            <a:xfrm>
              <a:off x="5340" y="5628"/>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违约概率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0" name="Text Box 21"/>
            <p:cNvSpPr txBox="true"/>
            <p:nvPr/>
          </p:nvSpPr>
          <p:spPr>
            <a:xfrm>
              <a:off x="5340" y="7658"/>
              <a:ext cx="2428"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信用等级转移概率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1" name="Line 20"/>
            <p:cNvSpPr/>
            <p:nvPr/>
          </p:nvSpPr>
          <p:spPr>
            <a:xfrm>
              <a:off x="4478" y="5060"/>
              <a:ext cx="907" cy="0"/>
            </a:xfrm>
            <a:prstGeom prst="line">
              <a:avLst/>
            </a:prstGeom>
            <a:ln w="12700" cap="flat" cmpd="sng">
              <a:solidFill>
                <a:srgbClr val="000000"/>
              </a:solidFill>
              <a:prstDash val="solid"/>
              <a:round/>
              <a:headEnd type="none" w="med" len="med"/>
              <a:tailEnd type="triangle" w="med" len="med"/>
            </a:ln>
          </p:spPr>
        </p:sp>
        <p:sp>
          <p:nvSpPr>
            <p:cNvPr id="32782" name="Line 19"/>
            <p:cNvSpPr/>
            <p:nvPr/>
          </p:nvSpPr>
          <p:spPr>
            <a:xfrm>
              <a:off x="7768" y="8008"/>
              <a:ext cx="792" cy="0"/>
            </a:xfrm>
            <a:prstGeom prst="line">
              <a:avLst/>
            </a:prstGeom>
            <a:ln w="12700" cap="flat" cmpd="sng">
              <a:solidFill>
                <a:srgbClr val="000000"/>
              </a:solidFill>
              <a:prstDash val="solid"/>
              <a:round/>
              <a:headEnd type="none" w="med" len="med"/>
              <a:tailEnd type="triangle" w="med" len="med"/>
            </a:ln>
          </p:spPr>
        </p:sp>
        <p:sp>
          <p:nvSpPr>
            <p:cNvPr id="32783" name="Line 18"/>
            <p:cNvSpPr/>
            <p:nvPr/>
          </p:nvSpPr>
          <p:spPr>
            <a:xfrm flipV="true">
              <a:off x="7768" y="5853"/>
              <a:ext cx="792" cy="0"/>
            </a:xfrm>
            <a:prstGeom prst="line">
              <a:avLst/>
            </a:prstGeom>
            <a:ln w="12700" cap="flat" cmpd="sng">
              <a:solidFill>
                <a:srgbClr val="000000"/>
              </a:solidFill>
              <a:prstDash val="solid"/>
              <a:round/>
              <a:headEnd type="none" w="med" len="med"/>
              <a:tailEnd type="triangle" w="med" len="med"/>
            </a:ln>
          </p:spPr>
        </p:sp>
        <p:sp>
          <p:nvSpPr>
            <p:cNvPr id="32784" name="Text Box 16"/>
            <p:cNvSpPr txBox="true"/>
            <p:nvPr/>
          </p:nvSpPr>
          <p:spPr>
            <a:xfrm>
              <a:off x="3450" y="4040"/>
              <a:ext cx="3298" cy="480"/>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单项贷款层次</a:t>
              </a:r>
              <a:endParaRPr lang="zh-CN" altLang="en-US" sz="1800" b="1" dirty="0">
                <a:solidFill>
                  <a:srgbClr val="000000"/>
                </a:solidFill>
                <a:latin typeface="微软雅黑" panose="020B0503020204020204" charset="-122"/>
                <a:ea typeface="微软雅黑" panose="020B0503020204020204" charset="-122"/>
              </a:endParaRPr>
            </a:p>
          </p:txBody>
        </p:sp>
        <p:sp>
          <p:nvSpPr>
            <p:cNvPr id="32785" name="Text Box 15"/>
            <p:cNvSpPr txBox="true"/>
            <p:nvPr/>
          </p:nvSpPr>
          <p:spPr>
            <a:xfrm>
              <a:off x="8298" y="4125"/>
              <a:ext cx="3212" cy="480"/>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资产组合形式</a:t>
              </a:r>
              <a:endParaRPr lang="zh-CN" altLang="en-US" sz="1800" b="1" dirty="0">
                <a:solidFill>
                  <a:srgbClr val="000000"/>
                </a:solidFill>
                <a:latin typeface="微软雅黑" panose="020B0503020204020204" charset="-122"/>
                <a:ea typeface="微软雅黑" panose="020B0503020204020204" charset="-122"/>
              </a:endParaRPr>
            </a:p>
          </p:txBody>
        </p:sp>
        <p:sp>
          <p:nvSpPr>
            <p:cNvPr id="32786" name="Text Box 14"/>
            <p:cNvSpPr txBox="true"/>
            <p:nvPr/>
          </p:nvSpPr>
          <p:spPr>
            <a:xfrm>
              <a:off x="5340" y="6533"/>
              <a:ext cx="2393"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回收率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87" name="Line 13"/>
            <p:cNvSpPr/>
            <p:nvPr/>
          </p:nvSpPr>
          <p:spPr>
            <a:xfrm>
              <a:off x="2550" y="7328"/>
              <a:ext cx="9073" cy="0"/>
            </a:xfrm>
            <a:prstGeom prst="line">
              <a:avLst/>
            </a:prstGeom>
            <a:ln w="12700" cap="flat" cmpd="sng">
              <a:solidFill>
                <a:srgbClr val="000000"/>
              </a:solidFill>
              <a:prstDash val="dash"/>
              <a:round/>
              <a:headEnd type="none" w="med" len="med"/>
              <a:tailEnd type="none" w="med" len="med"/>
            </a:ln>
          </p:spPr>
        </p:sp>
        <p:sp>
          <p:nvSpPr>
            <p:cNvPr id="32788" name="Line 12"/>
            <p:cNvSpPr/>
            <p:nvPr/>
          </p:nvSpPr>
          <p:spPr>
            <a:xfrm flipH="true">
              <a:off x="8108" y="4833"/>
              <a:ext cx="17" cy="3742"/>
            </a:xfrm>
            <a:prstGeom prst="line">
              <a:avLst/>
            </a:prstGeom>
            <a:ln w="12700" cap="flat" cmpd="sng">
              <a:solidFill>
                <a:srgbClr val="000000"/>
              </a:solidFill>
              <a:prstDash val="dash"/>
              <a:round/>
              <a:headEnd type="none" w="med" len="med"/>
              <a:tailEnd type="none" w="med" len="med"/>
            </a:ln>
          </p:spPr>
        </p:sp>
        <p:sp>
          <p:nvSpPr>
            <p:cNvPr id="32789" name="Line 11"/>
            <p:cNvSpPr/>
            <p:nvPr/>
          </p:nvSpPr>
          <p:spPr>
            <a:xfrm>
              <a:off x="2550" y="5443"/>
              <a:ext cx="0" cy="3927"/>
            </a:xfrm>
            <a:prstGeom prst="line">
              <a:avLst/>
            </a:prstGeom>
            <a:ln w="12700" cap="flat" cmpd="sng">
              <a:solidFill>
                <a:srgbClr val="000000"/>
              </a:solidFill>
              <a:prstDash val="dash"/>
              <a:round/>
              <a:headEnd type="triangle" w="med" len="med"/>
              <a:tailEnd type="triangle" w="med" len="med"/>
            </a:ln>
          </p:spPr>
        </p:sp>
        <p:sp>
          <p:nvSpPr>
            <p:cNvPr id="32790" name="Text Box 10"/>
            <p:cNvSpPr txBox="true"/>
            <p:nvPr/>
          </p:nvSpPr>
          <p:spPr>
            <a:xfrm>
              <a:off x="8478" y="4833"/>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总风险暴露</a:t>
              </a:r>
              <a:endParaRPr lang="zh-CN" altLang="en-US" sz="1800" b="1" dirty="0">
                <a:solidFill>
                  <a:srgbClr val="000000"/>
                </a:solidFill>
                <a:latin typeface="微软雅黑" panose="020B0503020204020204" charset="-122"/>
                <a:ea typeface="微软雅黑" panose="020B0503020204020204" charset="-122"/>
              </a:endParaRPr>
            </a:p>
          </p:txBody>
        </p:sp>
        <p:sp>
          <p:nvSpPr>
            <p:cNvPr id="32791" name="Text Box 9"/>
            <p:cNvSpPr txBox="true"/>
            <p:nvPr/>
          </p:nvSpPr>
          <p:spPr>
            <a:xfrm>
              <a:off x="8478" y="5628"/>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联合违约概率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2" name="Text Box 8"/>
            <p:cNvSpPr txBox="true"/>
            <p:nvPr/>
          </p:nvSpPr>
          <p:spPr>
            <a:xfrm>
              <a:off x="8478" y="6533"/>
              <a:ext cx="2692" cy="45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回收率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3" name="Text Box 7"/>
            <p:cNvSpPr txBox="true"/>
            <p:nvPr/>
          </p:nvSpPr>
          <p:spPr>
            <a:xfrm>
              <a:off x="8478" y="7658"/>
              <a:ext cx="2692"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联合信用等级转移概率</a:t>
              </a:r>
              <a:endParaRPr lang="zh-CN" altLang="en-US" sz="1800" b="1" dirty="0">
                <a:solidFill>
                  <a:srgbClr val="000000"/>
                </a:solidFill>
                <a:latin typeface="微软雅黑" panose="020B0503020204020204" charset="-122"/>
                <a:ea typeface="微软雅黑" panose="020B0503020204020204" charset="-122"/>
              </a:endParaRPr>
            </a:p>
          </p:txBody>
        </p:sp>
        <p:sp>
          <p:nvSpPr>
            <p:cNvPr id="32794" name="Text Box 6"/>
            <p:cNvSpPr txBox="true"/>
            <p:nvPr/>
          </p:nvSpPr>
          <p:spPr>
            <a:xfrm>
              <a:off x="3025" y="5443"/>
              <a:ext cx="660" cy="2187"/>
            </a:xfrm>
            <a:prstGeom prst="rect">
              <a:avLst/>
            </a:prstGeom>
            <a:noFill/>
            <a:ln w="12700">
              <a:noFill/>
            </a:ln>
          </p:spPr>
          <p:txBody>
            <a:bodyPr vert="eaVert"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违约状态</a:t>
              </a:r>
              <a:endParaRPr lang="zh-CN" altLang="en-US" sz="1800" b="1" dirty="0">
                <a:solidFill>
                  <a:srgbClr val="000000"/>
                </a:solidFill>
                <a:latin typeface="微软雅黑" panose="020B0503020204020204" charset="-122"/>
                <a:ea typeface="微软雅黑" panose="020B0503020204020204" charset="-122"/>
              </a:endParaRPr>
            </a:p>
          </p:txBody>
        </p:sp>
        <p:sp>
          <p:nvSpPr>
            <p:cNvPr id="32795" name="Text Box 5"/>
            <p:cNvSpPr txBox="true"/>
            <p:nvPr/>
          </p:nvSpPr>
          <p:spPr>
            <a:xfrm>
              <a:off x="3138" y="7528"/>
              <a:ext cx="775" cy="1500"/>
            </a:xfrm>
            <a:prstGeom prst="rect">
              <a:avLst/>
            </a:prstGeom>
            <a:noFill/>
            <a:ln w="12700">
              <a:noFill/>
            </a:ln>
          </p:spPr>
          <p:txBody>
            <a:bodyPr vert="eaVert"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信用质</a:t>
              </a:r>
              <a:endParaRPr lang="en-US" altLang="zh-CN" sz="1800" b="1">
                <a:solidFill>
                  <a:srgbClr val="000000"/>
                </a:solidFill>
                <a:latin typeface="微软雅黑" panose="020B0503020204020204" charset="-122"/>
                <a:ea typeface="微软雅黑" panose="020B0503020204020204" charset="-122"/>
              </a:endParaRPr>
            </a:p>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量迁移</a:t>
              </a:r>
              <a:endParaRPr lang="zh-CN" altLang="en-US" sz="1800" b="1" dirty="0">
                <a:solidFill>
                  <a:srgbClr val="000000"/>
                </a:solidFill>
                <a:latin typeface="微软雅黑" panose="020B0503020204020204" charset="-122"/>
                <a:ea typeface="微软雅黑" panose="020B0503020204020204" charset="-122"/>
              </a:endParaRPr>
            </a:p>
          </p:txBody>
        </p:sp>
        <p:sp>
          <p:nvSpPr>
            <p:cNvPr id="32796" name="Line 4"/>
            <p:cNvSpPr/>
            <p:nvPr/>
          </p:nvSpPr>
          <p:spPr>
            <a:xfrm>
              <a:off x="5045" y="8688"/>
              <a:ext cx="6578" cy="0"/>
            </a:xfrm>
            <a:prstGeom prst="line">
              <a:avLst/>
            </a:prstGeom>
            <a:ln w="12700" cap="flat" cmpd="sng">
              <a:solidFill>
                <a:srgbClr val="000000"/>
              </a:solidFill>
              <a:prstDash val="dash"/>
              <a:round/>
              <a:headEnd type="triangle" w="med" len="med"/>
              <a:tailEnd type="triangle" w="med" len="med"/>
            </a:ln>
          </p:spPr>
        </p:sp>
        <p:sp>
          <p:nvSpPr>
            <p:cNvPr id="32797" name="Text Box 3"/>
            <p:cNvSpPr txBox="true"/>
            <p:nvPr/>
          </p:nvSpPr>
          <p:spPr>
            <a:xfrm>
              <a:off x="8675" y="8915"/>
              <a:ext cx="2835" cy="455"/>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资产组合形式</a:t>
              </a:r>
              <a:endParaRPr lang="zh-CN" altLang="en-US" sz="1800" b="1" dirty="0">
                <a:solidFill>
                  <a:srgbClr val="000000"/>
                </a:solidFill>
                <a:latin typeface="微软雅黑" panose="020B0503020204020204" charset="-122"/>
                <a:ea typeface="微软雅黑" panose="020B0503020204020204" charset="-122"/>
              </a:endParaRPr>
            </a:p>
          </p:txBody>
        </p:sp>
        <p:sp>
          <p:nvSpPr>
            <p:cNvPr id="32798" name="Text Box 2"/>
            <p:cNvSpPr txBox="true"/>
            <p:nvPr/>
          </p:nvSpPr>
          <p:spPr>
            <a:xfrm>
              <a:off x="5273" y="8915"/>
              <a:ext cx="2607" cy="455"/>
            </a:xfrm>
            <a:prstGeom prst="rect">
              <a:avLst/>
            </a:prstGeom>
            <a:noFill/>
            <a:ln w="12700">
              <a:noFill/>
            </a:ln>
          </p:spPr>
          <p:txBody>
            <a:bodyPr lIns="66751" tIns="33376" rIns="66751" bIns="33376" anchor="t" anchorCtr="false"/>
            <a:p>
              <a:pPr eaLnBrk="0" hangingPunct="0">
                <a:lnSpc>
                  <a:spcPct val="80000"/>
                </a:lnSpc>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单项资产形式</a:t>
              </a:r>
              <a:endParaRPr lang="zh-CN" altLang="en-US" sz="1800" b="1" dirty="0">
                <a:solidFill>
                  <a:srgbClr val="000000"/>
                </a:solidFill>
                <a:latin typeface="微软雅黑" panose="020B0503020204020204" charset="-122"/>
                <a:ea typeface="微软雅黑" panose="020B0503020204020204" charset="-122"/>
              </a:endParaRPr>
            </a:p>
          </p:txBody>
        </p:sp>
      </p:grpSp>
      <p:sp>
        <p:nvSpPr>
          <p:cNvPr id="7" name="文本框 6"/>
          <p:cNvSpPr txBox="true"/>
          <p:nvPr/>
        </p:nvSpPr>
        <p:spPr>
          <a:xfrm>
            <a:off x="876300" y="945515"/>
            <a:ext cx="10587990" cy="1753235"/>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银行信用管理分为两个层次：</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）确定单向贷款的损失分布，给单项贷款合理的定价和配置风险资本权重。</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）确定资产组合的信用风险损失分布，确定资产组合的信用风险损失分布，确定最优风险资本配置。</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纵观信用管理的整个过程，其内容和核心就是信用风险的度量</a:t>
            </a:r>
            <a:endParaRPr lang="zh-CN" altLang="en-US">
              <a:latin typeface="微软雅黑" panose="020B0503020204020204" charset="-122"/>
              <a:ea typeface="微软雅黑" panose="020B0503020204020204" charset="-122"/>
            </a:endParaRPr>
          </a:p>
        </p:txBody>
      </p:sp>
      <p:sp>
        <p:nvSpPr>
          <p:cNvPr id="3" name="文本框 2"/>
          <p:cNvSpPr txBox="true"/>
          <p:nvPr/>
        </p:nvSpPr>
        <p:spPr>
          <a:xfrm>
            <a:off x="3747770" y="6359525"/>
            <a:ext cx="4845050" cy="337185"/>
          </a:xfrm>
          <a:prstGeom prst="rect">
            <a:avLst/>
          </a:prstGeom>
          <a:noFill/>
        </p:spPr>
        <p:txBody>
          <a:bodyPr wrap="square" rtlCol="0">
            <a:spAutoFit/>
          </a:bodyPr>
          <a:p>
            <a:pPr algn="ctr"/>
            <a:r>
              <a:rPr lang="zh-CN" altLang="en-US" sz="1600" b="1">
                <a:latin typeface="微软雅黑" panose="020B0503020204020204" charset="-122"/>
                <a:ea typeface="微软雅黑" panose="020B0503020204020204" charset="-122"/>
              </a:rPr>
              <a:t>信用风险度量与管理的层次关系图</a:t>
            </a:r>
            <a:endParaRPr lang="zh-CN" altLang="en-US" sz="16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Rectangle 2"/>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sz="3200" dirty="0">
                <a:latin typeface="宋体" panose="02010600030101010101" pitchFamily="2" charset="-122"/>
              </a:rPr>
              <a:t>银行信用管理架构</a:t>
            </a:r>
            <a:endParaRPr lang="zh-CN" altLang="en-US" sz="3200" dirty="0">
              <a:latin typeface="宋体" panose="02010600030101010101" pitchFamily="2" charset="-122"/>
            </a:endParaRPr>
          </a:p>
        </p:txBody>
      </p:sp>
      <p:grpSp>
        <p:nvGrpSpPr>
          <p:cNvPr id="2" name="组合 1"/>
          <p:cNvGrpSpPr/>
          <p:nvPr/>
        </p:nvGrpSpPr>
        <p:grpSpPr>
          <a:xfrm>
            <a:off x="3720465" y="1577975"/>
            <a:ext cx="4751070" cy="4084320"/>
            <a:chOff x="3210" y="3133"/>
            <a:chExt cx="7482" cy="6432"/>
          </a:xfrm>
        </p:grpSpPr>
        <p:grpSp>
          <p:nvGrpSpPr>
            <p:cNvPr id="34821" name="Group 3"/>
            <p:cNvGrpSpPr/>
            <p:nvPr/>
          </p:nvGrpSpPr>
          <p:grpSpPr>
            <a:xfrm>
              <a:off x="3210" y="3133"/>
              <a:ext cx="7483" cy="6432"/>
              <a:chOff x="1280" y="1104"/>
              <a:chExt cx="2993" cy="2573"/>
            </a:xfrm>
          </p:grpSpPr>
          <p:grpSp>
            <p:nvGrpSpPr>
              <p:cNvPr id="34822" name="Group 4"/>
              <p:cNvGrpSpPr/>
              <p:nvPr/>
            </p:nvGrpSpPr>
            <p:grpSpPr>
              <a:xfrm>
                <a:off x="2514" y="1350"/>
                <a:ext cx="486" cy="433"/>
                <a:chOff x="2644" y="2841"/>
                <a:chExt cx="563" cy="529"/>
              </a:xfrm>
            </p:grpSpPr>
            <p:sp>
              <p:nvSpPr>
                <p:cNvPr id="34823" name="AutoShape 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4" name="AutoShape 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5" name="AutoShape 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26" name="Group 8"/>
              <p:cNvGrpSpPr/>
              <p:nvPr/>
            </p:nvGrpSpPr>
            <p:grpSpPr>
              <a:xfrm>
                <a:off x="2770" y="1108"/>
                <a:ext cx="1503" cy="1320"/>
                <a:chOff x="2897" y="845"/>
                <a:chExt cx="1743" cy="1611"/>
              </a:xfrm>
            </p:grpSpPr>
            <p:sp>
              <p:nvSpPr>
                <p:cNvPr id="34827" name="AutoShape 9"/>
                <p:cNvSpPr/>
                <p:nvPr/>
              </p:nvSpPr>
              <p:spPr>
                <a:xfrm>
                  <a:off x="2897" y="1109"/>
                  <a:ext cx="1731" cy="1347"/>
                </a:xfrm>
                <a:prstGeom prst="diamond">
                  <a:avLst/>
                </a:prstGeom>
                <a:solidFill>
                  <a:srgbClr val="FFFFCC"/>
                </a:solidFill>
                <a:ln w="9525"/>
                <a:scene3d>
                  <a:camera prst="legacyObliqueBottom">
                    <a:rot lat="0" lon="0" rev="0"/>
                  </a:camera>
                  <a:lightRig rig="legacyFlat2" dir="t"/>
                </a:scene3d>
                <a:sp3d extrusionH="227000" prstMaterial="legacyMatte">
                  <a:bevelT w="13500" h="13500" prst="angle"/>
                  <a:bevelB w="13500" h="13500" prst="angle"/>
                  <a:extrusionClr>
                    <a:srgbClr val="FF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8" name="AutoShape 10"/>
                <p:cNvSpPr/>
                <p:nvPr/>
              </p:nvSpPr>
              <p:spPr>
                <a:xfrm>
                  <a:off x="2898" y="966"/>
                  <a:ext cx="1731" cy="1347"/>
                </a:xfrm>
                <a:prstGeom prst="diamond">
                  <a:avLst/>
                </a:prstGeom>
                <a:solidFill>
                  <a:srgbClr val="FFCC66"/>
                </a:solidFill>
                <a:ln w="9525"/>
                <a:scene3d>
                  <a:camera prst="legacyObliqueBottom">
                    <a:rot lat="0" lon="0" rev="0"/>
                  </a:camera>
                  <a:lightRig rig="legacyFlat2" dir="t"/>
                </a:scene3d>
                <a:sp3d extrusionH="227000" prstMaterial="legacyMatte">
                  <a:bevelT w="13500" h="13500" prst="angle"/>
                  <a:bevelB w="13500" h="13500" prst="angle"/>
                  <a:extrusionClr>
                    <a:srgbClr val="FF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29" name="AutoShape 11"/>
                <p:cNvSpPr/>
                <p:nvPr/>
              </p:nvSpPr>
              <p:spPr>
                <a:xfrm>
                  <a:off x="2909" y="845"/>
                  <a:ext cx="1731" cy="1347"/>
                </a:xfrm>
                <a:prstGeom prst="diamond">
                  <a:avLst/>
                </a:prstGeom>
                <a:gradFill rotWithShape="true">
                  <a:gsLst>
                    <a:gs pos="0">
                      <a:srgbClr val="A96500"/>
                    </a:gs>
                    <a:gs pos="100000">
                      <a:srgbClr val="FF9900"/>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FF9900"/>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30" name="Group 12"/>
              <p:cNvGrpSpPr/>
              <p:nvPr/>
            </p:nvGrpSpPr>
            <p:grpSpPr>
              <a:xfrm>
                <a:off x="1281" y="1104"/>
                <a:ext cx="1503" cy="1312"/>
                <a:chOff x="1179" y="849"/>
                <a:chExt cx="1743" cy="1601"/>
              </a:xfrm>
            </p:grpSpPr>
            <p:sp>
              <p:nvSpPr>
                <p:cNvPr id="34831" name="AutoShape 13"/>
                <p:cNvSpPr/>
                <p:nvPr/>
              </p:nvSpPr>
              <p:spPr>
                <a:xfrm>
                  <a:off x="1179" y="1103"/>
                  <a:ext cx="1731" cy="1347"/>
                </a:xfrm>
                <a:prstGeom prst="diamond">
                  <a:avLst/>
                </a:prstGeom>
                <a:solidFill>
                  <a:srgbClr val="CCECFF"/>
                </a:solidFill>
                <a:ln w="9525"/>
                <a:scene3d>
                  <a:camera prst="legacyObliqueBottom">
                    <a:rot lat="0" lon="0" rev="0"/>
                  </a:camera>
                  <a:lightRig rig="legacyFlat2" dir="t"/>
                </a:scene3d>
                <a:sp3d extrusionH="227000" prstMaterial="legacyMatte">
                  <a:bevelT w="13500" h="13500" prst="angle"/>
                  <a:bevelB w="13500" h="13500" prst="angle"/>
                  <a:extrusionClr>
                    <a:srgbClr val="CCE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2" name="AutoShape 14"/>
                <p:cNvSpPr/>
                <p:nvPr/>
              </p:nvSpPr>
              <p:spPr>
                <a:xfrm>
                  <a:off x="1180" y="970"/>
                  <a:ext cx="1731" cy="1347"/>
                </a:xfrm>
                <a:prstGeom prst="diamond">
                  <a:avLst/>
                </a:prstGeom>
                <a:solidFill>
                  <a:srgbClr val="CC99FF"/>
                </a:solidFill>
                <a:ln w="9525"/>
                <a:scene3d>
                  <a:camera prst="legacyObliqueBottom">
                    <a:rot lat="0" lon="0" rev="0"/>
                  </a:camera>
                  <a:lightRig rig="legacyFlat2" dir="t"/>
                </a:scene3d>
                <a:sp3d extrusionH="227000" prstMaterial="legacyMatte">
                  <a:bevelT w="13500" h="13500" prst="angle"/>
                  <a:bevelB w="13500" h="13500" prst="angle"/>
                  <a:extrusionClr>
                    <a:srgbClr val="CC99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3" name="AutoShape 15"/>
                <p:cNvSpPr/>
                <p:nvPr/>
              </p:nvSpPr>
              <p:spPr>
                <a:xfrm>
                  <a:off x="1191" y="849"/>
                  <a:ext cx="1731" cy="1347"/>
                </a:xfrm>
                <a:prstGeom prst="diamond">
                  <a:avLst/>
                </a:prstGeom>
                <a:gradFill rotWithShape="true">
                  <a:gsLst>
                    <a:gs pos="0">
                      <a:srgbClr val="393956"/>
                    </a:gs>
                    <a:gs pos="100000">
                      <a:srgbClr val="666699"/>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666699"/>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1" name="Rectangle 16"/>
              <p:cNvSpPr>
                <a:spLocks noChangeArrowheads="true"/>
              </p:cNvSpPr>
              <p:nvPr/>
            </p:nvSpPr>
            <p:spPr bwMode="gray">
              <a:xfrm>
                <a:off x="1606" y="1648"/>
                <a:ext cx="848" cy="198"/>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客户经理部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3" name="Rectangle 18"/>
              <p:cNvSpPr>
                <a:spLocks noChangeArrowheads="true"/>
              </p:cNvSpPr>
              <p:nvPr/>
            </p:nvSpPr>
            <p:spPr bwMode="gray">
              <a:xfrm>
                <a:off x="2212" y="2057"/>
                <a:ext cx="1089" cy="569"/>
              </a:xfrm>
              <a:prstGeom prst="rect">
                <a:avLst/>
              </a:prstGeom>
              <a:noFill/>
              <a:ln w="9525" algn="ctr">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银行信用管理架构</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836" name="Oval 19"/>
              <p:cNvSpPr/>
              <p:nvPr/>
            </p:nvSpPr>
            <p:spPr>
              <a:xfrm>
                <a:off x="1942" y="1290"/>
                <a:ext cx="303" cy="289"/>
              </a:xfrm>
              <a:prstGeom prst="ellipse">
                <a:avLst/>
              </a:prstGeom>
              <a:solidFill>
                <a:srgbClr val="CCCC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7" name="Text Box 20"/>
              <p:cNvSpPr txBox="true"/>
              <p:nvPr/>
            </p:nvSpPr>
            <p:spPr>
              <a:xfrm>
                <a:off x="1967" y="1312"/>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A</a:t>
                </a:r>
                <a:endParaRPr lang="en-US" altLang="zh-CN" b="1">
                  <a:solidFill>
                    <a:srgbClr val="5F5F5F"/>
                  </a:solidFill>
                  <a:latin typeface="微软雅黑" panose="020B0503020204020204" charset="-122"/>
                  <a:ea typeface="微软雅黑" panose="020B0503020204020204" charset="-122"/>
                </a:endParaRPr>
              </a:p>
            </p:txBody>
          </p:sp>
          <p:sp>
            <p:nvSpPr>
              <p:cNvPr id="34838" name="Oval 21"/>
              <p:cNvSpPr/>
              <p:nvPr/>
            </p:nvSpPr>
            <p:spPr>
              <a:xfrm>
                <a:off x="3430" y="1290"/>
                <a:ext cx="304" cy="289"/>
              </a:xfrm>
              <a:prstGeom prst="ellipse">
                <a:avLst/>
              </a:prstGeom>
              <a:solidFill>
                <a:srgbClr val="FFCC99"/>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39" name="Text Box 22"/>
              <p:cNvSpPr txBox="true"/>
              <p:nvPr/>
            </p:nvSpPr>
            <p:spPr>
              <a:xfrm>
                <a:off x="3458" y="1314"/>
                <a:ext cx="255" cy="288"/>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B</a:t>
                </a:r>
                <a:endParaRPr lang="en-US" altLang="zh-CN" b="1">
                  <a:solidFill>
                    <a:srgbClr val="5F5F5F"/>
                  </a:solidFill>
                  <a:latin typeface="微软雅黑" panose="020B0503020204020204" charset="-122"/>
                  <a:ea typeface="微软雅黑" panose="020B0503020204020204" charset="-122"/>
                </a:endParaRPr>
              </a:p>
            </p:txBody>
          </p:sp>
          <p:grpSp>
            <p:nvGrpSpPr>
              <p:cNvPr id="34840" name="Group 23"/>
              <p:cNvGrpSpPr/>
              <p:nvPr/>
            </p:nvGrpSpPr>
            <p:grpSpPr>
              <a:xfrm>
                <a:off x="3537" y="2175"/>
                <a:ext cx="486" cy="434"/>
                <a:chOff x="2644" y="2841"/>
                <a:chExt cx="563" cy="529"/>
              </a:xfrm>
            </p:grpSpPr>
            <p:sp>
              <p:nvSpPr>
                <p:cNvPr id="34841" name="AutoShape 24"/>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2" name="AutoShape 25"/>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3" name="AutoShape 26"/>
                <p:cNvSpPr/>
                <p:nvPr/>
              </p:nvSpPr>
              <p:spPr>
                <a:xfrm>
                  <a:off x="2644" y="2841"/>
                  <a:ext cx="563" cy="438"/>
                </a:xfrm>
                <a:prstGeom prst="diamond">
                  <a:avLst/>
                </a:prstGeom>
                <a:gradFill rotWithShape="true">
                  <a:gsLst>
                    <a:gs pos="0">
                      <a:srgbClr val="B2B2B2"/>
                    </a:gs>
                    <a:gs pos="100000">
                      <a:srgbClr val="B7B7B7"/>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44" name="Group 27"/>
              <p:cNvGrpSpPr/>
              <p:nvPr/>
            </p:nvGrpSpPr>
            <p:grpSpPr>
              <a:xfrm>
                <a:off x="2770" y="2361"/>
                <a:ext cx="1503" cy="1316"/>
                <a:chOff x="2916" y="2200"/>
                <a:chExt cx="1743" cy="1605"/>
              </a:xfrm>
            </p:grpSpPr>
            <p:sp>
              <p:nvSpPr>
                <p:cNvPr id="34845" name="AutoShape 28"/>
                <p:cNvSpPr/>
                <p:nvPr/>
              </p:nvSpPr>
              <p:spPr>
                <a:xfrm>
                  <a:off x="2916" y="2458"/>
                  <a:ext cx="1731" cy="1347"/>
                </a:xfrm>
                <a:prstGeom prst="diamond">
                  <a:avLst/>
                </a:prstGeom>
                <a:solidFill>
                  <a:srgbClr val="CCFFFF"/>
                </a:solidFill>
                <a:ln w="9525"/>
                <a:scene3d>
                  <a:camera prst="legacyObliqueBottom">
                    <a:rot lat="0" lon="0" rev="0"/>
                  </a:camera>
                  <a:lightRig rig="legacyFlat2" dir="t"/>
                </a:scene3d>
                <a:sp3d extrusionH="227000" prstMaterial="legacyMatte">
                  <a:bevelT w="13500" h="13500" prst="angle"/>
                  <a:bevelB w="13500" h="13500" prst="angle"/>
                  <a:extrusionClr>
                    <a:srgbClr val="CCFF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6" name="AutoShape 29"/>
                <p:cNvSpPr/>
                <p:nvPr/>
              </p:nvSpPr>
              <p:spPr>
                <a:xfrm>
                  <a:off x="2917" y="2328"/>
                  <a:ext cx="1731" cy="1347"/>
                </a:xfrm>
                <a:prstGeom prst="diamond">
                  <a:avLst/>
                </a:prstGeom>
                <a:solidFill>
                  <a:srgbClr val="33CCFF"/>
                </a:solidFill>
                <a:ln w="9525"/>
                <a:scene3d>
                  <a:camera prst="legacyObliqueBottom">
                    <a:rot lat="0" lon="0" rev="0"/>
                  </a:camera>
                  <a:lightRig rig="legacyFlat2" dir="t"/>
                </a:scene3d>
                <a:sp3d extrusionH="227000" prstMaterial="legacyMatte">
                  <a:bevelT w="13500" h="13500" prst="angle"/>
                  <a:bevelB w="13500" h="13500" prst="angle"/>
                  <a:extrusionClr>
                    <a:srgbClr val="33CCFF"/>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7" name="AutoShape 30"/>
                <p:cNvSpPr/>
                <p:nvPr/>
              </p:nvSpPr>
              <p:spPr>
                <a:xfrm>
                  <a:off x="2928" y="2200"/>
                  <a:ext cx="1731" cy="1347"/>
                </a:xfrm>
                <a:prstGeom prst="diamond">
                  <a:avLst/>
                </a:prstGeom>
                <a:gradFill rotWithShape="true">
                  <a:gsLst>
                    <a:gs pos="0">
                      <a:srgbClr val="006587"/>
                    </a:gs>
                    <a:gs pos="100000">
                      <a:srgbClr val="0099CC"/>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99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48" name="Oval 32"/>
              <p:cNvSpPr/>
              <p:nvPr/>
            </p:nvSpPr>
            <p:spPr>
              <a:xfrm>
                <a:off x="3422" y="2585"/>
                <a:ext cx="303" cy="289"/>
              </a:xfrm>
              <a:prstGeom prst="ellipse">
                <a:avLst/>
              </a:prstGeom>
              <a:solidFill>
                <a:srgbClr val="CCFFFF">
                  <a:alpha val="79999"/>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49" name="Text Box 33"/>
              <p:cNvSpPr txBox="true"/>
              <p:nvPr/>
            </p:nvSpPr>
            <p:spPr>
              <a:xfrm>
                <a:off x="3455" y="2610"/>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C</a:t>
                </a:r>
                <a:endParaRPr lang="en-US" altLang="zh-CN" b="1">
                  <a:solidFill>
                    <a:srgbClr val="5F5F5F"/>
                  </a:solidFill>
                  <a:latin typeface="微软雅黑" panose="020B0503020204020204" charset="-122"/>
                  <a:ea typeface="微软雅黑" panose="020B0503020204020204" charset="-122"/>
                </a:endParaRPr>
              </a:p>
            </p:txBody>
          </p:sp>
          <p:grpSp>
            <p:nvGrpSpPr>
              <p:cNvPr id="34850" name="Group 34"/>
              <p:cNvGrpSpPr/>
              <p:nvPr/>
            </p:nvGrpSpPr>
            <p:grpSpPr>
              <a:xfrm>
                <a:off x="1548" y="2205"/>
                <a:ext cx="486" cy="433"/>
                <a:chOff x="2644" y="2841"/>
                <a:chExt cx="563" cy="529"/>
              </a:xfrm>
            </p:grpSpPr>
            <p:sp>
              <p:nvSpPr>
                <p:cNvPr id="34851" name="AutoShape 35"/>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2" name="AutoShape 36"/>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3" name="AutoShape 37"/>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854" name="Group 38"/>
              <p:cNvGrpSpPr/>
              <p:nvPr/>
            </p:nvGrpSpPr>
            <p:grpSpPr>
              <a:xfrm>
                <a:off x="1280" y="2359"/>
                <a:ext cx="1503" cy="1311"/>
                <a:chOff x="1185" y="2206"/>
                <a:chExt cx="1743" cy="1599"/>
              </a:xfrm>
            </p:grpSpPr>
            <p:sp>
              <p:nvSpPr>
                <p:cNvPr id="34855" name="AutoShape 39"/>
                <p:cNvSpPr/>
                <p:nvPr/>
              </p:nvSpPr>
              <p:spPr>
                <a:xfrm>
                  <a:off x="1185" y="2458"/>
                  <a:ext cx="1731" cy="1347"/>
                </a:xfrm>
                <a:prstGeom prst="diamond">
                  <a:avLst/>
                </a:prstGeom>
                <a:solidFill>
                  <a:srgbClr val="CCFFCC"/>
                </a:solidFill>
                <a:ln w="9525"/>
                <a:scene3d>
                  <a:camera prst="legacyObliqueBottom">
                    <a:rot lat="0" lon="0" rev="0"/>
                  </a:camera>
                  <a:lightRig rig="legacyFlat2" dir="t"/>
                </a:scene3d>
                <a:sp3d extrusionH="227000" prstMaterial="legacyMatte">
                  <a:bevelT w="13500" h="13500" prst="angle"/>
                  <a:bevelB w="13500" h="13500" prst="angle"/>
                  <a:extrusionClr>
                    <a:srgbClr val="CCFFCC"/>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6" name="AutoShape 40"/>
                <p:cNvSpPr/>
                <p:nvPr/>
              </p:nvSpPr>
              <p:spPr>
                <a:xfrm>
                  <a:off x="1186" y="2327"/>
                  <a:ext cx="1731" cy="1347"/>
                </a:xfrm>
                <a:prstGeom prst="diamond">
                  <a:avLst/>
                </a:prstGeom>
                <a:solidFill>
                  <a:srgbClr val="66FF66"/>
                </a:solidFill>
                <a:ln w="9525"/>
                <a:scene3d>
                  <a:camera prst="legacyObliqueBottom">
                    <a:rot lat="0" lon="0" rev="0"/>
                  </a:camera>
                  <a:lightRig rig="legacyFlat2" dir="t"/>
                </a:scene3d>
                <a:sp3d extrusionH="227000" prstMaterial="legacyMatte">
                  <a:bevelT w="13500" h="13500" prst="angle"/>
                  <a:bevelB w="13500" h="13500" prst="angle"/>
                  <a:extrusionClr>
                    <a:srgbClr val="66FF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7" name="AutoShape 41"/>
                <p:cNvSpPr/>
                <p:nvPr/>
              </p:nvSpPr>
              <p:spPr>
                <a:xfrm>
                  <a:off x="1197" y="2206"/>
                  <a:ext cx="1731" cy="1347"/>
                </a:xfrm>
                <a:prstGeom prst="diamond">
                  <a:avLst/>
                </a:prstGeom>
                <a:gradFill rotWithShape="true">
                  <a:gsLst>
                    <a:gs pos="0">
                      <a:srgbClr val="009B4E"/>
                    </a:gs>
                    <a:gs pos="100000">
                      <a:srgbClr val="00CC66"/>
                    </a:gs>
                  </a:gsLst>
                  <a:lin ang="5400000" scaled="true"/>
                  <a:tileRect/>
                </a:gradFill>
                <a:ln w="9525"/>
                <a:scene3d>
                  <a:camera prst="legacyObliqueBottom">
                    <a:rot lat="0" lon="0" rev="0"/>
                  </a:camera>
                  <a:lightRig rig="legacyFlat2" dir="t"/>
                </a:scene3d>
                <a:sp3d extrusionH="227000" prstMaterial="legacyMatte">
                  <a:bevelT w="13500" h="13500" prst="angle"/>
                  <a:bevelB w="13500" h="13500" prst="angle"/>
                  <a:extrusionClr>
                    <a:srgbClr val="00CC6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4858" name="Oval 43"/>
              <p:cNvSpPr/>
              <p:nvPr/>
            </p:nvSpPr>
            <p:spPr>
              <a:xfrm>
                <a:off x="1942" y="2585"/>
                <a:ext cx="303" cy="289"/>
              </a:xfrm>
              <a:prstGeom prst="ellipse">
                <a:avLst/>
              </a:prstGeom>
              <a:solidFill>
                <a:srgbClr val="CCFFCC">
                  <a:alpha val="7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59" name="Text Box 44"/>
              <p:cNvSpPr txBox="true"/>
              <p:nvPr/>
            </p:nvSpPr>
            <p:spPr>
              <a:xfrm>
                <a:off x="1970" y="2612"/>
                <a:ext cx="214" cy="244"/>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en-US" altLang="zh-CN" b="1">
                    <a:solidFill>
                      <a:srgbClr val="5F5F5F"/>
                    </a:solidFill>
                    <a:latin typeface="微软雅黑" panose="020B0503020204020204" charset="-122"/>
                    <a:ea typeface="微软雅黑" panose="020B0503020204020204" charset="-122"/>
                  </a:rPr>
                  <a:t>D</a:t>
                </a:r>
                <a:endParaRPr lang="en-US" altLang="zh-CN" b="1">
                  <a:solidFill>
                    <a:srgbClr val="5F5F5F"/>
                  </a:solidFill>
                  <a:latin typeface="微软雅黑" panose="020B0503020204020204" charset="-122"/>
                  <a:ea typeface="微软雅黑" panose="020B0503020204020204" charset="-122"/>
                </a:endParaRPr>
              </a:p>
            </p:txBody>
          </p:sp>
          <p:grpSp>
            <p:nvGrpSpPr>
              <p:cNvPr id="34860" name="Group 45"/>
              <p:cNvGrpSpPr/>
              <p:nvPr/>
            </p:nvGrpSpPr>
            <p:grpSpPr>
              <a:xfrm>
                <a:off x="2514" y="3057"/>
                <a:ext cx="486" cy="434"/>
                <a:chOff x="2644" y="2841"/>
                <a:chExt cx="563" cy="529"/>
              </a:xfrm>
            </p:grpSpPr>
            <p:sp>
              <p:nvSpPr>
                <p:cNvPr id="34861" name="AutoShape 46"/>
                <p:cNvSpPr/>
                <p:nvPr/>
              </p:nvSpPr>
              <p:spPr>
                <a:xfrm>
                  <a:off x="2644" y="2932"/>
                  <a:ext cx="563" cy="438"/>
                </a:xfrm>
                <a:prstGeom prst="diamond">
                  <a:avLst/>
                </a:prstGeom>
                <a:solidFill>
                  <a:srgbClr val="4D4D4D"/>
                </a:solidFill>
                <a:ln w="9525"/>
                <a:scene3d>
                  <a:camera prst="legacyObliqueBottom">
                    <a:rot lat="0" lon="0" rev="0"/>
                  </a:camera>
                  <a:lightRig rig="legacyFlat2" dir="t"/>
                </a:scene3d>
                <a:sp3d extrusionH="163500" prstMaterial="legacyMatte">
                  <a:bevelT w="13500" h="13500" prst="angle"/>
                  <a:bevelB w="13500" h="13500" prst="angle"/>
                  <a:extrusionClr>
                    <a:srgbClr val="4D4D4D"/>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2" name="AutoShape 47"/>
                <p:cNvSpPr/>
                <p:nvPr/>
              </p:nvSpPr>
              <p:spPr>
                <a:xfrm>
                  <a:off x="2644" y="2888"/>
                  <a:ext cx="563" cy="439"/>
                </a:xfrm>
                <a:prstGeom prst="diamond">
                  <a:avLst/>
                </a:prstGeom>
                <a:solidFill>
                  <a:srgbClr val="969696"/>
                </a:solidFill>
                <a:ln w="9525"/>
                <a:scene3d>
                  <a:camera prst="legacyObliqueBottom">
                    <a:rot lat="0" lon="0" rev="0"/>
                  </a:camera>
                  <a:lightRig rig="legacyFlat2" dir="t"/>
                </a:scene3d>
                <a:sp3d extrusionH="163500" prstMaterial="legacyMatte">
                  <a:bevelT w="13500" h="13500" prst="angle"/>
                  <a:bevelB w="13500" h="13500" prst="angle"/>
                  <a:extrusionClr>
                    <a:srgbClr val="969696"/>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4863" name="AutoShape 48"/>
                <p:cNvSpPr/>
                <p:nvPr/>
              </p:nvSpPr>
              <p:spPr>
                <a:xfrm>
                  <a:off x="2644" y="2841"/>
                  <a:ext cx="563" cy="438"/>
                </a:xfrm>
                <a:prstGeom prst="diamond">
                  <a:avLst/>
                </a:prstGeom>
                <a:gradFill rotWithShape="true">
                  <a:gsLst>
                    <a:gs pos="0">
                      <a:srgbClr val="B2B2B2"/>
                    </a:gs>
                    <a:gs pos="100000">
                      <a:srgbClr val="ABABAB"/>
                    </a:gs>
                  </a:gsLst>
                  <a:lin ang="5400000" scaled="true"/>
                  <a:tileRect/>
                </a:gradFill>
                <a:ln w="9525"/>
                <a:scene3d>
                  <a:camera prst="legacyObliqueBottom">
                    <a:rot lat="0" lon="0" rev="0"/>
                  </a:camera>
                  <a:lightRig rig="legacyFlat2" dir="t"/>
                </a:scene3d>
                <a:sp3d extrusionH="163500" prstMaterial="legacyMatte">
                  <a:bevelT w="13500" h="13500" prst="angle"/>
                  <a:bevelB w="13500" h="13500" prst="angle"/>
                  <a:extrusionClr>
                    <a:srgbClr val="B2B2B2"/>
                  </a:extrusionClr>
                </a:sp3d>
              </p:spPr>
              <p:txBody>
                <a:bodyPr wrap="none" anchor="ctr" anchorCtr="false">
                  <a:flatTx/>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58" name="Rectangle 16"/>
            <p:cNvSpPr>
              <a:spLocks noChangeArrowheads="true"/>
            </p:cNvSpPr>
            <p:nvPr/>
          </p:nvSpPr>
          <p:spPr bwMode="gray">
            <a:xfrm>
              <a:off x="4593" y="7783"/>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稽核部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9" name="Rectangle 16"/>
            <p:cNvSpPr>
              <a:spLocks noChangeArrowheads="true"/>
            </p:cNvSpPr>
            <p:nvPr/>
          </p:nvSpPr>
          <p:spPr bwMode="gray">
            <a:xfrm>
              <a:off x="8220" y="7668"/>
              <a:ext cx="1388"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贷审会</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0" name="Rectangle 16"/>
            <p:cNvSpPr>
              <a:spLocks noChangeArrowheads="true"/>
            </p:cNvSpPr>
            <p:nvPr/>
          </p:nvSpPr>
          <p:spPr bwMode="gray">
            <a:xfrm>
              <a:off x="7768" y="4380"/>
              <a:ext cx="2853" cy="495"/>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信用风险管理部</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4" name="文本框 3"/>
          <p:cNvSpPr txBox="true"/>
          <p:nvPr/>
        </p:nvSpPr>
        <p:spPr>
          <a:xfrm>
            <a:off x="880745" y="1338580"/>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对贷款客户资质的前期调查，发现优质客户，做好客户信用分析报告及备齐相关的贷款申请资料。</a:t>
            </a:r>
            <a:endParaRPr lang="zh-CN" altLang="en-US">
              <a:latin typeface="微软雅黑" panose="020B0503020204020204" charset="-122"/>
              <a:ea typeface="微软雅黑" panose="020B0503020204020204" charset="-122"/>
            </a:endParaRPr>
          </a:p>
        </p:txBody>
      </p:sp>
      <p:sp>
        <p:nvSpPr>
          <p:cNvPr id="5" name="文本框 4"/>
          <p:cNvSpPr txBox="true"/>
          <p:nvPr/>
        </p:nvSpPr>
        <p:spPr>
          <a:xfrm>
            <a:off x="8724265" y="1503045"/>
            <a:ext cx="277050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对各支行提出的贷款申请进行审查，提出反馈意见，将审查通过的贷款合并自己的意见提交贷审会。</a:t>
            </a:r>
            <a:endParaRPr lang="zh-CN" altLang="en-US">
              <a:latin typeface="微软雅黑" panose="020B0503020204020204" charset="-122"/>
              <a:ea typeface="微软雅黑" panose="020B0503020204020204" charset="-122"/>
            </a:endParaRPr>
          </a:p>
        </p:txBody>
      </p:sp>
      <p:sp>
        <p:nvSpPr>
          <p:cNvPr id="6" name="文本框 5"/>
          <p:cNvSpPr txBox="true"/>
          <p:nvPr/>
        </p:nvSpPr>
        <p:spPr>
          <a:xfrm>
            <a:off x="8724265" y="4356100"/>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投票决定贷款的发放以及贷款的发放条件，是银行审批贷款的最高权力机构。</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733425" y="4227195"/>
            <a:ext cx="277050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负责银行各项工作的监督检查，主要是从会计角度审查文件和凭证的齐备性。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870" name="组合 6"/>
          <p:cNvGrpSpPr/>
          <p:nvPr/>
        </p:nvGrpSpPr>
        <p:grpSpPr>
          <a:xfrm>
            <a:off x="3596005" y="1317943"/>
            <a:ext cx="4999038" cy="5105400"/>
            <a:chOff x="1153286" y="1828800"/>
            <a:chExt cx="4999350" cy="5105547"/>
          </a:xfrm>
        </p:grpSpPr>
        <p:sp>
          <p:nvSpPr>
            <p:cNvPr id="2" name="AutoShape 2"/>
            <p:cNvSpPr/>
            <p:nvPr/>
          </p:nvSpPr>
          <p:spPr>
            <a:xfrm>
              <a:off x="3858138" y="3516313"/>
              <a:ext cx="2294498" cy="3418034"/>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36871" name="AutoShape 3"/>
            <p:cNvSpPr/>
            <p:nvPr/>
          </p:nvSpPr>
          <p:spPr>
            <a:xfrm>
              <a:off x="1153286" y="3531599"/>
              <a:ext cx="2362342" cy="3402748"/>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1404123" y="1828800"/>
              <a:ext cx="1843174" cy="1687561"/>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1404123" y="1828800"/>
              <a:ext cx="1843174" cy="1687561"/>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5"/>
            <p:cNvSpPr>
              <a:spLocks noChangeArrowheads="true"/>
            </p:cNvSpPr>
            <p:nvPr/>
          </p:nvSpPr>
          <p:spPr bwMode="gray">
            <a:xfrm>
              <a:off x="1524778" y="1938340"/>
              <a:ext cx="1603451" cy="1466892"/>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1526366" y="1941515"/>
              <a:ext cx="1603451" cy="1466892"/>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76"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77" name="Group 18"/>
            <p:cNvGrpSpPr/>
            <p:nvPr/>
          </p:nvGrpSpPr>
          <p:grpSpPr>
            <a:xfrm>
              <a:off x="1627188" y="2032000"/>
              <a:ext cx="1398587" cy="1277938"/>
              <a:chOff x="4166" y="1706"/>
              <a:chExt cx="1252" cy="1252"/>
            </a:xfrm>
          </p:grpSpPr>
          <p:sp>
            <p:nvSpPr>
              <p:cNvPr id="36878"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79"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0"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1"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7" name="Oval 23"/>
            <p:cNvSpPr>
              <a:spLocks noChangeArrowheads="true"/>
            </p:cNvSpPr>
            <p:nvPr/>
          </p:nvSpPr>
          <p:spPr bwMode="gray">
            <a:xfrm>
              <a:off x="4071248" y="1833562"/>
              <a:ext cx="1846349" cy="1687562"/>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4071248" y="1833562"/>
              <a:ext cx="1846349" cy="1687562"/>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4191904" y="1944690"/>
              <a:ext cx="1605038" cy="1466892"/>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Oval 26"/>
            <p:cNvSpPr>
              <a:spLocks noChangeArrowheads="true"/>
            </p:cNvSpPr>
            <p:nvPr/>
          </p:nvSpPr>
          <p:spPr bwMode="gray">
            <a:xfrm>
              <a:off x="4193491" y="1946278"/>
              <a:ext cx="1605039" cy="1466892"/>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886"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36887" name="Group 28"/>
            <p:cNvGrpSpPr/>
            <p:nvPr/>
          </p:nvGrpSpPr>
          <p:grpSpPr>
            <a:xfrm>
              <a:off x="4295775" y="2032000"/>
              <a:ext cx="1398588" cy="1277938"/>
              <a:chOff x="4166" y="1706"/>
              <a:chExt cx="1252" cy="1252"/>
            </a:xfrm>
          </p:grpSpPr>
          <p:sp>
            <p:nvSpPr>
              <p:cNvPr id="36888"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89"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0"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891"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6892" name="Text Box 38"/>
            <p:cNvSpPr txBox="true"/>
            <p:nvPr/>
          </p:nvSpPr>
          <p:spPr>
            <a:xfrm>
              <a:off x="1659722" y="2246324"/>
              <a:ext cx="1422467" cy="757260"/>
            </a:xfrm>
            <a:prstGeom prst="rect">
              <a:avLst/>
            </a:prstGeom>
            <a:noFill/>
            <a:ln w="9525">
              <a:noFill/>
            </a:ln>
          </p:spPr>
          <p:txBody>
            <a:bodyPr wrap="none" anchor="t" anchorCtr="false">
              <a:spAutoFit/>
            </a:bodyPr>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委员会</a:t>
              </a:r>
              <a:endParaRPr lang="en-US" altLang="zh-CN" dirty="0">
                <a:solidFill>
                  <a:srgbClr val="000000"/>
                </a:solidFill>
                <a:latin typeface="微软雅黑" panose="020B0503020204020204" charset="-122"/>
                <a:ea typeface="微软雅黑" panose="020B0503020204020204" charset="-122"/>
              </a:endParaRPr>
            </a:p>
          </p:txBody>
        </p:sp>
        <p:sp>
          <p:nvSpPr>
            <p:cNvPr id="36893" name="Text Box 39"/>
            <p:cNvSpPr txBox="true"/>
            <p:nvPr/>
          </p:nvSpPr>
          <p:spPr>
            <a:xfrm>
              <a:off x="4139514" y="2386028"/>
              <a:ext cx="1732045" cy="476264"/>
            </a:xfrm>
            <a:prstGeom prst="rect">
              <a:avLst/>
            </a:prstGeom>
            <a:noFill/>
            <a:ln w="9525">
              <a:noFill/>
            </a:ln>
          </p:spPr>
          <p:txBody>
            <a:bodyPr wrap="none" anchor="t" anchorCtr="false">
              <a:spAutoFit/>
            </a:bodyPr>
            <a:p>
              <a:pPr>
                <a:lnSpc>
                  <a:spcPct val="120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风险管理部</a:t>
              </a:r>
              <a:endParaRPr lang="zh-CN" altLang="en-US" b="1" dirty="0">
                <a:solidFill>
                  <a:srgbClr val="000000"/>
                </a:solidFill>
                <a:latin typeface="微软雅黑" panose="020B0503020204020204" charset="-122"/>
                <a:ea typeface="微软雅黑" panose="020B0503020204020204" charset="-122"/>
              </a:endParaRPr>
            </a:p>
          </p:txBody>
        </p:sp>
      </p:grpSp>
      <p:sp>
        <p:nvSpPr>
          <p:cNvPr id="36894" name="矩形 43"/>
          <p:cNvSpPr/>
          <p:nvPr/>
        </p:nvSpPr>
        <p:spPr>
          <a:xfrm>
            <a:off x="3596005" y="3056255"/>
            <a:ext cx="2486025" cy="3446463"/>
          </a:xfrm>
          <a:prstGeom prst="rect">
            <a:avLst/>
          </a:prstGeom>
          <a:noFill/>
          <a:ln w="9525">
            <a:noFill/>
          </a:ln>
        </p:spPr>
        <p:txBody>
          <a:bodyPr anchor="t" anchorCtr="false">
            <a:spAutoFit/>
          </a:bodyPr>
          <a:p>
            <a:pPr algn="just">
              <a:lnSpc>
                <a:spcPts val="22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一般</a:t>
            </a:r>
            <a:r>
              <a:rPr lang="zh-CN" altLang="zh-CN" sz="1800" dirty="0">
                <a:solidFill>
                  <a:srgbClr val="FF0000"/>
                </a:solidFill>
                <a:latin typeface="微软雅黑" panose="020B0503020204020204" charset="-122"/>
                <a:ea typeface="微软雅黑" panose="020B0503020204020204" charset="-122"/>
              </a:rPr>
              <a:t>在银行董事会下设</a:t>
            </a:r>
            <a:r>
              <a:rPr lang="zh-CN" altLang="zh-CN" sz="1800" dirty="0">
                <a:solidFill>
                  <a:srgbClr val="000000"/>
                </a:solidFill>
                <a:latin typeface="微软雅黑" panose="020B0503020204020204" charset="-122"/>
                <a:ea typeface="微软雅黑" panose="020B0503020204020204" charset="-122"/>
              </a:rPr>
              <a:t>风险管理委员会，由一名副总裁直接领导风险管理委员会</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风险管理委员会的成员一般都由</a:t>
            </a:r>
            <a:r>
              <a:rPr lang="zh-CN" altLang="zh-CN" sz="1800" dirty="0">
                <a:solidFill>
                  <a:srgbClr val="FF0000"/>
                </a:solidFill>
                <a:latin typeface="微软雅黑" panose="020B0503020204020204" charset="-122"/>
                <a:ea typeface="微软雅黑" panose="020B0503020204020204" charset="-122"/>
              </a:rPr>
              <a:t>风险管理的高级管理人员组成</a:t>
            </a:r>
            <a:r>
              <a:rPr lang="zh-CN" altLang="zh-CN" sz="1800" dirty="0">
                <a:solidFill>
                  <a:srgbClr val="000000"/>
                </a:solidFill>
                <a:latin typeface="微软雅黑" panose="020B0503020204020204" charset="-122"/>
                <a:ea typeface="微软雅黑" panose="020B0503020204020204" charset="-122"/>
              </a:rPr>
              <a:t>。其主要的职能是</a:t>
            </a:r>
            <a:r>
              <a:rPr lang="zh-CN" altLang="zh-CN" sz="1800" dirty="0">
                <a:solidFill>
                  <a:srgbClr val="FF0000"/>
                </a:solidFill>
                <a:latin typeface="微软雅黑" panose="020B0503020204020204" charset="-122"/>
                <a:ea typeface="微软雅黑" panose="020B0503020204020204" charset="-122"/>
              </a:rPr>
              <a:t>对全行的风险管理信息进行交流，讨论风险管理政策并做出相应的决策或建议</a:t>
            </a:r>
            <a:r>
              <a:rPr lang="zh-CN" altLang="zh-CN" sz="1800" dirty="0">
                <a:solidFill>
                  <a:srgbClr val="000000"/>
                </a:solidFill>
                <a:latin typeface="微软雅黑" panose="020B0503020204020204" charset="-122"/>
                <a:ea typeface="微软雅黑" panose="020B0503020204020204" charset="-122"/>
              </a:rPr>
              <a:t>，有的委员会还有</a:t>
            </a:r>
            <a:r>
              <a:rPr lang="zh-CN" altLang="zh-CN" sz="1800" dirty="0">
                <a:solidFill>
                  <a:srgbClr val="FF0000"/>
                </a:solidFill>
                <a:latin typeface="微软雅黑" panose="020B0503020204020204" charset="-122"/>
                <a:ea typeface="微软雅黑" panose="020B0503020204020204" charset="-122"/>
              </a:rPr>
              <a:t>审批职能</a:t>
            </a:r>
            <a:r>
              <a:rPr lang="zh-CN" altLang="zh-CN"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sp>
        <p:nvSpPr>
          <p:cNvPr id="36895" name="矩形 44"/>
          <p:cNvSpPr/>
          <p:nvPr/>
        </p:nvSpPr>
        <p:spPr>
          <a:xfrm>
            <a:off x="6401118" y="3065780"/>
            <a:ext cx="2286000" cy="3132138"/>
          </a:xfrm>
          <a:prstGeom prst="rect">
            <a:avLst/>
          </a:prstGeom>
          <a:noFill/>
          <a:ln w="9525">
            <a:noFill/>
          </a:ln>
        </p:spPr>
        <p:txBody>
          <a:bodyPr anchor="t" anchorCtr="false">
            <a:spAutoFit/>
          </a:bodyPr>
          <a:p>
            <a:pPr algn="just">
              <a:lnSpc>
                <a:spcPts val="24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风险管理部负责</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日常的风险管理、分析、监控、报告工作</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。在长期的管理实践中，各行都设立了庞大的风险管理机构，如巴黎国民银行的风险管理人员近</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800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人，集中了大批从事风险管理的专业人才</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2" y="2575"/>
            <a:ext cx="12192002" cy="6851867"/>
            <a:chOff x="-2" y="2575"/>
            <a:chExt cx="12192002" cy="6851867"/>
          </a:xfrm>
        </p:grpSpPr>
        <p:pic>
          <p:nvPicPr>
            <p:cNvPr id="11" name="图片 10"/>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3" name="图片 12"/>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5" name="图片 14"/>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6" name="图片 25"/>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heel(1)">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（二）银行信用管理内部机构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011045" y="922655"/>
            <a:ext cx="8286750" cy="5589905"/>
            <a:chOff x="390" y="2100"/>
            <a:chExt cx="13050" cy="8803"/>
          </a:xfrm>
        </p:grpSpPr>
        <p:sp>
          <p:nvSpPr>
            <p:cNvPr id="37893" name="AutoShape 4"/>
            <p:cNvSpPr/>
            <p:nvPr/>
          </p:nvSpPr>
          <p:spPr>
            <a:xfrm>
              <a:off x="390" y="4778"/>
              <a:ext cx="13050" cy="612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lnSpc>
                  <a:spcPct val="80000"/>
                </a:lnSpc>
                <a:spcBef>
                  <a:spcPct val="20000"/>
                </a:spcBef>
                <a:buClr>
                  <a:schemeClr val="hlink"/>
                </a:buClr>
              </a:pPr>
              <a:endParaRPr lang="en-US" altLang="zh-CN" sz="1400">
                <a:latin typeface="微软雅黑" panose="020B0503020204020204" charset="-122"/>
                <a:ea typeface="微软雅黑" panose="020B0503020204020204" charset="-122"/>
              </a:endParaRPr>
            </a:p>
          </p:txBody>
        </p:sp>
        <p:sp>
          <p:nvSpPr>
            <p:cNvPr id="11" name="Oval 8"/>
            <p:cNvSpPr>
              <a:spLocks noChangeArrowheads="true"/>
            </p:cNvSpPr>
            <p:nvPr/>
          </p:nvSpPr>
          <p:spPr bwMode="gray">
            <a:xfrm>
              <a:off x="655" y="211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675" y="2100"/>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845" y="227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845" y="2253"/>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7898" name="Group 33"/>
            <p:cNvGrpSpPr/>
            <p:nvPr/>
          </p:nvGrpSpPr>
          <p:grpSpPr>
            <a:xfrm>
              <a:off x="1005" y="2395"/>
              <a:ext cx="2205" cy="2013"/>
              <a:chOff x="4166" y="1706"/>
              <a:chExt cx="1252" cy="1252"/>
            </a:xfrm>
          </p:grpSpPr>
          <p:sp>
            <p:nvSpPr>
              <p:cNvPr id="37899"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0"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1"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902"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903" name="Text Box 40"/>
            <p:cNvSpPr txBox="true"/>
            <p:nvPr/>
          </p:nvSpPr>
          <p:spPr>
            <a:xfrm>
              <a:off x="1040" y="2843"/>
              <a:ext cx="2240" cy="1357"/>
            </a:xfrm>
            <a:prstGeom prst="rect">
              <a:avLst/>
            </a:prstGeom>
            <a:noFill/>
            <a:ln w="9525">
              <a:noFill/>
            </a:ln>
          </p:spPr>
          <p:txBody>
            <a:bodyPr wrap="none" anchor="t" anchorCtr="false">
              <a:spAutoFit/>
            </a:bodyPr>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风险管理</a:t>
              </a:r>
              <a:endParaRPr lang="en-US" altLang="zh-CN" b="1" dirty="0">
                <a:solidFill>
                  <a:srgbClr val="00000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体系的</a:t>
              </a:r>
              <a:r>
                <a:rPr lang="zh-CN" altLang="en-US" b="1" dirty="0">
                  <a:solidFill>
                    <a:srgbClr val="FF0000"/>
                  </a:solidFill>
                  <a:latin typeface="微软雅黑" panose="020B0503020204020204" charset="-122"/>
                  <a:ea typeface="微软雅黑" panose="020B0503020204020204" charset="-122"/>
                </a:rPr>
                <a:t>相</a:t>
              </a:r>
              <a:endParaRPr lang="en-US" altLang="zh-CN" b="1" dirty="0">
                <a:solidFill>
                  <a:srgbClr val="FF0000"/>
                </a:solidFill>
                <a:latin typeface="微软雅黑" panose="020B0503020204020204" charset="-122"/>
                <a:ea typeface="微软雅黑" panose="020B0503020204020204" charset="-122"/>
              </a:endParaRPr>
            </a:p>
            <a:p>
              <a:pPr>
                <a:lnSpc>
                  <a:spcPts val="2000"/>
                </a:lnSpc>
                <a:buClr>
                  <a:schemeClr val="hlink"/>
                </a:buClr>
                <a:buSzTx/>
                <a:buFont typeface="Wingdings" panose="05000000000000000000" pitchFamily="2" charset="2"/>
              </a:pPr>
              <a:r>
                <a:rPr lang="zh-CN" altLang="en-US" b="1" dirty="0">
                  <a:solidFill>
                    <a:srgbClr val="FF0000"/>
                  </a:solidFill>
                  <a:latin typeface="微软雅黑" panose="020B0503020204020204" charset="-122"/>
                  <a:ea typeface="微软雅黑" panose="020B0503020204020204" charset="-122"/>
                </a:rPr>
                <a:t>对独立性</a:t>
              </a:r>
              <a:endParaRPr lang="zh-CN" altLang="en-US" b="1" dirty="0">
                <a:solidFill>
                  <a:srgbClr val="FF0000"/>
                </a:solidFill>
                <a:latin typeface="微软雅黑" panose="020B0503020204020204" charset="-122"/>
                <a:ea typeface="微软雅黑" panose="020B0503020204020204" charset="-122"/>
              </a:endParaRPr>
            </a:p>
          </p:txBody>
        </p:sp>
        <p:sp>
          <p:nvSpPr>
            <p:cNvPr id="46" name="矩形 45"/>
            <p:cNvSpPr/>
            <p:nvPr/>
          </p:nvSpPr>
          <p:spPr>
            <a:xfrm>
              <a:off x="390" y="5508"/>
              <a:ext cx="12983" cy="5394"/>
            </a:xfrm>
            <a:prstGeom prst="rect">
              <a:avLst/>
            </a:prstGeom>
          </p:spPr>
          <p:txBody>
            <a:bodyPr wrap="square">
              <a:spAutoFit/>
            </a:bodyPr>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机构和职能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完全独立于</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业务部门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检查部门</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。风险管理是第二双眼睛，是代表管理层的独立视角，进行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持续的事前监控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，而检查和稽核是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事后进行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风险管理的相对独立性还表现在报告路线的独立性上。风险管理工作一般都在风险管理系统内进行，不受分行或业务部门负责人的干预，派至各地区总部或分行的风险管理人员不受当地领导的制约。</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742950" marR="0" lvl="1" indent="-285750" algn="just" defTabSz="914400" rtl="0" eaLnBrk="1" fontAlgn="base" latinLnBrk="0" hangingPunct="1">
                <a:lnSpc>
                  <a:spcPts val="2600"/>
                </a:lnSpc>
                <a:spcBef>
                  <a:spcPct val="0"/>
                </a:spcBef>
                <a:spcAft>
                  <a:spcPct val="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风险管理人员的相对独立性保证了风险管理的独立性，风险管理人员的任命、考核、调动一般也在风险管理系统中决定，从人事制度上保证了风险管理的独立性。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382135" y="42614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四、银行信用管理体系</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07510" y="35483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三、银行信用管理概述</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10000" y="365950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68115" y="4341495"/>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39903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54785" y="1568133"/>
            <a:ext cx="8763000" cy="4106862"/>
            <a:chOff x="0" y="2893"/>
            <a:chExt cx="13800" cy="6467"/>
          </a:xfrm>
        </p:grpSpPr>
        <p:grpSp>
          <p:nvGrpSpPr>
            <p:cNvPr id="8198" name="Group 3"/>
            <p:cNvGrpSpPr/>
            <p:nvPr/>
          </p:nvGrpSpPr>
          <p:grpSpPr>
            <a:xfrm>
              <a:off x="3120" y="6120"/>
              <a:ext cx="8400" cy="2160"/>
              <a:chOff x="1248" y="2640"/>
              <a:chExt cx="3360" cy="864"/>
            </a:xfrm>
          </p:grpSpPr>
          <p:grpSp>
            <p:nvGrpSpPr>
              <p:cNvPr id="8199" name="Group 4"/>
              <p:cNvGrpSpPr/>
              <p:nvPr/>
            </p:nvGrpSpPr>
            <p:grpSpPr>
              <a:xfrm>
                <a:off x="1248" y="2640"/>
                <a:ext cx="3360" cy="864"/>
                <a:chOff x="1248" y="2640"/>
                <a:chExt cx="3360" cy="864"/>
              </a:xfrm>
            </p:grpSpPr>
            <p:sp>
              <p:nvSpPr>
                <p:cNvPr id="8200" name="Freeform 5"/>
                <p:cNvSpPr/>
                <p:nvPr/>
              </p:nvSpPr>
              <p:spPr>
                <a:xfrm>
                  <a:off x="1248" y="2832"/>
                  <a:ext cx="3360" cy="672"/>
                </a:xfrm>
                <a:custGeom>
                  <a:avLst/>
                  <a:gdLst/>
                  <a:ahLst/>
                  <a:cxnLst>
                    <a:cxn ang="0">
                      <a:pos x="0" y="30810"/>
                    </a:cxn>
                    <a:cxn ang="0">
                      <a:pos x="944816" y="1"/>
                    </a:cxn>
                    <a:cxn ang="0">
                      <a:pos x="1897469" y="0"/>
                    </a:cxn>
                    <a:cxn ang="0">
                      <a:pos x="2901705" y="30911"/>
                    </a:cxn>
                    <a:cxn ang="0">
                      <a:pos x="62746" y="30810"/>
                    </a:cxn>
                  </a:cxnLst>
                  <a:pathLst>
                    <a:path w="2202" h="529">
                      <a:moveTo>
                        <a:pt x="0" y="528"/>
                      </a:moveTo>
                      <a:lnTo>
                        <a:pt x="717" y="1"/>
                      </a:lnTo>
                      <a:lnTo>
                        <a:pt x="1440" y="0"/>
                      </a:lnTo>
                      <a:lnTo>
                        <a:pt x="2202" y="529"/>
                      </a:lnTo>
                      <a:lnTo>
                        <a:pt x="48" y="528"/>
                      </a:lnTo>
                    </a:path>
                  </a:pathLst>
                </a:custGeom>
                <a:gradFill rotWithShape="true">
                  <a:gsLst>
                    <a:gs pos="0">
                      <a:srgbClr val="FFFFFF"/>
                    </a:gs>
                    <a:gs pos="100000">
                      <a:srgbClr val="97CCF3"/>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8201" name="Group 6"/>
                <p:cNvGrpSpPr/>
                <p:nvPr/>
              </p:nvGrpSpPr>
              <p:grpSpPr>
                <a:xfrm>
                  <a:off x="2016" y="2640"/>
                  <a:ext cx="1968" cy="864"/>
                  <a:chOff x="2016" y="2640"/>
                  <a:chExt cx="1968" cy="864"/>
                </a:xfrm>
              </p:grpSpPr>
              <p:sp>
                <p:nvSpPr>
                  <p:cNvPr id="8202" name="Line 7"/>
                  <p:cNvSpPr/>
                  <p:nvPr/>
                </p:nvSpPr>
                <p:spPr>
                  <a:xfrm flipV="true">
                    <a:off x="2016" y="2784"/>
                    <a:ext cx="528" cy="720"/>
                  </a:xfrm>
                  <a:prstGeom prst="line">
                    <a:avLst/>
                  </a:prstGeom>
                  <a:ln w="9525" cap="flat" cmpd="sng">
                    <a:solidFill>
                      <a:schemeClr val="bg1"/>
                    </a:solidFill>
                    <a:prstDash val="solid"/>
                    <a:round/>
                    <a:headEnd type="none" w="med" len="med"/>
                    <a:tailEnd type="none" w="med" len="med"/>
                  </a:ln>
                </p:spPr>
              </p:sp>
              <p:sp>
                <p:nvSpPr>
                  <p:cNvPr id="8203" name="Line 8"/>
                  <p:cNvSpPr/>
                  <p:nvPr/>
                </p:nvSpPr>
                <p:spPr>
                  <a:xfrm flipV="true">
                    <a:off x="2592" y="2640"/>
                    <a:ext cx="96" cy="864"/>
                  </a:xfrm>
                  <a:prstGeom prst="line">
                    <a:avLst/>
                  </a:prstGeom>
                  <a:ln w="9525" cap="flat" cmpd="sng">
                    <a:solidFill>
                      <a:schemeClr val="bg1"/>
                    </a:solidFill>
                    <a:prstDash val="solid"/>
                    <a:round/>
                    <a:headEnd type="none" w="med" len="med"/>
                    <a:tailEnd type="none" w="med" len="med"/>
                  </a:ln>
                </p:spPr>
              </p:sp>
              <p:sp>
                <p:nvSpPr>
                  <p:cNvPr id="8204" name="Line 9"/>
                  <p:cNvSpPr/>
                  <p:nvPr/>
                </p:nvSpPr>
                <p:spPr>
                  <a:xfrm flipV="true">
                    <a:off x="3024" y="2688"/>
                    <a:ext cx="0" cy="816"/>
                  </a:xfrm>
                  <a:prstGeom prst="line">
                    <a:avLst/>
                  </a:prstGeom>
                  <a:ln w="9525" cap="flat" cmpd="sng">
                    <a:solidFill>
                      <a:schemeClr val="bg1"/>
                    </a:solidFill>
                    <a:prstDash val="solid"/>
                    <a:round/>
                    <a:headEnd type="none" w="med" len="med"/>
                    <a:tailEnd type="none" w="med" len="med"/>
                  </a:ln>
                </p:spPr>
              </p:sp>
              <p:sp>
                <p:nvSpPr>
                  <p:cNvPr id="8205" name="Line 10"/>
                  <p:cNvSpPr/>
                  <p:nvPr/>
                </p:nvSpPr>
                <p:spPr>
                  <a:xfrm flipH="true" flipV="true">
                    <a:off x="3216" y="2736"/>
                    <a:ext cx="288" cy="768"/>
                  </a:xfrm>
                  <a:prstGeom prst="line">
                    <a:avLst/>
                  </a:prstGeom>
                  <a:ln w="9525" cap="flat" cmpd="sng">
                    <a:solidFill>
                      <a:schemeClr val="bg1"/>
                    </a:solidFill>
                    <a:prstDash val="solid"/>
                    <a:round/>
                    <a:headEnd type="none" w="med" len="med"/>
                    <a:tailEnd type="none" w="med" len="med"/>
                  </a:ln>
                </p:spPr>
              </p:sp>
              <p:sp>
                <p:nvSpPr>
                  <p:cNvPr id="8206" name="Line 11"/>
                  <p:cNvSpPr/>
                  <p:nvPr/>
                </p:nvSpPr>
                <p:spPr>
                  <a:xfrm flipH="true" flipV="true">
                    <a:off x="3360" y="2784"/>
                    <a:ext cx="624" cy="720"/>
                  </a:xfrm>
                  <a:prstGeom prst="line">
                    <a:avLst/>
                  </a:prstGeom>
                  <a:ln w="9525" cap="flat" cmpd="sng">
                    <a:solidFill>
                      <a:schemeClr val="bg1"/>
                    </a:solidFill>
                    <a:prstDash val="solid"/>
                    <a:round/>
                    <a:headEnd type="none" w="med" len="med"/>
                    <a:tailEnd type="none" w="med" len="med"/>
                  </a:ln>
                </p:spPr>
              </p:sp>
            </p:grpSp>
          </p:grpSp>
          <p:sp>
            <p:nvSpPr>
              <p:cNvPr id="8207" name="Line 12"/>
              <p:cNvSpPr/>
              <p:nvPr/>
            </p:nvSpPr>
            <p:spPr>
              <a:xfrm>
                <a:off x="1632" y="3264"/>
                <a:ext cx="2592" cy="0"/>
              </a:xfrm>
              <a:prstGeom prst="line">
                <a:avLst/>
              </a:prstGeom>
              <a:ln w="9525" cap="flat" cmpd="sng">
                <a:solidFill>
                  <a:schemeClr val="bg1"/>
                </a:solidFill>
                <a:prstDash val="solid"/>
                <a:round/>
                <a:headEnd type="none" w="med" len="med"/>
                <a:tailEnd type="none" w="med" len="med"/>
              </a:ln>
            </p:spPr>
          </p:sp>
          <p:sp>
            <p:nvSpPr>
              <p:cNvPr id="8208" name="Line 13"/>
              <p:cNvSpPr/>
              <p:nvPr/>
            </p:nvSpPr>
            <p:spPr>
              <a:xfrm>
                <a:off x="1920" y="3072"/>
                <a:ext cx="2016" cy="0"/>
              </a:xfrm>
              <a:prstGeom prst="line">
                <a:avLst/>
              </a:prstGeom>
              <a:ln w="9525" cap="flat" cmpd="sng">
                <a:solidFill>
                  <a:schemeClr val="bg1"/>
                </a:solidFill>
                <a:prstDash val="solid"/>
                <a:round/>
                <a:headEnd type="none" w="med" len="med"/>
                <a:tailEnd type="none" w="med" len="med"/>
              </a:ln>
            </p:spPr>
          </p:sp>
          <p:sp>
            <p:nvSpPr>
              <p:cNvPr id="8209" name="Line 14"/>
              <p:cNvSpPr/>
              <p:nvPr/>
            </p:nvSpPr>
            <p:spPr>
              <a:xfrm>
                <a:off x="2112" y="2928"/>
                <a:ext cx="1632" cy="0"/>
              </a:xfrm>
              <a:prstGeom prst="line">
                <a:avLst/>
              </a:prstGeom>
              <a:ln w="9525" cap="flat" cmpd="sng">
                <a:solidFill>
                  <a:schemeClr val="bg1"/>
                </a:solidFill>
                <a:prstDash val="solid"/>
                <a:round/>
                <a:headEnd type="none" w="med" len="med"/>
                <a:tailEnd type="none" w="med" len="med"/>
              </a:ln>
            </p:spPr>
          </p:sp>
        </p:grpSp>
        <p:grpSp>
          <p:nvGrpSpPr>
            <p:cNvPr id="8210" name="Group 15"/>
            <p:cNvGrpSpPr/>
            <p:nvPr/>
          </p:nvGrpSpPr>
          <p:grpSpPr>
            <a:xfrm>
              <a:off x="720" y="3373"/>
              <a:ext cx="4025" cy="3827"/>
              <a:chOff x="294" y="1536"/>
              <a:chExt cx="1722" cy="1387"/>
            </a:xfrm>
          </p:grpSpPr>
          <p:pic>
            <p:nvPicPr>
              <p:cNvPr id="8211" name="Picture 16"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12" name="Freeform 17"/>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13" name="Group 18"/>
            <p:cNvGrpSpPr/>
            <p:nvPr/>
          </p:nvGrpSpPr>
          <p:grpSpPr>
            <a:xfrm>
              <a:off x="2640" y="8280"/>
              <a:ext cx="9480" cy="1080"/>
              <a:chOff x="1776" y="3504"/>
              <a:chExt cx="2400" cy="336"/>
            </a:xfrm>
          </p:grpSpPr>
          <p:sp>
            <p:nvSpPr>
              <p:cNvPr id="23" name="AutoShape 19"/>
              <p:cNvSpPr>
                <a:spLocks noChangeArrowheads="true"/>
              </p:cNvSpPr>
              <p:nvPr/>
            </p:nvSpPr>
            <p:spPr bwMode="gray">
              <a:xfrm>
                <a:off x="1776" y="3504"/>
                <a:ext cx="2400" cy="336"/>
              </a:xfrm>
              <a:prstGeom prst="roundRect">
                <a:avLst>
                  <a:gd name="adj" fmla="val 50000"/>
                </a:avLst>
              </a:prstGeom>
              <a:gradFill rotWithShape="true">
                <a:gsLst>
                  <a:gs pos="0">
                    <a:srgbClr val="97CCF3"/>
                  </a:gs>
                  <a:gs pos="50000">
                    <a:srgbClr val="97CCF3">
                      <a:gamma/>
                      <a:shade val="84706"/>
                      <a:invGamma/>
                    </a:srgbClr>
                  </a:gs>
                  <a:gs pos="100000">
                    <a:srgbClr val="97CCF3"/>
                  </a:gs>
                </a:gsLst>
                <a:lin ang="2700000" scaled="true"/>
              </a:gradFill>
              <a:ln w="3810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zh-CN" altLang="en-US" sz="1400" b="0" i="0" u="none" strike="noStrike" kern="1200" cap="none" spc="0" normalizeH="0" baseline="0" noProof="0">
                  <a:ln>
                    <a:noFill/>
                  </a:ln>
                  <a:solidFill>
                    <a:schemeClr val="bg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
            <p:nvSpPr>
              <p:cNvPr id="24" name="AutoShape 20"/>
              <p:cNvSpPr>
                <a:spLocks noChangeArrowheads="true"/>
              </p:cNvSpPr>
              <p:nvPr/>
            </p:nvSpPr>
            <p:spPr bwMode="gray">
              <a:xfrm>
                <a:off x="1890" y="3558"/>
                <a:ext cx="2160" cy="215"/>
              </a:xfrm>
              <a:prstGeom prst="roundRect">
                <a:avLst>
                  <a:gd name="adj" fmla="val 50000"/>
                </a:avLst>
              </a:prstGeom>
              <a:gradFill rotWithShape="true">
                <a:gsLst>
                  <a:gs pos="0">
                    <a:srgbClr val="97CCF3"/>
                  </a:gs>
                  <a:gs pos="50000">
                    <a:srgbClr val="97CCF3">
                      <a:gamma/>
                      <a:tint val="39216"/>
                      <a:invGamma/>
                    </a:srgbClr>
                  </a:gs>
                  <a:gs pos="100000">
                    <a:srgbClr val="97CCF3"/>
                  </a:gs>
                </a:gsLst>
                <a:lin ang="2700000" scaled="true"/>
              </a:gradFill>
              <a:ln w="19050" algn="ctr">
                <a:solidFill>
                  <a:schemeClr val="bg1"/>
                </a:solidFill>
                <a:round/>
              </a:ln>
              <a:effectLst/>
            </p:spPr>
            <p:txBody>
              <a:bodyPr wrap="none" anchor="ct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sz="1400" b="0" i="0" u="none" strike="noStrike" kern="1200" cap="none" spc="0" normalizeH="0" baseline="0" noProof="0">
                  <a:ln>
                    <a:noFill/>
                  </a:ln>
                  <a:solidFill>
                    <a:schemeClr val="tx2"/>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grpSp>
        <p:sp>
          <p:nvSpPr>
            <p:cNvPr id="2" name="Text Box 21"/>
            <p:cNvSpPr txBox="true">
              <a:spLocks noChangeArrowheads="true"/>
            </p:cNvSpPr>
            <p:nvPr/>
          </p:nvSpPr>
          <p:spPr bwMode="gray">
            <a:xfrm>
              <a:off x="0" y="3700"/>
              <a:ext cx="4593" cy="3633"/>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广义银行信用：包括银行作为债务人的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负债类业务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如存款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以及作为债权人的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资产类业务</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如贷款</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217" name="WordArt 22"/>
            <p:cNvSpPr>
              <a:spLocks noTextEdit="true"/>
            </p:cNvSpPr>
            <p:nvPr/>
          </p:nvSpPr>
          <p:spPr>
            <a:xfrm>
              <a:off x="5280" y="2893"/>
              <a:ext cx="3840" cy="960"/>
            </a:xfrm>
            <a:prstGeom prst="rect">
              <a:avLst/>
            </a:prstGeom>
          </p:spPr>
          <p:txBody>
            <a:bodyPr wrap="none" fromWordArt="true">
              <a:prstTxWarp prst="textArchUp">
                <a:avLst>
                  <a:gd name="adj" fmla="val 11227096"/>
                </a:avLst>
              </a:prstTxWarp>
              <a:normAutofit/>
            </a:bodyPr>
            <a:p>
              <a:pPr algn="l"/>
              <a:r>
                <a:rPr lang="zh-CN" altLang="en-US" sz="2400" b="1">
                  <a:solidFill>
                    <a:srgbClr val="000000"/>
                  </a:solidFill>
                  <a:latin typeface="微软雅黑" panose="020B0503020204020204" charset="-122"/>
                  <a:ea typeface="微软雅黑" panose="020B0503020204020204" charset="-122"/>
                </a:rPr>
                <a:t>银行信用的概念</a:t>
              </a:r>
              <a:endParaRPr lang="zh-CN" altLang="en-US" sz="2400" b="1">
                <a:solidFill>
                  <a:srgbClr val="000000"/>
                </a:solidFill>
                <a:latin typeface="微软雅黑" panose="020B0503020204020204" charset="-122"/>
                <a:ea typeface="微软雅黑" panose="020B0503020204020204" charset="-122"/>
              </a:endParaRPr>
            </a:p>
          </p:txBody>
        </p:sp>
        <p:grpSp>
          <p:nvGrpSpPr>
            <p:cNvPr id="8218" name="Group 23"/>
            <p:cNvGrpSpPr/>
            <p:nvPr/>
          </p:nvGrpSpPr>
          <p:grpSpPr>
            <a:xfrm flipH="true">
              <a:off x="9665" y="3373"/>
              <a:ext cx="4135" cy="3707"/>
              <a:chOff x="294" y="1536"/>
              <a:chExt cx="1722" cy="1387"/>
            </a:xfrm>
          </p:grpSpPr>
          <p:pic>
            <p:nvPicPr>
              <p:cNvPr id="8219" name="Picture 24" descr="pan_03"/>
              <p:cNvPicPr>
                <a:picLocks noChangeAspect="true"/>
              </p:cNvPicPr>
              <p:nvPr/>
            </p:nvPicPr>
            <p:blipFill>
              <a:blip r:embed="rId4"/>
              <a:stretch>
                <a:fillRect/>
              </a:stretch>
            </p:blipFill>
            <p:spPr>
              <a:xfrm flipH="true">
                <a:off x="298" y="1536"/>
                <a:ext cx="1711" cy="1387"/>
              </a:xfrm>
              <a:prstGeom prst="rect">
                <a:avLst/>
              </a:prstGeom>
              <a:noFill/>
              <a:ln w="9525">
                <a:noFill/>
              </a:ln>
            </p:spPr>
          </p:pic>
          <p:sp>
            <p:nvSpPr>
              <p:cNvPr id="8220" name="Freeform 25"/>
              <p:cNvSpPr/>
              <p:nvPr/>
            </p:nvSpPr>
            <p:spPr>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solidFill>
                <a:schemeClr val="accent1">
                  <a:alpha val="30196"/>
                </a:schemeClr>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8221" name="Group 27"/>
            <p:cNvGrpSpPr/>
            <p:nvPr/>
          </p:nvGrpSpPr>
          <p:grpSpPr>
            <a:xfrm>
              <a:off x="4920" y="3245"/>
              <a:ext cx="4560" cy="3403"/>
              <a:chOff x="1973" y="1027"/>
              <a:chExt cx="1926" cy="937"/>
            </a:xfrm>
          </p:grpSpPr>
          <p:sp>
            <p:nvSpPr>
              <p:cNvPr id="8222" name="Oval 28"/>
              <p:cNvSpPr/>
              <p:nvPr/>
            </p:nvSpPr>
            <p:spPr>
              <a:xfrm>
                <a:off x="1994" y="1057"/>
                <a:ext cx="1905" cy="907"/>
              </a:xfrm>
              <a:prstGeom prst="ellipse">
                <a:avLst/>
              </a:prstGeom>
              <a:gradFill rotWithShape="true">
                <a:gsLst>
                  <a:gs pos="0">
                    <a:srgbClr val="004182"/>
                  </a:gs>
                  <a:gs pos="100000">
                    <a:srgbClr val="0066CC"/>
                  </a:gs>
                </a:gsLst>
                <a:lin ang="2700000" scaled="true"/>
                <a:tileRect/>
              </a:gradFill>
              <a:ln w="9525">
                <a:noFill/>
              </a:ln>
              <a:effectLst>
                <a:outerShdw dist="35921" dir="2699999" algn="ctr" rotWithShape="0">
                  <a:srgbClr val="000000"/>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3" name="Oval 29"/>
              <p:cNvSpPr/>
              <p:nvPr/>
            </p:nvSpPr>
            <p:spPr>
              <a:xfrm>
                <a:off x="1973" y="1027"/>
                <a:ext cx="1905" cy="907"/>
              </a:xfrm>
              <a:prstGeom prst="ellipse">
                <a:avLst/>
              </a:prstGeom>
              <a:gradFill rotWithShape="true">
                <a:gsLst>
                  <a:gs pos="0">
                    <a:srgbClr val="9BC7F3"/>
                  </a:gs>
                  <a:gs pos="100000">
                    <a:srgbClr val="1D80E3"/>
                  </a:gs>
                </a:gsLst>
                <a:lin ang="27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8224" name="Oval 30"/>
            <p:cNvSpPr/>
            <p:nvPr/>
          </p:nvSpPr>
          <p:spPr>
            <a:xfrm>
              <a:off x="5135" y="3733"/>
              <a:ext cx="4083" cy="1810"/>
            </a:xfrm>
            <a:prstGeom prst="ellipse">
              <a:avLst/>
            </a:prstGeom>
            <a:gradFill rotWithShape="true">
              <a:gsLst>
                <a:gs pos="0">
                  <a:srgbClr val="765E00"/>
                </a:gs>
                <a:gs pos="100000">
                  <a:srgbClr val="FFCC00"/>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5" name="Oval 31"/>
            <p:cNvSpPr/>
            <p:nvPr/>
          </p:nvSpPr>
          <p:spPr>
            <a:xfrm>
              <a:off x="5188" y="3360"/>
              <a:ext cx="3982" cy="2835"/>
            </a:xfrm>
            <a:prstGeom prst="ellipse">
              <a:avLst/>
            </a:prstGeom>
            <a:gradFill rotWithShape="true">
              <a:gsLst>
                <a:gs pos="0">
                  <a:srgbClr val="FFCC00">
                    <a:alpha val="0"/>
                  </a:srgbClr>
                </a:gs>
                <a:gs pos="100000">
                  <a:srgbClr val="FFEDA6"/>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6" name="Oval 32"/>
            <p:cNvSpPr/>
            <p:nvPr/>
          </p:nvSpPr>
          <p:spPr>
            <a:xfrm>
              <a:off x="5230" y="3218"/>
              <a:ext cx="3790" cy="2977"/>
            </a:xfrm>
            <a:prstGeom prst="ellipse">
              <a:avLst/>
            </a:prstGeom>
            <a:gradFill rotWithShape="true">
              <a:gsLst>
                <a:gs pos="0">
                  <a:srgbClr val="CAA200"/>
                </a:gs>
                <a:gs pos="100000">
                  <a:srgbClr val="FFCC00">
                    <a:alpha val="48000"/>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7" name="Oval 33"/>
            <p:cNvSpPr/>
            <p:nvPr/>
          </p:nvSpPr>
          <p:spPr>
            <a:xfrm>
              <a:off x="5430" y="3360"/>
              <a:ext cx="3335" cy="2410"/>
            </a:xfrm>
            <a:prstGeom prst="ellipse">
              <a:avLst/>
            </a:prstGeom>
            <a:gradFill rotWithShape="true">
              <a:gsLst>
                <a:gs pos="0">
                  <a:srgbClr val="FFFFFF"/>
                </a:gs>
                <a:gs pos="100000">
                  <a:srgbClr val="FFCC00">
                    <a:alpha val="37999"/>
                  </a:srgbClr>
                </a:gs>
              </a:gsLst>
              <a:lin ang="27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228" name="Text Box 34"/>
            <p:cNvSpPr txBox="true"/>
            <p:nvPr/>
          </p:nvSpPr>
          <p:spPr>
            <a:xfrm>
              <a:off x="5160" y="3585"/>
              <a:ext cx="4200" cy="2368"/>
            </a:xfrm>
            <a:prstGeom prst="rect">
              <a:avLst/>
            </a:prstGeom>
            <a:noFill/>
            <a:ln w="9525">
              <a:noFill/>
            </a:ln>
          </p:spPr>
          <p:txBody>
            <a:bodyPr anchor="t" anchorCtr="false">
              <a:spAutoFit/>
            </a:bodyPr>
            <a:p>
              <a:pPr eaLnBrk="0" hangingPunct="0">
                <a:lnSpc>
                  <a:spcPts val="22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银行信用是以</a:t>
              </a:r>
              <a:r>
                <a:rPr lang="zh-CN" altLang="en-US" sz="2000" b="1" dirty="0">
                  <a:solidFill>
                    <a:srgbClr val="FF0000"/>
                  </a:solidFill>
                  <a:latin typeface="微软雅黑" panose="020B0503020204020204" charset="-122"/>
                  <a:ea typeface="微软雅黑" panose="020B0503020204020204" charset="-122"/>
                </a:rPr>
                <a:t>银行或其它金融机构</a:t>
              </a:r>
              <a:r>
                <a:rPr lang="zh-CN" altLang="en-US" sz="2000" b="1" dirty="0">
                  <a:solidFill>
                    <a:srgbClr val="000000"/>
                  </a:solidFill>
                  <a:latin typeface="微软雅黑" panose="020B0503020204020204" charset="-122"/>
                  <a:ea typeface="微软雅黑" panose="020B0503020204020204" charset="-122"/>
                </a:rPr>
                <a:t>为媒介，以</a:t>
              </a:r>
              <a:r>
                <a:rPr lang="zh-CN" altLang="en-US" sz="2000" b="1" dirty="0">
                  <a:solidFill>
                    <a:srgbClr val="FF0000"/>
                  </a:solidFill>
                  <a:latin typeface="微软雅黑" panose="020B0503020204020204" charset="-122"/>
                  <a:ea typeface="微软雅黑" panose="020B0503020204020204" charset="-122"/>
                </a:rPr>
                <a:t>货币</a:t>
              </a:r>
              <a:r>
                <a:rPr lang="zh-CN" altLang="en-US" sz="2000" b="1" dirty="0">
                  <a:solidFill>
                    <a:srgbClr val="000000"/>
                  </a:solidFill>
                  <a:latin typeface="微软雅黑" panose="020B0503020204020204" charset="-122"/>
                  <a:ea typeface="微软雅黑" panose="020B0503020204020204" charset="-122"/>
                </a:rPr>
                <a:t>为对象向其它</a:t>
              </a:r>
              <a:r>
                <a:rPr lang="zh-CN" altLang="en-US" sz="2000" b="1" dirty="0">
                  <a:solidFill>
                    <a:srgbClr val="FF0000"/>
                  </a:solidFill>
                  <a:latin typeface="微软雅黑" panose="020B0503020204020204" charset="-122"/>
                  <a:ea typeface="微软雅黑" panose="020B0503020204020204" charset="-122"/>
                </a:rPr>
                <a:t>单位或个人</a:t>
              </a:r>
              <a:r>
                <a:rPr lang="zh-CN" altLang="en-US" sz="2000" b="1" dirty="0">
                  <a:solidFill>
                    <a:srgbClr val="000000"/>
                  </a:solidFill>
                  <a:latin typeface="微软雅黑" panose="020B0503020204020204" charset="-122"/>
                  <a:ea typeface="微软雅黑" panose="020B0503020204020204" charset="-122"/>
                </a:rPr>
                <a:t>提供的信用。</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229" name="Group 35"/>
            <p:cNvGrpSpPr/>
            <p:nvPr/>
          </p:nvGrpSpPr>
          <p:grpSpPr>
            <a:xfrm>
              <a:off x="6360" y="6253"/>
              <a:ext cx="720" cy="1792"/>
              <a:chOff x="2304" y="1344"/>
              <a:chExt cx="498" cy="1245"/>
            </a:xfrm>
          </p:grpSpPr>
          <p:sp>
            <p:nvSpPr>
              <p:cNvPr id="8230" name="Freeform 36"/>
              <p:cNvSpPr/>
              <p:nvPr/>
            </p:nvSpPr>
            <p:spPr>
              <a:xfrm>
                <a:off x="2425"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8231" name="Freeform 37"/>
              <p:cNvSpPr/>
              <p:nvPr/>
            </p:nvSpPr>
            <p:spPr>
              <a:xfrm>
                <a:off x="2304"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grpSp>
        <p:grpSp>
          <p:nvGrpSpPr>
            <p:cNvPr id="8232" name="Group 38"/>
            <p:cNvGrpSpPr/>
            <p:nvPr/>
          </p:nvGrpSpPr>
          <p:grpSpPr>
            <a:xfrm>
              <a:off x="7200" y="6253"/>
              <a:ext cx="720" cy="1792"/>
              <a:chOff x="2880" y="1344"/>
              <a:chExt cx="498" cy="1245"/>
            </a:xfrm>
          </p:grpSpPr>
          <p:sp>
            <p:nvSpPr>
              <p:cNvPr id="8233" name="Freeform 39"/>
              <p:cNvSpPr/>
              <p:nvPr/>
            </p:nvSpPr>
            <p:spPr>
              <a:xfrm>
                <a:off x="3001" y="1344"/>
                <a:ext cx="233" cy="254"/>
              </a:xfrm>
              <a:custGeom>
                <a:avLst/>
                <a:gdLst/>
                <a:ahLst/>
                <a:cxnLst>
                  <a:cxn ang="0">
                    <a:pos x="13" y="0"/>
                  </a:cxn>
                  <a:cxn ang="0">
                    <a:pos x="16" y="3"/>
                  </a:cxn>
                  <a:cxn ang="0">
                    <a:pos x="18" y="3"/>
                  </a:cxn>
                  <a:cxn ang="0">
                    <a:pos x="21" y="3"/>
                  </a:cxn>
                  <a:cxn ang="0">
                    <a:pos x="23" y="3"/>
                  </a:cxn>
                  <a:cxn ang="0">
                    <a:pos x="24" y="6"/>
                  </a:cxn>
                  <a:cxn ang="0">
                    <a:pos x="25" y="8"/>
                  </a:cxn>
                  <a:cxn ang="0">
                    <a:pos x="26" y="10"/>
                  </a:cxn>
                  <a:cxn ang="0">
                    <a:pos x="26" y="14"/>
                  </a:cxn>
                  <a:cxn ang="0">
                    <a:pos x="26" y="16"/>
                  </a:cxn>
                  <a:cxn ang="0">
                    <a:pos x="25" y="18"/>
                  </a:cxn>
                  <a:cxn ang="0">
                    <a:pos x="24" y="21"/>
                  </a:cxn>
                  <a:cxn ang="0">
                    <a:pos x="23" y="23"/>
                  </a:cxn>
                  <a:cxn ang="0">
                    <a:pos x="21" y="24"/>
                  </a:cxn>
                  <a:cxn ang="0">
                    <a:pos x="18" y="26"/>
                  </a:cxn>
                  <a:cxn ang="0">
                    <a:pos x="16" y="28"/>
                  </a:cxn>
                  <a:cxn ang="0">
                    <a:pos x="13" y="28"/>
                  </a:cxn>
                  <a:cxn ang="0">
                    <a:pos x="10" y="28"/>
                  </a:cxn>
                  <a:cxn ang="0">
                    <a:pos x="8" y="25"/>
                  </a:cxn>
                  <a:cxn ang="0">
                    <a:pos x="5" y="24"/>
                  </a:cxn>
                  <a:cxn ang="0">
                    <a:pos x="3" y="22"/>
                  </a:cxn>
                  <a:cxn ang="0">
                    <a:pos x="3" y="19"/>
                  </a:cxn>
                  <a:cxn ang="0">
                    <a:pos x="3" y="16"/>
                  </a:cxn>
                  <a:cxn ang="0">
                    <a:pos x="0" y="14"/>
                  </a:cxn>
                  <a:cxn ang="0">
                    <a:pos x="3" y="10"/>
                  </a:cxn>
                  <a:cxn ang="0">
                    <a:pos x="3" y="8"/>
                  </a:cxn>
                  <a:cxn ang="0">
                    <a:pos x="3" y="5"/>
                  </a:cxn>
                  <a:cxn ang="0">
                    <a:pos x="5" y="3"/>
                  </a:cxn>
                  <a:cxn ang="0">
                    <a:pos x="8" y="3"/>
                  </a:cxn>
                  <a:cxn ang="0">
                    <a:pos x="10" y="3"/>
                  </a:cxn>
                  <a:cxn ang="0">
                    <a:pos x="13"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8234" name="Freeform 40"/>
              <p:cNvSpPr/>
              <p:nvPr/>
            </p:nvSpPr>
            <p:spPr>
              <a:xfrm>
                <a:off x="2880" y="1625"/>
                <a:ext cx="498" cy="964"/>
              </a:xfrm>
              <a:custGeom>
                <a:avLst/>
                <a:gdLst/>
                <a:ahLst/>
                <a:cxnLst>
                  <a:cxn ang="0">
                    <a:pos x="7" y="3"/>
                  </a:cxn>
                  <a:cxn ang="0">
                    <a:pos x="3" y="3"/>
                  </a:cxn>
                  <a:cxn ang="0">
                    <a:pos x="3" y="7"/>
                  </a:cxn>
                  <a:cxn ang="0">
                    <a:pos x="0" y="46"/>
                  </a:cxn>
                  <a:cxn ang="0">
                    <a:pos x="1" y="47"/>
                  </a:cxn>
                  <a:cxn ang="0">
                    <a:pos x="3" y="47"/>
                  </a:cxn>
                  <a:cxn ang="0">
                    <a:pos x="3" y="49"/>
                  </a:cxn>
                  <a:cxn ang="0">
                    <a:pos x="5" y="50"/>
                  </a:cxn>
                  <a:cxn ang="0">
                    <a:pos x="8" y="49"/>
                  </a:cxn>
                  <a:cxn ang="0">
                    <a:pos x="9" y="48"/>
                  </a:cxn>
                  <a:cxn ang="0">
                    <a:pos x="10" y="47"/>
                  </a:cxn>
                  <a:cxn ang="0">
                    <a:pos x="10" y="45"/>
                  </a:cxn>
                  <a:cxn ang="0">
                    <a:pos x="10" y="15"/>
                  </a:cxn>
                  <a:cxn ang="0">
                    <a:pos x="12" y="96"/>
                  </a:cxn>
                  <a:cxn ang="0">
                    <a:pos x="13" y="96"/>
                  </a:cxn>
                  <a:cxn ang="0">
                    <a:pos x="14" y="98"/>
                  </a:cxn>
                  <a:cxn ang="0">
                    <a:pos x="16" y="99"/>
                  </a:cxn>
                  <a:cxn ang="0">
                    <a:pos x="18" y="100"/>
                  </a:cxn>
                  <a:cxn ang="0">
                    <a:pos x="21" y="100"/>
                  </a:cxn>
                  <a:cxn ang="0">
                    <a:pos x="24" y="99"/>
                  </a:cxn>
                  <a:cxn ang="0">
                    <a:pos x="24" y="96"/>
                  </a:cxn>
                  <a:cxn ang="0">
                    <a:pos x="25" y="96"/>
                  </a:cxn>
                  <a:cxn ang="0">
                    <a:pos x="25" y="45"/>
                  </a:cxn>
                  <a:cxn ang="0">
                    <a:pos x="28" y="45"/>
                  </a:cxn>
                  <a:cxn ang="0">
                    <a:pos x="28" y="48"/>
                  </a:cxn>
                  <a:cxn ang="0">
                    <a:pos x="28" y="54"/>
                  </a:cxn>
                  <a:cxn ang="0">
                    <a:pos x="28" y="60"/>
                  </a:cxn>
                  <a:cxn ang="0">
                    <a:pos x="28" y="67"/>
                  </a:cxn>
                  <a:cxn ang="0">
                    <a:pos x="28" y="75"/>
                  </a:cxn>
                  <a:cxn ang="0">
                    <a:pos x="28" y="83"/>
                  </a:cxn>
                  <a:cxn ang="0">
                    <a:pos x="28" y="90"/>
                  </a:cxn>
                  <a:cxn ang="0">
                    <a:pos x="28" y="96"/>
                  </a:cxn>
                  <a:cxn ang="0">
                    <a:pos x="28" y="96"/>
                  </a:cxn>
                  <a:cxn ang="0">
                    <a:pos x="29" y="98"/>
                  </a:cxn>
                  <a:cxn ang="0">
                    <a:pos x="32" y="99"/>
                  </a:cxn>
                  <a:cxn ang="0">
                    <a:pos x="34" y="100"/>
                  </a:cxn>
                  <a:cxn ang="0">
                    <a:pos x="37" y="99"/>
                  </a:cxn>
                  <a:cxn ang="0">
                    <a:pos x="40" y="98"/>
                  </a:cxn>
                  <a:cxn ang="0">
                    <a:pos x="40" y="96"/>
                  </a:cxn>
                  <a:cxn ang="0">
                    <a:pos x="41" y="96"/>
                  </a:cxn>
                  <a:cxn ang="0">
                    <a:pos x="43" y="15"/>
                  </a:cxn>
                  <a:cxn ang="0">
                    <a:pos x="43" y="45"/>
                  </a:cxn>
                  <a:cxn ang="0">
                    <a:pos x="43" y="47"/>
                  </a:cxn>
                  <a:cxn ang="0">
                    <a:pos x="44" y="49"/>
                  </a:cxn>
                  <a:cxn ang="0">
                    <a:pos x="47" y="49"/>
                  </a:cxn>
                  <a:cxn ang="0">
                    <a:pos x="50" y="49"/>
                  </a:cxn>
                  <a:cxn ang="0">
                    <a:pos x="51" y="49"/>
                  </a:cxn>
                  <a:cxn ang="0">
                    <a:pos x="53" y="47"/>
                  </a:cxn>
                  <a:cxn ang="0">
                    <a:pos x="53" y="45"/>
                  </a:cxn>
                  <a:cxn ang="0">
                    <a:pos x="53" y="6"/>
                  </a:cxn>
                  <a:cxn ang="0">
                    <a:pos x="50" y="3"/>
                  </a:cxn>
                  <a:cxn ang="0">
                    <a:pos x="47" y="3"/>
                  </a:cxn>
                  <a:cxn ang="0">
                    <a:pos x="9"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sp>
          <p:nvSpPr>
            <p:cNvPr id="45" name="Text Box 21"/>
            <p:cNvSpPr txBox="true">
              <a:spLocks noChangeArrowheads="true"/>
            </p:cNvSpPr>
            <p:nvPr/>
          </p:nvSpPr>
          <p:spPr bwMode="gray">
            <a:xfrm>
              <a:off x="9923" y="3788"/>
              <a:ext cx="3360" cy="2395"/>
            </a:xfrm>
            <a:prstGeom prst="rect">
              <a:avLst/>
            </a:prstGeom>
            <a:noFill/>
            <a:ln w="9525">
              <a:noFill/>
              <a:miter lim="800000"/>
            </a:ln>
          </p:spPr>
          <p:txBody>
            <a:bodyPr>
              <a:spAutoFit/>
            </a:bodyPr>
            <a:lstStyle/>
            <a:p>
              <a:pPr marL="536575" marR="0" lvl="1" indent="635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狭义银行信用：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仅指</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银行的一些</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资产类业务</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（一）银行信用的功能</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4215" y="1646555"/>
            <a:ext cx="8243888" cy="3744913"/>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713"/>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银行充当信用媒介，</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在接收存款的基础上放贷</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，这种信用不创造资本，仅仅是</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转移和再分配</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社会现实资本，以提高资本效益的作用。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160" y="4088"/>
              <a:ext cx="2480" cy="613"/>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信用媒介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38"/>
              <a:ext cx="2318"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信用创造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248" y="8235"/>
              <a:ext cx="2495" cy="610"/>
            </a:xfrm>
            <a:prstGeom prst="rect">
              <a:avLst/>
            </a:prstGeom>
            <a:noFill/>
            <a:ln w="9525" algn="ctr">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信用调节</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Rectangle 6"/>
            <p:cNvSpPr>
              <a:spLocks noChangeArrowheads="true"/>
            </p:cNvSpPr>
            <p:nvPr/>
          </p:nvSpPr>
          <p:spPr bwMode="auto">
            <a:xfrm>
              <a:off x="4538" y="6080"/>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信用就是资本，银行的本质在于创造信用，进而为社会创造新的资本。</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Rectangle 6"/>
            <p:cNvSpPr>
              <a:spLocks noChangeArrowheads="true"/>
            </p:cNvSpPr>
            <p:nvPr/>
          </p:nvSpPr>
          <p:spPr bwMode="auto">
            <a:xfrm>
              <a:off x="4538" y="8008"/>
              <a:ext cx="9240" cy="1190"/>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扩张或收缩货币信用</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社会的</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货币与信用的供给</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，干预经济生活，调节经济增长。（货币政策）</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（二）银行信用的特征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73580" y="1741805"/>
            <a:ext cx="8244205" cy="3745230"/>
            <a:chOff x="795" y="3585"/>
            <a:chExt cx="12983" cy="5898"/>
          </a:xfrm>
        </p:grpSpPr>
        <p:sp>
          <p:nvSpPr>
            <p:cNvPr id="7" name="AutoShape 3"/>
            <p:cNvSpPr>
              <a:spLocks noChangeArrowheads="true"/>
            </p:cNvSpPr>
            <p:nvPr/>
          </p:nvSpPr>
          <p:spPr bwMode="gray">
            <a:xfrm>
              <a:off x="795" y="3585"/>
              <a:ext cx="3273" cy="1743"/>
            </a:xfrm>
            <a:prstGeom prst="flowChartConnector">
              <a:avLst/>
            </a:prstGeom>
            <a:gradFill rotWithShape="true">
              <a:gsLst>
                <a:gs pos="0">
                  <a:schemeClr val="folHlink"/>
                </a:gs>
                <a:gs pos="100000">
                  <a:schemeClr val="fo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AutoShape 4"/>
            <p:cNvSpPr>
              <a:spLocks noChangeArrowheads="true"/>
            </p:cNvSpPr>
            <p:nvPr/>
          </p:nvSpPr>
          <p:spPr bwMode="gray">
            <a:xfrm>
              <a:off x="795" y="5628"/>
              <a:ext cx="3273" cy="1743"/>
            </a:xfrm>
            <a:prstGeom prst="flowChartConnector">
              <a:avLst/>
            </a:prstGeom>
            <a:gradFill rotWithShape="true">
              <a:gsLst>
                <a:gs pos="0">
                  <a:schemeClr val="hlink"/>
                </a:gs>
                <a:gs pos="100000">
                  <a:schemeClr val="hlink">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5"/>
            <p:cNvSpPr>
              <a:spLocks noChangeArrowheads="true"/>
            </p:cNvSpPr>
            <p:nvPr/>
          </p:nvSpPr>
          <p:spPr bwMode="ltGray">
            <a:xfrm>
              <a:off x="795" y="7740"/>
              <a:ext cx="3273" cy="1743"/>
            </a:xfrm>
            <a:prstGeom prst="flowChartConnector">
              <a:avLst/>
            </a:prstGeom>
            <a:gradFill rotWithShape="true">
              <a:gsLst>
                <a:gs pos="0">
                  <a:schemeClr val="accent2"/>
                </a:gs>
                <a:gs pos="100000">
                  <a:schemeClr val="accent2">
                    <a:gamma/>
                    <a:shade val="66275"/>
                    <a:invGamma/>
                  </a:schemeClr>
                </a:gs>
              </a:gsLst>
              <a:lin ang="2700000" scaled="true"/>
            </a:gradFill>
            <a:ln w="88900" cmpd="thinThick" algn="ctr">
              <a:solidFill>
                <a:srgbClr val="C0C0C0"/>
              </a:solid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Rectangle 6"/>
            <p:cNvSpPr>
              <a:spLocks noChangeArrowheads="true"/>
            </p:cNvSpPr>
            <p:nvPr/>
          </p:nvSpPr>
          <p:spPr bwMode="auto">
            <a:xfrm>
              <a:off x="4483" y="4045"/>
              <a:ext cx="9240" cy="119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参与银行信用的主体广泛</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，个人、企业以及政府均广泛而深刻地参与到银行信用活动中。</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1418" y="4153"/>
              <a:ext cx="2070"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广泛性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Rectangle 10"/>
            <p:cNvSpPr>
              <a:spLocks noChangeArrowheads="true"/>
            </p:cNvSpPr>
            <p:nvPr/>
          </p:nvSpPr>
          <p:spPr bwMode="auto">
            <a:xfrm>
              <a:off x="1425" y="6194"/>
              <a:ext cx="2318" cy="610"/>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间接性</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1"/>
            <p:cNvSpPr>
              <a:spLocks noChangeArrowheads="true"/>
            </p:cNvSpPr>
            <p:nvPr/>
          </p:nvSpPr>
          <p:spPr bwMode="auto">
            <a:xfrm>
              <a:off x="1337" y="8265"/>
              <a:ext cx="2495" cy="608"/>
            </a:xfrm>
            <a:prstGeom prst="rect">
              <a:avLst/>
            </a:prstGeom>
            <a:noFill/>
            <a:ln w="9525" algn="ctr">
              <a:noFill/>
              <a:miter lim="800000"/>
            </a:ln>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综合性</a:t>
              </a:r>
              <a:endParaRPr kumimoji="0" lang="en-US" altLang="zh-CN" sz="2400" b="1"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6"/>
            <p:cNvSpPr>
              <a:spLocks noChangeArrowheads="true"/>
            </p:cNvSpPr>
            <p:nvPr/>
          </p:nvSpPr>
          <p:spPr bwMode="auto">
            <a:xfrm>
              <a:off x="4538" y="5925"/>
              <a:ext cx="9240" cy="171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作为信用活动的</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中间媒介</a:t>
              </a:r>
              <a:r>
                <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银行信用是</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最基本</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的资金融通形式，在社会资金融通中居于</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中心位置</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，发挥着</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连接资金供求双方</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的职能。</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7" name="Rectangle 6"/>
            <p:cNvSpPr>
              <a:spLocks noChangeArrowheads="true"/>
            </p:cNvSpPr>
            <p:nvPr/>
          </p:nvSpPr>
          <p:spPr bwMode="auto">
            <a:xfrm>
              <a:off x="4538" y="8008"/>
              <a:ext cx="9240" cy="1123"/>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银行作为</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市场经济的中枢</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，通过</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银行信用的调控</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，可以发挥调控国民经济运行，改善经济运行质量的功效。 </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（三）银行信用结构的转型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22595" name="Rectangle 3"/>
          <p:cNvSpPr>
            <a:spLocks noGrp="true" noChangeArrowheads="true"/>
          </p:cNvSpPr>
          <p:nvPr/>
        </p:nvSpPr>
        <p:spPr>
          <a:xfrm>
            <a:off x="2387600" y="1291590"/>
            <a:ext cx="7416800" cy="242760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、早期的商业银行</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以发放企业贷款为主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年代以后，大量企业到资本市场筹集资金，银行由此失去不少市场份额。</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、为应对竞争压力，银行贷款结构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由企业贷款为主转向以对个人贷款为主</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，大力发展</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5800" y="1626235"/>
            <a:ext cx="8280400" cy="4095750"/>
            <a:chOff x="850" y="3600"/>
            <a:chExt cx="13040" cy="6450"/>
          </a:xfrm>
        </p:grpSpPr>
        <p:sp>
          <p:nvSpPr>
            <p:cNvPr id="16390" name="Freeform 3"/>
            <p:cNvSpPr/>
            <p:nvPr/>
          </p:nvSpPr>
          <p:spPr>
            <a:xfrm>
              <a:off x="6998" y="562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6391" name="Freeform 4"/>
            <p:cNvSpPr/>
            <p:nvPr/>
          </p:nvSpPr>
          <p:spPr>
            <a:xfrm>
              <a:off x="4683" y="567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16392" name="Group 6"/>
            <p:cNvGrpSpPr/>
            <p:nvPr/>
          </p:nvGrpSpPr>
          <p:grpSpPr>
            <a:xfrm>
              <a:off x="850" y="3600"/>
              <a:ext cx="4610" cy="6065"/>
              <a:chOff x="867" y="738"/>
              <a:chExt cx="1422" cy="1422"/>
            </a:xfrm>
          </p:grpSpPr>
          <p:sp>
            <p:nvSpPr>
              <p:cNvPr id="16393" name="Oval 7"/>
              <p:cNvSpPr/>
              <p:nvPr/>
            </p:nvSpPr>
            <p:spPr>
              <a:xfrm>
                <a:off x="867" y="738"/>
                <a:ext cx="1422" cy="1422"/>
              </a:xfrm>
              <a:prstGeom prst="ellipse">
                <a:avLst/>
              </a:prstGeom>
              <a:gradFill rotWithShape="true">
                <a:gsLst>
                  <a:gs pos="0">
                    <a:srgbClr val="7C9959"/>
                  </a:gs>
                  <a:gs pos="100000">
                    <a:srgbClr val="A3C975"/>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4" name="Oval 8"/>
              <p:cNvSpPr/>
              <p:nvPr/>
            </p:nvSpPr>
            <p:spPr>
              <a:xfrm>
                <a:off x="909" y="774"/>
                <a:ext cx="1337" cy="1348"/>
              </a:xfrm>
              <a:prstGeom prst="ellipse">
                <a:avLst/>
              </a:prstGeom>
              <a:gradFill rotWithShape="true">
                <a:gsLst>
                  <a:gs pos="0">
                    <a:srgbClr val="A3C975"/>
                  </a:gs>
                  <a:gs pos="100000">
                    <a:srgbClr val="7C9959"/>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Rectangle 9"/>
            <p:cNvSpPr>
              <a:spLocks noChangeArrowheads="true"/>
            </p:cNvSpPr>
            <p:nvPr/>
          </p:nvSpPr>
          <p:spPr bwMode="gray">
            <a:xfrm>
              <a:off x="1070" y="5348"/>
              <a:ext cx="4390" cy="2973"/>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交易对手未能履行约定契约中的义务而造成经济损失的风险，即</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受信人不能履行还本付息</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的责任而使授信人的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预期收益与实际收益发生偏离</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10"/>
            <p:cNvGrpSpPr/>
            <p:nvPr/>
          </p:nvGrpSpPr>
          <p:grpSpPr>
            <a:xfrm>
              <a:off x="8978" y="3645"/>
              <a:ext cx="4912" cy="6405"/>
              <a:chOff x="867" y="738"/>
              <a:chExt cx="1422" cy="1422"/>
            </a:xfrm>
          </p:grpSpPr>
          <p:sp>
            <p:nvSpPr>
              <p:cNvPr id="16397" name="Oval 11"/>
              <p:cNvSpPr/>
              <p:nvPr/>
            </p:nvSpPr>
            <p:spPr>
              <a:xfrm>
                <a:off x="867" y="738"/>
                <a:ext cx="1422" cy="1422"/>
              </a:xfrm>
              <a:prstGeom prst="ellipse">
                <a:avLst/>
              </a:prstGeom>
              <a:gradFill rotWithShape="true">
                <a:gsLst>
                  <a:gs pos="0">
                    <a:srgbClr val="A19D57"/>
                  </a:gs>
                  <a:gs pos="100000">
                    <a:srgbClr val="D3CE73"/>
                  </a:gs>
                </a:gsLst>
                <a:lin ang="2700000" scaled="true"/>
                <a:tileRect/>
              </a:gradFill>
              <a:ln w="38100" cap="flat" cmpd="sng">
                <a:solidFill>
                  <a:srgbClr val="DDDDDD"/>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398" name="Oval 12"/>
              <p:cNvSpPr/>
              <p:nvPr/>
            </p:nvSpPr>
            <p:spPr>
              <a:xfrm>
                <a:off x="909" y="774"/>
                <a:ext cx="1337" cy="1348"/>
              </a:xfrm>
              <a:prstGeom prst="ellipse">
                <a:avLst/>
              </a:prstGeom>
              <a:gradFill rotWithShape="true">
                <a:gsLst>
                  <a:gs pos="0">
                    <a:srgbClr val="D3CE73"/>
                  </a:gs>
                  <a:gs pos="100000">
                    <a:srgbClr val="A19D57"/>
                  </a:gs>
                </a:gsLst>
                <a:lin ang="2700000" scaled="true"/>
                <a:tileRect/>
              </a:gradFill>
              <a:ln w="38100">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6" name="Rectangle 13"/>
            <p:cNvSpPr>
              <a:spLocks noChangeArrowheads="true"/>
            </p:cNvSpPr>
            <p:nvPr/>
          </p:nvSpPr>
          <p:spPr bwMode="gray">
            <a:xfrm>
              <a:off x="9355" y="5348"/>
              <a:ext cx="4513" cy="3375"/>
            </a:xfrm>
            <a:prstGeom prst="rect">
              <a:avLst/>
            </a:prstGeom>
            <a:noFill/>
            <a:ln w="9525" algn="ctr">
              <a:noFill/>
              <a:miter lim="800000"/>
            </a:ln>
          </p:spPr>
          <p:txBody>
            <a:bodyPr>
              <a:spAutoFit/>
            </a:bodyPr>
            <a:lstStyle/>
            <a:p>
              <a:pPr marL="0" marR="0" lvl="0" indent="0" algn="l" defTabSz="914400" rtl="0" eaLnBrk="0" fontAlgn="base" latinLnBrk="0" hangingPunct="0">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由于</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各种不确定因素</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对银行信用的影响，使银行金融机构经营的</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实际收益结果与预期目标发生背离</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，从而导致银行金融机构在经营活动中遭受损失或获取额外收益的一种</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可能性</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0" name="Text Box 18"/>
            <p:cNvSpPr txBox="true"/>
            <p:nvPr/>
          </p:nvSpPr>
          <p:spPr>
            <a:xfrm>
              <a:off x="4940" y="3645"/>
              <a:ext cx="4868" cy="728"/>
            </a:xfrm>
            <a:prstGeom prst="rect">
              <a:avLst/>
            </a:prstGeom>
            <a:noFill/>
            <a:ln w="9525">
              <a:noFill/>
            </a:ln>
          </p:spPr>
          <p:txBody>
            <a:bodyPr anchor="t" anchorCtr="false">
              <a:spAutoFit/>
            </a:bodyPr>
            <a:p>
              <a:pPr>
                <a:lnSpc>
                  <a:spcPct val="120000"/>
                </a:lnSpc>
                <a:spcBef>
                  <a:spcPct val="20000"/>
                </a:spcBef>
                <a:buClr>
                  <a:schemeClr val="hlink"/>
                </a:buClr>
                <a:buSzTx/>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（一）银行信用风险概念</a:t>
              </a:r>
              <a:endParaRPr lang="zh-CN" altLang="en-US" sz="2000" b="1" dirty="0">
                <a:solidFill>
                  <a:srgbClr val="000000"/>
                </a:solidFill>
                <a:latin typeface="微软雅黑" panose="020B0503020204020204" charset="-122"/>
                <a:ea typeface="微软雅黑" panose="020B0503020204020204" charset="-122"/>
              </a:endParaRPr>
            </a:p>
          </p:txBody>
        </p:sp>
        <p:sp>
          <p:nvSpPr>
            <p:cNvPr id="16401" name="Freeform 21"/>
            <p:cNvSpPr/>
            <p:nvPr/>
          </p:nvSpPr>
          <p:spPr>
            <a:xfrm>
              <a:off x="9355" y="3808"/>
              <a:ext cx="4220" cy="1542"/>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6402" name="Freeform 22"/>
            <p:cNvSpPr/>
            <p:nvPr/>
          </p:nvSpPr>
          <p:spPr>
            <a:xfrm>
              <a:off x="1113" y="3735"/>
              <a:ext cx="3932"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3" name="Rectangle 23"/>
            <p:cNvSpPr>
              <a:spLocks noChangeArrowheads="true"/>
            </p:cNvSpPr>
            <p:nvPr/>
          </p:nvSpPr>
          <p:spPr bwMode="black">
            <a:xfrm>
              <a:off x="9808" y="4265"/>
              <a:ext cx="3998"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rPr>
                <a:t>广义信用风险</a:t>
              </a:r>
              <a:endParaRPr kumimoji="0" lang="zh-CN" altLang="en-US" sz="2000" b="1" i="0" u="none" strike="noStrike" kern="1200" cap="none" spc="0" normalizeH="0" baseline="0" noProof="0" dirty="0">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Rectangle 24"/>
            <p:cNvSpPr>
              <a:spLocks noChangeArrowheads="true"/>
            </p:cNvSpPr>
            <p:nvPr/>
          </p:nvSpPr>
          <p:spPr bwMode="black">
            <a:xfrm>
              <a:off x="1675" y="4264"/>
              <a:ext cx="2955" cy="531"/>
            </a:xfrm>
            <a:prstGeom prst="rect">
              <a:avLst/>
            </a:prstGeom>
            <a:noFill/>
            <a:ln w="9525" algn="ctr">
              <a:noFill/>
              <a:miter lim="800000"/>
            </a:ln>
            <a:effectLst>
              <a:outerShdw dist="35921" dir="2700000" algn="ctr" rotWithShape="0">
                <a:srgbClr val="003300"/>
              </a:outerShdw>
            </a:effectLst>
          </p:spPr>
          <p:txBody>
            <a:bodyPr>
              <a:spAutoFit/>
            </a:body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rPr>
                <a:t>狭义信用风险</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Freeform 25"/>
            <p:cNvSpPr/>
            <p:nvPr/>
          </p:nvSpPr>
          <p:spPr bwMode="gray">
            <a:xfrm>
              <a:off x="6603" y="479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（二）银行信用风险的特征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5"/>
          <p:cNvSpPr>
            <a:spLocks noChangeArrowheads="true"/>
          </p:cNvSpPr>
          <p:nvPr/>
        </p:nvSpPr>
        <p:spPr bwMode="auto">
          <a:xfrm>
            <a:off x="681990" y="1126490"/>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、信用风险的内生性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文本框 5"/>
          <p:cNvSpPr txBox="true"/>
          <p:nvPr/>
        </p:nvSpPr>
        <p:spPr>
          <a:xfrm>
            <a:off x="847725" y="180467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导致债务人还款违约的主要因素是</a:t>
            </a:r>
            <a:r>
              <a:rPr lang="zh-CN" altLang="en-US">
                <a:solidFill>
                  <a:srgbClr val="FF0000"/>
                </a:solidFill>
                <a:latin typeface="微软雅黑" panose="020B0503020204020204" charset="-122"/>
                <a:ea typeface="微软雅黑" panose="020B0503020204020204" charset="-122"/>
              </a:rPr>
              <a:t>债务人自身的还款能力和还款意愿</a:t>
            </a:r>
            <a:r>
              <a:rPr lang="zh-CN" altLang="en-US">
                <a:latin typeface="微软雅黑" panose="020B0503020204020204" charset="-122"/>
                <a:ea typeface="微软雅黑" panose="020B0503020204020204" charset="-122"/>
              </a:rPr>
              <a:t>，由于违约风险取决于债务人的个体特征，</a:t>
            </a:r>
            <a:r>
              <a:rPr lang="zh-CN" altLang="en-US">
                <a:solidFill>
                  <a:srgbClr val="FF0000"/>
                </a:solidFill>
                <a:latin typeface="微软雅黑" panose="020B0503020204020204" charset="-122"/>
                <a:ea typeface="微软雅黑" panose="020B0503020204020204" charset="-122"/>
              </a:rPr>
              <a:t>银行必须及时、深入地了解受信企业的信用状况</a:t>
            </a:r>
            <a:r>
              <a:rPr lang="zh-CN" altLang="en-US">
                <a:latin typeface="微软雅黑" panose="020B0503020204020204" charset="-122"/>
                <a:ea typeface="微软雅黑" panose="020B0503020204020204" charset="-122"/>
              </a:rPr>
              <a:t>。通常有三个渠道：分析企业提供的各种信息；外部信用评级机构公布的评级信息；商业银行从债券和股票市场获得的企业信息。</a:t>
            </a:r>
            <a:endParaRPr lang="zh-CN" altLang="en-US">
              <a:latin typeface="微软雅黑" panose="020B0503020204020204" charset="-122"/>
              <a:ea typeface="微软雅黑" panose="020B0503020204020204" charset="-122"/>
            </a:endParaRPr>
          </a:p>
        </p:txBody>
      </p:sp>
      <p:sp>
        <p:nvSpPr>
          <p:cNvPr id="7" name="AutoShape 14"/>
          <p:cNvSpPr>
            <a:spLocks noChangeArrowheads="true"/>
          </p:cNvSpPr>
          <p:nvPr/>
        </p:nvSpPr>
        <p:spPr bwMode="auto">
          <a:xfrm>
            <a:off x="682500" y="2885284"/>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、风险和收益的非对称性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文本框 7"/>
          <p:cNvSpPr txBox="true"/>
          <p:nvPr/>
        </p:nvSpPr>
        <p:spPr>
          <a:xfrm>
            <a:off x="847725" y="357124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信用风险的存在是因为受信方有违背某种承诺的可能性，这种承诺一般是事先安排好的确定的价格，因此，</a:t>
            </a:r>
            <a:r>
              <a:rPr lang="zh-CN" altLang="en-US">
                <a:solidFill>
                  <a:srgbClr val="FF0000"/>
                </a:solidFill>
                <a:latin typeface="微软雅黑" panose="020B0503020204020204" charset="-122"/>
                <a:ea typeface="微软雅黑" panose="020B0503020204020204" charset="-122"/>
              </a:rPr>
              <a:t>对授信人来说，收益就是一个提前确定的数额</a:t>
            </a:r>
            <a:r>
              <a:rPr lang="zh-CN" altLang="en-US">
                <a:latin typeface="微软雅黑" panose="020B0503020204020204" charset="-122"/>
                <a:ea typeface="微软雅黑" panose="020B0503020204020204" charset="-122"/>
              </a:rPr>
              <a:t>，而</a:t>
            </a:r>
            <a:r>
              <a:rPr lang="zh-CN" altLang="en-US">
                <a:solidFill>
                  <a:srgbClr val="FF0000"/>
                </a:solidFill>
                <a:latin typeface="微软雅黑" panose="020B0503020204020204" charset="-122"/>
                <a:ea typeface="微软雅黑" panose="020B0503020204020204" charset="-122"/>
              </a:rPr>
              <a:t>授信人的损失取决于受信方的违约状况</a:t>
            </a:r>
            <a:r>
              <a:rPr lang="zh-CN" altLang="en-US">
                <a:latin typeface="微软雅黑" panose="020B0503020204020204" charset="-122"/>
                <a:ea typeface="微软雅黑" panose="020B0503020204020204" charset="-122"/>
              </a:rPr>
              <a:t>，在违约敞口内没有限制，因此，有很大可能只获取相对较小的利息收入，同时遭受较大损失。</a:t>
            </a:r>
            <a:endParaRPr lang="zh-CN" altLang="en-US">
              <a:latin typeface="微软雅黑" panose="020B0503020204020204" charset="-122"/>
              <a:ea typeface="微软雅黑" panose="020B0503020204020204" charset="-122"/>
            </a:endParaRPr>
          </a:p>
        </p:txBody>
      </p:sp>
      <p:sp>
        <p:nvSpPr>
          <p:cNvPr id="9" name="AutoShape 23"/>
          <p:cNvSpPr>
            <a:spLocks noChangeArrowheads="true"/>
          </p:cNvSpPr>
          <p:nvPr/>
        </p:nvSpPr>
        <p:spPr bwMode="auto">
          <a:xfrm>
            <a:off x="682625" y="4667081"/>
            <a:ext cx="6736163" cy="510907"/>
          </a:xfrm>
          <a:prstGeom prst="roundRect">
            <a:avLst>
              <a:gd name="adj" fmla="val 50000"/>
            </a:avLst>
          </a:prstGeom>
          <a:gradFill rotWithShape="true">
            <a:gsLst>
              <a:gs pos="0">
                <a:srgbClr val="CCECFF"/>
              </a:gs>
              <a:gs pos="100000">
                <a:srgbClr val="FFFFFF"/>
              </a:gs>
            </a:gsLst>
            <a:lin ang="0" scaled="true"/>
          </a:gradFill>
          <a:ln w="28575" algn="ctr">
            <a:solidFill>
              <a:schemeClr val="bg2"/>
            </a:solidFill>
            <a:round/>
          </a:ln>
        </p:spPr>
        <p:txBody>
          <a:bodyPr wrap="none" anchor="ct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、道德风险是形成信用风险的重要因素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847725" y="5408930"/>
            <a:ext cx="105879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由于在信贷过程中存在明显的</a:t>
            </a:r>
            <a:r>
              <a:rPr lang="zh-CN" altLang="en-US">
                <a:solidFill>
                  <a:srgbClr val="FF0000"/>
                </a:solidFill>
                <a:latin typeface="微软雅黑" panose="020B0503020204020204" charset="-122"/>
                <a:ea typeface="微软雅黑" panose="020B0503020204020204" charset="-122"/>
              </a:rPr>
              <a:t>信息不对称</a:t>
            </a:r>
            <a:r>
              <a:rPr lang="zh-CN" altLang="en-US">
                <a:latin typeface="微软雅黑" panose="020B0503020204020204" charset="-122"/>
                <a:ea typeface="微软雅黑" panose="020B0503020204020204" charset="-122"/>
              </a:rPr>
              <a:t>现象，在信贷市场上通常表现为银行发放贷款后，</a:t>
            </a:r>
            <a:r>
              <a:rPr lang="zh-CN" altLang="en-US">
                <a:solidFill>
                  <a:srgbClr val="FF0000"/>
                </a:solidFill>
                <a:latin typeface="微软雅黑" panose="020B0503020204020204" charset="-122"/>
                <a:ea typeface="微软雅黑" panose="020B0503020204020204" charset="-122"/>
              </a:rPr>
              <a:t>很难对</a:t>
            </a:r>
            <a:r>
              <a:rPr lang="zh-CN" altLang="en-US">
                <a:latin typeface="微软雅黑" panose="020B0503020204020204" charset="-122"/>
                <a:ea typeface="微软雅黑" panose="020B0503020204020204" charset="-122"/>
              </a:rPr>
              <a:t>借款人借款人在</a:t>
            </a:r>
            <a:r>
              <a:rPr lang="zh-CN" altLang="en-US">
                <a:solidFill>
                  <a:srgbClr val="FF0000"/>
                </a:solidFill>
                <a:latin typeface="微软雅黑" panose="020B0503020204020204" charset="-122"/>
                <a:ea typeface="微软雅黑" panose="020B0503020204020204" charset="-122"/>
              </a:rPr>
              <a:t>借款后的行为进行监管</a:t>
            </a:r>
            <a:r>
              <a:rPr lang="zh-CN" altLang="en-US">
                <a:latin typeface="微软雅黑" panose="020B0503020204020204" charset="-122"/>
                <a:ea typeface="微软雅黑" panose="020B0503020204020204" charset="-122"/>
              </a:rPr>
              <a:t>，因而，</a:t>
            </a:r>
            <a:r>
              <a:rPr lang="zh-CN" altLang="en-US">
                <a:solidFill>
                  <a:srgbClr val="FF0000"/>
                </a:solidFill>
                <a:latin typeface="微软雅黑" panose="020B0503020204020204" charset="-122"/>
                <a:ea typeface="微软雅黑" panose="020B0503020204020204" charset="-122"/>
              </a:rPr>
              <a:t>借款人可能从事较高风险的投资行为，将银行置于承受高风险的境地</a:t>
            </a:r>
            <a:r>
              <a:rPr lang="zh-CN" altLang="en-US">
                <a:latin typeface="微软雅黑" panose="020B0503020204020204" charset="-122"/>
                <a:ea typeface="微软雅黑" panose="020B0503020204020204" charset="-122"/>
              </a:rPr>
              <a:t>，这就是所谓的道德风险问题。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4030</Words>
  <Application>WPS 演示</Application>
  <PresentationFormat>宽屏</PresentationFormat>
  <Paragraphs>323</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98</cp:revision>
  <dcterms:created xsi:type="dcterms:W3CDTF">2022-05-05T12:55:57Z</dcterms:created>
  <dcterms:modified xsi:type="dcterms:W3CDTF">2022-05-05T12:55:57Z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