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8"/>
  </p:handoutMasterIdLst>
  <p:sldIdLst>
    <p:sldId id="276" r:id="rId3"/>
    <p:sldId id="277" r:id="rId4"/>
    <p:sldId id="257" r:id="rId6"/>
    <p:sldId id="317" r:id="rId7"/>
    <p:sldId id="318" r:id="rId8"/>
    <p:sldId id="373" r:id="rId9"/>
    <p:sldId id="320" r:id="rId10"/>
    <p:sldId id="321" r:id="rId11"/>
    <p:sldId id="322" r:id="rId12"/>
    <p:sldId id="323" r:id="rId13"/>
    <p:sldId id="324" r:id="rId14"/>
    <p:sldId id="325" r:id="rId15"/>
    <p:sldId id="327" r:id="rId16"/>
    <p:sldId id="328" r:id="rId17"/>
    <p:sldId id="329" r:id="rId18"/>
    <p:sldId id="330" r:id="rId19"/>
    <p:sldId id="331" r:id="rId20"/>
    <p:sldId id="332" r:id="rId21"/>
    <p:sldId id="333" r:id="rId22"/>
    <p:sldId id="334" r:id="rId23"/>
    <p:sldId id="335" r:id="rId24"/>
    <p:sldId id="336" r:id="rId25"/>
    <p:sldId id="337" r:id="rId26"/>
    <p:sldId id="283" r:id="rId2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7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1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7.xml"/><Relationship Id="rId7" Type="http://schemas.openxmlformats.org/officeDocument/2006/relationships/image" Target="../media/image10.emf"/><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hdphoto" Target="../media/image2.wdp"/><Relationship Id="rId10" Type="http://schemas.openxmlformats.org/officeDocument/2006/relationships/notesSlide" Target="../notesSlides/notesSlide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7.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第二章：信用风险计量</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73557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24000" y="1520190"/>
            <a:ext cx="9144000" cy="3817620"/>
            <a:chOff x="170" y="2335"/>
            <a:chExt cx="14400" cy="6012"/>
          </a:xfrm>
        </p:grpSpPr>
        <p:sp>
          <p:nvSpPr>
            <p:cNvPr id="69639" name="Rectangle 51"/>
            <p:cNvSpPr>
              <a:spLocks noChangeArrowheads="true"/>
            </p:cNvSpPr>
            <p:nvPr/>
          </p:nvSpPr>
          <p:spPr bwMode="auto">
            <a:xfrm>
              <a:off x="3118" y="2335"/>
              <a:ext cx="11453" cy="6013"/>
            </a:xfrm>
            <a:prstGeom prst="rect">
              <a:avLst/>
            </a:prstGeom>
            <a:noFill/>
            <a:ln>
              <a:noFill/>
            </a:ln>
          </p:spPr>
          <p:txBody>
            <a:bodyPr lIns="10800" tIns="10800" rIns="18000" bIns="108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（三）信用数据库建设</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信用数据库</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是用于存储企业、个人信用信息的计算机软硬件设备，是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信用数据中心的核心和基础</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、信用信息的全面性和广泛性</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、信用信息的时效性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、信用信息的安全性</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0423" name="Rectangle 3" descr="单个小人70"/>
            <p:cNvSpPr>
              <a:spLocks noGrp="true" noChangeAspect="true"/>
            </p:cNvSpPr>
            <p:nvPr/>
          </p:nvSpPr>
          <p:spPr>
            <a:xfrm>
              <a:off x="170" y="2335"/>
              <a:ext cx="2650" cy="3065"/>
            </a:xfrm>
            <a:prstGeom prst="rect">
              <a:avLst/>
            </a:prstGeom>
            <a:blipFill rotWithShape="true">
              <a:blip r:embed="rId4"/>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1677035" y="1183005"/>
            <a:ext cx="8837613" cy="5300345"/>
            <a:chOff x="305" y="2273"/>
            <a:chExt cx="13918" cy="8347"/>
          </a:xfrm>
        </p:grpSpPr>
        <p:sp>
          <p:nvSpPr>
            <p:cNvPr id="2" name="AutoShape 3"/>
            <p:cNvSpPr/>
            <p:nvPr/>
          </p:nvSpPr>
          <p:spPr>
            <a:xfrm>
              <a:off x="2308" y="4995"/>
              <a:ext cx="9115" cy="3193"/>
            </a:xfrm>
            <a:prstGeom prst="triangle">
              <a:avLst>
                <a:gd name="adj" fmla="val 50000"/>
              </a:avLst>
            </a:prstGeom>
            <a:noFill/>
            <a:ln w="25400" cap="flat" cmpd="sng">
              <a:solidFill>
                <a:srgbClr val="B2B2B2"/>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 name="Oval 4"/>
            <p:cNvSpPr>
              <a:spLocks noChangeArrowheads="true"/>
            </p:cNvSpPr>
            <p:nvPr/>
          </p:nvSpPr>
          <p:spPr bwMode="auto">
            <a:xfrm>
              <a:off x="4438" y="3178"/>
              <a:ext cx="5133" cy="3298"/>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5"/>
            <p:cNvSpPr>
              <a:spLocks noChangeArrowheads="true"/>
            </p:cNvSpPr>
            <p:nvPr/>
          </p:nvSpPr>
          <p:spPr bwMode="auto">
            <a:xfrm>
              <a:off x="305" y="6305"/>
              <a:ext cx="5735" cy="4315"/>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6"/>
            <p:cNvSpPr>
              <a:spLocks noChangeArrowheads="true"/>
            </p:cNvSpPr>
            <p:nvPr/>
          </p:nvSpPr>
          <p:spPr bwMode="auto">
            <a:xfrm>
              <a:off x="8993" y="6355"/>
              <a:ext cx="5230" cy="3780"/>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矩形 12"/>
            <p:cNvSpPr/>
            <p:nvPr/>
          </p:nvSpPr>
          <p:spPr>
            <a:xfrm>
              <a:off x="4818" y="3245"/>
              <a:ext cx="4372" cy="2034"/>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数据整理</a:t>
              </a:r>
              <a:endParaRPr lang="en-US" altLang="zh-CN" sz="2800" b="1"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筛选数据，保证入库数据的质量；对数据进行科学的分类</a:t>
              </a:r>
              <a:endParaRPr lang="zh-CN" altLang="en-US" dirty="0">
                <a:solidFill>
                  <a:srgbClr val="000000"/>
                </a:solidFill>
                <a:latin typeface="微软雅黑" panose="020B0503020204020204" charset="-122"/>
                <a:ea typeface="微软雅黑" panose="020B0503020204020204" charset="-122"/>
              </a:endParaRPr>
            </a:p>
          </p:txBody>
        </p:sp>
        <p:sp>
          <p:nvSpPr>
            <p:cNvPr id="61450" name="矩形 13"/>
            <p:cNvSpPr/>
            <p:nvPr/>
          </p:nvSpPr>
          <p:spPr>
            <a:xfrm>
              <a:off x="980" y="6445"/>
              <a:ext cx="4903" cy="2906"/>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数据模型</a:t>
              </a:r>
              <a:endParaRPr lang="zh-CN" altLang="en-US" sz="2800" b="1"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借助现代数学、统计学工具进行定量的分析和处理，提炼数学模型，对特定消费人群的信用行为进行预测。</a:t>
              </a:r>
              <a:endParaRPr lang="zh-CN" altLang="en-US"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矩形 14"/>
            <p:cNvSpPr/>
            <p:nvPr/>
          </p:nvSpPr>
          <p:spPr>
            <a:xfrm>
              <a:off x="9277" y="6961"/>
              <a:ext cx="4662" cy="2034"/>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信用报告</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数据建模后，进行信用数据统计分析，制作各类信用报告，并对外提供服务。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 name="文本框 3"/>
            <p:cNvSpPr txBox="true"/>
            <p:nvPr/>
          </p:nvSpPr>
          <p:spPr>
            <a:xfrm>
              <a:off x="305" y="2273"/>
              <a:ext cx="11430" cy="822"/>
            </a:xfrm>
            <a:prstGeom prst="rect">
              <a:avLst/>
            </a:prstGeom>
            <a:noFill/>
            <a:ln w="9525">
              <a:noFill/>
            </a:ln>
          </p:spPr>
          <p:txBody>
            <a:bodyPr wrap="square" anchor="t" anchorCtr="false">
              <a:spAutoFit/>
            </a:bodyPr>
            <a:p>
              <a:pPr eaLnBrk="0" hangingPunct="0">
                <a:buClrTx/>
                <a:buFontTx/>
              </a:pPr>
              <a:r>
                <a:rPr lang="en-US" altLang="zh-CN" sz="28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四</a:t>
              </a:r>
              <a:r>
                <a:rPr lang="en-US" altLang="zh-CN" sz="28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数据整理、数据模型和信用报告</a:t>
              </a:r>
              <a:endParaRPr lang="zh-CN" altLang="en-US" sz="28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84045" y="1196975"/>
            <a:ext cx="8424545" cy="5086033"/>
            <a:chOff x="738" y="2153"/>
            <a:chExt cx="13267" cy="8010"/>
          </a:xfrm>
        </p:grpSpPr>
        <p:sp>
          <p:nvSpPr>
            <p:cNvPr id="62466" name="文本框 6"/>
            <p:cNvSpPr txBox="true"/>
            <p:nvPr/>
          </p:nvSpPr>
          <p:spPr>
            <a:xfrm>
              <a:off x="738" y="2153"/>
              <a:ext cx="7200" cy="725"/>
            </a:xfrm>
            <a:prstGeom prst="rect">
              <a:avLst/>
            </a:prstGeom>
            <a:noFill/>
            <a:ln w="9525">
              <a:noFill/>
            </a:ln>
          </p:spPr>
          <p:txBody>
            <a:bodyPr wrap="square"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rPr>
                <a:t>五</a:t>
              </a:r>
              <a:r>
                <a:rPr lang="en-US" altLang="zh-CN"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主要信用数据库</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8" name="矩形: 圆角 7"/>
            <p:cNvSpPr/>
            <p:nvPr/>
          </p:nvSpPr>
          <p:spPr bwMode="auto">
            <a:xfrm>
              <a:off x="1190" y="5060"/>
              <a:ext cx="5215" cy="510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个人信用数据库中较著名的有美国的</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艾贵发公司</a:t>
              </a: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a:t>
              </a:r>
              <a:r>
                <a:rPr kumimoji="0" lang="zh-CN" altLang="en-US" sz="2000" b="1"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全联公司</a:t>
              </a: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和</a:t>
              </a:r>
              <a:r>
                <a:rPr kumimoji="0" lang="zh-CN" altLang="en-US" sz="2000" b="1"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英国的益百利</a:t>
              </a: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公司所拥有的个人信用数据库，存储了大量消费者个人信用信息。</a:t>
              </a:r>
              <a:endPar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p:txBody>
        </p:sp>
        <p:sp>
          <p:nvSpPr>
            <p:cNvPr id="10" name="等腰三角形 9"/>
            <p:cNvSpPr/>
            <p:nvPr/>
          </p:nvSpPr>
          <p:spPr bwMode="auto">
            <a:xfrm>
              <a:off x="1105" y="3115"/>
              <a:ext cx="5445" cy="1703"/>
            </a:xfrm>
            <a:prstGeom prst="triangle">
              <a:avLst>
                <a:gd name="adj" fmla="val 48910"/>
              </a:avLst>
            </a:prstGeom>
            <a:solidFill>
              <a:srgbClr val="EDF1D7"/>
            </a:solidFill>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92D050"/>
                </a:solidFill>
                <a:effectLst/>
                <a:uLnTx/>
                <a:uFillTx/>
                <a:latin typeface="微软雅黑" panose="020B0503020204020204" charset="-122"/>
                <a:ea typeface="微软雅黑" panose="020B0503020204020204" charset="-122"/>
                <a:cs typeface="+mn-cs"/>
              </a:endParaRPr>
            </a:p>
          </p:txBody>
        </p:sp>
        <p:sp>
          <p:nvSpPr>
            <p:cNvPr id="62469" name="文本框 11"/>
            <p:cNvSpPr txBox="true"/>
            <p:nvPr/>
          </p:nvSpPr>
          <p:spPr>
            <a:xfrm>
              <a:off x="2045" y="4113"/>
              <a:ext cx="3775" cy="628"/>
            </a:xfrm>
            <a:prstGeom prst="rect">
              <a:avLst/>
            </a:prstGeom>
            <a:noFill/>
            <a:ln w="9525">
              <a:noFill/>
            </a:ln>
          </p:spPr>
          <p:txBody>
            <a:bodyPr wrap="square" anchor="t" anchorCtr="false">
              <a:spAutoFit/>
            </a:bodyPr>
            <a:p>
              <a:pPr eaLnBrk="0" hangingPunct="0">
                <a:buClrTx/>
                <a:buFontTx/>
              </a:pPr>
              <a:r>
                <a:rPr lang="zh-CN" altLang="en-US" sz="2000">
                  <a:solidFill>
                    <a:srgbClr val="161616"/>
                  </a:solidFill>
                  <a:latin typeface="微软雅黑" panose="020B0503020204020204" charset="-122"/>
                  <a:ea typeface="微软雅黑" panose="020B0503020204020204" charset="-122"/>
                </a:rPr>
                <a:t>个人信用数据库</a:t>
              </a:r>
              <a:endParaRPr lang="zh-CN" altLang="en-US" sz="2000" dirty="0">
                <a:solidFill>
                  <a:srgbClr val="161616"/>
                </a:solidFill>
                <a:latin typeface="微软雅黑" panose="020B0503020204020204" charset="-122"/>
                <a:ea typeface="微软雅黑" panose="020B0503020204020204" charset="-122"/>
              </a:endParaRPr>
            </a:p>
          </p:txBody>
        </p:sp>
        <p:sp>
          <p:nvSpPr>
            <p:cNvPr id="13" name="等腰三角形 12"/>
            <p:cNvSpPr/>
            <p:nvPr/>
          </p:nvSpPr>
          <p:spPr bwMode="auto">
            <a:xfrm>
              <a:off x="8560" y="3115"/>
              <a:ext cx="5445" cy="1703"/>
            </a:xfrm>
            <a:prstGeom prst="triangle">
              <a:avLst>
                <a:gd name="adj" fmla="val 48910"/>
              </a:avLst>
            </a:prstGeom>
            <a:solidFill>
              <a:srgbClr val="EDF1D7"/>
            </a:solidFill>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92D050"/>
                </a:solidFill>
                <a:effectLst/>
                <a:uLnTx/>
                <a:uFillTx/>
                <a:latin typeface="微软雅黑" panose="020B0503020204020204" charset="-122"/>
                <a:ea typeface="微软雅黑" panose="020B0503020204020204" charset="-122"/>
                <a:cs typeface="+mn-cs"/>
              </a:endParaRPr>
            </a:p>
          </p:txBody>
        </p:sp>
        <p:sp>
          <p:nvSpPr>
            <p:cNvPr id="62471" name="文本框 13"/>
            <p:cNvSpPr txBox="true"/>
            <p:nvPr/>
          </p:nvSpPr>
          <p:spPr>
            <a:xfrm>
              <a:off x="9480" y="4113"/>
              <a:ext cx="3815" cy="628"/>
            </a:xfrm>
            <a:prstGeom prst="rect">
              <a:avLst/>
            </a:prstGeom>
            <a:noFill/>
            <a:ln w="9525">
              <a:noFill/>
            </a:ln>
          </p:spPr>
          <p:txBody>
            <a:bodyPr wrap="square" anchor="t" anchorCtr="false">
              <a:spAutoFit/>
            </a:bodyPr>
            <a:p>
              <a:pPr eaLnBrk="0" hangingPunct="0">
                <a:buClrTx/>
                <a:buFontTx/>
              </a:pPr>
              <a:r>
                <a:rPr lang="zh-CN" altLang="en-US" sz="2000" dirty="0">
                  <a:solidFill>
                    <a:srgbClr val="161616"/>
                  </a:solidFill>
                  <a:latin typeface="微软雅黑" panose="020B0503020204020204" charset="-122"/>
                  <a:ea typeface="微软雅黑" panose="020B0503020204020204" charset="-122"/>
                </a:rPr>
                <a:t>企业信用数据库</a:t>
              </a:r>
              <a:endParaRPr lang="zh-CN" altLang="en-US" sz="2000" dirty="0">
                <a:solidFill>
                  <a:srgbClr val="161616"/>
                </a:solidFill>
                <a:latin typeface="微软雅黑" panose="020B0503020204020204" charset="-122"/>
                <a:ea typeface="微软雅黑" panose="020B0503020204020204" charset="-122"/>
              </a:endParaRPr>
            </a:p>
          </p:txBody>
        </p:sp>
        <p:sp>
          <p:nvSpPr>
            <p:cNvPr id="15" name="矩形: 圆角 14"/>
            <p:cNvSpPr/>
            <p:nvPr/>
          </p:nvSpPr>
          <p:spPr bwMode="auto">
            <a:xfrm>
              <a:off x="8675" y="5060"/>
              <a:ext cx="5215" cy="510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企业信用数据库中较著名的有美国的</a:t>
              </a:r>
              <a:r>
                <a:rPr kumimoji="0" lang="zh-CN" altLang="en-US" sz="2000" b="1"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邓白氏企业信用数据库</a:t>
              </a: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，拥有全球数千万家企业的档案资料。</a:t>
              </a:r>
              <a:endPar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41145" y="1312545"/>
            <a:ext cx="9112567" cy="4751070"/>
            <a:chOff x="55" y="2040"/>
            <a:chExt cx="14350" cy="7482"/>
          </a:xfrm>
        </p:grpSpPr>
        <p:sp>
          <p:nvSpPr>
            <p:cNvPr id="61448" name="AutoShape 2"/>
            <p:cNvSpPr>
              <a:spLocks noChangeArrowheads="true"/>
            </p:cNvSpPr>
            <p:nvPr/>
          </p:nvSpPr>
          <p:spPr bwMode="auto">
            <a:xfrm>
              <a:off x="202" y="3238"/>
              <a:ext cx="4705" cy="6203"/>
            </a:xfrm>
            <a:prstGeom prst="roundRect">
              <a:avLst>
                <a:gd name="adj" fmla="val 16667"/>
              </a:avLst>
            </a:prstGeom>
            <a:solidFill>
              <a:schemeClr val="accent2">
                <a:lumMod val="20000"/>
                <a:lumOff val="80000"/>
              </a:schemeClr>
            </a:solidFill>
            <a:ln w="28575">
              <a:solidFill>
                <a:srgbClr val="EAEAEA"/>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4517" name="AutoShape 5"/>
            <p:cNvSpPr/>
            <p:nvPr/>
          </p:nvSpPr>
          <p:spPr>
            <a:xfrm>
              <a:off x="5033" y="3157"/>
              <a:ext cx="9372" cy="6365"/>
            </a:xfrm>
            <a:prstGeom prst="roundRect">
              <a:avLst>
                <a:gd name="adj" fmla="val 16667"/>
              </a:avLst>
            </a:prstGeom>
            <a:solidFill>
              <a:srgbClr val="C2D0F4"/>
            </a:solidFill>
            <a:ln w="28575" cap="flat" cmpd="sng">
              <a:solidFill>
                <a:srgbClr val="EAEAEA"/>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4518" name="Text Box 10"/>
            <p:cNvSpPr txBox="true"/>
            <p:nvPr/>
          </p:nvSpPr>
          <p:spPr>
            <a:xfrm>
              <a:off x="55" y="2040"/>
              <a:ext cx="6125" cy="841"/>
            </a:xfrm>
            <a:prstGeom prst="rect">
              <a:avLst/>
            </a:prstGeom>
            <a:noFill/>
            <a:ln w="9525">
              <a:noFill/>
            </a:ln>
          </p:spPr>
          <p:txBody>
            <a:bodyPr anchor="t" anchorCtr="false">
              <a:spAutoFit/>
            </a:bodyPr>
            <a:p>
              <a:pPr algn="ctr" eaLnBrk="0" hangingPunct="0">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（一）企业征信调查的概念</a:t>
              </a:r>
              <a:endParaRPr lang="zh-CN" altLang="en-US" sz="2400" b="1" dirty="0">
                <a:solidFill>
                  <a:srgbClr val="000000"/>
                </a:solidFill>
                <a:latin typeface="微软雅黑" panose="020B0503020204020204" charset="-122"/>
                <a:ea typeface="微软雅黑" panose="020B0503020204020204" charset="-122"/>
              </a:endParaRPr>
            </a:p>
          </p:txBody>
        </p:sp>
        <p:sp>
          <p:nvSpPr>
            <p:cNvPr id="61453" name="Text Box 11"/>
            <p:cNvSpPr txBox="true"/>
            <p:nvPr/>
          </p:nvSpPr>
          <p:spPr>
            <a:xfrm>
              <a:off x="5320" y="3185"/>
              <a:ext cx="4615" cy="630"/>
            </a:xfrm>
            <a:prstGeom prst="rect">
              <a:avLst/>
            </a:prstGeom>
            <a:noFill/>
            <a:ln w="9525">
              <a:noFill/>
            </a:ln>
          </p:spPr>
          <p:txBody>
            <a:bodyPr anchor="t" anchorCtr="false">
              <a:spAutoFit/>
            </a:bodyPr>
            <a:p>
              <a:pPr algn="ctr">
                <a:spcBef>
                  <a:spcPct val="5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资信调查反映以下信息</a:t>
              </a:r>
              <a:endParaRPr lang="zh-CN" altLang="en-US" sz="2000" b="1" dirty="0">
                <a:solidFill>
                  <a:srgbClr val="000000"/>
                </a:solidFill>
                <a:latin typeface="微软雅黑" panose="020B0503020204020204" charset="-122"/>
                <a:ea typeface="微软雅黑" panose="020B0503020204020204" charset="-122"/>
              </a:endParaRPr>
            </a:p>
          </p:txBody>
        </p:sp>
        <p:sp>
          <p:nvSpPr>
            <p:cNvPr id="64520" name="Text Box 13"/>
            <p:cNvSpPr txBox="true"/>
            <p:nvPr/>
          </p:nvSpPr>
          <p:spPr>
            <a:xfrm>
              <a:off x="252" y="3223"/>
              <a:ext cx="4697" cy="3282"/>
            </a:xfrm>
            <a:prstGeom prst="rect">
              <a:avLst/>
            </a:prstGeom>
            <a:noFill/>
            <a:ln w="9525">
              <a:noFill/>
            </a:ln>
          </p:spPr>
          <p:txBody>
            <a:bodyPr anchor="t" anchorCtr="false">
              <a:spAutoFit/>
            </a:bodyPr>
            <a:p>
              <a:pPr eaLnBrk="0" hangingPunct="0">
                <a:lnSpc>
                  <a:spcPct val="120000"/>
                </a:lnSpc>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企业资信调查</a:t>
              </a:r>
              <a:r>
                <a:rPr lang="zh-CN" altLang="en-US" b="1" dirty="0">
                  <a:solidFill>
                    <a:srgbClr val="000000"/>
                  </a:solidFill>
                  <a:latin typeface="微软雅黑" panose="020B0503020204020204" charset="-122"/>
                  <a:ea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rPr>
                <a:t>是指由专业化的信用管理或服务机构对有关企业信用状况进行</a:t>
              </a:r>
              <a:r>
                <a:rPr lang="zh-CN" altLang="en-US" dirty="0">
                  <a:solidFill>
                    <a:srgbClr val="00B0F0"/>
                  </a:solidFill>
                  <a:latin typeface="微软雅黑" panose="020B0503020204020204" charset="-122"/>
                  <a:ea typeface="微软雅黑" panose="020B0503020204020204" charset="-122"/>
                </a:rPr>
                <a:t>系统的调查和评估</a:t>
              </a:r>
              <a:r>
                <a:rPr lang="zh-CN" altLang="en-US" dirty="0">
                  <a:solidFill>
                    <a:srgbClr val="000000"/>
                  </a:solidFill>
                  <a:latin typeface="微软雅黑" panose="020B0503020204020204" charset="-122"/>
                  <a:ea typeface="微软雅黑" panose="020B0503020204020204" charset="-122"/>
                </a:rPr>
                <a:t>，按照市场化原则向社会开放征信资料和数据、提供信用报告。</a:t>
              </a:r>
              <a:endParaRPr lang="zh-CN" altLang="en-US" dirty="0">
                <a:solidFill>
                  <a:srgbClr val="000000"/>
                </a:solidFill>
                <a:latin typeface="微软雅黑" panose="020B0503020204020204" charset="-122"/>
                <a:ea typeface="微软雅黑" panose="020B0503020204020204" charset="-122"/>
              </a:endParaRPr>
            </a:p>
          </p:txBody>
        </p:sp>
        <p:sp>
          <p:nvSpPr>
            <p:cNvPr id="61456" name="Text Box 14"/>
            <p:cNvSpPr txBox="true"/>
            <p:nvPr/>
          </p:nvSpPr>
          <p:spPr>
            <a:xfrm>
              <a:off x="4380" y="4115"/>
              <a:ext cx="9790" cy="4344"/>
            </a:xfrm>
            <a:prstGeom prst="rect">
              <a:avLst/>
            </a:prstGeom>
            <a:noFill/>
            <a:ln w="9525">
              <a:noFill/>
            </a:ln>
          </p:spPr>
          <p:txBody>
            <a:bodyPr anchor="t" anchorCtr="false">
              <a:spAutoFit/>
            </a:bodyPr>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对金融部门贷款的</a:t>
              </a:r>
              <a:r>
                <a:rPr lang="zh-CN" altLang="en-US" sz="2400" dirty="0">
                  <a:solidFill>
                    <a:srgbClr val="00B0F0"/>
                  </a:solidFill>
                  <a:latin typeface="微软雅黑" panose="020B0503020204020204" charset="-122"/>
                  <a:ea typeface="微软雅黑" panose="020B0503020204020204" charset="-122"/>
                </a:rPr>
                <a:t>按时还本付息</a:t>
              </a:r>
              <a:r>
                <a:rPr lang="zh-CN" altLang="en-US" sz="2400" dirty="0">
                  <a:solidFill>
                    <a:srgbClr val="000000"/>
                  </a:solidFill>
                  <a:latin typeface="微软雅黑" panose="020B0503020204020204" charset="-122"/>
                  <a:ea typeface="微软雅黑" panose="020B0503020204020204" charset="-122"/>
                </a:rPr>
                <a:t>情况；</a:t>
              </a:r>
              <a:endParaRPr lang="en-US" altLang="zh-CN"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对供应商</a:t>
              </a:r>
              <a:r>
                <a:rPr lang="zh-CN" altLang="en-US" sz="2400" dirty="0">
                  <a:solidFill>
                    <a:srgbClr val="00B0F0"/>
                  </a:solidFill>
                  <a:latin typeface="微软雅黑" panose="020B0503020204020204" charset="-122"/>
                  <a:ea typeface="微软雅黑" panose="020B0503020204020204" charset="-122"/>
                </a:rPr>
                <a:t>应付帐款的按期支付</a:t>
              </a:r>
              <a:r>
                <a:rPr lang="zh-CN" altLang="en-US" sz="2400" dirty="0">
                  <a:solidFill>
                    <a:srgbClr val="000000"/>
                  </a:solidFill>
                  <a:latin typeface="微软雅黑" panose="020B0503020204020204" charset="-122"/>
                  <a:ea typeface="微软雅黑" panose="020B0503020204020204" charset="-122"/>
                </a:rPr>
                <a:t>；</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对顾客提供产品和服务的数量、质量的保证的实现情况；</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对员工提供各类权益保障的履约情况；</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是否能够按时足额纳税；</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对国家法律法规的遵守情况；</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企业财务报表的真实性；</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4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企业信息披露的真实可靠性</a:t>
              </a:r>
              <a:endParaRPr lang="zh-CN" altLang="en-US" sz="1800" b="1" dirty="0">
                <a:solidFill>
                  <a:srgbClr val="FFFFFF"/>
                </a:solidFill>
                <a:latin typeface="微软雅黑" panose="020B0503020204020204" charset="-122"/>
                <a:ea typeface="微软雅黑" panose="020B0503020204020204" charset="-122"/>
              </a:endParaRPr>
            </a:p>
          </p:txBody>
        </p:sp>
        <p:sp>
          <p:nvSpPr>
            <p:cNvPr id="64522" name="Line 24"/>
            <p:cNvSpPr/>
            <p:nvPr/>
          </p:nvSpPr>
          <p:spPr>
            <a:xfrm>
              <a:off x="5698" y="3653"/>
              <a:ext cx="3612" cy="0"/>
            </a:xfrm>
            <a:prstGeom prst="line">
              <a:avLst/>
            </a:prstGeom>
            <a:ln w="9525" cap="flat" cmpd="sng">
              <a:solidFill>
                <a:srgbClr val="FFFFFF"/>
              </a:solidFill>
              <a:prstDash val="sysDot"/>
              <a:round/>
              <a:headEnd type="none" w="med" len="med"/>
              <a:tailEnd type="none" w="med" len="med"/>
            </a:ln>
            <a:effectLst>
              <a:prstShdw prst="shdw17" dist="17961" dir="13499999">
                <a:srgbClr val="000000">
                  <a:alpha val="50000"/>
                </a:srgbClr>
              </a:prstShdw>
            </a:effectLst>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388" y="1379220"/>
            <a:ext cx="8785225" cy="4484688"/>
            <a:chOff x="283" y="2225"/>
            <a:chExt cx="13835" cy="7063"/>
          </a:xfrm>
        </p:grpSpPr>
        <p:pic>
          <p:nvPicPr>
            <p:cNvPr id="65538" name="图片 3"/>
            <p:cNvPicPr>
              <a:picLocks noChangeAspect="true"/>
            </p:cNvPicPr>
            <p:nvPr/>
          </p:nvPicPr>
          <p:blipFill>
            <a:blip r:embed="rId4"/>
            <a:stretch>
              <a:fillRect/>
            </a:stretch>
          </p:blipFill>
          <p:spPr>
            <a:xfrm>
              <a:off x="283" y="3338"/>
              <a:ext cx="6350" cy="4455"/>
            </a:xfrm>
            <a:prstGeom prst="rect">
              <a:avLst/>
            </a:prstGeom>
            <a:noFill/>
            <a:ln w="9525">
              <a:noFill/>
            </a:ln>
          </p:spPr>
        </p:pic>
        <p:sp>
          <p:nvSpPr>
            <p:cNvPr id="65539" name="文本框 5"/>
            <p:cNvSpPr txBox="true"/>
            <p:nvPr/>
          </p:nvSpPr>
          <p:spPr>
            <a:xfrm>
              <a:off x="283" y="2225"/>
              <a:ext cx="774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二</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企业征信调查的产生和发展</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65540" name="文本框 6"/>
            <p:cNvSpPr txBox="true"/>
            <p:nvPr/>
          </p:nvSpPr>
          <p:spPr>
            <a:xfrm>
              <a:off x="6918" y="3325"/>
              <a:ext cx="7200" cy="5963"/>
            </a:xfrm>
            <a:prstGeom prst="rect">
              <a:avLst/>
            </a:prstGeom>
            <a:noFill/>
            <a:ln w="9525">
              <a:noFill/>
            </a:ln>
          </p:spPr>
          <p:txBody>
            <a:bodyPr wrap="square" anchor="t" anchorCtr="false">
              <a:spAutoFit/>
            </a:bodyPr>
            <a:p>
              <a:pPr eaLnBrk="0" hangingPunct="0">
                <a:buClrTx/>
                <a:buFontTx/>
              </a:pPr>
              <a:r>
                <a:rPr lang="zh-CN" altLang="en-US" dirty="0">
                  <a:latin typeface="微软雅黑" panose="020B0503020204020204" charset="-122"/>
                  <a:ea typeface="微软雅黑" panose="020B0503020204020204" charset="-122"/>
                  <a:cs typeface="微软雅黑" panose="020B0503020204020204" charset="-122"/>
                </a:rPr>
                <a:t>当授信人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债权人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授信失当</a:t>
              </a:r>
              <a:r>
                <a:rPr lang="zh-CN" altLang="en-US" dirty="0">
                  <a:latin typeface="微软雅黑" panose="020B0503020204020204" charset="-122"/>
                  <a:ea typeface="微软雅黑" panose="020B0503020204020204" charset="-122"/>
                  <a:cs typeface="微软雅黑" panose="020B0503020204020204" charset="-122"/>
                </a:rPr>
                <a:t>或受信人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债务人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回避自己的偿付责任</a:t>
              </a:r>
              <a:r>
                <a:rPr lang="zh-CN" altLang="en-US" dirty="0">
                  <a:latin typeface="微软雅黑" panose="020B0503020204020204" charset="-122"/>
                  <a:ea typeface="微软雅黑" panose="020B0503020204020204" charset="-122"/>
                  <a:cs typeface="微软雅黑" panose="020B0503020204020204" charset="-122"/>
                </a:rPr>
                <a:t>时，信用风险就会产生。信用风险产生的根本原因是</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发生经济关系的市场主体之间的信息不对称</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随着社会分工的深化和市场信用交易的扩大，企业信用调查机构应运而生，为企业、金融机构和政府部门提供专业化信息咨询和服务。</a:t>
              </a:r>
              <a:endParaRPr lang="zh-CN" altLang="en-US"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95805" y="1583055"/>
            <a:ext cx="8199438" cy="3969062"/>
            <a:chOff x="324" y="2480"/>
            <a:chExt cx="12913" cy="6251"/>
          </a:xfrm>
        </p:grpSpPr>
        <p:sp>
          <p:nvSpPr>
            <p:cNvPr id="61454" name="Text Box 12"/>
            <p:cNvSpPr txBox="true">
              <a:spLocks noChangeArrowheads="true"/>
            </p:cNvSpPr>
            <p:nvPr/>
          </p:nvSpPr>
          <p:spPr bwMode="auto">
            <a:xfrm>
              <a:off x="425" y="2480"/>
              <a:ext cx="6235" cy="841"/>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（三）企业资信调查的目的</a:t>
              </a:r>
              <a:endPar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61457" name="Text Box 15"/>
            <p:cNvSpPr txBox="true">
              <a:spLocks noChangeArrowheads="true"/>
            </p:cNvSpPr>
            <p:nvPr/>
          </p:nvSpPr>
          <p:spPr bwMode="auto">
            <a:xfrm>
              <a:off x="324" y="3498"/>
              <a:ext cx="12913" cy="5233"/>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800100" indent="-3429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有利于企业寻找潜在客户；</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帮助企业与新客户建立业务关系；</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了解竞争对手的最新情况，以制定相应的经营策略；</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老客户的资料超过一定时限时，更新客户资料；</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当客户改变交易方式时，可以及时应对；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有重大合作项目时，降低风险；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处理与客户的各种纠纷，包括各种诉讼等</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91945" y="1411605"/>
            <a:ext cx="9007476" cy="4365625"/>
            <a:chOff x="-10" y="2155"/>
            <a:chExt cx="14185" cy="6875"/>
          </a:xfrm>
        </p:grpSpPr>
        <p:sp>
          <p:nvSpPr>
            <p:cNvPr id="67590" name="Text Box 3"/>
            <p:cNvSpPr txBox="true"/>
            <p:nvPr/>
          </p:nvSpPr>
          <p:spPr>
            <a:xfrm>
              <a:off x="-10" y="2945"/>
              <a:ext cx="4558" cy="6085"/>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lnSpc>
                  <a:spcPts val="2000"/>
                </a:lnSpc>
                <a:buClrTx/>
                <a:buFont typeface="Arial" panose="020B0604020202020204" pitchFamily="34" charset="0"/>
              </a:pP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、简单企业资信调查报告</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lnSpc>
                  <a:spcPts val="2000"/>
                </a:lnSpc>
                <a:buClrTx/>
                <a:buFont typeface="Arial" panose="020B0604020202020204" pitchFamily="34" charset="0"/>
              </a:pPr>
              <a:endParaRPr lang="zh-CN" altLang="en-US" sz="18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2479" name="Text Box 4"/>
            <p:cNvSpPr txBox="true">
              <a:spLocks noChangeArrowheads="true"/>
            </p:cNvSpPr>
            <p:nvPr/>
          </p:nvSpPr>
          <p:spPr bwMode="auto">
            <a:xfrm>
              <a:off x="4803" y="2923"/>
              <a:ext cx="4558" cy="6085"/>
            </a:xfrm>
            <a:prstGeom prst="rect">
              <a:avLst/>
            </a:prstGeom>
            <a:solidFill>
              <a:srgbClr val="FFFFFF"/>
            </a:solidFill>
            <a:ln w="6350">
              <a:solidFill>
                <a:srgbClr val="000000"/>
              </a:solidFill>
              <a:miter lim="800000"/>
            </a:ln>
          </p:spPr>
          <p:txBody>
            <a:bodyPr lIns="104847" tIns="104847" rIns="104847" bIns="104847"/>
            <a:lstStyle>
              <a:lvl1pPr defTabSz="838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382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382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838200" rtl="0" eaLnBrk="1" fontAlgn="base" latinLnBrk="0" hangingPunct="1">
                <a:lnSpc>
                  <a:spcPts val="2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、标准企业资信调查报告</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1" fontAlgn="base" latinLnBrk="0" hangingPunct="1">
                <a:lnSpc>
                  <a:spcPts val="2000"/>
                </a:lnSpc>
                <a:spcBef>
                  <a:spcPct val="0"/>
                </a:spcBef>
                <a:spcAft>
                  <a:spcPct val="0"/>
                </a:spcAft>
                <a:buClrTx/>
                <a:buSzTx/>
                <a:buFont typeface="Wingdings" panose="05000000000000000000" pitchFamily="2" charset="2"/>
                <a:buChar char="Ø"/>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资信报告概要基础上，</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增加</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组织结构及附属机构、公司领导者素质、企业实地考察、行业状况、银行往来等十多个因素，给出信用额度、评级。</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1" fontAlgn="base" latinLnBrk="0" hangingPunct="1">
                <a:lnSpc>
                  <a:spcPts val="2000"/>
                </a:lnSpc>
                <a:spcBef>
                  <a:spcPct val="0"/>
                </a:spcBef>
                <a:spcAft>
                  <a:spcPct val="0"/>
                </a:spcAft>
                <a:buClrTx/>
                <a:buSzTx/>
                <a:buFont typeface="Wingdings" panose="05000000000000000000" pitchFamily="2" charset="2"/>
                <a:buChar char="Ø"/>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帮助客户了解其经营、财务、偿债能力等，确定结算方式和信用额度。适用于交易金额小、频繁、稳定、持续的贸易关系。</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2480" name="Text Box 5"/>
            <p:cNvSpPr txBox="true">
              <a:spLocks noChangeArrowheads="true"/>
            </p:cNvSpPr>
            <p:nvPr/>
          </p:nvSpPr>
          <p:spPr bwMode="auto">
            <a:xfrm>
              <a:off x="9618" y="2923"/>
              <a:ext cx="4558" cy="6085"/>
            </a:xfrm>
            <a:prstGeom prst="rect">
              <a:avLst/>
            </a:prstGeom>
            <a:solidFill>
              <a:srgbClr val="FFFFFF"/>
            </a:solidFill>
            <a:ln w="6350">
              <a:solidFill>
                <a:srgbClr val="000000"/>
              </a:solidFill>
              <a:miter lim="800000"/>
            </a:ln>
          </p:spPr>
          <p:txBody>
            <a:bodyPr lIns="104847" tIns="104847" rIns="104847" bIns="104847"/>
            <a:lstStyle>
              <a:lvl1pPr defTabSz="838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382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382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838200" rtl="0" eaLnBrk="0" fontAlgn="base" latinLnBrk="0" hangingPunct="0">
                <a:lnSpc>
                  <a:spcPts val="18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、深层次企业资信调查报告</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0" fontAlgn="base" latinLnBrk="0" hangingPunct="0">
                <a:lnSpc>
                  <a:spcPts val="18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主要内容：</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连续</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年以上财务数据及财务分析、行业发展情况、经营信息、行业状况、企业竞争力分析等资料</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0" fontAlgn="base" latinLnBrk="0" hangingPunct="0">
                <a:lnSpc>
                  <a:spcPts val="18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帮助客户了解其生产、经营、管理情况，可作为扩大业务、赢得顾客或争取银行贷款的参考，也适用于大型投资项目可行性分析和企业重大经营活动决策参考。</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TextBox 20"/>
            <p:cNvSpPr txBox="true">
              <a:spLocks noChangeArrowheads="true"/>
            </p:cNvSpPr>
            <p:nvPr/>
          </p:nvSpPr>
          <p:spPr bwMode="auto">
            <a:xfrm>
              <a:off x="40" y="3585"/>
              <a:ext cx="4315" cy="5395"/>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85750" marR="0" lvl="0" indent="-285750" algn="just" defTabSz="914400" rtl="0" eaLnBrk="1" fontAlgn="base" latinLnBrk="0" hangingPunct="1">
                <a:lnSpc>
                  <a:spcPts val="2000"/>
                </a:lnSpc>
                <a:spcBef>
                  <a:spcPct val="0"/>
                </a:spcBef>
                <a:spcAft>
                  <a:spcPct val="0"/>
                </a:spcAft>
                <a:buClrTx/>
                <a:buSzTx/>
                <a:buFont typeface="Wingdings" panose="05000000000000000000" pitchFamily="2" charset="2"/>
                <a:buChar char="v"/>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注册资料及股东、企业历史沿革、业务范围、基本经营状况、员工人数、付款记录、诉讼记录、简单财务数据、主要进出口客户、主要经营者履历等信息。</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285750" marR="0" lvl="0" indent="-285750" algn="just" defTabSz="914400" rtl="0" eaLnBrk="1" fontAlgn="base" latinLnBrk="0" hangingPunct="1">
                <a:lnSpc>
                  <a:spcPts val="20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帮助判断企业的合法性，了解企业概貌，适用于小额贸易或合作。</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ts val="2000"/>
                </a:lnSpc>
                <a:spcBef>
                  <a:spcPct val="0"/>
                </a:spcBef>
                <a:spcAft>
                  <a:spcPct val="0"/>
                </a:spcAft>
                <a:buClrTx/>
                <a:buSzTx/>
                <a:buFont typeface="Wingdings" panose="05000000000000000000" pitchFamily="2" charset="2"/>
                <a:buChar char="v"/>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7594" name="文本框 11"/>
            <p:cNvSpPr txBox="true"/>
            <p:nvPr/>
          </p:nvSpPr>
          <p:spPr>
            <a:xfrm>
              <a:off x="-10" y="2155"/>
              <a:ext cx="789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四</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企业征信调查报告种类</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79955" y="1466850"/>
            <a:ext cx="7832725" cy="4262755"/>
            <a:chOff x="773" y="2270"/>
            <a:chExt cx="12335" cy="6713"/>
          </a:xfrm>
        </p:grpSpPr>
        <p:sp>
          <p:nvSpPr>
            <p:cNvPr id="68613" name="Text Box 5"/>
            <p:cNvSpPr txBox="true"/>
            <p:nvPr/>
          </p:nvSpPr>
          <p:spPr>
            <a:xfrm>
              <a:off x="1293" y="3168"/>
              <a:ext cx="11815" cy="2650"/>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lnSpc>
                  <a:spcPts val="2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、企业资信调查后续报告</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lnSpc>
                  <a:spcPts val="2000"/>
                </a:lnSpc>
                <a:buClrTx/>
                <a:buFont typeface="Arial" panose="020B0604020202020204" pitchFamily="34" charset="0"/>
              </a:pP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gn="just" defTabSz="838200" eaLnBrk="0" hangingPunct="0">
                <a:lnSpc>
                  <a:spcPts val="2165"/>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是对资信调查报告</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某些部分的定期更新</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。更新的部分往往以被调查企业的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即期财务报表</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为主，也包括企业经营、管理层、股东的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重大变动情况</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以及公司地址、电话、法人等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注册事项的变更情况</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3495" name="Text Box 5"/>
            <p:cNvSpPr txBox="true"/>
            <p:nvPr/>
          </p:nvSpPr>
          <p:spPr>
            <a:xfrm>
              <a:off x="1293" y="6335"/>
              <a:ext cx="11812" cy="2648"/>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、特殊资信调查报告</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buClrTx/>
                <a:buFont typeface="Arial" panose="020B0604020202020204" pitchFamily="34" charset="0"/>
              </a:pP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根据客户要求</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，在遵守法律法规前提下，涉及“简单资信报告”和“深层次资信报告”中</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没有包括的信息</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，向客户提供</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特殊信用信息需求的专项资料</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，适用于企业生产经营活动中产生的不同专项信用信息需要。</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8615" name="文本框 10"/>
            <p:cNvSpPr txBox="true"/>
            <p:nvPr/>
          </p:nvSpPr>
          <p:spPr>
            <a:xfrm>
              <a:off x="773" y="2270"/>
              <a:ext cx="722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四</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企业征信调查报告种类</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7" name="组合 46"/>
          <p:cNvGrpSpPr/>
          <p:nvPr/>
        </p:nvGrpSpPr>
        <p:grpSpPr>
          <a:xfrm>
            <a:off x="1706880" y="1405255"/>
            <a:ext cx="8778875" cy="4668838"/>
            <a:chOff x="50" y="2370"/>
            <a:chExt cx="13825" cy="7353"/>
          </a:xfrm>
        </p:grpSpPr>
        <p:grpSp>
          <p:nvGrpSpPr>
            <p:cNvPr id="2" name="Group 2"/>
            <p:cNvGrpSpPr/>
            <p:nvPr/>
          </p:nvGrpSpPr>
          <p:grpSpPr>
            <a:xfrm>
              <a:off x="10765" y="9438"/>
              <a:ext cx="2920" cy="265"/>
              <a:chOff x="0" y="0"/>
              <a:chExt cx="1168" cy="142"/>
            </a:xfrm>
          </p:grpSpPr>
          <p:pic>
            <p:nvPicPr>
              <p:cNvPr id="3" name="Ellipse 32"/>
              <p:cNvPicPr/>
              <p:nvPr/>
            </p:nvPicPr>
            <p:blipFill>
              <a:blip r:embed="rId4"/>
              <a:stretch>
                <a:fillRect/>
              </a:stretch>
            </p:blipFill>
            <p:spPr>
              <a:xfrm>
                <a:off x="0" y="0"/>
                <a:ext cx="1168" cy="142"/>
              </a:xfrm>
              <a:prstGeom prst="rect">
                <a:avLst/>
              </a:prstGeom>
              <a:noFill/>
              <a:ln w="9525">
                <a:noFill/>
              </a:ln>
            </p:spPr>
          </p:pic>
          <p:sp>
            <p:nvSpPr>
              <p:cNvPr id="4" name="Text Box 4"/>
              <p:cNvSpPr txBox="true"/>
              <p:nvPr/>
            </p:nvSpPr>
            <p:spPr>
              <a:xfrm>
                <a:off x="174" y="23"/>
                <a:ext cx="819" cy="95"/>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5" name="Group 6"/>
            <p:cNvGrpSpPr/>
            <p:nvPr/>
          </p:nvGrpSpPr>
          <p:grpSpPr>
            <a:xfrm>
              <a:off x="10928" y="5490"/>
              <a:ext cx="2760" cy="3750"/>
              <a:chOff x="0" y="0"/>
              <a:chExt cx="2177143" cy="4082686"/>
            </a:xfrm>
          </p:grpSpPr>
          <p:sp>
            <p:nvSpPr>
              <p:cNvPr id="6"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7"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8" name="Rektangel 52"/>
            <p:cNvSpPr/>
            <p:nvPr/>
          </p:nvSpPr>
          <p:spPr>
            <a:xfrm>
              <a:off x="11018" y="5625"/>
              <a:ext cx="2857" cy="2325"/>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、有利于国家宏观调控政策实施</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9" name="Group 10"/>
            <p:cNvGrpSpPr/>
            <p:nvPr/>
          </p:nvGrpSpPr>
          <p:grpSpPr>
            <a:xfrm>
              <a:off x="7758" y="5478"/>
              <a:ext cx="2760" cy="3747"/>
              <a:chOff x="0" y="0"/>
              <a:chExt cx="2177143" cy="4082686"/>
            </a:xfrm>
          </p:grpSpPr>
          <p:sp>
            <p:nvSpPr>
              <p:cNvPr id="10"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11" name="Rektangel 59"/>
              <p:cNvSpPr/>
              <p:nvPr/>
            </p:nvSpPr>
            <p:spPr>
              <a:xfrm>
                <a:off x="0" y="119484"/>
                <a:ext cx="2177143" cy="3963202"/>
              </a:xfrm>
              <a:prstGeom prst="rect">
                <a:avLst/>
              </a:prstGeom>
              <a:solidFill>
                <a:schemeClr val="bg2"/>
              </a:solidFill>
              <a:ln w="9525" cap="flat" cmpd="sng">
                <a:solidFill>
                  <a:srgbClr val="00B0F0"/>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13" name="Rektangel 60"/>
            <p:cNvSpPr/>
            <p:nvPr/>
          </p:nvSpPr>
          <p:spPr>
            <a:xfrm>
              <a:off x="7820" y="5625"/>
              <a:ext cx="2603" cy="3779"/>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、有利于提倡诚信经营的信用文化，增强企业的信用意识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15" name="Group 14"/>
            <p:cNvGrpSpPr/>
            <p:nvPr/>
          </p:nvGrpSpPr>
          <p:grpSpPr>
            <a:xfrm>
              <a:off x="7665" y="9458"/>
              <a:ext cx="2918" cy="265"/>
              <a:chOff x="0" y="0"/>
              <a:chExt cx="1167" cy="142"/>
            </a:xfrm>
          </p:grpSpPr>
          <p:pic>
            <p:nvPicPr>
              <p:cNvPr id="16" name="Ellipse 61"/>
              <p:cNvPicPr/>
              <p:nvPr/>
            </p:nvPicPr>
            <p:blipFill>
              <a:blip r:embed="rId4"/>
              <a:stretch>
                <a:fillRect/>
              </a:stretch>
            </p:blipFill>
            <p:spPr>
              <a:xfrm>
                <a:off x="0" y="0"/>
                <a:ext cx="1167" cy="142"/>
              </a:xfrm>
              <a:prstGeom prst="rect">
                <a:avLst/>
              </a:prstGeom>
              <a:noFill/>
              <a:ln w="9525">
                <a:noFill/>
              </a:ln>
            </p:spPr>
          </p:pic>
          <p:sp>
            <p:nvSpPr>
              <p:cNvPr id="17" name="Text Box 16"/>
              <p:cNvSpPr txBox="true"/>
              <p:nvPr/>
            </p:nvSpPr>
            <p:spPr>
              <a:xfrm>
                <a:off x="173" y="25"/>
                <a:ext cx="819" cy="96"/>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23" name="Group 17"/>
            <p:cNvGrpSpPr/>
            <p:nvPr/>
          </p:nvGrpSpPr>
          <p:grpSpPr>
            <a:xfrm>
              <a:off x="3210" y="9438"/>
              <a:ext cx="2910" cy="265"/>
              <a:chOff x="0" y="0"/>
              <a:chExt cx="1164" cy="142"/>
            </a:xfrm>
          </p:grpSpPr>
          <p:pic>
            <p:nvPicPr>
              <p:cNvPr id="24" name="Ellipse 62"/>
              <p:cNvPicPr/>
              <p:nvPr/>
            </p:nvPicPr>
            <p:blipFill>
              <a:blip r:embed="rId5"/>
              <a:stretch>
                <a:fillRect/>
              </a:stretch>
            </p:blipFill>
            <p:spPr>
              <a:xfrm>
                <a:off x="0" y="0"/>
                <a:ext cx="1164" cy="142"/>
              </a:xfrm>
              <a:prstGeom prst="rect">
                <a:avLst/>
              </a:prstGeom>
              <a:noFill/>
              <a:ln w="9525">
                <a:noFill/>
              </a:ln>
            </p:spPr>
          </p:pic>
          <p:sp>
            <p:nvSpPr>
              <p:cNvPr id="26" name="Text Box 19"/>
              <p:cNvSpPr txBox="true"/>
              <p:nvPr/>
            </p:nvSpPr>
            <p:spPr>
              <a:xfrm>
                <a:off x="172" y="23"/>
                <a:ext cx="819" cy="95"/>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27" name="Group 20"/>
            <p:cNvGrpSpPr/>
            <p:nvPr/>
          </p:nvGrpSpPr>
          <p:grpSpPr>
            <a:xfrm>
              <a:off x="3368" y="5490"/>
              <a:ext cx="2760" cy="3750"/>
              <a:chOff x="0" y="0"/>
              <a:chExt cx="2177143" cy="4082686"/>
            </a:xfrm>
          </p:grpSpPr>
          <p:sp>
            <p:nvSpPr>
              <p:cNvPr id="28"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29"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30" name="Rektangel 66"/>
            <p:cNvSpPr/>
            <p:nvPr/>
          </p:nvSpPr>
          <p:spPr>
            <a:xfrm>
              <a:off x="3590" y="5703"/>
              <a:ext cx="2403" cy="3052"/>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、防范银行信用风险，降低银行不良资产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1" name="Group 24"/>
            <p:cNvGrpSpPr/>
            <p:nvPr/>
          </p:nvGrpSpPr>
          <p:grpSpPr>
            <a:xfrm>
              <a:off x="303" y="5493"/>
              <a:ext cx="2760" cy="3747"/>
              <a:chOff x="0" y="0"/>
              <a:chExt cx="2177143" cy="4082686"/>
            </a:xfrm>
          </p:grpSpPr>
          <p:sp>
            <p:nvSpPr>
              <p:cNvPr id="32"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33"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34" name="Rektangel 70"/>
            <p:cNvSpPr/>
            <p:nvPr/>
          </p:nvSpPr>
          <p:spPr>
            <a:xfrm>
              <a:off x="403" y="5663"/>
              <a:ext cx="2817" cy="3561"/>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、扩大信用交易范围，提高交易效率；</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、鼓励投资</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5" name="Group 28"/>
            <p:cNvGrpSpPr/>
            <p:nvPr/>
          </p:nvGrpSpPr>
          <p:grpSpPr>
            <a:xfrm>
              <a:off x="50" y="9025"/>
              <a:ext cx="2918" cy="265"/>
              <a:chOff x="0" y="0"/>
              <a:chExt cx="1167" cy="142"/>
            </a:xfrm>
          </p:grpSpPr>
          <p:pic>
            <p:nvPicPr>
              <p:cNvPr id="36" name="Ellipse 71"/>
              <p:cNvPicPr/>
              <p:nvPr/>
            </p:nvPicPr>
            <p:blipFill>
              <a:blip r:embed="rId4"/>
              <a:stretch>
                <a:fillRect/>
              </a:stretch>
            </p:blipFill>
            <p:spPr>
              <a:xfrm>
                <a:off x="0" y="0"/>
                <a:ext cx="1167" cy="142"/>
              </a:xfrm>
              <a:prstGeom prst="rect">
                <a:avLst/>
              </a:prstGeom>
              <a:noFill/>
              <a:ln w="9525">
                <a:noFill/>
              </a:ln>
            </p:spPr>
          </p:pic>
          <p:sp>
            <p:nvSpPr>
              <p:cNvPr id="37" name="Text Box 30"/>
              <p:cNvSpPr txBox="true"/>
              <p:nvPr/>
            </p:nvSpPr>
            <p:spPr>
              <a:xfrm>
                <a:off x="175" y="25"/>
                <a:ext cx="819" cy="96"/>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38" name="Group 31"/>
            <p:cNvGrpSpPr/>
            <p:nvPr/>
          </p:nvGrpSpPr>
          <p:grpSpPr>
            <a:xfrm>
              <a:off x="953" y="3363"/>
              <a:ext cx="11712" cy="5927"/>
              <a:chOff x="0" y="0"/>
              <a:chExt cx="7438295" cy="5062373"/>
            </a:xfrm>
          </p:grpSpPr>
          <p:grpSp>
            <p:nvGrpSpPr>
              <p:cNvPr id="39" name="Group 32"/>
              <p:cNvGrpSpPr/>
              <p:nvPr/>
            </p:nvGrpSpPr>
            <p:grpSpPr>
              <a:xfrm>
                <a:off x="0" y="0"/>
                <a:ext cx="7438295" cy="1790715"/>
                <a:chOff x="0" y="0"/>
                <a:chExt cx="7438295" cy="1790715"/>
              </a:xfrm>
            </p:grpSpPr>
            <p:sp>
              <p:nvSpPr>
                <p:cNvPr id="40" name="Opadbuet pil 3"/>
                <p:cNvSpPr/>
                <p:nvPr/>
              </p:nvSpPr>
              <p:spPr>
                <a:xfrm rot="-10800000" flipH="true">
                  <a:off x="3619918" y="13821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1" name="Opadbuet pil 31"/>
                <p:cNvSpPr/>
                <p:nvPr/>
              </p:nvSpPr>
              <p:spPr>
                <a:xfrm rot="10800000">
                  <a:off x="0" y="13821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2" name="Opadbuet pil 33"/>
                <p:cNvSpPr/>
                <p:nvPr/>
              </p:nvSpPr>
              <p:spPr>
                <a:xfrm rot="-10800000" flipH="true">
                  <a:off x="3554823"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3" name="Opadbuet pil 3"/>
                <p:cNvSpPr/>
                <p:nvPr/>
              </p:nvSpPr>
              <p:spPr>
                <a:xfrm rot="10800000">
                  <a:off x="1916333" y="5726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grpSp>
          <p:sp>
            <p:nvSpPr>
              <p:cNvPr id="44" name="Rektangel 76"/>
              <p:cNvSpPr/>
              <p:nvPr/>
            </p:nvSpPr>
            <p:spPr>
              <a:xfrm>
                <a:off x="3516718" y="172086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grpSp>
        <p:sp>
          <p:nvSpPr>
            <p:cNvPr id="45" name="Rectangle 8"/>
            <p:cNvSpPr/>
            <p:nvPr/>
          </p:nvSpPr>
          <p:spPr>
            <a:xfrm>
              <a:off x="6455" y="6665"/>
              <a:ext cx="3435" cy="945"/>
            </a:xfrm>
            <a:prstGeom prst="rect">
              <a:avLst/>
            </a:prstGeom>
            <a:noFill/>
            <a:ln w="9525">
              <a:noFill/>
            </a:ln>
          </p:spPr>
          <p:txBody>
            <a:bodyPr lIns="0" rIns="0" anchor="ctr" anchorCtr="false"/>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企业</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资信</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调查</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的作</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用</a:t>
              </a:r>
              <a:endParaRPr lang="zh-CN" altLang="en-US" b="1" dirty="0">
                <a:solidFill>
                  <a:srgbClr val="FFFF00"/>
                </a:solidFill>
                <a:latin typeface="微软雅黑" panose="020B0503020204020204" charset="-122"/>
                <a:ea typeface="微软雅黑" panose="020B0503020204020204" charset="-122"/>
              </a:endParaRPr>
            </a:p>
          </p:txBody>
        </p:sp>
        <p:sp>
          <p:nvSpPr>
            <p:cNvPr id="46" name="文本框 43"/>
            <p:cNvSpPr txBox="true"/>
            <p:nvPr/>
          </p:nvSpPr>
          <p:spPr>
            <a:xfrm>
              <a:off x="758" y="2370"/>
              <a:ext cx="722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五</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企业信用调查的作用</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705" y="1122045"/>
            <a:ext cx="8785225" cy="5494655"/>
            <a:chOff x="283" y="2175"/>
            <a:chExt cx="13835" cy="8245"/>
          </a:xfrm>
        </p:grpSpPr>
        <p:sp>
          <p:nvSpPr>
            <p:cNvPr id="60422" name="AutoShape 4"/>
            <p:cNvSpPr>
              <a:spLocks noChangeArrowheads="true"/>
            </p:cNvSpPr>
            <p:nvPr/>
          </p:nvSpPr>
          <p:spPr bwMode="auto">
            <a:xfrm>
              <a:off x="635" y="304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0662" name="AutoShape 6"/>
            <p:cNvSpPr/>
            <p:nvPr/>
          </p:nvSpPr>
          <p:spPr>
            <a:xfrm>
              <a:off x="928" y="2865"/>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0663" name="Group 27"/>
            <p:cNvGrpSpPr/>
            <p:nvPr/>
          </p:nvGrpSpPr>
          <p:grpSpPr>
            <a:xfrm>
              <a:off x="283" y="2955"/>
              <a:ext cx="13835" cy="6225"/>
              <a:chOff x="0" y="0"/>
              <a:chExt cx="3436" cy="918"/>
            </a:xfrm>
          </p:grpSpPr>
          <p:sp>
            <p:nvSpPr>
              <p:cNvPr id="70664"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70665"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70666"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70667"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70668"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70669"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70670"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70671"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70672"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70673"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70674"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70675"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70676"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70677"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70678"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70679"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70680"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70681"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70682"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70683"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70684" name="AutoShape 48"/>
            <p:cNvSpPr/>
            <p:nvPr/>
          </p:nvSpPr>
          <p:spPr>
            <a:xfrm>
              <a:off x="1033" y="2790"/>
              <a:ext cx="11905" cy="7003"/>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sp>
          <p:nvSpPr>
            <p:cNvPr id="70685" name="Rectangle 51"/>
            <p:cNvSpPr/>
            <p:nvPr/>
          </p:nvSpPr>
          <p:spPr>
            <a:xfrm>
              <a:off x="1687" y="2955"/>
              <a:ext cx="10940" cy="6713"/>
            </a:xfrm>
            <a:prstGeom prst="rect">
              <a:avLst/>
            </a:prstGeom>
            <a:noFill/>
            <a:ln w="9525">
              <a:noFill/>
            </a:ln>
          </p:spPr>
          <p:txBody>
            <a:bodyPr lIns="10800" tIns="10800" rIns="18000" bIns="10800" anchor="t" anchorCtr="false"/>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完全市场化商业运行</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的企业征信制度</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典型代表：美国，按市场化方式运作，由邓白氏等著名公司为主体的企业征信体系。</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以中央银行建立的中央信贷登记为主体</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的企业征信制度</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典型代表：德国、法国等欧洲国家，由政府出资，中央银行建立中央信贷登记系统，服务于商业银行防范贷款风险、中央金融监管和货币政策。</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由银行协会建立的会员制征信机构与商业性征信机构共同组成</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企业征信制度</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典型代表：日本，日本银行协会建立了非营利的银行会员机构</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日本个人信用信息中心，会员银行可共享其中信息。</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0686" name="文本框 31"/>
            <p:cNvSpPr txBox="true"/>
            <p:nvPr/>
          </p:nvSpPr>
          <p:spPr>
            <a:xfrm>
              <a:off x="565" y="2175"/>
              <a:ext cx="7220" cy="691"/>
            </a:xfrm>
            <a:prstGeom prst="rect">
              <a:avLst/>
            </a:prstGeom>
            <a:noFill/>
            <a:ln w="9525">
              <a:noFill/>
            </a:ln>
          </p:spPr>
          <p:txBody>
            <a:bodyPr wrap="square" anchor="t" anchorCtr="false">
              <a:spAutoFit/>
            </a:bodyPr>
            <a:p>
              <a:pPr eaLnBrk="0" hangingPunct="0">
                <a:buClrTx/>
                <a:buFontTx/>
              </a:pPr>
              <a:r>
                <a:rPr lang="zh-CN" altLang="en-US" sz="2400" b="1" dirty="0">
                  <a:solidFill>
                    <a:schemeClr val="tx1"/>
                  </a:solidFill>
                  <a:latin typeface="微软雅黑" panose="020B0503020204020204" charset="-122"/>
                  <a:ea typeface="微软雅黑" panose="020B0503020204020204" charset="-122"/>
                </a:rPr>
                <a:t>（六）企业征信模式</a:t>
              </a:r>
              <a:endParaRPr lang="zh-CN" altLang="en-US" sz="2400" b="1"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信用评级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征信概述</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信用风险计量模型</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了解征信的渠道和征信调查方法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了解信用评级程序、标准，了解信用评级机构运作流程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掌握信用风险计量技术 </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85975" y="1089660"/>
            <a:ext cx="8020050" cy="5116195"/>
            <a:chOff x="1033" y="2678"/>
            <a:chExt cx="12630" cy="7002"/>
          </a:xfrm>
        </p:grpSpPr>
        <p:sp>
          <p:nvSpPr>
            <p:cNvPr id="71685" name="AutoShape 48"/>
            <p:cNvSpPr/>
            <p:nvPr/>
          </p:nvSpPr>
          <p:spPr>
            <a:xfrm>
              <a:off x="1033" y="2678"/>
              <a:ext cx="12630"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4400" dirty="0">
                <a:latin typeface="微软雅黑" panose="020B0503020204020204" charset="-122"/>
                <a:ea typeface="微软雅黑" panose="020B0503020204020204" charset="-122"/>
              </a:endParaRPr>
            </a:p>
          </p:txBody>
        </p:sp>
        <p:sp>
          <p:nvSpPr>
            <p:cNvPr id="71686" name="Rectangle 51"/>
            <p:cNvSpPr/>
            <p:nvPr/>
          </p:nvSpPr>
          <p:spPr>
            <a:xfrm>
              <a:off x="1453" y="2790"/>
              <a:ext cx="10940" cy="671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（一）个人征信调查与企业资信调查的区别</a:t>
              </a:r>
              <a:endParaRPr lang="zh-CN" altLang="en-US" sz="2400" b="1" dirty="0">
                <a:solidFill>
                  <a:srgbClr val="000000"/>
                </a:solidFill>
                <a:latin typeface="微软雅黑" panose="020B0503020204020204" charset="-122"/>
                <a:ea typeface="微软雅黑" panose="020B0503020204020204" charset="-122"/>
              </a:endParaRPr>
            </a:p>
          </p:txBody>
        </p:sp>
        <p:sp>
          <p:nvSpPr>
            <p:cNvPr id="71687" name="AutoShape 4"/>
            <p:cNvSpPr/>
            <p:nvPr/>
          </p:nvSpPr>
          <p:spPr>
            <a:xfrm>
              <a:off x="2893" y="3813"/>
              <a:ext cx="3855" cy="2835"/>
            </a:xfrm>
            <a:prstGeom prst="downArrowCallout">
              <a:avLst>
                <a:gd name="adj1" fmla="val 33994"/>
                <a:gd name="adj2" fmla="val 33994"/>
                <a:gd name="adj3" fmla="val 16662"/>
                <a:gd name="adj4" fmla="val 66667"/>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noAutofit/>
            </a:bodyPr>
            <a:p>
              <a:pPr lvl="0" algn="ctr">
                <a:spcBef>
                  <a:spcPct val="50000"/>
                </a:spcBef>
                <a:buClrTx/>
                <a:buSzTx/>
                <a:buFont typeface="Arial" panose="020B0604020202020204" pitchFamily="34" charset="0"/>
              </a:pPr>
              <a:endParaRPr lang="zh-CN" altLang="en-US" sz="1600" b="1" dirty="0">
                <a:latin typeface="微软雅黑" panose="020B0503020204020204" charset="-122"/>
                <a:ea typeface="微软雅黑" panose="020B0503020204020204" charset="-122"/>
                <a:sym typeface="+mn-ea"/>
              </a:endParaRPr>
            </a:p>
          </p:txBody>
        </p:sp>
        <p:sp>
          <p:nvSpPr>
            <p:cNvPr id="71688" name="Rectangle 6"/>
            <p:cNvSpPr/>
            <p:nvPr/>
          </p:nvSpPr>
          <p:spPr>
            <a:xfrm>
              <a:off x="2780" y="6988"/>
              <a:ext cx="3855" cy="1820"/>
            </a:xfrm>
            <a:prstGeom prst="rect">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noAutofit/>
            </a:bodyPr>
            <a:p>
              <a:pPr lvl="0" algn="ctr">
                <a:spcBef>
                  <a:spcPct val="50000"/>
                </a:spcBef>
                <a:buClrTx/>
                <a:buSzTx/>
                <a:buFont typeface="Arial" panose="020B0604020202020204" pitchFamily="34" charset="0"/>
              </a:pPr>
              <a:endParaRPr lang="zh-CN" altLang="en-US" sz="1600" b="1" dirty="0">
                <a:latin typeface="微软雅黑" panose="020B0503020204020204" charset="-122"/>
                <a:ea typeface="微软雅黑" panose="020B0503020204020204" charset="-122"/>
                <a:sym typeface="+mn-ea"/>
              </a:endParaRPr>
            </a:p>
          </p:txBody>
        </p:sp>
        <p:sp>
          <p:nvSpPr>
            <p:cNvPr id="71689" name="Rectangle 12"/>
            <p:cNvSpPr/>
            <p:nvPr/>
          </p:nvSpPr>
          <p:spPr>
            <a:xfrm>
              <a:off x="2997" y="4268"/>
              <a:ext cx="3740" cy="883"/>
            </a:xfrm>
            <a:prstGeom prst="rect">
              <a:avLst/>
            </a:prstGeom>
            <a:noFill/>
            <a:ln w="9525">
              <a:noFill/>
            </a:ln>
          </p:spPr>
          <p:txBody>
            <a:bodyPr anchor="t" anchorCtr="false">
              <a:spAutoFit/>
            </a:bodyPr>
            <a:p>
              <a:pPr>
                <a:lnSpc>
                  <a:spcPct val="90000"/>
                </a:lnSpc>
                <a:spcBef>
                  <a:spcPct val="2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企业的特点是规模大、数量少</a:t>
              </a:r>
              <a:endParaRPr lang="zh-CN" altLang="en-US" sz="2000" b="1" dirty="0">
                <a:solidFill>
                  <a:srgbClr val="000000"/>
                </a:solidFill>
                <a:latin typeface="微软雅黑" panose="020B0503020204020204" charset="-122"/>
                <a:ea typeface="微软雅黑" panose="020B0503020204020204" charset="-122"/>
              </a:endParaRPr>
            </a:p>
          </p:txBody>
        </p:sp>
        <p:sp>
          <p:nvSpPr>
            <p:cNvPr id="71690" name="Rectangle 14"/>
            <p:cNvSpPr/>
            <p:nvPr/>
          </p:nvSpPr>
          <p:spPr>
            <a:xfrm>
              <a:off x="2780" y="7212"/>
              <a:ext cx="3855" cy="1262"/>
            </a:xfrm>
            <a:prstGeom prst="rect">
              <a:avLst/>
            </a:prstGeom>
            <a:noFill/>
            <a:ln w="9525">
              <a:noFill/>
            </a:ln>
          </p:spPr>
          <p:txBody>
            <a:bodyPr anchor="t" anchorCtr="false">
              <a:spAutoFit/>
            </a:bodyPr>
            <a:p>
              <a:pPr>
                <a:lnSpc>
                  <a:spcPct val="90000"/>
                </a:lnSpc>
                <a:spcBef>
                  <a:spcPct val="2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可做个案处理，从委托到完成可以有一定周期</a:t>
              </a:r>
              <a:endParaRPr lang="zh-CN" altLang="en-US" sz="2000" b="1" dirty="0">
                <a:solidFill>
                  <a:srgbClr val="000000"/>
                </a:solidFill>
                <a:latin typeface="微软雅黑" panose="020B0503020204020204" charset="-122"/>
                <a:ea typeface="微软雅黑" panose="020B0503020204020204" charset="-122"/>
              </a:endParaRPr>
            </a:p>
          </p:txBody>
        </p:sp>
        <p:sp>
          <p:nvSpPr>
            <p:cNvPr id="71691" name="AutoShape 16"/>
            <p:cNvSpPr/>
            <p:nvPr/>
          </p:nvSpPr>
          <p:spPr>
            <a:xfrm>
              <a:off x="7427" y="3820"/>
              <a:ext cx="4423" cy="2948"/>
            </a:xfrm>
            <a:prstGeom prst="downArrowCallout">
              <a:avLst>
                <a:gd name="adj1" fmla="val 32695"/>
                <a:gd name="adj2" fmla="val 32703"/>
                <a:gd name="adj3" fmla="val 16662"/>
                <a:gd name="adj4" fmla="val 66667"/>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p>
              <a:pPr algn="ctr">
                <a:spcBef>
                  <a:spcPct val="50000"/>
                </a:spcBef>
                <a:buClrTx/>
                <a:buFont typeface="Arial" panose="020B0604020202020204" pitchFamily="34" charset="0"/>
              </a:pPr>
              <a:endParaRPr lang="zh-CN" altLang="en-US" sz="1600" b="1" dirty="0">
                <a:latin typeface="微软雅黑" panose="020B0503020204020204" charset="-122"/>
                <a:ea typeface="微软雅黑" panose="020B0503020204020204" charset="-122"/>
              </a:endParaRPr>
            </a:p>
          </p:txBody>
        </p:sp>
        <p:sp>
          <p:nvSpPr>
            <p:cNvPr id="71692" name="Rectangle 18"/>
            <p:cNvSpPr/>
            <p:nvPr/>
          </p:nvSpPr>
          <p:spPr>
            <a:xfrm>
              <a:off x="7428" y="7020"/>
              <a:ext cx="3967" cy="1820"/>
            </a:xfrm>
            <a:prstGeom prst="rect">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p>
              <a:pPr algn="ctr">
                <a:spcBef>
                  <a:spcPct val="50000"/>
                </a:spcBef>
                <a:buClrTx/>
                <a:buFont typeface="Arial" panose="020B0604020202020204" pitchFamily="34" charset="0"/>
              </a:pPr>
              <a:endParaRPr lang="zh-CN" altLang="en-US" sz="1600" b="1" dirty="0">
                <a:latin typeface="微软雅黑" panose="020B0503020204020204" charset="-122"/>
                <a:ea typeface="微软雅黑" panose="020B0503020204020204" charset="-122"/>
              </a:endParaRPr>
            </a:p>
          </p:txBody>
        </p:sp>
        <p:sp>
          <p:nvSpPr>
            <p:cNvPr id="71693" name="Rectangle 23"/>
            <p:cNvSpPr/>
            <p:nvPr/>
          </p:nvSpPr>
          <p:spPr>
            <a:xfrm>
              <a:off x="7598" y="7029"/>
              <a:ext cx="4082" cy="1389"/>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不可能做个案处理，必须批量处理信息，自动化地出具报告。</a:t>
              </a:r>
              <a:endParaRPr lang="zh-CN" altLang="en-US" sz="2000" b="1" dirty="0">
                <a:solidFill>
                  <a:srgbClr val="000000"/>
                </a:solidFill>
                <a:latin typeface="微软雅黑" panose="020B0503020204020204" charset="-122"/>
                <a:ea typeface="微软雅黑" panose="020B0503020204020204" charset="-122"/>
              </a:endParaRPr>
            </a:p>
          </p:txBody>
        </p:sp>
        <p:sp>
          <p:nvSpPr>
            <p:cNvPr id="71694" name="Rectangle 13"/>
            <p:cNvSpPr/>
            <p:nvPr/>
          </p:nvSpPr>
          <p:spPr>
            <a:xfrm>
              <a:off x="7428" y="4268"/>
              <a:ext cx="4648" cy="546"/>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个人的特点是</a:t>
              </a:r>
              <a:r>
                <a:rPr lang="zh-CN" altLang="en-US" sz="2000" b="1" dirty="0">
                  <a:solidFill>
                    <a:srgbClr val="00B0F0"/>
                  </a:solidFill>
                  <a:latin typeface="微软雅黑" panose="020B0503020204020204" charset="-122"/>
                  <a:ea typeface="微软雅黑" panose="020B0503020204020204" charset="-122"/>
                </a:rPr>
                <a:t>人数众多</a:t>
              </a:r>
              <a:endParaRPr lang="zh-CN" altLang="en-US" sz="2000" b="1" dirty="0">
                <a:solidFill>
                  <a:srgbClr val="00B0F0"/>
                </a:solidFill>
                <a:latin typeface="微软雅黑" panose="020B0503020204020204" charset="-122"/>
                <a:ea typeface="微软雅黑" panose="020B0503020204020204" charset="-122"/>
              </a:endParaRPr>
            </a:p>
          </p:txBody>
        </p:sp>
      </p:grpSp>
      <p:sp>
        <p:nvSpPr>
          <p:cNvPr id="3" name="文本框 2"/>
          <p:cNvSpPr txBox="true"/>
          <p:nvPr/>
        </p:nvSpPr>
        <p:spPr>
          <a:xfrm>
            <a:off x="6188075" y="5645150"/>
            <a:ext cx="247650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个人征信调查的原则：批处理、成本最优、时间性</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6"/>
          <p:cNvGrpSpPr/>
          <p:nvPr/>
        </p:nvGrpSpPr>
        <p:grpSpPr>
          <a:xfrm>
            <a:off x="2085658" y="1546225"/>
            <a:ext cx="8034337" cy="5149850"/>
            <a:chOff x="0" y="0"/>
            <a:chExt cx="7621588" cy="4138383"/>
          </a:xfrm>
        </p:grpSpPr>
        <p:sp>
          <p:nvSpPr>
            <p:cNvPr id="3" name="Freeform 35"/>
            <p:cNvSpPr/>
            <p:nvPr/>
          </p:nvSpPr>
          <p:spPr>
            <a:xfrm flipH="true" flipV="true">
              <a:off x="14288" y="2193696"/>
              <a:ext cx="7607300" cy="194468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rotWithShape="true">
              <a:gsLst>
                <a:gs pos="0">
                  <a:srgbClr val="B6D74D"/>
                </a:gs>
                <a:gs pos="100000">
                  <a:srgbClr val="546324"/>
                </a:gs>
              </a:gsLst>
              <a:lin ang="5400000" scaled="true"/>
              <a:tileRect/>
            </a:gradFill>
            <a:ln w="9525">
              <a:noFill/>
            </a:ln>
            <a:effectLst>
              <a:outerShdw dist="35921" dir="2699999" algn="ctr" rotWithShape="0">
                <a:srgbClr val="DEF5FA"/>
              </a:outerShdw>
            </a:effectLst>
          </p:spPr>
          <p:txBody>
            <a:bodyPr/>
            <a:p>
              <a:endParaRPr lang="zh-CN" altLang="en-US">
                <a:latin typeface="微软雅黑" panose="020B0503020204020204" charset="-122"/>
                <a:ea typeface="微软雅黑" panose="020B0503020204020204" charset="-122"/>
              </a:endParaRPr>
            </a:p>
          </p:txBody>
        </p:sp>
        <p:sp>
          <p:nvSpPr>
            <p:cNvPr id="4" name="Freeform 36"/>
            <p:cNvSpPr/>
            <p:nvPr/>
          </p:nvSpPr>
          <p:spPr>
            <a:xfrm>
              <a:off x="0" y="0"/>
              <a:ext cx="7607300" cy="2117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solidFill>
              <a:srgbClr val="FFFF00"/>
            </a:solidFill>
            <a:ln w="9525">
              <a:noFill/>
            </a:ln>
            <a:effectLst>
              <a:outerShdw dist="35921" dir="2699999" algn="ctr" rotWithShape="0">
                <a:srgbClr val="DEF5FA"/>
              </a:outerShdw>
            </a:effectLst>
          </p:spPr>
          <p:txBody>
            <a:bodyPr/>
            <a:p>
              <a:endParaRPr lang="zh-CN" altLang="en-US">
                <a:latin typeface="微软雅黑" panose="020B0503020204020204" charset="-122"/>
                <a:ea typeface="微软雅黑" panose="020B0503020204020204" charset="-122"/>
              </a:endParaRPr>
            </a:p>
          </p:txBody>
        </p:sp>
        <p:sp>
          <p:nvSpPr>
            <p:cNvPr id="5" name="Rectangle 37"/>
            <p:cNvSpPr/>
            <p:nvPr/>
          </p:nvSpPr>
          <p:spPr>
            <a:xfrm>
              <a:off x="220662" y="1303107"/>
              <a:ext cx="2025941" cy="1920875"/>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Rectangle 38"/>
            <p:cNvSpPr/>
            <p:nvPr/>
          </p:nvSpPr>
          <p:spPr>
            <a:xfrm>
              <a:off x="2840137" y="1328504"/>
              <a:ext cx="2003102" cy="1837535"/>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Rectangle 39"/>
            <p:cNvSpPr/>
            <p:nvPr/>
          </p:nvSpPr>
          <p:spPr>
            <a:xfrm>
              <a:off x="5432426" y="1373751"/>
              <a:ext cx="2016224" cy="1792288"/>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Rectangle 42"/>
            <p:cNvSpPr/>
            <p:nvPr/>
          </p:nvSpPr>
          <p:spPr>
            <a:xfrm>
              <a:off x="220662" y="1303011"/>
              <a:ext cx="2025650" cy="1783134"/>
            </a:xfrm>
            <a:prstGeom prst="rect">
              <a:avLst/>
            </a:prstGeom>
            <a:noFill/>
            <a:ln w="9525">
              <a:noFill/>
            </a:ln>
          </p:spPr>
          <p:txBody>
            <a:bodyPr anchor="t" anchorCtr="false">
              <a:spAutoFit/>
            </a:bodyPr>
            <a:p>
              <a:pPr>
                <a:lnSpc>
                  <a:spcPts val="24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各类征信机构收集数据，保存在中央数据库或是各征信公司的数据库中。任何企业或银行都可以查询。</a:t>
              </a:r>
              <a:endParaRPr lang="zh-CN" altLang="en-US" sz="2000" b="1" dirty="0">
                <a:solidFill>
                  <a:srgbClr val="000000"/>
                </a:solidFill>
                <a:latin typeface="微软雅黑" panose="020B0503020204020204" charset="-122"/>
                <a:ea typeface="微软雅黑" panose="020B0503020204020204" charset="-122"/>
              </a:endParaRPr>
            </a:p>
          </p:txBody>
        </p:sp>
        <p:sp>
          <p:nvSpPr>
            <p:cNvPr id="9" name="Rectangle 44"/>
            <p:cNvSpPr/>
            <p:nvPr/>
          </p:nvSpPr>
          <p:spPr>
            <a:xfrm>
              <a:off x="2062162" y="807766"/>
              <a:ext cx="4512775" cy="429230"/>
            </a:xfrm>
            <a:prstGeom prst="rect">
              <a:avLst/>
            </a:prstGeom>
            <a:noFill/>
            <a:ln w="9525">
              <a:noFill/>
            </a:ln>
          </p:spPr>
          <p:txBody>
            <a:bodyPr wrap="none" anchor="t" anchorCtr="false">
              <a:spAutoFit/>
            </a:bodyPr>
            <a:p>
              <a:pPr>
                <a:lnSpc>
                  <a:spcPct val="120000"/>
                </a:lnSpc>
                <a:buClrTx/>
                <a:buFont typeface="Arial" panose="020B0604020202020204" pitchFamily="34" charset="0"/>
              </a:pPr>
              <a:r>
                <a:rPr lang="zh-CN" altLang="en-US" sz="2800" b="1" dirty="0">
                  <a:solidFill>
                    <a:srgbClr val="130401"/>
                  </a:solidFill>
                  <a:latin typeface="微软雅黑" panose="020B0503020204020204" charset="-122"/>
                  <a:ea typeface="微软雅黑" panose="020B0503020204020204" charset="-122"/>
                </a:rPr>
                <a:t>西方国家征信由</a:t>
              </a:r>
              <a:r>
                <a:rPr lang="zh-CN" altLang="en-US" sz="2800" b="1" dirty="0">
                  <a:solidFill>
                    <a:srgbClr val="00B0F0"/>
                  </a:solidFill>
                  <a:latin typeface="微软雅黑" panose="020B0503020204020204" charset="-122"/>
                  <a:ea typeface="微软雅黑" panose="020B0503020204020204" charset="-122"/>
                </a:rPr>
                <a:t>信用局</a:t>
              </a:r>
              <a:r>
                <a:rPr lang="zh-CN" altLang="en-US" sz="2800" b="1" dirty="0">
                  <a:solidFill>
                    <a:srgbClr val="130401"/>
                  </a:solidFill>
                  <a:latin typeface="微软雅黑" panose="020B0503020204020204" charset="-122"/>
                  <a:ea typeface="微软雅黑" panose="020B0503020204020204" charset="-122"/>
                </a:rPr>
                <a:t>完成</a:t>
              </a:r>
              <a:endParaRPr lang="zh-CN" altLang="en-US" sz="2800" b="1" dirty="0">
                <a:solidFill>
                  <a:srgbClr val="130401"/>
                </a:solidFill>
                <a:latin typeface="微软雅黑" panose="020B0503020204020204" charset="-122"/>
                <a:ea typeface="微软雅黑" panose="020B0503020204020204" charset="-122"/>
              </a:endParaRPr>
            </a:p>
          </p:txBody>
        </p:sp>
        <p:cxnSp>
          <p:nvCxnSpPr>
            <p:cNvPr id="10" name="AutoShape 45"/>
            <p:cNvCxnSpPr>
              <a:stCxn id="5" idx="0"/>
              <a:endCxn id="9" idx="1"/>
            </p:cNvCxnSpPr>
            <p:nvPr/>
          </p:nvCxnSpPr>
          <p:spPr>
            <a:xfrm rot="5400000" flipH="true" flipV="true">
              <a:off x="1507534" y="748480"/>
              <a:ext cx="280725" cy="828529"/>
            </a:xfrm>
            <a:prstGeom prst="bentConnector2">
              <a:avLst/>
            </a:prstGeom>
            <a:ln w="9525" cap="flat" cmpd="sng">
              <a:solidFill>
                <a:srgbClr val="EAEAEA"/>
              </a:solidFill>
              <a:prstDash val="solid"/>
              <a:miter/>
              <a:headEnd type="none" w="med" len="med"/>
              <a:tailEnd type="triangle" w="med" len="med"/>
            </a:ln>
          </p:spPr>
        </p:cxnSp>
        <p:cxnSp>
          <p:nvCxnSpPr>
            <p:cNvPr id="11" name="AutoShape 46"/>
            <p:cNvCxnSpPr>
              <a:stCxn id="7" idx="0"/>
              <a:endCxn id="9" idx="3"/>
            </p:cNvCxnSpPr>
            <p:nvPr/>
          </p:nvCxnSpPr>
          <p:spPr>
            <a:xfrm rot="5400000" flipH="true" flipV="true">
              <a:off x="6332052" y="1130867"/>
              <a:ext cx="351369" cy="134399"/>
            </a:xfrm>
            <a:prstGeom prst="bentConnector4">
              <a:avLst>
                <a:gd name="adj1" fmla="val 19458"/>
                <a:gd name="adj2" fmla="val 270093"/>
              </a:avLst>
            </a:prstGeom>
            <a:ln w="9525" cap="flat" cmpd="sng">
              <a:solidFill>
                <a:srgbClr val="EAEAEA"/>
              </a:solidFill>
              <a:prstDash val="solid"/>
              <a:miter/>
              <a:headEnd type="none" w="med" len="med"/>
              <a:tailEnd type="triangle" w="med" len="med"/>
            </a:ln>
          </p:spPr>
        </p:cxnSp>
        <p:sp>
          <p:nvSpPr>
            <p:cNvPr id="13" name="Rectangle 49"/>
            <p:cNvSpPr/>
            <p:nvPr/>
          </p:nvSpPr>
          <p:spPr>
            <a:xfrm>
              <a:off x="2840037" y="1303011"/>
              <a:ext cx="2003102" cy="1649620"/>
            </a:xfrm>
            <a:prstGeom prst="rect">
              <a:avLst/>
            </a:prstGeom>
            <a:noFill/>
            <a:ln w="9525">
              <a:noFill/>
            </a:ln>
          </p:spPr>
          <p:txBody>
            <a:bodyPr anchor="t" anchorCtr="false">
              <a:spAutoFit/>
            </a:bodyPr>
            <a:p>
              <a:pPr>
                <a:lnSpc>
                  <a:spcPts val="26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在各项信用交易中形成的关于企业或消费者的各种记录也会反馈到数据库中，完成</a:t>
              </a:r>
              <a:r>
                <a:rPr lang="zh-CN" altLang="en-US" sz="2000" b="1" dirty="0">
                  <a:solidFill>
                    <a:srgbClr val="00B0F0"/>
                  </a:solidFill>
                  <a:latin typeface="微软雅黑" panose="020B0503020204020204" charset="-122"/>
                  <a:ea typeface="微软雅黑" panose="020B0503020204020204" charset="-122"/>
                </a:rPr>
                <a:t>动态跟踪</a:t>
              </a:r>
              <a:r>
                <a:rPr lang="zh-CN" altLang="en-US" sz="2000" b="1" dirty="0">
                  <a:solidFill>
                    <a:srgbClr val="000000"/>
                  </a:solidFill>
                  <a:latin typeface="微软雅黑" panose="020B0503020204020204" charset="-122"/>
                  <a:ea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endParaRPr>
            </a:p>
          </p:txBody>
        </p:sp>
        <p:sp>
          <p:nvSpPr>
            <p:cNvPr id="15" name="Rectangle 50"/>
            <p:cNvSpPr/>
            <p:nvPr/>
          </p:nvSpPr>
          <p:spPr>
            <a:xfrm>
              <a:off x="5432426" y="1382402"/>
              <a:ext cx="2189162" cy="1712564"/>
            </a:xfrm>
            <a:prstGeom prst="rect">
              <a:avLst/>
            </a:prstGeom>
            <a:noFill/>
            <a:ln w="9525">
              <a:noFill/>
            </a:ln>
          </p:spPr>
          <p:txBody>
            <a:bodyPr anchor="t" anchorCtr="false">
              <a:spAutoFit/>
            </a:bodyPr>
            <a:p>
              <a:pPr>
                <a:lnSpc>
                  <a:spcPts val="23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信用局是靠搭建广泛的征信渠道和平台、长期收集大量的数据并保证及时的动态更新来完成个人信用调查的。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6" name="Rectangle 53"/>
            <p:cNvSpPr/>
            <p:nvPr/>
          </p:nvSpPr>
          <p:spPr>
            <a:xfrm>
              <a:off x="2154238" y="1492021"/>
              <a:ext cx="184731" cy="366406"/>
            </a:xfrm>
            <a:prstGeom prst="rect">
              <a:avLst/>
            </a:prstGeom>
            <a:noFill/>
            <a:ln w="9525">
              <a:noFill/>
            </a:ln>
          </p:spPr>
          <p:txBody>
            <a:bodyPr wrap="none" anchor="t" anchorCtr="false">
              <a:spAutoFit/>
            </a:bodyPr>
            <a:p>
              <a:pPr>
                <a:buClrTx/>
                <a:buFont typeface="Arial" panose="020B0604020202020204" pitchFamily="34" charset="0"/>
              </a:pPr>
              <a:endParaRPr lang="en-US" altLang="zh-CN" b="1" dirty="0">
                <a:solidFill>
                  <a:srgbClr val="464646"/>
                </a:solidFill>
                <a:latin typeface="微软雅黑" panose="020B0503020204020204" charset="-122"/>
                <a:ea typeface="微软雅黑" panose="020B0503020204020204" charset="-122"/>
              </a:endParaRPr>
            </a:p>
          </p:txBody>
        </p:sp>
      </p:grpSp>
      <p:sp>
        <p:nvSpPr>
          <p:cNvPr id="17" name="文本框 16"/>
          <p:cNvSpPr txBox="true"/>
          <p:nvPr/>
        </p:nvSpPr>
        <p:spPr>
          <a:xfrm>
            <a:off x="1947545" y="1018540"/>
            <a:ext cx="6407150" cy="460375"/>
          </a:xfrm>
          <a:prstGeom prst="rect">
            <a:avLst/>
          </a:prstGeom>
          <a:noFill/>
        </p:spPr>
        <p:txBody>
          <a:bodyPr wrap="square" rtlCol="0">
            <a:spAutoFit/>
          </a:bodyPr>
          <a:p>
            <a:r>
              <a:rPr lang="zh-CN" altLang="en-US" sz="2400" b="1" dirty="0">
                <a:solidFill>
                  <a:srgbClr val="000000"/>
                </a:solidFill>
                <a:latin typeface="微软雅黑" panose="020B0503020204020204" charset="-122"/>
                <a:ea typeface="微软雅黑" panose="020B0503020204020204" charset="-122"/>
              </a:rPr>
              <a:t>（二）西方征信国家的个人征信调查</a:t>
            </a:r>
            <a:endParaRPr lang="zh-CN" altLang="en-US" sz="24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705" y="1536700"/>
            <a:ext cx="8785225" cy="4687570"/>
            <a:chOff x="283" y="2553"/>
            <a:chExt cx="13835" cy="7382"/>
          </a:xfrm>
        </p:grpSpPr>
        <p:sp>
          <p:nvSpPr>
            <p:cNvPr id="63494"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3734"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3735" name="Group 27"/>
            <p:cNvGrpSpPr/>
            <p:nvPr/>
          </p:nvGrpSpPr>
          <p:grpSpPr>
            <a:xfrm>
              <a:off x="283" y="2955"/>
              <a:ext cx="13835" cy="6225"/>
              <a:chOff x="0" y="0"/>
              <a:chExt cx="3436" cy="918"/>
            </a:xfrm>
          </p:grpSpPr>
          <p:sp>
            <p:nvSpPr>
              <p:cNvPr id="73736"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73737"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73738"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73739"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73740"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73741"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73742"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73743"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73744"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73745"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73746"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73747"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73748"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73749"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73750"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73751"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73752"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73753"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73754"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73755"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73756"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3757" name="Rectangle 51"/>
            <p:cNvSpPr/>
            <p:nvPr/>
          </p:nvSpPr>
          <p:spPr>
            <a:xfrm>
              <a:off x="1546" y="4743"/>
              <a:ext cx="10940" cy="2484"/>
            </a:xfrm>
            <a:prstGeom prst="rect">
              <a:avLst/>
            </a:prstGeom>
            <a:noFill/>
            <a:ln w="9525">
              <a:noFill/>
            </a:ln>
          </p:spPr>
          <p:txBody>
            <a:bodyPr lIns="10800" tIns="10800" rIns="18000" bIns="10800" anchor="t" anchorCtr="false"/>
            <a:p>
              <a:pPr marL="342900" indent="-342900">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美国全国信用报告协会设计了标准信用报告格式——“</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信用观察2000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”，对信用报告的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内容</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基本格式</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提出了基本要求。个人征信调查要包括以下几类信息：</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人口统计资料、流水帐信息、就业资料、公共记录资料、信用局查询记录</a:t>
              </a:r>
              <a:r>
                <a:rPr lang="zh-CN" altLang="en-US" sz="2000" dirty="0">
                  <a:solidFill>
                    <a:srgbClr val="0000FF"/>
                  </a:solidFill>
                  <a:latin typeface="微软雅黑" panose="020B0503020204020204" charset="-122"/>
                  <a:ea typeface="微软雅黑" panose="020B0503020204020204" charset="-122"/>
                  <a:cs typeface="微软雅黑" panose="020B0503020204020204" charset="-122"/>
                </a:rPr>
                <a:t>。</a:t>
              </a:r>
              <a:endParaRPr lang="zh-CN" altLang="en-US" dirty="0">
                <a:solidFill>
                  <a:srgbClr val="0000FF"/>
                </a:solidFill>
                <a:latin typeface="微软雅黑" panose="020B0503020204020204" charset="-122"/>
                <a:ea typeface="微软雅黑" panose="020B0503020204020204" charset="-122"/>
                <a:cs typeface="微软雅黑" panose="020B0503020204020204" charset="-122"/>
              </a:endParaRPr>
            </a:p>
            <a:p>
              <a:pPr indent="0">
                <a:buClrTx/>
                <a:buFont typeface="Wingdings" panose="05000000000000000000" pitchFamily="2" charset="2"/>
                <a:buNone/>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17" name="文本框 16"/>
          <p:cNvSpPr txBox="true"/>
          <p:nvPr/>
        </p:nvSpPr>
        <p:spPr>
          <a:xfrm>
            <a:off x="1947545" y="1018540"/>
            <a:ext cx="6407150" cy="460375"/>
          </a:xfrm>
          <a:prstGeom prst="rect">
            <a:avLst/>
          </a:prstGeom>
          <a:noFill/>
        </p:spPr>
        <p:txBody>
          <a:bodyPr wrap="square" rtlCol="0">
            <a:spAutoFit/>
          </a:bodyPr>
          <a:p>
            <a:r>
              <a:rPr lang="zh-CN" altLang="en-US" sz="2400" b="1" dirty="0">
                <a:solidFill>
                  <a:srgbClr val="000000"/>
                </a:solidFill>
                <a:latin typeface="微软雅黑" panose="020B0503020204020204" charset="-122"/>
                <a:ea typeface="微软雅黑" panose="020B0503020204020204" charset="-122"/>
              </a:rPr>
              <a:t>（三）个人征信调查的基本内容</a:t>
            </a:r>
            <a:endParaRPr lang="zh-CN" altLang="en-US" sz="24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19580" y="887413"/>
            <a:ext cx="8753475" cy="5404485"/>
            <a:chOff x="670" y="2093"/>
            <a:chExt cx="13785" cy="8511"/>
          </a:xfrm>
        </p:grpSpPr>
        <p:sp>
          <p:nvSpPr>
            <p:cNvPr id="74757" name="AutoShape 8"/>
            <p:cNvSpPr/>
            <p:nvPr/>
          </p:nvSpPr>
          <p:spPr>
            <a:xfrm>
              <a:off x="670" y="2093"/>
              <a:ext cx="5170" cy="977"/>
            </a:xfrm>
            <a:prstGeom prst="chevron">
              <a:avLst>
                <a:gd name="adj" fmla="val 16601"/>
              </a:avLst>
            </a:prstGeom>
            <a:solidFill>
              <a:srgbClr val="EAEAEA"/>
            </a:solidFill>
            <a:ln w="6350" cap="flat" cmpd="sng">
              <a:solidFill>
                <a:srgbClr val="808080"/>
              </a:solidFill>
              <a:prstDash val="solid"/>
              <a:miter/>
              <a:headEnd type="none" w="med" len="med"/>
              <a:tailEnd type="none" w="med" len="med"/>
            </a:ln>
            <a:effectLst>
              <a:outerShdw dist="63500" dir="2212193" algn="ctr" rotWithShape="0">
                <a:srgbClr val="172F37"/>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58" name="Text Box 9"/>
            <p:cNvSpPr txBox="true"/>
            <p:nvPr/>
          </p:nvSpPr>
          <p:spPr>
            <a:xfrm>
              <a:off x="670" y="2263"/>
              <a:ext cx="4830" cy="605"/>
            </a:xfrm>
            <a:prstGeom prst="rect">
              <a:avLst/>
            </a:prstGeom>
            <a:noFill/>
            <a:ln w="9525">
              <a:noFill/>
            </a:ln>
          </p:spPr>
          <p:txBody>
            <a:bodyPr lIns="0" tIns="0" rIns="0" bIns="0" anchor="ctr" anchorCtr="false">
              <a:spAutoFit/>
            </a:bodyPr>
            <a:p>
              <a:pPr algn="ctr" eaLnBrk="0" hangingPunct="0">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（四）个人征信的模式</a:t>
              </a:r>
              <a:endParaRPr lang="zh-CN" altLang="en-US" b="1" dirty="0">
                <a:solidFill>
                  <a:srgbClr val="000000"/>
                </a:solidFill>
                <a:latin typeface="微软雅黑" panose="020B0503020204020204" charset="-122"/>
                <a:ea typeface="微软雅黑" panose="020B0503020204020204" charset="-122"/>
              </a:endParaRPr>
            </a:p>
          </p:txBody>
        </p:sp>
        <p:sp>
          <p:nvSpPr>
            <p:cNvPr id="68622" name="Rectangle 10"/>
            <p:cNvSpPr/>
            <p:nvPr/>
          </p:nvSpPr>
          <p:spPr>
            <a:xfrm>
              <a:off x="752" y="3272"/>
              <a:ext cx="5248" cy="7201"/>
            </a:xfrm>
            <a:prstGeom prst="rect">
              <a:avLst/>
            </a:prstGeom>
            <a:noFill/>
            <a:ln w="9525">
              <a:noFill/>
            </a:ln>
          </p:spPr>
          <p:txBody>
            <a:bodyPr wrap="square" lIns="0" tIns="0" rIns="0" bIns="0" anchor="t" anchorCtr="false">
              <a:spAutoFit/>
            </a:bodyPr>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、同业征信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spcAft>
                  <a:spcPts val="600"/>
                </a:spcAft>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由征信机构</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在一个独立或封闭的系统内部</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进行征信和提供征信服务的征信工作方式。（如日本）</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1900"/>
                </a:lnSpc>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2、联合征信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征信机构根据协议，</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从一家以上的征信数据源</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收集征信数据的形式。（我国多部门联合征信执法）</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1900"/>
                </a:lnSpc>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、金融联合征信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从信息</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收集的角度</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来看，它</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是联合征信的一种</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，需要广泛地收集个人信用信息；从</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使用的角度</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来看，它很像同业征信，只能向</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有会员资格的金融机构</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提供服务。</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4760" name="Rectangle 11"/>
            <p:cNvSpPr/>
            <p:nvPr/>
          </p:nvSpPr>
          <p:spPr>
            <a:xfrm>
              <a:off x="9111" y="3757"/>
              <a:ext cx="4533" cy="6847"/>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61" name="AutoShape 12"/>
            <p:cNvSpPr/>
            <p:nvPr/>
          </p:nvSpPr>
          <p:spPr>
            <a:xfrm>
              <a:off x="8220" y="2133"/>
              <a:ext cx="6203" cy="977"/>
            </a:xfrm>
            <a:prstGeom prst="chevron">
              <a:avLst>
                <a:gd name="adj" fmla="val 16597"/>
              </a:avLst>
            </a:prstGeom>
            <a:solidFill>
              <a:srgbClr val="EAEAEA"/>
            </a:solidFill>
            <a:ln w="6350" cap="flat" cmpd="sng">
              <a:solidFill>
                <a:srgbClr val="808080"/>
              </a:solidFill>
              <a:prstDash val="solid"/>
              <a:miter/>
              <a:headEnd type="none" w="med" len="med"/>
              <a:tailEnd type="none" w="med" len="med"/>
            </a:ln>
            <a:effectLst>
              <a:outerShdw dist="63500" dir="2212193" algn="ctr" rotWithShape="0">
                <a:srgbClr val="172F37"/>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62" name="Text Box 13"/>
            <p:cNvSpPr txBox="true"/>
            <p:nvPr/>
          </p:nvSpPr>
          <p:spPr>
            <a:xfrm>
              <a:off x="8035" y="2300"/>
              <a:ext cx="6420" cy="605"/>
            </a:xfrm>
            <a:prstGeom prst="rect">
              <a:avLst/>
            </a:prstGeom>
            <a:noFill/>
            <a:ln w="9525">
              <a:noFill/>
            </a:ln>
          </p:spPr>
          <p:txBody>
            <a:bodyPr lIns="0" tIns="0" rIns="0" bIns="0" anchor="ctr" anchorCtr="false">
              <a:spAutoFit/>
            </a:bodyPr>
            <a:p>
              <a:pPr algn="ctr" eaLnBrk="0" hangingPunct="0">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（五）个人信用调查报告种类</a:t>
              </a:r>
              <a:endParaRPr lang="zh-CN" altLang="en-US" b="1" dirty="0">
                <a:solidFill>
                  <a:srgbClr val="000000"/>
                </a:solidFill>
                <a:latin typeface="微软雅黑" panose="020B0503020204020204" charset="-122"/>
                <a:ea typeface="微软雅黑" panose="020B0503020204020204" charset="-122"/>
              </a:endParaRPr>
            </a:p>
          </p:txBody>
        </p:sp>
        <p:sp>
          <p:nvSpPr>
            <p:cNvPr id="68626" name="Rectangle 14"/>
            <p:cNvSpPr/>
            <p:nvPr/>
          </p:nvSpPr>
          <p:spPr>
            <a:xfrm>
              <a:off x="9268" y="4748"/>
              <a:ext cx="4220" cy="4248"/>
            </a:xfrm>
            <a:prstGeom prst="rect">
              <a:avLst/>
            </a:prstGeom>
            <a:noFill/>
            <a:ln w="9525">
              <a:noFill/>
            </a:ln>
          </p:spPr>
          <p:txBody>
            <a:bodyPr lIns="0" tIns="0" rIns="0" bIns="0" anchor="t" anchorCtr="false">
              <a:spAutoFit/>
            </a:bodyPr>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、标准信用报告；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、购房贷款信用报告；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、就业报告；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、商业报告；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、人事报告；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、信用评分报告。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74765" name="图形 2" descr="v 形箭头"/>
            <p:cNvPicPr>
              <a:picLocks noChangeAspect="true"/>
            </p:cNvPicPr>
            <p:nvPr/>
          </p:nvPicPr>
          <p:blipFill>
            <a:blip r:embed="rId4"/>
            <a:stretch>
              <a:fillRect/>
            </a:stretch>
          </p:blipFill>
          <p:spPr>
            <a:xfrm>
              <a:off x="6345" y="5184"/>
              <a:ext cx="2080" cy="1440"/>
            </a:xfrm>
            <a:prstGeom prst="rect">
              <a:avLst/>
            </a:prstGeom>
            <a:noFill/>
            <a:ln w="9525">
              <a:noFill/>
            </a:ln>
          </p:spPr>
        </p:pic>
        <p:pic>
          <p:nvPicPr>
            <p:cNvPr id="74766" name="图片 3"/>
            <p:cNvPicPr>
              <a:picLocks noChangeAspect="true"/>
            </p:cNvPicPr>
            <p:nvPr/>
          </p:nvPicPr>
          <p:blipFill>
            <a:blip r:embed="rId5"/>
            <a:stretch>
              <a:fillRect/>
            </a:stretch>
          </p:blipFill>
          <p:spPr>
            <a:xfrm>
              <a:off x="6342" y="7191"/>
              <a:ext cx="2083" cy="144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征信概述</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901253" y="1645285"/>
            <a:ext cx="6391337" cy="4133760"/>
            <a:chOff x="1965" y="2428"/>
            <a:chExt cx="9088" cy="6210"/>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四、信用数据</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a:t>
              </a:r>
              <a:r>
                <a:rPr lang="zh-CN" altLang="en-US" sz="2400" b="1" dirty="0">
                  <a:latin typeface="微软雅黑" panose="020B0503020204020204" charset="-122"/>
                  <a:ea typeface="微软雅黑" panose="020B0503020204020204" charset="-122"/>
                  <a:sym typeface="+mn-ea"/>
                </a:rPr>
                <a:t>征信渠道</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二、征信法制环境</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一、征信的内涵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五、企业征信调查</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六、个人征信调查</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一、征信的内涵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27555" y="1255395"/>
            <a:ext cx="8137208" cy="4968558"/>
            <a:chOff x="963" y="2338"/>
            <a:chExt cx="12815" cy="7825"/>
          </a:xfrm>
        </p:grpSpPr>
        <p:graphicFrame>
          <p:nvGraphicFramePr>
            <p:cNvPr id="54276" name="对象 6"/>
            <p:cNvGraphicFramePr>
              <a:graphicFrameLocks noChangeAspect="true"/>
            </p:cNvGraphicFramePr>
            <p:nvPr/>
          </p:nvGraphicFramePr>
          <p:xfrm>
            <a:off x="10148" y="2418"/>
            <a:ext cx="3630" cy="2610"/>
          </p:xfrm>
          <a:graphic>
            <a:graphicData uri="http://schemas.openxmlformats.org/presentationml/2006/ole">
              <mc:AlternateContent xmlns:mc="http://schemas.openxmlformats.org/markup-compatibility/2006">
                <mc:Choice xmlns:v="urn:schemas-microsoft-com:vml" Requires="v">
                  <p:oleObj spid="_x0000_s3080" name="" r:id="rId4" imgW="4876800" imgH="3248025" progId="">
                    <p:embed/>
                  </p:oleObj>
                </mc:Choice>
                <mc:Fallback>
                  <p:oleObj name="" r:id="rId4" imgW="4876800" imgH="3248025" progId="">
                    <p:embed/>
                    <p:pic>
                      <p:nvPicPr>
                        <p:cNvPr id="0" name="图片 3079"/>
                        <p:cNvPicPr/>
                        <p:nvPr/>
                      </p:nvPicPr>
                      <p:blipFill>
                        <a:blip r:embed="rId5"/>
                        <a:stretch>
                          <a:fillRect/>
                        </a:stretch>
                      </p:blipFill>
                      <p:spPr>
                        <a:xfrm>
                          <a:off x="10148" y="2418"/>
                          <a:ext cx="3630" cy="2610"/>
                        </a:xfrm>
                        <a:prstGeom prst="rect">
                          <a:avLst/>
                        </a:prstGeom>
                        <a:noFill/>
                        <a:ln w="38100">
                          <a:noFill/>
                          <a:miter/>
                        </a:ln>
                      </p:spPr>
                    </p:pic>
                  </p:oleObj>
                </mc:Fallback>
              </mc:AlternateContent>
            </a:graphicData>
          </a:graphic>
        </p:graphicFrame>
        <p:sp>
          <p:nvSpPr>
            <p:cNvPr id="54277" name="TextBox 7"/>
            <p:cNvSpPr txBox="true"/>
            <p:nvPr/>
          </p:nvSpPr>
          <p:spPr>
            <a:xfrm>
              <a:off x="10715" y="3360"/>
              <a:ext cx="2835" cy="58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什么是征信</a:t>
              </a:r>
              <a:endParaRPr lang="zh-CN" altLang="en-US" b="1" dirty="0">
                <a:solidFill>
                  <a:srgbClr val="000000"/>
                </a:solidFill>
                <a:latin typeface="微软雅黑" panose="020B0503020204020204" charset="-122"/>
                <a:ea typeface="微软雅黑" panose="020B0503020204020204" charset="-122"/>
              </a:endParaRPr>
            </a:p>
          </p:txBody>
        </p:sp>
        <p:graphicFrame>
          <p:nvGraphicFramePr>
            <p:cNvPr id="54278" name="对象 8"/>
            <p:cNvGraphicFramePr>
              <a:graphicFrameLocks noChangeAspect="true"/>
            </p:cNvGraphicFramePr>
            <p:nvPr/>
          </p:nvGraphicFramePr>
          <p:xfrm>
            <a:off x="10715" y="5288"/>
            <a:ext cx="2955" cy="4875"/>
          </p:xfrm>
          <a:graphic>
            <a:graphicData uri="http://schemas.openxmlformats.org/presentationml/2006/ole">
              <mc:AlternateContent xmlns:mc="http://schemas.openxmlformats.org/markup-compatibility/2006">
                <mc:Choice xmlns:v="urn:schemas-microsoft-com:vml" Requires="v">
                  <p:oleObj spid="_x0000_s3079" name="" r:id="rId6" imgW="1909445" imgH="2099945" progId="">
                    <p:embed/>
                  </p:oleObj>
                </mc:Choice>
                <mc:Fallback>
                  <p:oleObj name="" r:id="rId6" imgW="1909445" imgH="2099945" progId="">
                    <p:embed/>
                    <p:pic>
                      <p:nvPicPr>
                        <p:cNvPr id="0" name="图片 3078"/>
                        <p:cNvPicPr/>
                        <p:nvPr/>
                      </p:nvPicPr>
                      <p:blipFill>
                        <a:blip r:embed="rId7"/>
                        <a:stretch>
                          <a:fillRect/>
                        </a:stretch>
                      </p:blipFill>
                      <p:spPr>
                        <a:xfrm>
                          <a:off x="10715" y="5288"/>
                          <a:ext cx="2955" cy="4875"/>
                        </a:xfrm>
                        <a:prstGeom prst="rect">
                          <a:avLst/>
                        </a:prstGeom>
                        <a:noFill/>
                        <a:ln w="38100">
                          <a:noFill/>
                          <a:miter/>
                        </a:ln>
                      </p:spPr>
                    </p:pic>
                  </p:oleObj>
                </mc:Fallback>
              </mc:AlternateContent>
            </a:graphicData>
          </a:graphic>
        </p:graphicFrame>
        <p:sp>
          <p:nvSpPr>
            <p:cNvPr id="57352" name="TextBox 9"/>
            <p:cNvSpPr txBox="true"/>
            <p:nvPr/>
          </p:nvSpPr>
          <p:spPr>
            <a:xfrm>
              <a:off x="963" y="2338"/>
              <a:ext cx="8620" cy="5756"/>
            </a:xfrm>
            <a:prstGeom prst="rect">
              <a:avLst/>
            </a:prstGeom>
            <a:noFill/>
            <a:ln w="9525">
              <a:noFill/>
            </a:ln>
          </p:spPr>
          <p:txBody>
            <a:bodyPr anchor="t" anchorCtr="false">
              <a:spAutoFit/>
            </a:bodyPr>
            <a:p>
              <a:pPr>
                <a:lnSpc>
                  <a:spcPct val="120000"/>
                </a:lnSpc>
                <a:buClrTx/>
                <a:buFont typeface="Arial" panose="020B0604020202020204" pitchFamily="34" charset="0"/>
                <a:buNone/>
              </a:pP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征信就是</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资信调查</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，是指征信机构通过各类手段广泛收集、处理信用信息，以验证调查对象的信用状况</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征信有广义和狭义之分：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黑体" panose="02010609060101010101" pitchFamily="49" charset="-122"/>
                <a:buAutoNum type="circleNumDbPlain"/>
              </a:pP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广义的征信</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泛指调查、了解、验证他人信用。</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黑体" panose="02010609060101010101" pitchFamily="49" charset="-122"/>
                <a:buAutoNum type="circleNumDbPlain"/>
              </a:pP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狭义的征信</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主要是指</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信用机构</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对企业或个人信用进行调查、验证并出具</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信用报告</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buNone/>
              </a:pPr>
              <a:endParaRPr lang="zh-CN" altLang="en-US"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二、征信法治环境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54530" y="994080"/>
            <a:ext cx="8383913" cy="5327366"/>
            <a:chOff x="575" y="1810"/>
            <a:chExt cx="13045" cy="8120"/>
          </a:xfrm>
        </p:grpSpPr>
        <p:sp>
          <p:nvSpPr>
            <p:cNvPr id="55302"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AutoShape 6"/>
            <p:cNvSpPr/>
            <p:nvPr/>
          </p:nvSpPr>
          <p:spPr>
            <a:xfrm>
              <a:off x="915" y="2510"/>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5324" name="AutoShape 48"/>
            <p:cNvSpPr/>
            <p:nvPr/>
          </p:nvSpPr>
          <p:spPr>
            <a:xfrm>
              <a:off x="1038" y="2398"/>
              <a:ext cx="11905" cy="7250"/>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9402" name="Rectangle 51"/>
            <p:cNvSpPr>
              <a:spLocks noChangeArrowheads="true"/>
            </p:cNvSpPr>
            <p:nvPr/>
          </p:nvSpPr>
          <p:spPr bwMode="auto">
            <a:xfrm>
              <a:off x="1421" y="1810"/>
              <a:ext cx="11353" cy="7839"/>
            </a:xfrm>
            <a:prstGeom prst="rect">
              <a:avLst/>
            </a:prstGeom>
            <a:noFill/>
            <a:ln>
              <a:noFill/>
            </a:ln>
          </p:spPr>
          <p:txBody>
            <a:bodyPr lIns="10800" tIns="10800" rIns="18000" bIns="108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一个国家的信用管理体系建设和征信服务的全面开展，必须创造必要的法治环境。要保障</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征信数据的开放</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规范授信和信用管理行为</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保护消费者的权益</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，就</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必须有一系列相关的法律法规及相应的惩罚机制</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AutoNum type="arabicPeriod"/>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征信数据开放的法律保障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征信数据是制作征信产品的原材料，是开展信用管理服务的</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基础性条件</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。征信行业的从业机构必须能够</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合法地取得</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各种真实的企业和个人信用信息、行业及社会数据，并</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在法律规范下对经过处理的信息进行公开和公正的报告</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规范授信行为的法律保障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规范授信行为的法律可分为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两类</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：一类目的在于</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保护消费者的权益</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；另一类目的在于</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控制和指导授信金融机构</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的工作方式和业务范围。</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规范信用管理行为的法律保障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基本可以分为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银行相关信用法律</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非银行相关信用法律</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两类。</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三、征信渠道</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 name="流程图: 存储数据 3"/>
          <p:cNvSpPr/>
          <p:nvPr/>
        </p:nvSpPr>
        <p:spPr bwMode="auto">
          <a:xfrm rot="5400000">
            <a:off x="2130425" y="3166745"/>
            <a:ext cx="4208780" cy="2879725"/>
          </a:xfrm>
          <a:prstGeom prst="flowChartOnlineStorage">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箭头: 五边形 4"/>
          <p:cNvSpPr/>
          <p:nvPr/>
        </p:nvSpPr>
        <p:spPr bwMode="auto">
          <a:xfrm>
            <a:off x="1984375" y="904875"/>
            <a:ext cx="8323580" cy="1576705"/>
          </a:xfrm>
          <a:prstGeom prst="homePlate">
            <a:avLst/>
          </a:prstGeom>
          <a:solidFill>
            <a:srgbClr val="EDF1D7"/>
          </a:solidFill>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按照征信机构</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获取信息的方式</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，征信渠道可以划分为</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直接渠道（主要渠道）</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间接渠道</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。直接渠道是指征信机构通过各种</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公开手段</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拿到企业或个人的征信资料。间接渠道是指征信机构在法律、法规</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允许的范围内</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从调查公司等其他</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第三方信息提供机构</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获得资料。</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流程图: 存储数据 5"/>
          <p:cNvSpPr/>
          <p:nvPr/>
        </p:nvSpPr>
        <p:spPr bwMode="auto">
          <a:xfrm rot="5400000">
            <a:off x="6051550" y="3145790"/>
            <a:ext cx="4208780" cy="2879725"/>
          </a:xfrm>
          <a:prstGeom prst="flowChartOnlineStorage">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文本框 7"/>
          <p:cNvSpPr txBox="true"/>
          <p:nvPr/>
        </p:nvSpPr>
        <p:spPr>
          <a:xfrm>
            <a:off x="2854960" y="2889885"/>
            <a:ext cx="3005455" cy="2614295"/>
          </a:xfrm>
          <a:prstGeom prst="rect">
            <a:avLst/>
          </a:prstGeom>
          <a:noFill/>
          <a:ln w="9525">
            <a:noFill/>
          </a:ln>
        </p:spPr>
        <p:txBody>
          <a:bodyPr anchor="t" anchorCtr="false">
            <a:spAutoFit/>
          </a:bodyPr>
          <a:p>
            <a:pPr eaLnBrk="0" hangingPunct="0"/>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个人征信渠道</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商业银行、信用卡公司、公用事业机构和零售商。</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就业单位。</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公安、法院、税务、劳动人事等政府部门。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4" name="文本框 8"/>
          <p:cNvSpPr txBox="true"/>
          <p:nvPr/>
        </p:nvSpPr>
        <p:spPr>
          <a:xfrm>
            <a:off x="6777990" y="2889885"/>
            <a:ext cx="3166745" cy="3538220"/>
          </a:xfrm>
          <a:prstGeom prst="rect">
            <a:avLst/>
          </a:prstGeom>
          <a:noFill/>
          <a:ln w="9525">
            <a:noFill/>
          </a:ln>
        </p:spPr>
        <p:txBody>
          <a:bodyPr anchor="t" anchorCtr="false">
            <a:spAutoFit/>
          </a:bodyPr>
          <a:p>
            <a:pPr eaLnBrk="0" hangingPunct="0"/>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企业征信渠道</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市场监督部门及税务部门。</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商业银行。</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法院、公安等政府部门。</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(4) </a:t>
            </a:r>
            <a:r>
              <a:rPr lang="zh-CN" altLang="en-US" sz="2000" dirty="0">
                <a:latin typeface="微软雅黑" panose="020B0503020204020204" charset="-122"/>
                <a:ea typeface="微软雅黑" panose="020B0503020204020204" charset="-122"/>
                <a:cs typeface="微软雅黑" panose="020B0503020204020204" charset="-122"/>
              </a:rPr>
              <a:t>官方公报及数据库。</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(5) </a:t>
            </a:r>
            <a:r>
              <a:rPr lang="zh-CN" altLang="en-US" sz="2000" dirty="0">
                <a:latin typeface="微软雅黑" panose="020B0503020204020204" charset="-122"/>
                <a:ea typeface="微软雅黑" panose="020B0503020204020204" charset="-122"/>
                <a:cs typeface="微软雅黑" panose="020B0503020204020204" charset="-122"/>
              </a:rPr>
              <a:t>报纸、杂志等新闻出版物及商业互联网站。</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06270" y="1609725"/>
            <a:ext cx="8380095" cy="3456305"/>
            <a:chOff x="808" y="2225"/>
            <a:chExt cx="13197" cy="5443"/>
          </a:xfrm>
        </p:grpSpPr>
        <p:pic>
          <p:nvPicPr>
            <p:cNvPr id="57346" name="图片 7"/>
            <p:cNvPicPr>
              <a:picLocks noChangeAspect="true"/>
            </p:cNvPicPr>
            <p:nvPr/>
          </p:nvPicPr>
          <p:blipFill>
            <a:blip r:embed="rId4"/>
            <a:stretch>
              <a:fillRect/>
            </a:stretch>
          </p:blipFill>
          <p:spPr>
            <a:xfrm>
              <a:off x="1078" y="3813"/>
              <a:ext cx="3330" cy="3855"/>
            </a:xfrm>
            <a:prstGeom prst="rect">
              <a:avLst/>
            </a:prstGeom>
            <a:noFill/>
            <a:ln w="9525">
              <a:noFill/>
            </a:ln>
          </p:spPr>
        </p:pic>
        <p:sp>
          <p:nvSpPr>
            <p:cNvPr id="57347" name="文本框 9"/>
            <p:cNvSpPr txBox="true"/>
            <p:nvPr/>
          </p:nvSpPr>
          <p:spPr>
            <a:xfrm>
              <a:off x="808" y="2225"/>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一</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信用数据概述</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7348" name="文本框 11"/>
            <p:cNvSpPr txBox="true"/>
            <p:nvPr/>
          </p:nvSpPr>
          <p:spPr>
            <a:xfrm>
              <a:off x="5500" y="3738"/>
              <a:ext cx="8505" cy="3633"/>
            </a:xfrm>
            <a:prstGeom prst="rect">
              <a:avLst/>
            </a:prstGeom>
            <a:noFill/>
            <a:ln w="9525">
              <a:noFill/>
            </a:ln>
          </p:spPr>
          <p:txBody>
            <a:bodyPr wrap="square" anchor="t" anchorCtr="false">
              <a:spAutoFit/>
            </a:bodyPr>
            <a:p>
              <a:pPr eaLnBrk="0" hangingPunct="0">
                <a:buClrTx/>
                <a:buFontTx/>
              </a:pPr>
              <a:r>
                <a:rPr lang="zh-CN" altLang="en-US" dirty="0">
                  <a:solidFill>
                    <a:schemeClr val="tx1"/>
                  </a:solidFill>
                  <a:latin typeface="微软雅黑" panose="020B0503020204020204" charset="-122"/>
                  <a:ea typeface="微软雅黑" panose="020B0503020204020204" charset="-122"/>
                </a:rPr>
                <a:t>征信服务离不开信用数据，信用数据是征信机构从事信用工作必备的基础。</a:t>
              </a:r>
              <a:endParaRPr lang="zh-CN" altLang="en-US" dirty="0">
                <a:solidFill>
                  <a:schemeClr val="tx1"/>
                </a:solidFill>
                <a:latin typeface="微软雅黑" panose="020B0503020204020204" charset="-122"/>
                <a:ea typeface="微软雅黑" panose="020B0503020204020204" charset="-122"/>
              </a:endParaRPr>
            </a:p>
            <a:p>
              <a:pPr eaLnBrk="0" hangingPunct="0">
                <a:buClrTx/>
                <a:buFontTx/>
              </a:pPr>
              <a:endParaRPr lang="zh-CN" altLang="en-US" dirty="0">
                <a:solidFill>
                  <a:schemeClr val="tx1"/>
                </a:solidFill>
                <a:latin typeface="微软雅黑" panose="020B0503020204020204" charset="-122"/>
                <a:ea typeface="微软雅黑" panose="020B0503020204020204" charset="-122"/>
              </a:endParaRPr>
            </a:p>
            <a:p>
              <a:pPr eaLnBrk="0" hangingPunct="0">
                <a:buClrTx/>
                <a:buFontTx/>
              </a:pPr>
              <a:r>
                <a:rPr lang="zh-CN" altLang="en-US" dirty="0">
                  <a:solidFill>
                    <a:schemeClr val="tx1"/>
                  </a:solidFill>
                  <a:latin typeface="微软雅黑" panose="020B0503020204020204" charset="-122"/>
                  <a:ea typeface="微软雅黑" panose="020B0503020204020204" charset="-122"/>
                </a:rPr>
                <a:t>征信业务，无论是企业征信还是个人征信，都是建立在</a:t>
              </a:r>
              <a:r>
                <a:rPr lang="zh-CN" altLang="en-US" dirty="0">
                  <a:solidFill>
                    <a:srgbClr val="00B0F0"/>
                  </a:solidFill>
                  <a:latin typeface="微软雅黑" panose="020B0503020204020204" charset="-122"/>
                  <a:ea typeface="微软雅黑" panose="020B0503020204020204" charset="-122"/>
                </a:rPr>
                <a:t>对大量信用数据的收集、整理、分析和归纳的基础上</a:t>
              </a:r>
              <a:r>
                <a:rPr lang="zh-CN" altLang="en-US" dirty="0">
                  <a:solidFill>
                    <a:schemeClr val="tx1"/>
                  </a:solidFill>
                  <a:latin typeface="微软雅黑" panose="020B0503020204020204" charset="-122"/>
                  <a:ea typeface="微软雅黑" panose="020B0503020204020204" charset="-122"/>
                </a:rPr>
                <a:t>。信用机构必须具备数据收集、保存、传输、整理、分析的</a:t>
              </a:r>
              <a:r>
                <a:rPr lang="zh-CN" altLang="en-US" dirty="0">
                  <a:solidFill>
                    <a:srgbClr val="00B0F0"/>
                  </a:solidFill>
                  <a:latin typeface="微软雅黑" panose="020B0503020204020204" charset="-122"/>
                  <a:ea typeface="微软雅黑" panose="020B0503020204020204" charset="-122"/>
                </a:rPr>
                <a:t>技术能力</a:t>
              </a:r>
              <a:r>
                <a:rPr lang="zh-CN" altLang="en-US" dirty="0">
                  <a:solidFill>
                    <a:schemeClr val="tx1"/>
                  </a:solidFill>
                  <a:latin typeface="微软雅黑" panose="020B0503020204020204" charset="-122"/>
                  <a:ea typeface="微软雅黑" panose="020B0503020204020204" charset="-122"/>
                </a:rPr>
                <a:t>。（大数据时代，互联网公司具有技术优势和直接获取海量数据的优势。）</a:t>
              </a:r>
              <a:endParaRPr lang="zh-CN" altLang="en-US"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73175" y="1381760"/>
            <a:ext cx="9645650" cy="4855210"/>
            <a:chOff x="2005" y="2176"/>
            <a:chExt cx="15190" cy="7646"/>
          </a:xfrm>
        </p:grpSpPr>
        <p:grpSp>
          <p:nvGrpSpPr>
            <p:cNvPr id="2" name="组合 1"/>
            <p:cNvGrpSpPr/>
            <p:nvPr/>
          </p:nvGrpSpPr>
          <p:grpSpPr>
            <a:xfrm>
              <a:off x="2005" y="2850"/>
              <a:ext cx="15190" cy="6973"/>
              <a:chOff x="-645" y="2675"/>
              <a:chExt cx="15190" cy="6973"/>
            </a:xfrm>
          </p:grpSpPr>
          <p:pic>
            <p:nvPicPr>
              <p:cNvPr id="58375" name="AutoShape 81"/>
              <p:cNvPicPr/>
              <p:nvPr/>
            </p:nvPicPr>
            <p:blipFill>
              <a:blip r:embed="rId4"/>
              <a:stretch>
                <a:fillRect/>
              </a:stretch>
            </p:blipFill>
            <p:spPr>
              <a:xfrm>
                <a:off x="-645" y="3385"/>
                <a:ext cx="8193" cy="6263"/>
              </a:xfrm>
              <a:prstGeom prst="rect">
                <a:avLst/>
              </a:prstGeom>
              <a:noFill/>
              <a:ln w="9525">
                <a:noFill/>
              </a:ln>
            </p:spPr>
          </p:pic>
          <p:pic>
            <p:nvPicPr>
              <p:cNvPr id="58376" name="圆角矩形 43"/>
              <p:cNvPicPr/>
              <p:nvPr/>
            </p:nvPicPr>
            <p:blipFill>
              <a:blip r:embed="rId5"/>
              <a:stretch>
                <a:fillRect/>
              </a:stretch>
            </p:blipFill>
            <p:spPr>
              <a:xfrm>
                <a:off x="2238" y="2675"/>
                <a:ext cx="2475" cy="1718"/>
              </a:xfrm>
              <a:prstGeom prst="rect">
                <a:avLst/>
              </a:prstGeom>
              <a:noFill/>
              <a:ln w="9525">
                <a:noFill/>
              </a:ln>
            </p:spPr>
          </p:pic>
          <p:pic>
            <p:nvPicPr>
              <p:cNvPr id="58377" name="AutoShape 81"/>
              <p:cNvPicPr/>
              <p:nvPr/>
            </p:nvPicPr>
            <p:blipFill>
              <a:blip r:embed="rId6"/>
              <a:stretch>
                <a:fillRect/>
              </a:stretch>
            </p:blipFill>
            <p:spPr>
              <a:xfrm>
                <a:off x="6485" y="3255"/>
                <a:ext cx="8060" cy="6393"/>
              </a:xfrm>
              <a:prstGeom prst="rect">
                <a:avLst/>
              </a:prstGeom>
              <a:noFill/>
              <a:ln w="9525">
                <a:noFill/>
              </a:ln>
            </p:spPr>
          </p:pic>
          <p:pic>
            <p:nvPicPr>
              <p:cNvPr id="58378" name="圆角矩形 17"/>
              <p:cNvPicPr/>
              <p:nvPr/>
            </p:nvPicPr>
            <p:blipFill>
              <a:blip r:embed="rId7"/>
              <a:stretch>
                <a:fillRect/>
              </a:stretch>
            </p:blipFill>
            <p:spPr>
              <a:xfrm>
                <a:off x="9318" y="2698"/>
                <a:ext cx="2485" cy="1717"/>
              </a:xfrm>
              <a:prstGeom prst="rect">
                <a:avLst/>
              </a:prstGeom>
              <a:noFill/>
              <a:ln w="9525">
                <a:noFill/>
              </a:ln>
            </p:spPr>
          </p:pic>
          <p:pic>
            <p:nvPicPr>
              <p:cNvPr id="58379" name="AutoShape 69"/>
              <p:cNvPicPr/>
              <p:nvPr/>
            </p:nvPicPr>
            <p:blipFill>
              <a:blip r:embed="rId8"/>
              <a:stretch>
                <a:fillRect/>
              </a:stretch>
            </p:blipFill>
            <p:spPr>
              <a:xfrm>
                <a:off x="9893" y="3093"/>
                <a:ext cx="1335" cy="1392"/>
              </a:xfrm>
              <a:prstGeom prst="rect">
                <a:avLst/>
              </a:prstGeom>
              <a:noFill/>
              <a:ln w="9525">
                <a:noFill/>
              </a:ln>
            </p:spPr>
          </p:pic>
          <p:pic>
            <p:nvPicPr>
              <p:cNvPr id="58380" name="AutoShape 69"/>
              <p:cNvPicPr/>
              <p:nvPr/>
            </p:nvPicPr>
            <p:blipFill>
              <a:blip r:embed="rId9"/>
              <a:stretch>
                <a:fillRect/>
              </a:stretch>
            </p:blipFill>
            <p:spPr>
              <a:xfrm>
                <a:off x="2808" y="3113"/>
                <a:ext cx="1335" cy="1400"/>
              </a:xfrm>
              <a:prstGeom prst="rect">
                <a:avLst/>
              </a:prstGeom>
              <a:noFill/>
              <a:ln w="9525">
                <a:noFill/>
              </a:ln>
            </p:spPr>
          </p:pic>
          <p:sp>
            <p:nvSpPr>
              <p:cNvPr id="58382" name="矩形 55"/>
              <p:cNvSpPr/>
              <p:nvPr/>
            </p:nvSpPr>
            <p:spPr>
              <a:xfrm>
                <a:off x="1058" y="4105"/>
                <a:ext cx="4667" cy="580"/>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信用信息查询服务</a:t>
                </a:r>
                <a:endParaRPr lang="zh-CN" altLang="en-US" b="1" dirty="0">
                  <a:solidFill>
                    <a:srgbClr val="00B0F0"/>
                  </a:solidFill>
                  <a:latin typeface="微软雅黑" panose="020B0503020204020204" charset="-122"/>
                  <a:ea typeface="微软雅黑" panose="020B0503020204020204" charset="-122"/>
                </a:endParaRPr>
              </a:p>
            </p:txBody>
          </p:sp>
          <p:sp>
            <p:nvSpPr>
              <p:cNvPr id="58383" name="矩形 65"/>
              <p:cNvSpPr/>
              <p:nvPr/>
            </p:nvSpPr>
            <p:spPr>
              <a:xfrm>
                <a:off x="8123" y="4105"/>
                <a:ext cx="5220" cy="1308"/>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利用征信数据库为企业间提供商务合作服务</a:t>
                </a:r>
                <a:endParaRPr lang="zh-CN" altLang="en-US" b="1" dirty="0">
                  <a:solidFill>
                    <a:srgbClr val="00B0F0"/>
                  </a:solidFill>
                  <a:latin typeface="微软雅黑" panose="020B0503020204020204" charset="-122"/>
                  <a:ea typeface="微软雅黑" panose="020B0503020204020204" charset="-122"/>
                </a:endParaRPr>
              </a:p>
            </p:txBody>
          </p:sp>
          <p:sp>
            <p:nvSpPr>
              <p:cNvPr id="58384" name="矩形 44"/>
              <p:cNvSpPr/>
              <p:nvPr/>
            </p:nvSpPr>
            <p:spPr>
              <a:xfrm>
                <a:off x="810" y="5030"/>
                <a:ext cx="5105" cy="2083"/>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储存在商业信用数据库中的丰富的企业数据和个人数据，可以为社会提供详实、快速、高效的信用信息查询服务。</a:t>
                </a:r>
                <a:endParaRPr lang="zh-CN" altLang="en-US" sz="2000" dirty="0">
                  <a:solidFill>
                    <a:srgbClr val="000000"/>
                  </a:solidFill>
                  <a:latin typeface="微软雅黑" panose="020B0503020204020204" charset="-122"/>
                  <a:ea typeface="微软雅黑" panose="020B0503020204020204" charset="-122"/>
                </a:endParaRPr>
              </a:p>
            </p:txBody>
          </p:sp>
          <p:sp>
            <p:nvSpPr>
              <p:cNvPr id="58385" name="矩形 46"/>
              <p:cNvSpPr/>
              <p:nvPr/>
            </p:nvSpPr>
            <p:spPr>
              <a:xfrm>
                <a:off x="7788" y="5475"/>
                <a:ext cx="5545" cy="2083"/>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为</a:t>
                </a:r>
                <a:r>
                  <a:rPr lang="zh-CN" altLang="en-US" sz="2000" dirty="0">
                    <a:solidFill>
                      <a:srgbClr val="000000"/>
                    </a:solidFill>
                    <a:latin typeface="微软雅黑" panose="020B0503020204020204" charset="-122"/>
                    <a:ea typeface="微软雅黑" panose="020B0503020204020204" charset="-122"/>
                  </a:rPr>
                  <a:t>企业的商务活动提供一个平台，使企业能够获得行业内和行业间的各类信息，促进企业之间的商务合作和交流。</a:t>
                </a:r>
                <a:endParaRPr lang="zh-CN" altLang="en-US" sz="2000" dirty="0">
                  <a:solidFill>
                    <a:srgbClr val="000000"/>
                  </a:solidFill>
                  <a:latin typeface="微软雅黑" panose="020B0503020204020204" charset="-122"/>
                  <a:ea typeface="微软雅黑" panose="020B0503020204020204" charset="-122"/>
                </a:endParaRPr>
              </a:p>
            </p:txBody>
          </p:sp>
        </p:grpSp>
        <p:sp>
          <p:nvSpPr>
            <p:cNvPr id="58369" name="标题 1"/>
            <p:cNvSpPr>
              <a:spLocks noGrp="true"/>
            </p:cNvSpPr>
            <p:nvPr/>
          </p:nvSpPr>
          <p:spPr>
            <a:xfrm>
              <a:off x="2835" y="2176"/>
              <a:ext cx="13530"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rgbClr val="130401"/>
                  </a:solidFill>
                  <a:latin typeface="微软雅黑" panose="020B0503020204020204" charset="-122"/>
                  <a:ea typeface="微软雅黑" panose="020B0503020204020204" charset="-122"/>
                </a:rPr>
                <a:t>（二）信用数据服务</a:t>
              </a:r>
              <a:endParaRPr lang="zh-CN" altLang="en-US" sz="24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3" name="组合 12"/>
          <p:cNvGrpSpPr/>
          <p:nvPr/>
        </p:nvGrpSpPr>
        <p:grpSpPr>
          <a:xfrm>
            <a:off x="1259205" y="1315720"/>
            <a:ext cx="9674225" cy="4911725"/>
            <a:chOff x="-645" y="1964"/>
            <a:chExt cx="15235" cy="7735"/>
          </a:xfrm>
        </p:grpSpPr>
        <p:sp>
          <p:nvSpPr>
            <p:cNvPr id="2" name="标题 1"/>
            <p:cNvSpPr>
              <a:spLocks noGrp="true"/>
            </p:cNvSpPr>
            <p:nvPr/>
          </p:nvSpPr>
          <p:spPr>
            <a:xfrm>
              <a:off x="295" y="1964"/>
              <a:ext cx="13530"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rgbClr val="130401"/>
                  </a:solidFill>
                  <a:latin typeface="微软雅黑" panose="020B0503020204020204" charset="-122"/>
                  <a:ea typeface="微软雅黑" panose="020B0503020204020204" charset="-122"/>
                </a:rPr>
                <a:t>（二）信用数据服务</a:t>
              </a:r>
              <a:endParaRPr lang="zh-CN" altLang="en-US" sz="2400" dirty="0">
                <a:solidFill>
                  <a:srgbClr val="130401"/>
                </a:solidFill>
                <a:latin typeface="微软雅黑" panose="020B0503020204020204" charset="-122"/>
                <a:ea typeface="微软雅黑" panose="020B0503020204020204" charset="-122"/>
              </a:endParaRPr>
            </a:p>
          </p:txBody>
        </p:sp>
        <p:pic>
          <p:nvPicPr>
            <p:cNvPr id="3" name="AutoShape 81"/>
            <p:cNvPicPr/>
            <p:nvPr/>
          </p:nvPicPr>
          <p:blipFill>
            <a:blip r:embed="rId4"/>
            <a:stretch>
              <a:fillRect/>
            </a:stretch>
          </p:blipFill>
          <p:spPr>
            <a:xfrm>
              <a:off x="-645" y="3371"/>
              <a:ext cx="8193" cy="6263"/>
            </a:xfrm>
            <a:prstGeom prst="rect">
              <a:avLst/>
            </a:prstGeom>
            <a:noFill/>
            <a:ln w="9525">
              <a:noFill/>
            </a:ln>
          </p:spPr>
        </p:pic>
        <p:pic>
          <p:nvPicPr>
            <p:cNvPr id="4" name="圆角矩形 43"/>
            <p:cNvPicPr/>
            <p:nvPr/>
          </p:nvPicPr>
          <p:blipFill>
            <a:blip r:embed="rId5"/>
            <a:stretch>
              <a:fillRect/>
            </a:stretch>
          </p:blipFill>
          <p:spPr>
            <a:xfrm>
              <a:off x="2238" y="2661"/>
              <a:ext cx="2475" cy="1718"/>
            </a:xfrm>
            <a:prstGeom prst="rect">
              <a:avLst/>
            </a:prstGeom>
            <a:noFill/>
            <a:ln w="9525">
              <a:noFill/>
            </a:ln>
          </p:spPr>
        </p:pic>
        <p:pic>
          <p:nvPicPr>
            <p:cNvPr id="5" name="AutoShape 81"/>
            <p:cNvPicPr/>
            <p:nvPr/>
          </p:nvPicPr>
          <p:blipFill>
            <a:blip r:embed="rId6"/>
            <a:stretch>
              <a:fillRect/>
            </a:stretch>
          </p:blipFill>
          <p:spPr>
            <a:xfrm>
              <a:off x="6530" y="3306"/>
              <a:ext cx="8060" cy="6393"/>
            </a:xfrm>
            <a:prstGeom prst="rect">
              <a:avLst/>
            </a:prstGeom>
            <a:noFill/>
            <a:ln w="9525">
              <a:noFill/>
            </a:ln>
          </p:spPr>
        </p:pic>
        <p:pic>
          <p:nvPicPr>
            <p:cNvPr id="6" name="圆角矩形 17"/>
            <p:cNvPicPr/>
            <p:nvPr/>
          </p:nvPicPr>
          <p:blipFill>
            <a:blip r:embed="rId7"/>
            <a:stretch>
              <a:fillRect/>
            </a:stretch>
          </p:blipFill>
          <p:spPr>
            <a:xfrm>
              <a:off x="9318" y="2684"/>
              <a:ext cx="2485" cy="1717"/>
            </a:xfrm>
            <a:prstGeom prst="rect">
              <a:avLst/>
            </a:prstGeom>
            <a:noFill/>
            <a:ln w="9525">
              <a:noFill/>
            </a:ln>
          </p:spPr>
        </p:pic>
        <p:pic>
          <p:nvPicPr>
            <p:cNvPr id="7" name="AutoShape 69"/>
            <p:cNvPicPr/>
            <p:nvPr/>
          </p:nvPicPr>
          <p:blipFill>
            <a:blip r:embed="rId8"/>
            <a:stretch>
              <a:fillRect/>
            </a:stretch>
          </p:blipFill>
          <p:spPr>
            <a:xfrm>
              <a:off x="9893" y="3079"/>
              <a:ext cx="1335" cy="1392"/>
            </a:xfrm>
            <a:prstGeom prst="rect">
              <a:avLst/>
            </a:prstGeom>
            <a:noFill/>
            <a:ln w="9525">
              <a:noFill/>
            </a:ln>
          </p:spPr>
        </p:pic>
        <p:pic>
          <p:nvPicPr>
            <p:cNvPr id="8" name="AutoShape 69"/>
            <p:cNvPicPr/>
            <p:nvPr/>
          </p:nvPicPr>
          <p:blipFill>
            <a:blip r:embed="rId9"/>
            <a:stretch>
              <a:fillRect/>
            </a:stretch>
          </p:blipFill>
          <p:spPr>
            <a:xfrm>
              <a:off x="2808" y="3099"/>
              <a:ext cx="1335" cy="1400"/>
            </a:xfrm>
            <a:prstGeom prst="rect">
              <a:avLst/>
            </a:prstGeom>
            <a:noFill/>
            <a:ln w="9525">
              <a:noFill/>
            </a:ln>
          </p:spPr>
        </p:pic>
        <p:sp>
          <p:nvSpPr>
            <p:cNvPr id="9" name="矩形 76"/>
            <p:cNvSpPr/>
            <p:nvPr/>
          </p:nvSpPr>
          <p:spPr>
            <a:xfrm>
              <a:off x="785" y="4174"/>
              <a:ext cx="5360" cy="189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利用征信数据库为企业与消费者提供商务信息服务</a:t>
              </a:r>
              <a:endParaRPr lang="zh-CN" altLang="en-US" b="1" dirty="0">
                <a:solidFill>
                  <a:srgbClr val="00B0F0"/>
                </a:solidFill>
                <a:latin typeface="微软雅黑" panose="020B0503020204020204" charset="-122"/>
                <a:ea typeface="微软雅黑" panose="020B0503020204020204" charset="-122"/>
              </a:endParaRPr>
            </a:p>
          </p:txBody>
        </p:sp>
        <p:sp>
          <p:nvSpPr>
            <p:cNvPr id="10" name="矩形 47"/>
            <p:cNvSpPr/>
            <p:nvPr/>
          </p:nvSpPr>
          <p:spPr>
            <a:xfrm>
              <a:off x="710" y="6186"/>
              <a:ext cx="5675" cy="1600"/>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基于企业信用数据库和个人信用数据库，我们可以为企业和消费者之间搭起信息的桥梁</a:t>
              </a:r>
              <a:endParaRPr lang="zh-CN" altLang="en-US" sz="2000" dirty="0">
                <a:solidFill>
                  <a:srgbClr val="000000"/>
                </a:solidFill>
                <a:latin typeface="微软雅黑" panose="020B0503020204020204" charset="-122"/>
                <a:ea typeface="微软雅黑" panose="020B0503020204020204" charset="-122"/>
              </a:endParaRPr>
            </a:p>
          </p:txBody>
        </p:sp>
        <p:sp>
          <p:nvSpPr>
            <p:cNvPr id="11" name="矩形 48"/>
            <p:cNvSpPr/>
            <p:nvPr/>
          </p:nvSpPr>
          <p:spPr>
            <a:xfrm>
              <a:off x="7800" y="4174"/>
              <a:ext cx="5049" cy="580"/>
            </a:xfrm>
            <a:prstGeom prst="rect">
              <a:avLst/>
            </a:prstGeom>
            <a:noFill/>
            <a:ln w="9525">
              <a:noFill/>
            </a:ln>
          </p:spPr>
          <p:txBody>
            <a:bodyPr wrap="square" anchor="t" anchorCtr="false">
              <a:spAutoFit/>
            </a:bodyPr>
            <a:p>
              <a:pPr>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向社会提供综合性研究报告</a:t>
              </a:r>
              <a:endParaRPr lang="zh-CN" altLang="en-US" b="1" dirty="0">
                <a:solidFill>
                  <a:srgbClr val="00B0F0"/>
                </a:solidFill>
                <a:latin typeface="微软雅黑" panose="020B0503020204020204" charset="-122"/>
                <a:ea typeface="微软雅黑" panose="020B0503020204020204" charset="-122"/>
              </a:endParaRPr>
            </a:p>
          </p:txBody>
        </p:sp>
        <p:sp>
          <p:nvSpPr>
            <p:cNvPr id="15" name="矩形 49"/>
            <p:cNvSpPr/>
            <p:nvPr/>
          </p:nvSpPr>
          <p:spPr>
            <a:xfrm>
              <a:off x="7930" y="5441"/>
              <a:ext cx="5280" cy="208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定期发布不守信用黑名单和诚信企业，向社会公开有关资料，监督、约束不良商业行为，鼓励诚实守信。</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3900</Words>
  <Application>WPS 演示</Application>
  <PresentationFormat>宽屏</PresentationFormat>
  <Paragraphs>298</Paragraphs>
  <Slides>24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24</vt:i4>
      </vt:variant>
    </vt:vector>
  </HeadingPairs>
  <TitlesOfParts>
    <vt:vector size="35" baseType="lpstr">
      <vt:lpstr>Arial</vt:lpstr>
      <vt:lpstr>宋体</vt:lpstr>
      <vt:lpstr>Wingdings</vt:lpstr>
      <vt:lpstr>微软雅黑</vt:lpstr>
      <vt:lpstr>经典综艺体简</vt:lpstr>
      <vt:lpstr>新宋体</vt:lpstr>
      <vt:lpstr>黑体</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92</cp:revision>
  <dcterms:created xsi:type="dcterms:W3CDTF">2023-03-14T13:08:06Z</dcterms:created>
  <dcterms:modified xsi:type="dcterms:W3CDTF">2023-03-14T13:08:06Z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