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337" r:id="rId36"/>
    <p:sldId id="338" r:id="rId37"/>
    <p:sldId id="339" r:id="rId38"/>
    <p:sldId id="340" r:id="rId39"/>
    <p:sldId id="370" r:id="rId40"/>
    <p:sldId id="341" r:id="rId41"/>
    <p:sldId id="402"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0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ustomXml" Target="../customXml/item1.xml"/><Relationship Id="rId48" Type="http://schemas.openxmlformats.org/officeDocument/2006/relationships/customXmlProps" Target="../customXml/itemProps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00B0F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00B0F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31287" cy="4767904"/>
            <a:chOff x="8" y="2084"/>
            <a:chExt cx="14222"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577" cy="4506"/>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a:t>
              </a:r>
              <a:r>
                <a:rPr lang="zh-CN" altLang="zh-CN" sz="2000" b="1" dirty="0">
                  <a:solidFill>
                    <a:srgbClr val="00B0F0"/>
                  </a:solidFill>
                  <a:latin typeface="微软雅黑" panose="020B0503020204020204" charset="-122"/>
                  <a:ea typeface="微软雅黑" panose="020B0503020204020204" charset="-122"/>
                  <a:cs typeface="微软雅黑" panose="020B0503020204020204" charset="-122"/>
                </a:rPr>
                <a:t>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发行规模过大</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财政危机</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5017135"/>
            <a:chOff x="55" y="2338"/>
            <a:chExt cx="14289" cy="7901"/>
          </a:xfrm>
        </p:grpSpPr>
        <p:sp>
          <p:nvSpPr>
            <p:cNvPr id="60422" name="Rectangle 3"/>
            <p:cNvSpPr>
              <a:spLocks noGrp="true" noChangeArrowheads="true"/>
            </p:cNvSpPr>
            <p:nvPr/>
          </p:nvSpPr>
          <p:spPr>
            <a:xfrm>
              <a:off x="873" y="5288"/>
              <a:ext cx="12815" cy="24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38" y="8157"/>
              <a:ext cx="12488" cy="2082"/>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信用评级机构根据定量和定性因素来确定国家信用评级，测量国家偿还债务的能力和意愿。</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宏观／增长</a:t>
              </a:r>
              <a:endParaRPr lang="zh-CN" altLang="en-US" sz="2000" b="1" dirty="0">
                <a:solidFill>
                  <a:srgbClr val="00B0F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评级及经济增长模式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公共融资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债务</a:t>
              </a:r>
              <a:endParaRPr lang="zh-CN" altLang="en-US" sz="2000" b="1" dirty="0">
                <a:solidFill>
                  <a:srgbClr val="00B0F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金融部门</a:t>
              </a:r>
              <a:endParaRPr lang="zh-CN" altLang="en-US" sz="2000" b="1" dirty="0">
                <a:solidFill>
                  <a:srgbClr val="00B0F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外部融资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汇率</a:t>
              </a:r>
              <a:endParaRPr lang="zh-CN" altLang="en-US" sz="2000" b="1" dirty="0">
                <a:solidFill>
                  <a:srgbClr val="00B0F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政治</a:t>
              </a:r>
              <a:endParaRPr lang="zh-CN" altLang="en-US" sz="2000" b="1" dirty="0">
                <a:solidFill>
                  <a:srgbClr val="00B0F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结构／机构</a:t>
              </a:r>
              <a:endParaRPr lang="zh-CN" altLang="en-US" sz="2000" b="1" dirty="0">
                <a:solidFill>
                  <a:srgbClr val="00B0F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其他</a:t>
              </a:r>
              <a:endParaRPr lang="zh-CN" altLang="en-US" sz="2000" b="1" dirty="0">
                <a:solidFill>
                  <a:srgbClr val="00B0F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183007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a:solidFill>
                  <a:srgbClr val="00B0F0"/>
                </a:solidFill>
                <a:latin typeface="微软雅黑" panose="020B0503020204020204" charset="-122"/>
                <a:ea typeface="微软雅黑" panose="020B0503020204020204" charset="-122"/>
                <a:cs typeface="微软雅黑" panose="020B0503020204020204" charset="-122"/>
              </a:rPr>
              <a:t>人均</a:t>
            </a:r>
            <a:r>
              <a:rPr lang="en-US" altLang="zh-CN">
                <a:solidFill>
                  <a:srgbClr val="00B0F0"/>
                </a:solidFill>
                <a:latin typeface="微软雅黑" panose="020B0503020204020204" charset="-122"/>
                <a:ea typeface="微软雅黑" panose="020B0503020204020204" charset="-122"/>
                <a:cs typeface="微软雅黑" panose="020B0503020204020204" charset="-122"/>
              </a:rPr>
              <a:t>GDP</a:t>
            </a:r>
            <a:r>
              <a:rPr lang="zh-CN" altLang="en-US">
                <a:solidFill>
                  <a:srgbClr val="00B0F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a:latin typeface="微软雅黑" panose="020B0503020204020204" charset="-122"/>
                <a:ea typeface="微软雅黑" panose="020B0503020204020204" charset="-122"/>
                <a:cs typeface="微软雅黑" panose="020B0503020204020204" charset="-122"/>
              </a:rPr>
              <a:t>作为</a:t>
            </a:r>
            <a:r>
              <a:rPr lang="zh-CN" altLang="en-US">
                <a:solidFill>
                  <a:srgbClr val="00B0F0"/>
                </a:solidFill>
                <a:latin typeface="微软雅黑" panose="020B0503020204020204" charset="-122"/>
                <a:ea typeface="微软雅黑" panose="020B0503020204020204" charset="-122"/>
                <a:cs typeface="微软雅黑" panose="020B0503020204020204" charset="-122"/>
              </a:rPr>
              <a:t>关键指标</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差别主要体现在惠誉和标准普尔</a:t>
            </a:r>
            <a:r>
              <a:rPr lang="zh-CN" altLang="en-US">
                <a:solidFill>
                  <a:srgbClr val="00B0F0"/>
                </a:solidFill>
                <a:latin typeface="微软雅黑" panose="020B0503020204020204" charset="-122"/>
                <a:ea typeface="微软雅黑" panose="020B0503020204020204" charset="-122"/>
                <a:cs typeface="微软雅黑" panose="020B0503020204020204" charset="-122"/>
              </a:rPr>
              <a:t>对政府或有负债</a:t>
            </a:r>
            <a:r>
              <a:rPr lang="zh-CN" altLang="en-US">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a:latin typeface="微软雅黑" panose="020B0503020204020204" charset="-122"/>
                <a:ea typeface="微软雅黑" panose="020B0503020204020204" charset="-122"/>
                <a:cs typeface="微软雅黑" panose="020B0503020204020204" charset="-122"/>
              </a:rPr>
              <a:t>，而穆迪对</a:t>
            </a:r>
            <a:r>
              <a:rPr lang="zh-CN" altLang="en-US">
                <a:solidFill>
                  <a:srgbClr val="00B0F0"/>
                </a:solidFill>
                <a:latin typeface="微软雅黑" panose="020B0503020204020204" charset="-122"/>
                <a:ea typeface="微软雅黑" panose="020B0503020204020204" charset="-122"/>
                <a:cs typeface="微软雅黑" panose="020B0503020204020204" charset="-122"/>
              </a:rPr>
              <a:t>事件风险</a:t>
            </a:r>
            <a:r>
              <a:rPr lang="zh-CN" altLang="en-US">
                <a:latin typeface="微软雅黑" panose="020B0503020204020204" charset="-122"/>
                <a:ea typeface="微软雅黑" panose="020B0503020204020204" charset="-122"/>
                <a:cs typeface="微软雅黑" panose="020B0503020204020204" charset="-122"/>
              </a:rPr>
              <a:t>赋予较高权重。穆迪和标准普尔</a:t>
            </a:r>
            <a:r>
              <a:rPr lang="zh-CN" altLang="en-US">
                <a:solidFill>
                  <a:srgbClr val="00B0F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en-US" altLang="zh-CN">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内债</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外债</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a:t>
              </a:r>
              <a:r>
                <a:rPr lang="zh-CN" altLang="en-US" sz="2000" dirty="0">
                  <a:solidFill>
                    <a:srgbClr val="00B0F0"/>
                  </a:solidFill>
                  <a:latin typeface="微软雅黑" panose="020B0503020204020204" charset="-122"/>
                  <a:ea typeface="微软雅黑" panose="020B0503020204020204" charset="-122"/>
                </a:rPr>
                <a:t>谨慎的态度</a:t>
              </a:r>
              <a:r>
                <a:rPr lang="zh-CN" altLang="en-US" sz="2000" dirty="0">
                  <a:solidFill>
                    <a:srgbClr val="000000"/>
                  </a:solidFill>
                  <a:latin typeface="微软雅黑" panose="020B0503020204020204" charset="-122"/>
                  <a:ea typeface="微软雅黑" panose="020B0503020204020204" charset="-122"/>
                </a:rPr>
                <a:t>。用以下指标衡量外债发行规模风险状况：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00B0F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00B0F0"/>
                      </a:solidFill>
                      <a:latin typeface="微软雅黑" panose="020B0503020204020204" charset="-122"/>
                      <a:ea typeface="微软雅黑" panose="020B0503020204020204" charset="-122"/>
                      <a:cs typeface="微软雅黑" panose="020B0503020204020204" charset="-122"/>
                    </a:rPr>
                    <a:t>25</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706496"/>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B0F0"/>
                      </a:solidFill>
                      <a:latin typeface="微软雅黑" panose="020B0503020204020204" charset="-122"/>
                      <a:ea typeface="微软雅黑" panose="020B0503020204020204" charset="-122"/>
                    </a:rPr>
                    <a:t>一国对外债务的负担程度，可用多种指标衡量</a:t>
                  </a:r>
                  <a:r>
                    <a:rPr lang="zh-CN" altLang="en-US" dirty="0">
                      <a:solidFill>
                        <a:srgbClr val="000000"/>
                      </a:solidFill>
                      <a:latin typeface="微软雅黑" panose="020B0503020204020204" charset="-122"/>
                      <a:ea typeface="微软雅黑" panose="020B0503020204020204" charset="-122"/>
                    </a:rPr>
                    <a:t>，</a:t>
                  </a:r>
                  <a:r>
                    <a:rPr lang="zh-CN" dirty="0">
                      <a:solidFill>
                        <a:srgbClr val="000000"/>
                      </a:solidFill>
                      <a:latin typeface="微软雅黑" panose="020B0503020204020204" charset="-122"/>
                      <a:ea typeface="微软雅黑" panose="020B0503020204020204" charset="-122"/>
                    </a:rPr>
                    <a:t>下面介绍四种常用指标</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结构风险</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23415" y="1201420"/>
            <a:ext cx="8345170" cy="5012055"/>
            <a:chOff x="850" y="2143"/>
            <a:chExt cx="13142" cy="7893"/>
          </a:xfrm>
        </p:grpSpPr>
        <p:sp>
          <p:nvSpPr>
            <p:cNvPr id="48134" name="Rectangle 4"/>
            <p:cNvSpPr>
              <a:spLocks noGrp="true" noChangeArrowheads="true"/>
            </p:cNvSpPr>
            <p:nvPr/>
          </p:nvSpPr>
          <p:spPr>
            <a:xfrm>
              <a:off x="850" y="3248"/>
              <a:ext cx="13143"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国债综合管理风险的潜在因素</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降低国债发行风险的可行方法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风险综合管理</a:t>
              </a:r>
              <a:endPar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a:t>
              </a:r>
              <a:r>
                <a:rPr lang="zh-CN" altLang="en-US">
                  <a:solidFill>
                    <a:srgbClr val="00B0F0"/>
                  </a:solidFill>
                  <a:latin typeface="微软雅黑" panose="020B0503020204020204" charset="-122"/>
                  <a:ea typeface="微软雅黑" panose="020B0503020204020204" charset="-122"/>
                </a:rPr>
                <a:t>流通风险综合管理</a:t>
              </a:r>
              <a:endParaRPr lang="zh-CN" altLang="en-US">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流通规模</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00B0F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a:t>
              </a:r>
              <a:r>
                <a:rPr lang="zh-CN" altLang="en-US" dirty="0">
                  <a:solidFill>
                    <a:srgbClr val="00B0F0"/>
                  </a:solidFill>
                  <a:latin typeface="微软雅黑" panose="020B0503020204020204" charset="-122"/>
                  <a:ea typeface="微软雅黑" panose="020B0503020204020204" charset="-122"/>
                </a:rPr>
                <a:t>换手</a:t>
              </a:r>
              <a:r>
                <a:rPr lang="zh-CN" altLang="en-US" dirty="0">
                  <a:solidFill>
                    <a:srgbClr val="000000"/>
                  </a:solidFill>
                  <a:latin typeface="微软雅黑" panose="020B0503020204020204" charset="-122"/>
                  <a:ea typeface="微软雅黑" panose="020B0503020204020204" charset="-122"/>
                </a:rPr>
                <a:t>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B0F0"/>
                  </a:solidFill>
                  <a:latin typeface="微软雅黑" panose="020B0503020204020204" charset="-122"/>
                  <a:ea typeface="微软雅黑" panose="020B0503020204020204" charset="-122"/>
                </a:rPr>
                <a:t>弥补货币流通量的不足</a:t>
              </a:r>
              <a:r>
                <a:rPr lang="zh-CN" altLang="en-US" dirty="0">
                  <a:solidFill>
                    <a:srgbClr val="000000"/>
                  </a:solidFill>
                  <a:latin typeface="微软雅黑" panose="020B0503020204020204" charset="-122"/>
                  <a:ea typeface="微软雅黑" panose="020B0503020204020204" charset="-122"/>
                </a:rPr>
                <a:t>，帮助物质商品实现其社会价值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a:t>
              </a:r>
              <a:r>
                <a:rPr lang="zh-CN" altLang="en-US" dirty="0">
                  <a:solidFill>
                    <a:srgbClr val="00B0F0"/>
                  </a:solidFill>
                  <a:latin typeface="微软雅黑" panose="020B0503020204020204" charset="-122"/>
                  <a:ea typeface="微软雅黑" panose="020B0503020204020204" charset="-122"/>
                </a:rPr>
                <a:t>通货膨胀</a:t>
              </a:r>
              <a:endParaRPr lang="zh-CN" altLang="en-US" dirty="0">
                <a:solidFill>
                  <a:srgbClr val="00B0F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a:t>
              </a:r>
              <a:r>
                <a:rPr lang="zh-CN" altLang="en-US" dirty="0">
                  <a:solidFill>
                    <a:srgbClr val="00B0F0"/>
                  </a:solidFill>
                  <a:latin typeface="微软雅黑" panose="020B0503020204020204" charset="-122"/>
                  <a:ea typeface="微软雅黑" panose="020B0503020204020204" charset="-122"/>
                </a:rPr>
                <a:t>临界值</a:t>
              </a:r>
              <a:r>
                <a:rPr lang="zh-CN" altLang="en-US" dirty="0">
                  <a:solidFill>
                    <a:srgbClr val="000000"/>
                  </a:solidFill>
                  <a:latin typeface="微软雅黑" panose="020B0503020204020204" charset="-122"/>
                  <a:ea typeface="微软雅黑" panose="020B0503020204020204" charset="-122"/>
                </a:rPr>
                <a:t>通常考虑四个关键指标，它们反映了国债</a:t>
              </a:r>
              <a:r>
                <a:rPr lang="zh-CN" altLang="en-US" dirty="0">
                  <a:solidFill>
                    <a:srgbClr val="00B0F0"/>
                  </a:solidFill>
                  <a:latin typeface="微软雅黑" panose="020B0503020204020204" charset="-122"/>
                  <a:ea typeface="微软雅黑" panose="020B0503020204020204" charset="-122"/>
                </a:rPr>
                <a:t>流通的过程和主要方面</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流通结构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3052"/>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00B0F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B0F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a:t>
              </a:r>
              <a:r>
                <a:rPr lang="zh-CN" altLang="en-US" sz="2000" dirty="0">
                  <a:solidFill>
                    <a:srgbClr val="00B0F0"/>
                  </a:solidFill>
                  <a:latin typeface="微软雅黑" panose="020B0503020204020204" charset="-122"/>
                  <a:ea typeface="微软雅黑" panose="020B0503020204020204" charset="-122"/>
                </a:rPr>
                <a:t>一组上市交易的国债收益率</a:t>
              </a:r>
              <a:r>
                <a:rPr lang="zh-CN" altLang="en-US" sz="2000" dirty="0">
                  <a:solidFill>
                    <a:srgbClr val="000000"/>
                  </a:solidFill>
                  <a:latin typeface="微软雅黑" panose="020B0503020204020204" charset="-122"/>
                  <a:ea typeface="微软雅黑" panose="020B0503020204020204" charset="-122"/>
                </a:rPr>
                <a:t>和它们</a:t>
              </a:r>
              <a:r>
                <a:rPr lang="zh-CN" altLang="en-US" sz="2000" dirty="0">
                  <a:solidFill>
                    <a:srgbClr val="00B0F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品种结构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a:t>
              </a:r>
              <a:r>
                <a:rPr lang="zh-CN" altLang="en-US" sz="2400" dirty="0">
                  <a:solidFill>
                    <a:srgbClr val="00B0F0"/>
                  </a:solidFill>
                  <a:latin typeface="微软雅黑" panose="020B0503020204020204" charset="-122"/>
                  <a:ea typeface="微软雅黑" panose="020B0503020204020204" charset="-122"/>
                </a:rPr>
                <a:t>凭证式</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00B0F0"/>
                  </a:solidFill>
                  <a:latin typeface="微软雅黑" panose="020B0503020204020204" charset="-122"/>
                  <a:ea typeface="微软雅黑" panose="020B0503020204020204" charset="-122"/>
                </a:rPr>
                <a:t>无记名式</a:t>
              </a:r>
              <a:r>
                <a:rPr lang="zh-CN" altLang="en-US" sz="2400" dirty="0">
                  <a:solidFill>
                    <a:srgbClr val="000000"/>
                  </a:solidFill>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记账式</a:t>
              </a:r>
              <a:r>
                <a:rPr lang="zh-CN" altLang="en-US" sz="2400" dirty="0">
                  <a:solidFill>
                    <a:srgbClr val="000000"/>
                  </a:solidFill>
                  <a:latin typeface="微软雅黑" panose="020B0503020204020204" charset="-122"/>
                  <a:ea typeface="微软雅黑" panose="020B0503020204020204" charset="-122"/>
                </a:rPr>
                <a:t>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B0F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934720"/>
            <a:ext cx="8818245" cy="1917065"/>
            <a:chOff x="-337" y="1041"/>
            <a:chExt cx="13887" cy="3019"/>
          </a:xfrm>
        </p:grpSpPr>
        <p:sp>
          <p:nvSpPr>
            <p:cNvPr id="56325" name="矩形 15"/>
            <p:cNvSpPr/>
            <p:nvPr/>
          </p:nvSpPr>
          <p:spPr>
            <a:xfrm>
              <a:off x="-117" y="104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国债流通品种结构管理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72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p:txBody>
        </p:sp>
      </p:grpSp>
      <p:sp>
        <p:nvSpPr>
          <p:cNvPr id="4" name="文本框 3"/>
          <p:cNvSpPr txBox="true"/>
          <p:nvPr/>
        </p:nvSpPr>
        <p:spPr>
          <a:xfrm>
            <a:off x="1847215" y="1472565"/>
            <a:ext cx="8849995" cy="5184775"/>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FF0000"/>
                </a:solidFill>
                <a:latin typeface="微软雅黑" panose="020B0503020204020204" charset="-122"/>
                <a:ea typeface="微软雅黑" panose="020B0503020204020204" charset="-122"/>
              </a:rPr>
              <a:t>凭证式国债</a:t>
            </a:r>
            <a:r>
              <a:rPr lang="zh-CN" altLang="en-US">
                <a:latin typeface="微软雅黑" panose="020B0503020204020204" charset="-122"/>
                <a:ea typeface="微软雅黑" panose="020B0503020204020204" charset="-122"/>
              </a:rPr>
              <a:t>（又称储蓄国债），</a:t>
            </a:r>
            <a:r>
              <a:rPr lang="zh-CN" altLang="en-US">
                <a:solidFill>
                  <a:srgbClr val="FF000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1）凭证式国债（凭证式储蓄国债)，它有纸质凭证，可以记名挂失，特别对于有些老年投资者来说，有证在手，心里才踏实，更容易被接受。凭证式国债主要面向个人，其它类型投资者也可投资，投资期限一般为3-5年，投资期内利率固定，利率通常比同期银行存款基准利率略高。</a:t>
            </a:r>
            <a:r>
              <a:rPr lang="zh-CN" altLang="en-US">
                <a:solidFill>
                  <a:srgbClr val="00B0F0"/>
                </a:solidFill>
                <a:latin typeface="微软雅黑" panose="020B0503020204020204" charset="-122"/>
                <a:ea typeface="微软雅黑" panose="020B0503020204020204" charset="-122"/>
              </a:rPr>
              <a:t>凭证式国债不可上市流通转让</a:t>
            </a:r>
            <a:r>
              <a:rPr lang="zh-CN" altLang="en-US">
                <a:latin typeface="微软雅黑" panose="020B0503020204020204" charset="-122"/>
                <a:ea typeface="微软雅黑" panose="020B0503020204020204" charset="-122"/>
              </a:rPr>
              <a:t>，可提前兑付，提前兑取时，除偿还本金外，</a:t>
            </a:r>
            <a:r>
              <a:rPr lang="zh-CN" altLang="en-US">
                <a:solidFill>
                  <a:srgbClr val="00B0F0"/>
                </a:solidFill>
                <a:latin typeface="微软雅黑" panose="020B0503020204020204" charset="-122"/>
                <a:ea typeface="微软雅黑" panose="020B0503020204020204" charset="-122"/>
              </a:rPr>
              <a:t>利息按实际持有天数及相应的利率档次计算</a:t>
            </a:r>
            <a:r>
              <a:rPr lang="zh-CN" altLang="en-US">
                <a:latin typeface="微软雅黑" panose="020B0503020204020204" charset="-122"/>
                <a:ea typeface="微软雅黑" panose="020B0503020204020204" charset="-122"/>
              </a:rPr>
              <a:t>（不像银行定存，提前支取只能得到活期利率），经办机构按兑付本金的2‰收取手续费。</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电子式国债（电子式储蓄国债)，只向个人投资者发售，采用实名制，不可流通转让，可提前兑付，提前兑取时经办机构按兑付本金的1‰收取手续费。投资期限一般为3-5年，有固定利率和浮动利率两种。如果将来加息，投资固定利率国债就会因利率锁定而显得不划算，而浮动利率储蓄国债就能享受加息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（3）记账式国债，是由财政部通过无纸化方式发行的、以电脑记账方式记录的国债，适用于个人和机构投资者，可以上市交易，它</a:t>
            </a:r>
            <a:r>
              <a:rPr lang="zh-CN" altLang="en-US">
                <a:solidFill>
                  <a:srgbClr val="00B0F0"/>
                </a:solidFill>
                <a:latin typeface="微软雅黑" panose="020B0503020204020204" charset="-122"/>
                <a:ea typeface="微软雅黑" panose="020B0503020204020204" charset="-122"/>
              </a:rPr>
              <a:t>以电子形式记录债券</a:t>
            </a:r>
            <a:r>
              <a:rPr lang="zh-CN" altLang="en-US">
                <a:latin typeface="微软雅黑" panose="020B0503020204020204" charset="-122"/>
                <a:ea typeface="微软雅黑" panose="020B0503020204020204" charset="-122"/>
              </a:rPr>
              <a:t>，期限一般较长，但比较灵活，投资者可一直持有到期获得到期收益，也可中途买卖通过差价获利。</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年期以内的称为</a:t>
            </a:r>
            <a:r>
              <a:rPr lang="zh-CN" altLang="en-US">
                <a:solidFill>
                  <a:srgbClr val="00B0F0"/>
                </a:solidFill>
                <a:latin typeface="微软雅黑" panose="020B0503020204020204" charset="-122"/>
                <a:ea typeface="微软雅黑" panose="020B0503020204020204" charset="-122"/>
              </a:rPr>
              <a:t>记账式贴现国债</a:t>
            </a:r>
            <a:r>
              <a:rPr lang="zh-CN" altLang="en-US">
                <a:latin typeface="微软雅黑" panose="020B0503020204020204" charset="-122"/>
                <a:ea typeface="微软雅黑" panose="020B0503020204020204" charset="-122"/>
              </a:rPr>
              <a:t>（俗称</a:t>
            </a:r>
            <a:r>
              <a:rPr lang="zh-CN" altLang="en-US">
                <a:solidFill>
                  <a:srgbClr val="00B0F0"/>
                </a:solidFill>
                <a:latin typeface="微软雅黑" panose="020B0503020204020204" charset="-122"/>
                <a:ea typeface="微软雅黑" panose="020B0503020204020204" charset="-122"/>
              </a:rPr>
              <a:t>国库券</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年期以上的称为</a:t>
            </a:r>
            <a:r>
              <a:rPr lang="zh-CN" altLang="en-US">
                <a:solidFill>
                  <a:srgbClr val="00B0F0"/>
                </a:solidFill>
                <a:latin typeface="微软雅黑" panose="020B0503020204020204" charset="-122"/>
                <a:ea typeface="微软雅黑" panose="020B0503020204020204" charset="-122"/>
              </a:rPr>
              <a:t>记账式附息国债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274820"/>
            <a:chOff x="-589" y="1981"/>
            <a:chExt cx="14499" cy="6732"/>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投资者结构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378"/>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00B0F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00B0F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风险综合管理</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综合考虑国债市场交易技术、交易方式、市场体系的布局与构建、市场机制等诸多方面的风险管理。</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就实践而言，做市报价、库存头寸、非对称信息、市场分割、监管缺陷，构成了当前国债流通</a:t>
              </a:r>
              <a:r>
                <a:rPr lang="zh-CN" altLang="en-US" sz="2400" dirty="0">
                  <a:solidFill>
                    <a:srgbClr val="00B0F0"/>
                  </a:solidFill>
                  <a:latin typeface="微软雅黑" panose="020B0503020204020204" charset="-122"/>
                  <a:ea typeface="微软雅黑" panose="020B0503020204020204" charset="-122"/>
                </a:rPr>
                <a:t>综合管理风险的可能性因素</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00B0F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a:t>
              </a:r>
              <a:r>
                <a:rPr lang="zh-CN" altLang="zh-CN" sz="2400" dirty="0">
                  <a:solidFill>
                    <a:srgbClr val="00B0F0"/>
                  </a:solidFill>
                  <a:latin typeface="微软雅黑" panose="020B0503020204020204" charset="-122"/>
                  <a:ea typeface="微软雅黑" panose="020B0503020204020204" charset="-122"/>
                </a:rPr>
                <a:t>国债项目投资成为拉动经济增长的重要力量</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a:t>
              </a:r>
              <a:r>
                <a:rPr lang="zh-CN" altLang="zh-CN" sz="2400" dirty="0">
                  <a:solidFill>
                    <a:srgbClr val="00B0F0"/>
                  </a:solidFill>
                  <a:latin typeface="微软雅黑" panose="020B0503020204020204" charset="-122"/>
                  <a:ea typeface="微软雅黑" panose="020B0503020204020204" charset="-122"/>
                </a:rPr>
                <a:t>使用分散</a:t>
              </a:r>
              <a:r>
                <a:rPr lang="zh-CN" altLang="zh-CN" sz="2400" dirty="0">
                  <a:solidFill>
                    <a:srgbClr val="000000"/>
                  </a:solidFill>
                  <a:latin typeface="微软雅黑" panose="020B0503020204020204" charset="-122"/>
                  <a:ea typeface="微软雅黑" panose="020B0503020204020204" charset="-122"/>
                </a:rPr>
                <a:t>，影响了资金的使用效益，增加了资金管理的难度；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908"/>
            <a:chOff x="53" y="2323"/>
            <a:chExt cx="13942" cy="7435"/>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偿还规模风险管理</a:t>
              </a:r>
              <a:endPar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8"/>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进口额增长率过快，是影响偿还规模风险的潜在因素。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B0F0"/>
                  </a:solidFill>
                  <a:latin typeface="微软雅黑" panose="020B0503020204020204" charset="-122"/>
                  <a:ea typeface="微软雅黑" panose="020B0503020204020204" charset="-122"/>
                </a:rPr>
                <a:t>提高中央财政的集中比重，增强税制弹性，保持较高的出口增长率</a:t>
              </a:r>
              <a:r>
                <a:rPr lang="zh-CN" altLang="zh-CN" sz="2000" dirty="0">
                  <a:solidFill>
                    <a:srgbClr val="000000"/>
                  </a:solidFill>
                  <a:latin typeface="微软雅黑" panose="020B0503020204020204" charset="-122"/>
                  <a:ea typeface="微软雅黑" panose="020B0503020204020204" charset="-122"/>
                </a:rPr>
                <a:t>，是消除潜在隐患的基本对策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00B0F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00B0F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10428"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风险指标分析（见</a:t>
              </a:r>
              <a:r>
                <a:rPr lang="en-US" altLang="zh-CN" sz="2400" dirty="0">
                  <a:solidFill>
                    <a:srgbClr val="000000"/>
                  </a:solidFill>
                  <a:latin typeface="微软雅黑" panose="020B0503020204020204" charset="-122"/>
                  <a:ea typeface="微软雅黑" panose="020B0503020204020204" charset="-122"/>
                </a:rPr>
                <a:t>P22-P23</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偿还结构</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调整好国债发行期限结构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扩大短期国债的发行</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偿还风险综合管理</a:t>
              </a:r>
              <a:endPar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建立偿债基金，赋予其偿付、减债、调节、增值和担保功能，完善基金的提取、存储、管理和运用管理，形成以债养债的机制也是各国的成功经验。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a:t>
              </a:r>
              <a:r>
                <a:rPr lang="zh-CN" altLang="en-US" sz="2400" dirty="0">
                  <a:solidFill>
                    <a:srgbClr val="00B0F0"/>
                  </a:solidFill>
                  <a:latin typeface="微软雅黑" panose="020B0503020204020204" charset="-122"/>
                  <a:ea typeface="微软雅黑" panose="020B0503020204020204" charset="-122"/>
                </a:rPr>
                <a:t>强化债务余额管理</a:t>
              </a:r>
              <a:r>
                <a:rPr lang="zh-CN" altLang="en-US" sz="2400" dirty="0">
                  <a:solidFill>
                    <a:srgbClr val="000000"/>
                  </a:solidFill>
                  <a:latin typeface="微软雅黑" panose="020B0503020204020204" charset="-122"/>
                  <a:ea typeface="微软雅黑" panose="020B0503020204020204" charset="-122"/>
                </a:rPr>
                <a:t>，实现债务经济的稳定性。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担保</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财政信用</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a:t>
                </a:r>
                <a:r>
                  <a:rPr lang="zh-CN" altLang="en-US" sz="2400" dirty="0">
                    <a:solidFill>
                      <a:srgbClr val="00B0F0"/>
                    </a:solidFill>
                    <a:latin typeface="微软雅黑" panose="020B0503020204020204" charset="-122"/>
                    <a:ea typeface="微软雅黑" panose="020B0503020204020204" charset="-122"/>
                  </a:rPr>
                  <a:t>利用公债来解决资本主义经济所面临的问题</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a:t>
              </a:r>
              <a:r>
                <a:rPr lang="zh-CN" altLang="en-US" sz="2400">
                  <a:solidFill>
                    <a:srgbClr val="00B0F0"/>
                  </a:solidFill>
                  <a:latin typeface="微软雅黑" panose="020B0503020204020204" charset="-122"/>
                  <a:ea typeface="微软雅黑" panose="020B0503020204020204" charset="-122"/>
                  <a:cs typeface="微软雅黑" panose="020B0503020204020204" charset="-122"/>
                </a:rPr>
                <a:t>实现中央银行的公开市场业务</a:t>
              </a:r>
              <a:r>
                <a:rPr lang="zh-CN" altLang="en-US" sz="2400">
                  <a:latin typeface="微软雅黑" panose="020B0503020204020204" charset="-122"/>
                  <a:ea typeface="微软雅黑" panose="020B0503020204020204" charset="-122"/>
                  <a:cs typeface="微软雅黑" panose="020B0503020204020204" charset="-122"/>
                </a:rPr>
                <a:t>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筹措资金</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而向投资者出具的，承诺在一定时期支付利息和到期还本付息的</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债务凭证</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。中央政府发行的债券称为中央政府债券，或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的公债则表现为不能提取的公共设施等国家的现实资本。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财政角度</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看，公债是</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财政收入的补充形式</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，是弥补赤字、解决财政困难的有效手段。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经济角度</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B0F0"/>
                  </a:solidFill>
                  <a:latin typeface="微软雅黑" panose="020B0503020204020204" charset="-122"/>
                  <a:ea typeface="微软雅黑" panose="020B0503020204020204" charset="-122"/>
                </a:rPr>
                <a:t>中央政府公债</a:t>
              </a:r>
              <a:r>
                <a:rPr lang="zh-CN" altLang="en-US" sz="2000" dirty="0">
                  <a:solidFill>
                    <a:srgbClr val="000000"/>
                  </a:solidFill>
                  <a:latin typeface="微软雅黑" panose="020B0503020204020204" charset="-122"/>
                  <a:ea typeface="微软雅黑" panose="020B0503020204020204" charset="-122"/>
                </a:rPr>
                <a:t>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国库券一般不记名，不按其付息，债券上只有票面金额，而不载明利率，但出售时按票面金额打一定折扣发行，到期按票面金额足额还本。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7154</Words>
  <Application>WPS 演示</Application>
  <PresentationFormat>宽屏</PresentationFormat>
  <Paragraphs>615</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126</cp:revision>
  <dcterms:created xsi:type="dcterms:W3CDTF">2022-04-14T13:36:05Z</dcterms:created>
  <dcterms:modified xsi:type="dcterms:W3CDTF">2022-04-14T13:36:05Z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