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6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7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8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4435138" cy="8120063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8" userDrawn="1">
          <p15:clr>
            <a:srgbClr val="A4A3A4"/>
          </p15:clr>
        </p15:guide>
        <p15:guide id="2" pos="4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8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BA7DC-0F80-4790-B553-E6A9E21004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83A04B5-60A4-4C72-9708-590E84D99A1B}">
      <dgm:prSet/>
      <dgm:spPr/>
      <dgm:t>
        <a:bodyPr/>
        <a:lstStyle/>
        <a:p>
          <a:pPr rtl="0"/>
          <a:r>
            <a:rPr lang="zh-CN" smtClean="0"/>
            <a:t>异常：在程序运行时产生的例外、违例情况被称为异常。如果不能在异常发生时及时妥善地处理它们，程序将崩溃，无法继续运行下去。 </a:t>
          </a:r>
          <a:endParaRPr lang="zh-CN"/>
        </a:p>
      </dgm:t>
    </dgm:pt>
    <dgm:pt modelId="{EEC854BA-A47A-44EC-AC5C-974C6C95238A}" type="parTrans" cxnId="{6F89F460-73A2-41BC-8953-6FFAA9662D52}">
      <dgm:prSet/>
      <dgm:spPr/>
      <dgm:t>
        <a:bodyPr/>
        <a:lstStyle/>
        <a:p>
          <a:endParaRPr lang="zh-CN" altLang="en-US"/>
        </a:p>
      </dgm:t>
    </dgm:pt>
    <dgm:pt modelId="{CB5861FA-897F-4193-8E01-95B31FCD8538}" type="sibTrans" cxnId="{6F89F460-73A2-41BC-8953-6FFAA9662D52}">
      <dgm:prSet/>
      <dgm:spPr/>
      <dgm:t>
        <a:bodyPr/>
        <a:lstStyle/>
        <a:p>
          <a:endParaRPr lang="zh-CN" altLang="en-US"/>
        </a:p>
      </dgm:t>
    </dgm:pt>
    <dgm:pt modelId="{6FE67C00-774F-42C1-B275-89AECC6F6E15}">
      <dgm:prSet/>
      <dgm:spPr/>
      <dgm:t>
        <a:bodyPr/>
        <a:lstStyle/>
        <a:p>
          <a:pPr rtl="0"/>
          <a:r>
            <a:rPr lang="zh-CN" smtClean="0"/>
            <a:t>在</a:t>
          </a:r>
          <a:r>
            <a:rPr lang="en-US" smtClean="0"/>
            <a:t>Python</a:t>
          </a:r>
          <a:r>
            <a:rPr lang="zh-CN" smtClean="0"/>
            <a:t>中，异常是以对象的形式实现的。 </a:t>
          </a:r>
          <a:r>
            <a:rPr lang="en-US" smtClean="0"/>
            <a:t>BaseException</a:t>
          </a:r>
          <a:r>
            <a:rPr lang="zh-CN" smtClean="0"/>
            <a:t>类是所有异常类的基类，而其子类</a:t>
          </a:r>
          <a:r>
            <a:rPr lang="en-US" smtClean="0"/>
            <a:t>Exception</a:t>
          </a:r>
          <a:r>
            <a:rPr lang="zh-CN" smtClean="0"/>
            <a:t>类则是除了</a:t>
          </a:r>
          <a:r>
            <a:rPr lang="en-US" smtClean="0"/>
            <a:t>SystemExit</a:t>
          </a:r>
          <a:r>
            <a:rPr lang="zh-CN" smtClean="0"/>
            <a:t>、</a:t>
          </a:r>
          <a:r>
            <a:rPr lang="en-US" smtClean="0"/>
            <a:t>GeneratorExit</a:t>
          </a:r>
          <a:r>
            <a:rPr lang="zh-CN" smtClean="0"/>
            <a:t>和</a:t>
          </a:r>
          <a:r>
            <a:rPr lang="en-US" smtClean="0"/>
            <a:t>KeybaordInterrupt</a:t>
          </a:r>
          <a:r>
            <a:rPr lang="zh-CN" smtClean="0"/>
            <a:t>三个系统级异常之外所有内置异常类和用户自定义异常类的基类。 </a:t>
          </a:r>
          <a:endParaRPr lang="zh-CN"/>
        </a:p>
      </dgm:t>
    </dgm:pt>
    <dgm:pt modelId="{914D4ACD-07C3-4EC2-BD75-C026D090AB30}" type="parTrans" cxnId="{FD4D4A0C-267E-4C3C-9A1F-1004370A95F2}">
      <dgm:prSet/>
      <dgm:spPr/>
      <dgm:t>
        <a:bodyPr/>
        <a:lstStyle/>
        <a:p>
          <a:endParaRPr lang="zh-CN" altLang="en-US"/>
        </a:p>
      </dgm:t>
    </dgm:pt>
    <dgm:pt modelId="{43CDF0DD-3818-4ADA-B9E3-21ECB706468F}" type="sibTrans" cxnId="{FD4D4A0C-267E-4C3C-9A1F-1004370A95F2}">
      <dgm:prSet/>
      <dgm:spPr/>
      <dgm:t>
        <a:bodyPr/>
        <a:lstStyle/>
        <a:p>
          <a:endParaRPr lang="zh-CN" altLang="en-US"/>
        </a:p>
      </dgm:t>
    </dgm:pt>
    <dgm:pt modelId="{4DBBA3D9-9DDF-418E-B640-F8FF8EDF0EFE}" type="pres">
      <dgm:prSet presAssocID="{DBEBA7DC-0F80-4790-B553-E6A9E21004A4}" presName="linear" presStyleCnt="0">
        <dgm:presLayoutVars>
          <dgm:animLvl val="lvl"/>
          <dgm:resizeHandles val="exact"/>
        </dgm:presLayoutVars>
      </dgm:prSet>
      <dgm:spPr/>
    </dgm:pt>
    <dgm:pt modelId="{A092F4B2-ABAF-4B13-BD04-1C0C105C763C}" type="pres">
      <dgm:prSet presAssocID="{283A04B5-60A4-4C72-9708-590E84D99A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A51E60-31EE-40C5-9ED6-48C7E3EB3FCF}" type="pres">
      <dgm:prSet presAssocID="{CB5861FA-897F-4193-8E01-95B31FCD8538}" presName="spacer" presStyleCnt="0"/>
      <dgm:spPr/>
    </dgm:pt>
    <dgm:pt modelId="{8B9F1D55-FEE9-4795-810E-6D93C33A11F9}" type="pres">
      <dgm:prSet presAssocID="{6FE67C00-774F-42C1-B275-89AECC6F6E1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F89F460-73A2-41BC-8953-6FFAA9662D52}" srcId="{DBEBA7DC-0F80-4790-B553-E6A9E21004A4}" destId="{283A04B5-60A4-4C72-9708-590E84D99A1B}" srcOrd="0" destOrd="0" parTransId="{EEC854BA-A47A-44EC-AC5C-974C6C95238A}" sibTransId="{CB5861FA-897F-4193-8E01-95B31FCD8538}"/>
    <dgm:cxn modelId="{1CDBD251-F6DC-4DE2-8F02-948681704314}" type="presOf" srcId="{DBEBA7DC-0F80-4790-B553-E6A9E21004A4}" destId="{4DBBA3D9-9DDF-418E-B640-F8FF8EDF0EFE}" srcOrd="0" destOrd="0" presId="urn:microsoft.com/office/officeart/2005/8/layout/vList2"/>
    <dgm:cxn modelId="{FD4D4A0C-267E-4C3C-9A1F-1004370A95F2}" srcId="{DBEBA7DC-0F80-4790-B553-E6A9E21004A4}" destId="{6FE67C00-774F-42C1-B275-89AECC6F6E15}" srcOrd="1" destOrd="0" parTransId="{914D4ACD-07C3-4EC2-BD75-C026D090AB30}" sibTransId="{43CDF0DD-3818-4ADA-B9E3-21ECB706468F}"/>
    <dgm:cxn modelId="{68A56EB2-19BF-49D2-B15F-7B7B94DFCAB5}" type="presOf" srcId="{283A04B5-60A4-4C72-9708-590E84D99A1B}" destId="{A092F4B2-ABAF-4B13-BD04-1C0C105C763C}" srcOrd="0" destOrd="0" presId="urn:microsoft.com/office/officeart/2005/8/layout/vList2"/>
    <dgm:cxn modelId="{780722FE-9140-46CE-BC78-CB3F8E14D58C}" type="presOf" srcId="{6FE67C00-774F-42C1-B275-89AECC6F6E15}" destId="{8B9F1D55-FEE9-4795-810E-6D93C33A11F9}" srcOrd="0" destOrd="0" presId="urn:microsoft.com/office/officeart/2005/8/layout/vList2"/>
    <dgm:cxn modelId="{B1DE71B8-A2D7-47FA-8D40-DCA7F5DEFE6F}" type="presParOf" srcId="{4DBBA3D9-9DDF-418E-B640-F8FF8EDF0EFE}" destId="{A092F4B2-ABAF-4B13-BD04-1C0C105C763C}" srcOrd="0" destOrd="0" presId="urn:microsoft.com/office/officeart/2005/8/layout/vList2"/>
    <dgm:cxn modelId="{CAFA56F1-1A48-4068-BF01-E2730D9E0B52}" type="presParOf" srcId="{4DBBA3D9-9DDF-418E-B640-F8FF8EDF0EFE}" destId="{25A51E60-31EE-40C5-9ED6-48C7E3EB3FCF}" srcOrd="1" destOrd="0" presId="urn:microsoft.com/office/officeart/2005/8/layout/vList2"/>
    <dgm:cxn modelId="{8391022D-D914-4FD3-956F-69C16B21FD24}" type="presParOf" srcId="{4DBBA3D9-9DDF-418E-B640-F8FF8EDF0EFE}" destId="{8B9F1D55-FEE9-4795-810E-6D93C33A11F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7B3AD-F4D5-4027-8A7D-1A74973BE3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6C9840D-A973-4ECF-8BCA-CFCEACC96A33}">
      <dgm:prSet/>
      <dgm:spPr/>
      <dgm:t>
        <a:bodyPr/>
        <a:lstStyle/>
        <a:p>
          <a:pPr rtl="0"/>
          <a:r>
            <a:rPr lang="zh-CN" dirty="0" smtClean="0"/>
            <a:t>程序在运行过程中出现错误而无法正常运行时，会陷入异常。此外，</a:t>
          </a:r>
          <a:r>
            <a:rPr lang="en-US" dirty="0" smtClean="0"/>
            <a:t>Python</a:t>
          </a:r>
          <a:r>
            <a:rPr lang="zh-CN" dirty="0" smtClean="0"/>
            <a:t>也为用户提供了</a:t>
          </a:r>
          <a:r>
            <a:rPr lang="en-US" dirty="0" smtClean="0"/>
            <a:t>raise</a:t>
          </a:r>
          <a:r>
            <a:rPr lang="zh-CN" dirty="0" smtClean="0"/>
            <a:t>关键字以人为地抛出指定类型的异常。 </a:t>
          </a:r>
          <a:endParaRPr lang="zh-CN" dirty="0"/>
        </a:p>
      </dgm:t>
    </dgm:pt>
    <dgm:pt modelId="{FF83E97B-10D4-438F-BDDA-020E7BAB89D2}" type="parTrans" cxnId="{EBA4C47A-9BC8-475F-BBAC-AC60C8309BF2}">
      <dgm:prSet/>
      <dgm:spPr/>
      <dgm:t>
        <a:bodyPr/>
        <a:lstStyle/>
        <a:p>
          <a:endParaRPr lang="zh-CN" altLang="en-US"/>
        </a:p>
      </dgm:t>
    </dgm:pt>
    <dgm:pt modelId="{D7069F6F-2376-4B13-9324-F47895837A75}" type="sibTrans" cxnId="{EBA4C47A-9BC8-475F-BBAC-AC60C8309BF2}">
      <dgm:prSet/>
      <dgm:spPr/>
      <dgm:t>
        <a:bodyPr/>
        <a:lstStyle/>
        <a:p>
          <a:endParaRPr lang="zh-CN" altLang="en-US"/>
        </a:p>
      </dgm:t>
    </dgm:pt>
    <dgm:pt modelId="{DC13468C-58B5-4790-8DA8-8ED30A0639B3}">
      <dgm:prSet/>
      <dgm:spPr/>
      <dgm:t>
        <a:bodyPr/>
        <a:lstStyle/>
        <a:p>
          <a:pPr rtl="0"/>
          <a:r>
            <a:rPr lang="zh-CN" smtClean="0"/>
            <a:t>使用</a:t>
          </a:r>
          <a:r>
            <a:rPr lang="en-US" smtClean="0"/>
            <a:t>raise</a:t>
          </a:r>
          <a:r>
            <a:rPr lang="zh-CN" smtClean="0"/>
            <a:t>语句手动抛出异常在程序调试、自定义异常等场景下有诸多应用。注意，</a:t>
          </a:r>
          <a:r>
            <a:rPr lang="en-US" smtClean="0"/>
            <a:t>Python</a:t>
          </a:r>
          <a:r>
            <a:rPr lang="zh-CN" smtClean="0"/>
            <a:t>不会自动引发自定义异常，这要求程序开发者为自定义的异常编写合理的异常抛出代码 。</a:t>
          </a:r>
          <a:endParaRPr lang="zh-CN"/>
        </a:p>
      </dgm:t>
    </dgm:pt>
    <dgm:pt modelId="{B52E1A51-F861-45FF-A5BB-C88986598331}" type="parTrans" cxnId="{C9C42380-6254-4D4E-BD53-792A417B3BC5}">
      <dgm:prSet/>
      <dgm:spPr/>
      <dgm:t>
        <a:bodyPr/>
        <a:lstStyle/>
        <a:p>
          <a:endParaRPr lang="zh-CN" altLang="en-US"/>
        </a:p>
      </dgm:t>
    </dgm:pt>
    <dgm:pt modelId="{A9E62E64-4458-47A3-9A98-8C633F4E6631}" type="sibTrans" cxnId="{C9C42380-6254-4D4E-BD53-792A417B3BC5}">
      <dgm:prSet/>
      <dgm:spPr/>
      <dgm:t>
        <a:bodyPr/>
        <a:lstStyle/>
        <a:p>
          <a:endParaRPr lang="zh-CN" altLang="en-US"/>
        </a:p>
      </dgm:t>
    </dgm:pt>
    <dgm:pt modelId="{9E7AE0BA-D5E2-4AB1-8D3D-C9222DDE2705}" type="pres">
      <dgm:prSet presAssocID="{5667B3AD-F4D5-4027-8A7D-1A74973BE399}" presName="linear" presStyleCnt="0">
        <dgm:presLayoutVars>
          <dgm:animLvl val="lvl"/>
          <dgm:resizeHandles val="exact"/>
        </dgm:presLayoutVars>
      </dgm:prSet>
      <dgm:spPr/>
    </dgm:pt>
    <dgm:pt modelId="{1B88DBDC-DCD2-4B0C-9E79-0C7EEB324F53}" type="pres">
      <dgm:prSet presAssocID="{36C9840D-A973-4ECF-8BCA-CFCEACC96A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F256BC-5ED8-414C-9981-73185511ABA7}" type="pres">
      <dgm:prSet presAssocID="{D7069F6F-2376-4B13-9324-F47895837A75}" presName="spacer" presStyleCnt="0"/>
      <dgm:spPr/>
    </dgm:pt>
    <dgm:pt modelId="{D57A2BD3-2EC7-4814-9B89-CA949A9201ED}" type="pres">
      <dgm:prSet presAssocID="{DC13468C-58B5-4790-8DA8-8ED30A0639B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9C42380-6254-4D4E-BD53-792A417B3BC5}" srcId="{5667B3AD-F4D5-4027-8A7D-1A74973BE399}" destId="{DC13468C-58B5-4790-8DA8-8ED30A0639B3}" srcOrd="1" destOrd="0" parTransId="{B52E1A51-F861-45FF-A5BB-C88986598331}" sibTransId="{A9E62E64-4458-47A3-9A98-8C633F4E6631}"/>
    <dgm:cxn modelId="{324FD871-891E-4291-B70F-02608A34B034}" type="presOf" srcId="{DC13468C-58B5-4790-8DA8-8ED30A0639B3}" destId="{D57A2BD3-2EC7-4814-9B89-CA949A9201ED}" srcOrd="0" destOrd="0" presId="urn:microsoft.com/office/officeart/2005/8/layout/vList2"/>
    <dgm:cxn modelId="{CB82D8ED-C7D4-4F27-A83B-DE67C13BBA52}" type="presOf" srcId="{36C9840D-A973-4ECF-8BCA-CFCEACC96A33}" destId="{1B88DBDC-DCD2-4B0C-9E79-0C7EEB324F53}" srcOrd="0" destOrd="0" presId="urn:microsoft.com/office/officeart/2005/8/layout/vList2"/>
    <dgm:cxn modelId="{EBA4C47A-9BC8-475F-BBAC-AC60C8309BF2}" srcId="{5667B3AD-F4D5-4027-8A7D-1A74973BE399}" destId="{36C9840D-A973-4ECF-8BCA-CFCEACC96A33}" srcOrd="0" destOrd="0" parTransId="{FF83E97B-10D4-438F-BDDA-020E7BAB89D2}" sibTransId="{D7069F6F-2376-4B13-9324-F47895837A75}"/>
    <dgm:cxn modelId="{821BD791-B5E0-43E5-915C-5008E10EEE8C}" type="presOf" srcId="{5667B3AD-F4D5-4027-8A7D-1A74973BE399}" destId="{9E7AE0BA-D5E2-4AB1-8D3D-C9222DDE2705}" srcOrd="0" destOrd="0" presId="urn:microsoft.com/office/officeart/2005/8/layout/vList2"/>
    <dgm:cxn modelId="{042FC1A6-B495-4700-9AFD-E851E57D1479}" type="presParOf" srcId="{9E7AE0BA-D5E2-4AB1-8D3D-C9222DDE2705}" destId="{1B88DBDC-DCD2-4B0C-9E79-0C7EEB324F53}" srcOrd="0" destOrd="0" presId="urn:microsoft.com/office/officeart/2005/8/layout/vList2"/>
    <dgm:cxn modelId="{BCA15482-8D8D-4226-A089-4D6934C0A324}" type="presParOf" srcId="{9E7AE0BA-D5E2-4AB1-8D3D-C9222DDE2705}" destId="{AEF256BC-5ED8-414C-9981-73185511ABA7}" srcOrd="1" destOrd="0" presId="urn:microsoft.com/office/officeart/2005/8/layout/vList2"/>
    <dgm:cxn modelId="{199F3976-F1A5-4784-882A-7808A6DF87C5}" type="presParOf" srcId="{9E7AE0BA-D5E2-4AB1-8D3D-C9222DDE2705}" destId="{D57A2BD3-2EC7-4814-9B89-CA949A9201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6C7315-1EC8-4F0A-BD35-3C730850BB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515611F-811E-4EFE-B41D-E279BFE700FD}">
      <dgm:prSet/>
      <dgm:spPr/>
      <dgm:t>
        <a:bodyPr/>
        <a:lstStyle/>
        <a:p>
          <a:pPr rtl="0"/>
          <a:r>
            <a:rPr lang="zh-CN" smtClean="0"/>
            <a:t>当异常发生时，就需要捕获并处理相应的异常。</a:t>
          </a:r>
          <a:r>
            <a:rPr lang="en-US" smtClean="0"/>
            <a:t>try...except</a:t>
          </a:r>
          <a:r>
            <a:rPr lang="zh-CN" smtClean="0"/>
            <a:t>语句是捕获处理异常的常用语句之一，其语法如下：</a:t>
          </a:r>
          <a:endParaRPr lang="zh-CN"/>
        </a:p>
      </dgm:t>
    </dgm:pt>
    <dgm:pt modelId="{80F82D54-EA56-4E74-AF8C-FF6A09742098}" type="parTrans" cxnId="{5E4B3422-1AD5-4AB8-83B0-3788E0C6B683}">
      <dgm:prSet/>
      <dgm:spPr/>
      <dgm:t>
        <a:bodyPr/>
        <a:lstStyle/>
        <a:p>
          <a:endParaRPr lang="zh-CN" altLang="en-US"/>
        </a:p>
      </dgm:t>
    </dgm:pt>
    <dgm:pt modelId="{160C3BA5-DBDD-42FA-8E1F-45E5027F2B67}" type="sibTrans" cxnId="{5E4B3422-1AD5-4AB8-83B0-3788E0C6B683}">
      <dgm:prSet/>
      <dgm:spPr/>
      <dgm:t>
        <a:bodyPr/>
        <a:lstStyle/>
        <a:p>
          <a:endParaRPr lang="zh-CN" altLang="en-US"/>
        </a:p>
      </dgm:t>
    </dgm:pt>
    <dgm:pt modelId="{6149F9C4-6950-48A6-8CA7-75C040639B01}">
      <dgm:prSet/>
      <dgm:spPr/>
      <dgm:t>
        <a:bodyPr/>
        <a:lstStyle/>
        <a:p>
          <a:pPr rtl="0"/>
          <a:r>
            <a:rPr lang="en-US" dirty="0" smtClean="0"/>
            <a:t>try:</a:t>
          </a:r>
          <a:endParaRPr lang="zh-CN" dirty="0"/>
        </a:p>
      </dgm:t>
    </dgm:pt>
    <dgm:pt modelId="{DB3B5879-07A6-4A98-913B-8C25946CC5A7}" type="parTrans" cxnId="{C9CF8346-B502-4CBD-8F17-EF98E81F5423}">
      <dgm:prSet/>
      <dgm:spPr/>
      <dgm:t>
        <a:bodyPr/>
        <a:lstStyle/>
        <a:p>
          <a:endParaRPr lang="zh-CN" altLang="en-US"/>
        </a:p>
      </dgm:t>
    </dgm:pt>
    <dgm:pt modelId="{DBFE7B22-194A-46E4-AC90-E75700B408FD}" type="sibTrans" cxnId="{C9CF8346-B502-4CBD-8F17-EF98E81F5423}">
      <dgm:prSet/>
      <dgm:spPr/>
      <dgm:t>
        <a:bodyPr/>
        <a:lstStyle/>
        <a:p>
          <a:endParaRPr lang="zh-CN" altLang="en-US"/>
        </a:p>
      </dgm:t>
    </dgm:pt>
    <dgm:pt modelId="{1CC293F7-20A3-4DBC-87DE-EB1FB9B1D609}">
      <dgm:prSet/>
      <dgm:spPr/>
      <dgm:t>
        <a:bodyPr/>
        <a:lstStyle/>
        <a:p>
          <a:pPr rtl="0"/>
          <a:r>
            <a:rPr lang="en-US" dirty="0" smtClean="0"/>
            <a:t>except &lt;</a:t>
          </a:r>
          <a:r>
            <a:rPr lang="zh-CN" dirty="0" smtClean="0"/>
            <a:t>异常类型</a:t>
          </a:r>
          <a:r>
            <a:rPr lang="en-US" dirty="0" smtClean="0"/>
            <a:t>&gt;:</a:t>
          </a:r>
          <a:endParaRPr lang="zh-CN" dirty="0"/>
        </a:p>
      </dgm:t>
    </dgm:pt>
    <dgm:pt modelId="{B7C72C6F-7F6E-43A5-80C6-8FBEDE148EB4}" type="parTrans" cxnId="{F88E186E-D4F2-4915-9CC3-4A21C6C894AE}">
      <dgm:prSet/>
      <dgm:spPr/>
      <dgm:t>
        <a:bodyPr/>
        <a:lstStyle/>
        <a:p>
          <a:endParaRPr lang="zh-CN" altLang="en-US"/>
        </a:p>
      </dgm:t>
    </dgm:pt>
    <dgm:pt modelId="{4F912336-0772-4D85-B954-A3563E6AAEF0}" type="sibTrans" cxnId="{F88E186E-D4F2-4915-9CC3-4A21C6C894AE}">
      <dgm:prSet/>
      <dgm:spPr/>
      <dgm:t>
        <a:bodyPr/>
        <a:lstStyle/>
        <a:p>
          <a:endParaRPr lang="zh-CN" altLang="en-US"/>
        </a:p>
      </dgm:t>
    </dgm:pt>
    <dgm:pt modelId="{81781CDB-12E8-494C-ACD9-BCF0990B4CD1}">
      <dgm:prSet/>
      <dgm:spPr/>
      <dgm:t>
        <a:bodyPr/>
        <a:lstStyle/>
        <a:p>
          <a:pPr rtl="0"/>
          <a:r>
            <a:rPr lang="zh-CN" smtClean="0"/>
            <a:t>其中，</a:t>
          </a:r>
          <a:r>
            <a:rPr lang="en-US" smtClean="0"/>
            <a:t>except</a:t>
          </a:r>
          <a:r>
            <a:rPr lang="zh-CN" smtClean="0"/>
            <a:t>子句可以有多个，当</a:t>
          </a:r>
          <a:r>
            <a:rPr lang="en-US" smtClean="0"/>
            <a:t>try</a:t>
          </a:r>
          <a:r>
            <a:rPr lang="zh-CN" smtClean="0"/>
            <a:t>后的语句执行时发生异常，</a:t>
          </a:r>
          <a:r>
            <a:rPr lang="en-US" smtClean="0"/>
            <a:t>Python</a:t>
          </a:r>
          <a:r>
            <a:rPr lang="zh-CN" smtClean="0"/>
            <a:t>就跳过</a:t>
          </a:r>
          <a:r>
            <a:rPr lang="en-US" smtClean="0"/>
            <a:t>try</a:t>
          </a:r>
          <a:r>
            <a:rPr lang="zh-CN" smtClean="0"/>
            <a:t>代码段余下的部分，执行第一个匹配该异常的</a:t>
          </a:r>
          <a:r>
            <a:rPr lang="en-US" smtClean="0"/>
            <a:t>except</a:t>
          </a:r>
          <a:r>
            <a:rPr lang="zh-CN" smtClean="0"/>
            <a:t>子句，异常处理完毕，控制流就通过整个</a:t>
          </a:r>
          <a:r>
            <a:rPr lang="en-US" smtClean="0"/>
            <a:t>try...except</a:t>
          </a:r>
          <a:r>
            <a:rPr lang="zh-CN" smtClean="0"/>
            <a:t>语句（除非在处理异常时又引发新的异常）。 </a:t>
          </a:r>
          <a:endParaRPr lang="zh-CN"/>
        </a:p>
      </dgm:t>
    </dgm:pt>
    <dgm:pt modelId="{B25629EE-1B19-4BF7-B48B-D90E0D81161E}" type="parTrans" cxnId="{2013B395-37C3-464E-A59E-536F83AB0DC9}">
      <dgm:prSet/>
      <dgm:spPr/>
      <dgm:t>
        <a:bodyPr/>
        <a:lstStyle/>
        <a:p>
          <a:endParaRPr lang="zh-CN" altLang="en-US"/>
        </a:p>
      </dgm:t>
    </dgm:pt>
    <dgm:pt modelId="{3C6741DA-D56B-44BD-A855-E3F5AA94E219}" type="sibTrans" cxnId="{2013B395-37C3-464E-A59E-536F83AB0DC9}">
      <dgm:prSet/>
      <dgm:spPr/>
      <dgm:t>
        <a:bodyPr/>
        <a:lstStyle/>
        <a:p>
          <a:endParaRPr lang="zh-CN" altLang="en-US"/>
        </a:p>
      </dgm:t>
    </dgm:pt>
    <dgm:pt modelId="{55D29E58-42AE-4C8D-B403-35D17D134C84}">
      <dgm:prSet/>
      <dgm:spPr/>
      <dgm:t>
        <a:bodyPr/>
        <a:lstStyle/>
        <a:p>
          <a:pPr rtl="0"/>
          <a:r>
            <a:rPr lang="en-US" smtClean="0"/>
            <a:t>except</a:t>
          </a:r>
          <a:r>
            <a:rPr lang="zh-CN" smtClean="0"/>
            <a:t>后面可以放置多个异常类型（以逗号分割）以表明若多个异常中至少发生一个，则执行该部分异常处理代码，若不放置任何异常类型，则代表可匹配所有的异常类型。 </a:t>
          </a:r>
          <a:endParaRPr lang="zh-CN"/>
        </a:p>
      </dgm:t>
    </dgm:pt>
    <dgm:pt modelId="{0CA0D4BD-CD85-4112-93B9-4D99968A12BA}" type="parTrans" cxnId="{9D1CD64C-40F3-45EF-A490-4F52F1EF97A7}">
      <dgm:prSet/>
      <dgm:spPr/>
      <dgm:t>
        <a:bodyPr/>
        <a:lstStyle/>
        <a:p>
          <a:endParaRPr lang="zh-CN" altLang="en-US"/>
        </a:p>
      </dgm:t>
    </dgm:pt>
    <dgm:pt modelId="{E798E97F-7038-4241-B1FB-2A19DD2581EC}" type="sibTrans" cxnId="{9D1CD64C-40F3-45EF-A490-4F52F1EF97A7}">
      <dgm:prSet/>
      <dgm:spPr/>
      <dgm:t>
        <a:bodyPr/>
        <a:lstStyle/>
        <a:p>
          <a:endParaRPr lang="zh-CN" altLang="en-US"/>
        </a:p>
      </dgm:t>
    </dgm:pt>
    <dgm:pt modelId="{7A4C7E42-48EC-417D-BCA7-D4D92AA284C7}">
      <dgm:prSet/>
      <dgm:spPr/>
      <dgm:t>
        <a:bodyPr/>
        <a:lstStyle/>
        <a:p>
          <a:pPr rtl="0"/>
          <a:r>
            <a:rPr lang="en-US" dirty="0" smtClean="0"/>
            <a:t>	&lt;</a:t>
          </a:r>
          <a:r>
            <a:rPr lang="zh-CN" dirty="0" smtClean="0"/>
            <a:t>语句</a:t>
          </a:r>
          <a:r>
            <a:rPr lang="en-US" dirty="0" smtClean="0"/>
            <a:t>&gt;</a:t>
          </a:r>
          <a:endParaRPr lang="zh-CN" dirty="0"/>
        </a:p>
      </dgm:t>
    </dgm:pt>
    <dgm:pt modelId="{916E796C-0ED9-4639-A816-51C25A7CE595}" type="parTrans" cxnId="{D339AD0C-FB9B-485F-9209-AA93E7E43C68}">
      <dgm:prSet/>
      <dgm:spPr/>
      <dgm:t>
        <a:bodyPr/>
        <a:lstStyle/>
        <a:p>
          <a:endParaRPr lang="zh-CN" altLang="en-US"/>
        </a:p>
      </dgm:t>
    </dgm:pt>
    <dgm:pt modelId="{F5009EEC-56B1-4365-9BB6-D978A78AED3A}" type="sibTrans" cxnId="{D339AD0C-FB9B-485F-9209-AA93E7E43C68}">
      <dgm:prSet/>
      <dgm:spPr/>
      <dgm:t>
        <a:bodyPr/>
        <a:lstStyle/>
        <a:p>
          <a:endParaRPr lang="zh-CN" altLang="en-US"/>
        </a:p>
      </dgm:t>
    </dgm:pt>
    <dgm:pt modelId="{8672BF21-1E35-41B9-888A-61DA6955B4B5}">
      <dgm:prSet/>
      <dgm:spPr/>
      <dgm:t>
        <a:bodyPr/>
        <a:lstStyle/>
        <a:p>
          <a:pPr rtl="0"/>
          <a:r>
            <a:rPr lang="en-US" dirty="0" smtClean="0"/>
            <a:t>	&lt;</a:t>
          </a:r>
          <a:r>
            <a:rPr lang="zh-CN" dirty="0" smtClean="0"/>
            <a:t>语句</a:t>
          </a:r>
          <a:r>
            <a:rPr lang="en-US" dirty="0" smtClean="0"/>
            <a:t>&gt;</a:t>
          </a:r>
          <a:endParaRPr lang="zh-CN" dirty="0"/>
        </a:p>
      </dgm:t>
    </dgm:pt>
    <dgm:pt modelId="{D500813E-6AB2-4018-87E6-EC35A01C5D8C}" type="parTrans" cxnId="{8F596B75-F5E5-43FF-8C18-68C687EA0797}">
      <dgm:prSet/>
      <dgm:spPr/>
      <dgm:t>
        <a:bodyPr/>
        <a:lstStyle/>
        <a:p>
          <a:endParaRPr lang="zh-CN" altLang="en-US"/>
        </a:p>
      </dgm:t>
    </dgm:pt>
    <dgm:pt modelId="{12978771-6C6C-4231-B4F3-B8DC71FB34C7}" type="sibTrans" cxnId="{8F596B75-F5E5-43FF-8C18-68C687EA0797}">
      <dgm:prSet/>
      <dgm:spPr/>
      <dgm:t>
        <a:bodyPr/>
        <a:lstStyle/>
        <a:p>
          <a:endParaRPr lang="zh-CN" altLang="en-US"/>
        </a:p>
      </dgm:t>
    </dgm:pt>
    <dgm:pt modelId="{FB86E2CA-40F7-46BB-A02A-9045D3646E5E}" type="pres">
      <dgm:prSet presAssocID="{056C7315-1EC8-4F0A-BD35-3C730850BB4E}" presName="linear" presStyleCnt="0">
        <dgm:presLayoutVars>
          <dgm:animLvl val="lvl"/>
          <dgm:resizeHandles val="exact"/>
        </dgm:presLayoutVars>
      </dgm:prSet>
      <dgm:spPr/>
    </dgm:pt>
    <dgm:pt modelId="{AA75513B-34DA-4042-B615-4E771F244564}" type="pres">
      <dgm:prSet presAssocID="{8515611F-811E-4EFE-B41D-E279BFE700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9385E43-4F98-4F54-BC7E-E6ABE6EE04C9}" type="pres">
      <dgm:prSet presAssocID="{8515611F-811E-4EFE-B41D-E279BFE700F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809061-CFEF-4178-B859-C11FF64CC733}" type="pres">
      <dgm:prSet presAssocID="{81781CDB-12E8-494C-ACD9-BCF0990B4C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2BE588-419E-4DB4-9E8D-1D403167EB3E}" type="pres">
      <dgm:prSet presAssocID="{3C6741DA-D56B-44BD-A855-E3F5AA94E219}" presName="spacer" presStyleCnt="0"/>
      <dgm:spPr/>
    </dgm:pt>
    <dgm:pt modelId="{1A1DAA2D-2569-4A12-BB69-C75B9F413FC8}" type="pres">
      <dgm:prSet presAssocID="{55D29E58-42AE-4C8D-B403-35D17D134C8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4FA12FE-6C1C-4FC6-8F80-990E0C9FF2E1}" type="presOf" srcId="{056C7315-1EC8-4F0A-BD35-3C730850BB4E}" destId="{FB86E2CA-40F7-46BB-A02A-9045D3646E5E}" srcOrd="0" destOrd="0" presId="urn:microsoft.com/office/officeart/2005/8/layout/vList2"/>
    <dgm:cxn modelId="{BC3DDD99-3A31-4737-8AAC-3AB95BAE3B0A}" type="presOf" srcId="{8515611F-811E-4EFE-B41D-E279BFE700FD}" destId="{AA75513B-34DA-4042-B615-4E771F244564}" srcOrd="0" destOrd="0" presId="urn:microsoft.com/office/officeart/2005/8/layout/vList2"/>
    <dgm:cxn modelId="{D339AD0C-FB9B-485F-9209-AA93E7E43C68}" srcId="{8515611F-811E-4EFE-B41D-E279BFE700FD}" destId="{7A4C7E42-48EC-417D-BCA7-D4D92AA284C7}" srcOrd="1" destOrd="0" parTransId="{916E796C-0ED9-4639-A816-51C25A7CE595}" sibTransId="{F5009EEC-56B1-4365-9BB6-D978A78AED3A}"/>
    <dgm:cxn modelId="{C9CF8346-B502-4CBD-8F17-EF98E81F5423}" srcId="{8515611F-811E-4EFE-B41D-E279BFE700FD}" destId="{6149F9C4-6950-48A6-8CA7-75C040639B01}" srcOrd="0" destOrd="0" parTransId="{DB3B5879-07A6-4A98-913B-8C25946CC5A7}" sibTransId="{DBFE7B22-194A-46E4-AC90-E75700B408FD}"/>
    <dgm:cxn modelId="{A745E140-37EC-40B7-9AFD-1684033AE4B7}" type="presOf" srcId="{6149F9C4-6950-48A6-8CA7-75C040639B01}" destId="{29385E43-4F98-4F54-BC7E-E6ABE6EE04C9}" srcOrd="0" destOrd="0" presId="urn:microsoft.com/office/officeart/2005/8/layout/vList2"/>
    <dgm:cxn modelId="{46CCBBB7-CADA-45A5-BC1D-47557C77B439}" type="presOf" srcId="{8672BF21-1E35-41B9-888A-61DA6955B4B5}" destId="{29385E43-4F98-4F54-BC7E-E6ABE6EE04C9}" srcOrd="0" destOrd="3" presId="urn:microsoft.com/office/officeart/2005/8/layout/vList2"/>
    <dgm:cxn modelId="{9D1CD64C-40F3-45EF-A490-4F52F1EF97A7}" srcId="{056C7315-1EC8-4F0A-BD35-3C730850BB4E}" destId="{55D29E58-42AE-4C8D-B403-35D17D134C84}" srcOrd="2" destOrd="0" parTransId="{0CA0D4BD-CD85-4112-93B9-4D99968A12BA}" sibTransId="{E798E97F-7038-4241-B1FB-2A19DD2581EC}"/>
    <dgm:cxn modelId="{243CA7A1-BACB-436E-AAE3-1F2CF89A01B8}" type="presOf" srcId="{55D29E58-42AE-4C8D-B403-35D17D134C84}" destId="{1A1DAA2D-2569-4A12-BB69-C75B9F413FC8}" srcOrd="0" destOrd="0" presId="urn:microsoft.com/office/officeart/2005/8/layout/vList2"/>
    <dgm:cxn modelId="{F88E186E-D4F2-4915-9CC3-4A21C6C894AE}" srcId="{8515611F-811E-4EFE-B41D-E279BFE700FD}" destId="{1CC293F7-20A3-4DBC-87DE-EB1FB9B1D609}" srcOrd="2" destOrd="0" parTransId="{B7C72C6F-7F6E-43A5-80C6-8FBEDE148EB4}" sibTransId="{4F912336-0772-4D85-B954-A3563E6AAEF0}"/>
    <dgm:cxn modelId="{BF3DB4E8-F1CA-428C-8DF0-FB5F8E8FBE83}" type="presOf" srcId="{1CC293F7-20A3-4DBC-87DE-EB1FB9B1D609}" destId="{29385E43-4F98-4F54-BC7E-E6ABE6EE04C9}" srcOrd="0" destOrd="2" presId="urn:microsoft.com/office/officeart/2005/8/layout/vList2"/>
    <dgm:cxn modelId="{43111063-7521-4BAD-BB29-22BC48488713}" type="presOf" srcId="{7A4C7E42-48EC-417D-BCA7-D4D92AA284C7}" destId="{29385E43-4F98-4F54-BC7E-E6ABE6EE04C9}" srcOrd="0" destOrd="1" presId="urn:microsoft.com/office/officeart/2005/8/layout/vList2"/>
    <dgm:cxn modelId="{12E991DB-DC48-4134-B8D9-3CA7CCA5706E}" type="presOf" srcId="{81781CDB-12E8-494C-ACD9-BCF0990B4CD1}" destId="{FF809061-CFEF-4178-B859-C11FF64CC733}" srcOrd="0" destOrd="0" presId="urn:microsoft.com/office/officeart/2005/8/layout/vList2"/>
    <dgm:cxn modelId="{8F596B75-F5E5-43FF-8C18-68C687EA0797}" srcId="{8515611F-811E-4EFE-B41D-E279BFE700FD}" destId="{8672BF21-1E35-41B9-888A-61DA6955B4B5}" srcOrd="3" destOrd="0" parTransId="{D500813E-6AB2-4018-87E6-EC35A01C5D8C}" sibTransId="{12978771-6C6C-4231-B4F3-B8DC71FB34C7}"/>
    <dgm:cxn modelId="{2013B395-37C3-464E-A59E-536F83AB0DC9}" srcId="{056C7315-1EC8-4F0A-BD35-3C730850BB4E}" destId="{81781CDB-12E8-494C-ACD9-BCF0990B4CD1}" srcOrd="1" destOrd="0" parTransId="{B25629EE-1B19-4BF7-B48B-D90E0D81161E}" sibTransId="{3C6741DA-D56B-44BD-A855-E3F5AA94E219}"/>
    <dgm:cxn modelId="{5E4B3422-1AD5-4AB8-83B0-3788E0C6B683}" srcId="{056C7315-1EC8-4F0A-BD35-3C730850BB4E}" destId="{8515611F-811E-4EFE-B41D-E279BFE700FD}" srcOrd="0" destOrd="0" parTransId="{80F82D54-EA56-4E74-AF8C-FF6A09742098}" sibTransId="{160C3BA5-DBDD-42FA-8E1F-45E5027F2B67}"/>
    <dgm:cxn modelId="{7EF71848-4EA4-4FC0-9583-A6DB630C45B5}" type="presParOf" srcId="{FB86E2CA-40F7-46BB-A02A-9045D3646E5E}" destId="{AA75513B-34DA-4042-B615-4E771F244564}" srcOrd="0" destOrd="0" presId="urn:microsoft.com/office/officeart/2005/8/layout/vList2"/>
    <dgm:cxn modelId="{D8A7572A-E077-4F16-B590-A6FFF491DF64}" type="presParOf" srcId="{FB86E2CA-40F7-46BB-A02A-9045D3646E5E}" destId="{29385E43-4F98-4F54-BC7E-E6ABE6EE04C9}" srcOrd="1" destOrd="0" presId="urn:microsoft.com/office/officeart/2005/8/layout/vList2"/>
    <dgm:cxn modelId="{83999714-16EC-4442-B995-91B3CBCF9699}" type="presParOf" srcId="{FB86E2CA-40F7-46BB-A02A-9045D3646E5E}" destId="{FF809061-CFEF-4178-B859-C11FF64CC733}" srcOrd="2" destOrd="0" presId="urn:microsoft.com/office/officeart/2005/8/layout/vList2"/>
    <dgm:cxn modelId="{678D407A-B021-4FD2-8F2A-F9C40CAD5944}" type="presParOf" srcId="{FB86E2CA-40F7-46BB-A02A-9045D3646E5E}" destId="{812BE588-419E-4DB4-9E8D-1D403167EB3E}" srcOrd="3" destOrd="0" presId="urn:microsoft.com/office/officeart/2005/8/layout/vList2"/>
    <dgm:cxn modelId="{5018A93C-EBDA-4A5C-981B-03313CF858A4}" type="presParOf" srcId="{FB86E2CA-40F7-46BB-A02A-9045D3646E5E}" destId="{1A1DAA2D-2569-4A12-BB69-C75B9F413F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479C2-6514-4924-B76A-C177342837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24A30C3-112A-4658-8DF9-A7DA355C9EAB}">
      <dgm:prSet/>
      <dgm:spPr/>
      <dgm:t>
        <a:bodyPr/>
        <a:lstStyle/>
        <a:p>
          <a:pPr rtl="0"/>
          <a:r>
            <a:rPr lang="en-US" dirty="0" smtClean="0"/>
            <a:t>Python</a:t>
          </a:r>
          <a:r>
            <a:rPr lang="zh-CN" dirty="0" smtClean="0"/>
            <a:t>还提供了</a:t>
          </a:r>
          <a:r>
            <a:rPr lang="en-US" dirty="0" smtClean="0"/>
            <a:t>else</a:t>
          </a:r>
          <a:r>
            <a:rPr lang="zh-CN" dirty="0" smtClean="0"/>
            <a:t>和</a:t>
          </a:r>
          <a:r>
            <a:rPr lang="en-US" dirty="0" smtClean="0"/>
            <a:t>finally</a:t>
          </a:r>
          <a:r>
            <a:rPr lang="zh-CN" dirty="0" smtClean="0"/>
            <a:t>两个子句，以用于</a:t>
          </a:r>
          <a:r>
            <a:rPr lang="en-US" dirty="0" smtClean="0"/>
            <a:t>try…except</a:t>
          </a:r>
          <a:r>
            <a:rPr lang="zh-CN" dirty="0" smtClean="0"/>
            <a:t>异常处理语句。其语法如下：</a:t>
          </a:r>
          <a:endParaRPr lang="zh-CN" dirty="0"/>
        </a:p>
      </dgm:t>
    </dgm:pt>
    <dgm:pt modelId="{54764FD6-D9A1-4967-95CC-B59684242B10}" type="parTrans" cxnId="{C6D808EC-243C-404A-B647-86478591CE0B}">
      <dgm:prSet/>
      <dgm:spPr/>
      <dgm:t>
        <a:bodyPr/>
        <a:lstStyle/>
        <a:p>
          <a:endParaRPr lang="zh-CN" altLang="en-US"/>
        </a:p>
      </dgm:t>
    </dgm:pt>
    <dgm:pt modelId="{98F98B1D-5884-44CB-9E3D-05AEE71186A5}" type="sibTrans" cxnId="{C6D808EC-243C-404A-B647-86478591CE0B}">
      <dgm:prSet/>
      <dgm:spPr/>
      <dgm:t>
        <a:bodyPr/>
        <a:lstStyle/>
        <a:p>
          <a:endParaRPr lang="zh-CN" altLang="en-US"/>
        </a:p>
      </dgm:t>
    </dgm:pt>
    <dgm:pt modelId="{F47EEFBA-C923-408A-B8A7-7393FF39D441}" type="pres">
      <dgm:prSet presAssocID="{C09479C2-6514-4924-B76A-C1773428374A}" presName="linear" presStyleCnt="0">
        <dgm:presLayoutVars>
          <dgm:animLvl val="lvl"/>
          <dgm:resizeHandles val="exact"/>
        </dgm:presLayoutVars>
      </dgm:prSet>
      <dgm:spPr/>
    </dgm:pt>
    <dgm:pt modelId="{C962E7D2-8644-4615-AD25-E7B2543363C3}" type="pres">
      <dgm:prSet presAssocID="{324A30C3-112A-4658-8DF9-A7DA355C9EAB}" presName="parentText" presStyleLbl="node1" presStyleIdx="0" presStyleCnt="1" custLinFactNeighborY="-887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D808EC-243C-404A-B647-86478591CE0B}" srcId="{C09479C2-6514-4924-B76A-C1773428374A}" destId="{324A30C3-112A-4658-8DF9-A7DA355C9EAB}" srcOrd="0" destOrd="0" parTransId="{54764FD6-D9A1-4967-95CC-B59684242B10}" sibTransId="{98F98B1D-5884-44CB-9E3D-05AEE71186A5}"/>
    <dgm:cxn modelId="{BAE2509D-E0DA-40F8-B3FB-DE9969BC5164}" type="presOf" srcId="{C09479C2-6514-4924-B76A-C1773428374A}" destId="{F47EEFBA-C923-408A-B8A7-7393FF39D441}" srcOrd="0" destOrd="0" presId="urn:microsoft.com/office/officeart/2005/8/layout/vList2"/>
    <dgm:cxn modelId="{5EB323E2-E3BC-4E23-BE72-3877F26B2621}" type="presOf" srcId="{324A30C3-112A-4658-8DF9-A7DA355C9EAB}" destId="{C962E7D2-8644-4615-AD25-E7B2543363C3}" srcOrd="0" destOrd="0" presId="urn:microsoft.com/office/officeart/2005/8/layout/vList2"/>
    <dgm:cxn modelId="{B00377B0-7C86-4BC5-A2E1-DBA2C861DA8A}" type="presParOf" srcId="{F47EEFBA-C923-408A-B8A7-7393FF39D441}" destId="{C962E7D2-8644-4615-AD25-E7B2543363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9B1859-9E14-4015-AC69-AB05D24698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9D720BE-13DB-4ACE-AC36-F596777DE0CD}">
      <dgm:prSet/>
      <dgm:spPr/>
      <dgm:t>
        <a:bodyPr/>
        <a:lstStyle/>
        <a:p>
          <a:pPr rtl="0"/>
          <a:r>
            <a:rPr lang="en-US" smtClean="0"/>
            <a:t>Python</a:t>
          </a:r>
          <a:r>
            <a:rPr lang="zh-CN" smtClean="0"/>
            <a:t>如同很多高级程序设计语言一样允许用户自定义异常类型，用于描述</a:t>
          </a:r>
          <a:r>
            <a:rPr lang="en-US" smtClean="0"/>
            <a:t>Python</a:t>
          </a:r>
          <a:r>
            <a:rPr lang="zh-CN" smtClean="0"/>
            <a:t>异常体系中没有涉及的异常情况。通过前面的学习，可知除</a:t>
          </a:r>
          <a:r>
            <a:rPr lang="en-US" smtClean="0"/>
            <a:t>3</a:t>
          </a:r>
          <a:r>
            <a:rPr lang="zh-CN" smtClean="0"/>
            <a:t>个系统级异常外，其他异常类型均是</a:t>
          </a:r>
          <a:r>
            <a:rPr lang="en-US" smtClean="0"/>
            <a:t>Exception</a:t>
          </a:r>
          <a:r>
            <a:rPr lang="zh-CN" smtClean="0"/>
            <a:t>子类；而定义一个自定义异常也十分简单，只需要定义一个继承了</a:t>
          </a:r>
          <a:r>
            <a:rPr lang="en-US" smtClean="0"/>
            <a:t>Exception</a:t>
          </a:r>
          <a:r>
            <a:rPr lang="zh-CN" smtClean="0"/>
            <a:t>类的派生类即可。</a:t>
          </a:r>
          <a:r>
            <a:rPr lang="en-US" smtClean="0"/>
            <a:t>Python</a:t>
          </a:r>
          <a:r>
            <a:rPr lang="zh-CN" smtClean="0"/>
            <a:t>不会自动为用户抛出或处理任何自定义异常，因而用户需要使用</a:t>
          </a:r>
          <a:r>
            <a:rPr lang="en-US" smtClean="0"/>
            <a:t>raise</a:t>
          </a:r>
          <a:r>
            <a:rPr lang="zh-CN" smtClean="0"/>
            <a:t>语句在合理的场合手工触发异常。 </a:t>
          </a:r>
          <a:endParaRPr lang="zh-CN"/>
        </a:p>
      </dgm:t>
    </dgm:pt>
    <dgm:pt modelId="{498BE75A-3557-40EE-8E63-8F8A7C3071D2}" type="parTrans" cxnId="{1014AC77-9870-41DB-BC67-B47F72D3A567}">
      <dgm:prSet/>
      <dgm:spPr/>
      <dgm:t>
        <a:bodyPr/>
        <a:lstStyle/>
        <a:p>
          <a:endParaRPr lang="zh-CN" altLang="en-US"/>
        </a:p>
      </dgm:t>
    </dgm:pt>
    <dgm:pt modelId="{6F963B80-765F-4432-888E-DF72680A8B30}" type="sibTrans" cxnId="{1014AC77-9870-41DB-BC67-B47F72D3A567}">
      <dgm:prSet/>
      <dgm:spPr/>
      <dgm:t>
        <a:bodyPr/>
        <a:lstStyle/>
        <a:p>
          <a:endParaRPr lang="zh-CN" altLang="en-US"/>
        </a:p>
      </dgm:t>
    </dgm:pt>
    <dgm:pt modelId="{6A495BE0-B763-4F65-A57E-7EE2F9F3F273}">
      <dgm:prSet/>
      <dgm:spPr/>
      <dgm:t>
        <a:bodyPr/>
        <a:lstStyle/>
        <a:p>
          <a:pPr rtl="0"/>
          <a:r>
            <a:rPr lang="zh-CN" smtClean="0"/>
            <a:t>在使用自定义异常类型时，经常需要在捕获异常的同时获取该异常的实例（例如，上例中的</a:t>
          </a:r>
          <a:r>
            <a:rPr lang="en-US" smtClean="0"/>
            <a:t>e</a:t>
          </a:r>
          <a:r>
            <a:rPr lang="zh-CN" smtClean="0"/>
            <a:t>），以获取存储在异常实例中的数据，这只需要在异常类型后以逗号分隔并放置一个实例名即可。</a:t>
          </a:r>
          <a:endParaRPr lang="zh-CN"/>
        </a:p>
      </dgm:t>
    </dgm:pt>
    <dgm:pt modelId="{2E712E7C-BE64-4CDE-8FEE-8365680C611D}" type="parTrans" cxnId="{39748BDC-DA73-47F3-995C-A7594D2F8BC7}">
      <dgm:prSet/>
      <dgm:spPr/>
      <dgm:t>
        <a:bodyPr/>
        <a:lstStyle/>
        <a:p>
          <a:endParaRPr lang="zh-CN" altLang="en-US"/>
        </a:p>
      </dgm:t>
    </dgm:pt>
    <dgm:pt modelId="{E7C079DD-0E86-406E-85E0-CCBEA72F98A8}" type="sibTrans" cxnId="{39748BDC-DA73-47F3-995C-A7594D2F8BC7}">
      <dgm:prSet/>
      <dgm:spPr/>
      <dgm:t>
        <a:bodyPr/>
        <a:lstStyle/>
        <a:p>
          <a:endParaRPr lang="zh-CN" altLang="en-US"/>
        </a:p>
      </dgm:t>
    </dgm:pt>
    <dgm:pt modelId="{025F6FB7-1A2A-4B96-8033-C2372967ABBA}" type="pres">
      <dgm:prSet presAssocID="{EF9B1859-9E14-4015-AC69-AB05D2469892}" presName="linear" presStyleCnt="0">
        <dgm:presLayoutVars>
          <dgm:animLvl val="lvl"/>
          <dgm:resizeHandles val="exact"/>
        </dgm:presLayoutVars>
      </dgm:prSet>
      <dgm:spPr/>
    </dgm:pt>
    <dgm:pt modelId="{C3706F55-4F82-487B-8C8A-1DDA1586855B}" type="pres">
      <dgm:prSet presAssocID="{69D720BE-13DB-4ACE-AC36-F596777DE0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EA93CF-339A-422D-95BF-62C12D3FED5D}" type="pres">
      <dgm:prSet presAssocID="{6F963B80-765F-4432-888E-DF72680A8B30}" presName="spacer" presStyleCnt="0"/>
      <dgm:spPr/>
    </dgm:pt>
    <dgm:pt modelId="{D54329CC-2893-4B61-AE96-D17C0AD0848C}" type="pres">
      <dgm:prSet presAssocID="{6A495BE0-B763-4F65-A57E-7EE2F9F3F27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E14806-2265-4B94-B609-58A02A75851E}" type="presOf" srcId="{69D720BE-13DB-4ACE-AC36-F596777DE0CD}" destId="{C3706F55-4F82-487B-8C8A-1DDA1586855B}" srcOrd="0" destOrd="0" presId="urn:microsoft.com/office/officeart/2005/8/layout/vList2"/>
    <dgm:cxn modelId="{39748BDC-DA73-47F3-995C-A7594D2F8BC7}" srcId="{EF9B1859-9E14-4015-AC69-AB05D2469892}" destId="{6A495BE0-B763-4F65-A57E-7EE2F9F3F273}" srcOrd="1" destOrd="0" parTransId="{2E712E7C-BE64-4CDE-8FEE-8365680C611D}" sibTransId="{E7C079DD-0E86-406E-85E0-CCBEA72F98A8}"/>
    <dgm:cxn modelId="{1014AC77-9870-41DB-BC67-B47F72D3A567}" srcId="{EF9B1859-9E14-4015-AC69-AB05D2469892}" destId="{69D720BE-13DB-4ACE-AC36-F596777DE0CD}" srcOrd="0" destOrd="0" parTransId="{498BE75A-3557-40EE-8E63-8F8A7C3071D2}" sibTransId="{6F963B80-765F-4432-888E-DF72680A8B30}"/>
    <dgm:cxn modelId="{591894EF-CE72-4F3A-8507-5FA01B4E1ADA}" type="presOf" srcId="{EF9B1859-9E14-4015-AC69-AB05D2469892}" destId="{025F6FB7-1A2A-4B96-8033-C2372967ABBA}" srcOrd="0" destOrd="0" presId="urn:microsoft.com/office/officeart/2005/8/layout/vList2"/>
    <dgm:cxn modelId="{A24F9286-4C1B-4D07-9B67-4EEFE12669DB}" type="presOf" srcId="{6A495BE0-B763-4F65-A57E-7EE2F9F3F273}" destId="{D54329CC-2893-4B61-AE96-D17C0AD0848C}" srcOrd="0" destOrd="0" presId="urn:microsoft.com/office/officeart/2005/8/layout/vList2"/>
    <dgm:cxn modelId="{E47A57EC-F119-42DD-B042-29D54425AC1C}" type="presParOf" srcId="{025F6FB7-1A2A-4B96-8033-C2372967ABBA}" destId="{C3706F55-4F82-487B-8C8A-1DDA1586855B}" srcOrd="0" destOrd="0" presId="urn:microsoft.com/office/officeart/2005/8/layout/vList2"/>
    <dgm:cxn modelId="{11BE09D0-8483-4033-9702-8D633E02E552}" type="presParOf" srcId="{025F6FB7-1A2A-4B96-8033-C2372967ABBA}" destId="{F6EA93CF-339A-422D-95BF-62C12D3FED5D}" srcOrd="1" destOrd="0" presId="urn:microsoft.com/office/officeart/2005/8/layout/vList2"/>
    <dgm:cxn modelId="{1E754F56-95E9-4DDB-A3DB-1CCEEA2E2B36}" type="presParOf" srcId="{025F6FB7-1A2A-4B96-8033-C2372967ABBA}" destId="{D54329CC-2893-4B61-AE96-D17C0AD084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248A62-87A6-4F37-845A-DFF6078B14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FC7C627-BD0B-4C6E-92D8-5971C9B6BE4D}">
      <dgm:prSet/>
      <dgm:spPr/>
      <dgm:t>
        <a:bodyPr/>
        <a:lstStyle/>
        <a:p>
          <a:pPr rtl="0"/>
          <a:r>
            <a:rPr lang="zh-CN" smtClean="0"/>
            <a:t>在程序调试过程中，用户经常希望知道某个条件在运行时是否为真（例如，储蓄账户余额始终为正），并在条件不成立时提示编码者错误出现的位置。</a:t>
          </a:r>
          <a:r>
            <a:rPr lang="en-US" smtClean="0"/>
            <a:t>Python</a:t>
          </a:r>
          <a:r>
            <a:rPr lang="zh-CN" smtClean="0"/>
            <a:t>中提供了断言</a:t>
          </a:r>
          <a:r>
            <a:rPr lang="en-US" smtClean="0"/>
            <a:t>assert</a:t>
          </a:r>
          <a:r>
            <a:rPr lang="zh-CN" smtClean="0"/>
            <a:t>语句，以检测某个表达式是否为真，当表达式不成立时，会引发</a:t>
          </a:r>
          <a:r>
            <a:rPr lang="en-US" smtClean="0"/>
            <a:t>AssertionError</a:t>
          </a:r>
          <a:r>
            <a:rPr lang="zh-CN" smtClean="0"/>
            <a:t>异常。</a:t>
          </a:r>
          <a:endParaRPr lang="zh-CN"/>
        </a:p>
      </dgm:t>
    </dgm:pt>
    <dgm:pt modelId="{4420E7DE-2EAD-441F-9625-B54E3AE720C4}" type="parTrans" cxnId="{C752BBD9-0C49-4E0F-973F-0EEE39C66183}">
      <dgm:prSet/>
      <dgm:spPr/>
      <dgm:t>
        <a:bodyPr/>
        <a:lstStyle/>
        <a:p>
          <a:endParaRPr lang="zh-CN" altLang="en-US"/>
        </a:p>
      </dgm:t>
    </dgm:pt>
    <dgm:pt modelId="{1AF221A3-8F67-4C37-B672-ED1F821D89B6}" type="sibTrans" cxnId="{C752BBD9-0C49-4E0F-973F-0EEE39C66183}">
      <dgm:prSet/>
      <dgm:spPr/>
      <dgm:t>
        <a:bodyPr/>
        <a:lstStyle/>
        <a:p>
          <a:endParaRPr lang="zh-CN" altLang="en-US"/>
        </a:p>
      </dgm:t>
    </dgm:pt>
    <dgm:pt modelId="{5E9885CD-B05E-4A01-AF15-17090D4EE439}">
      <dgm:prSet/>
      <dgm:spPr/>
      <dgm:t>
        <a:bodyPr/>
        <a:lstStyle/>
        <a:p>
          <a:pPr rtl="0"/>
          <a:r>
            <a:rPr lang="zh-CN" smtClean="0"/>
            <a:t>同时，还可以通过</a:t>
          </a:r>
          <a:r>
            <a:rPr lang="en-US" smtClean="0"/>
            <a:t>assert</a:t>
          </a:r>
          <a:r>
            <a:rPr lang="zh-CN" smtClean="0"/>
            <a:t>语句传递提示信息给</a:t>
          </a:r>
          <a:r>
            <a:rPr lang="en-US" smtClean="0"/>
            <a:t>AsserttionError</a:t>
          </a:r>
          <a:r>
            <a:rPr lang="zh-CN" smtClean="0"/>
            <a:t>异常，以提示编码者错误发生的部位和可能的原因。 </a:t>
          </a:r>
          <a:endParaRPr lang="zh-CN"/>
        </a:p>
      </dgm:t>
    </dgm:pt>
    <dgm:pt modelId="{CD9EC94D-F7FD-48FE-8175-66B3F944E7BA}" type="parTrans" cxnId="{3EF862E1-704C-4214-9B36-6CC7D2CBBC98}">
      <dgm:prSet/>
      <dgm:spPr/>
      <dgm:t>
        <a:bodyPr/>
        <a:lstStyle/>
        <a:p>
          <a:endParaRPr lang="zh-CN" altLang="en-US"/>
        </a:p>
      </dgm:t>
    </dgm:pt>
    <dgm:pt modelId="{33CE5B41-0E5E-4888-9A48-2C4BEF48BF52}" type="sibTrans" cxnId="{3EF862E1-704C-4214-9B36-6CC7D2CBBC98}">
      <dgm:prSet/>
      <dgm:spPr/>
      <dgm:t>
        <a:bodyPr/>
        <a:lstStyle/>
        <a:p>
          <a:endParaRPr lang="zh-CN" altLang="en-US"/>
        </a:p>
      </dgm:t>
    </dgm:pt>
    <dgm:pt modelId="{3F22BD39-0F7A-48CB-8BB8-10F7BAC68D17}" type="pres">
      <dgm:prSet presAssocID="{50248A62-87A6-4F37-845A-DFF6078B1453}" presName="linear" presStyleCnt="0">
        <dgm:presLayoutVars>
          <dgm:animLvl val="lvl"/>
          <dgm:resizeHandles val="exact"/>
        </dgm:presLayoutVars>
      </dgm:prSet>
      <dgm:spPr/>
    </dgm:pt>
    <dgm:pt modelId="{849BD68B-BED0-493E-96C0-8C59E5FA13B3}" type="pres">
      <dgm:prSet presAssocID="{1FC7C627-BD0B-4C6E-92D8-5971C9B6BE4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265DB37-FBBB-4C95-99D8-B8D1783B3AF3}" type="pres">
      <dgm:prSet presAssocID="{1AF221A3-8F67-4C37-B672-ED1F821D89B6}" presName="spacer" presStyleCnt="0"/>
      <dgm:spPr/>
    </dgm:pt>
    <dgm:pt modelId="{888362A5-99D1-41FD-93B6-9A1A0A65BA5A}" type="pres">
      <dgm:prSet presAssocID="{5E9885CD-B05E-4A01-AF15-17090D4EE43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8A292A0-E6CC-4A18-9727-A1A438582755}" type="presOf" srcId="{5E9885CD-B05E-4A01-AF15-17090D4EE439}" destId="{888362A5-99D1-41FD-93B6-9A1A0A65BA5A}" srcOrd="0" destOrd="0" presId="urn:microsoft.com/office/officeart/2005/8/layout/vList2"/>
    <dgm:cxn modelId="{AE6BE35D-8F96-4B9D-B892-8301F694C1D4}" type="presOf" srcId="{1FC7C627-BD0B-4C6E-92D8-5971C9B6BE4D}" destId="{849BD68B-BED0-493E-96C0-8C59E5FA13B3}" srcOrd="0" destOrd="0" presId="urn:microsoft.com/office/officeart/2005/8/layout/vList2"/>
    <dgm:cxn modelId="{C752BBD9-0C49-4E0F-973F-0EEE39C66183}" srcId="{50248A62-87A6-4F37-845A-DFF6078B1453}" destId="{1FC7C627-BD0B-4C6E-92D8-5971C9B6BE4D}" srcOrd="0" destOrd="0" parTransId="{4420E7DE-2EAD-441F-9625-B54E3AE720C4}" sibTransId="{1AF221A3-8F67-4C37-B672-ED1F821D89B6}"/>
    <dgm:cxn modelId="{3EF862E1-704C-4214-9B36-6CC7D2CBBC98}" srcId="{50248A62-87A6-4F37-845A-DFF6078B1453}" destId="{5E9885CD-B05E-4A01-AF15-17090D4EE439}" srcOrd="1" destOrd="0" parTransId="{CD9EC94D-F7FD-48FE-8175-66B3F944E7BA}" sibTransId="{33CE5B41-0E5E-4888-9A48-2C4BEF48BF52}"/>
    <dgm:cxn modelId="{4B2D615A-DD7A-4005-9CF6-4E7A85649098}" type="presOf" srcId="{50248A62-87A6-4F37-845A-DFF6078B1453}" destId="{3F22BD39-0F7A-48CB-8BB8-10F7BAC68D17}" srcOrd="0" destOrd="0" presId="urn:microsoft.com/office/officeart/2005/8/layout/vList2"/>
    <dgm:cxn modelId="{E46EE6A7-8D3D-474F-B84A-17711B39B060}" type="presParOf" srcId="{3F22BD39-0F7A-48CB-8BB8-10F7BAC68D17}" destId="{849BD68B-BED0-493E-96C0-8C59E5FA13B3}" srcOrd="0" destOrd="0" presId="urn:microsoft.com/office/officeart/2005/8/layout/vList2"/>
    <dgm:cxn modelId="{49FF65D3-870D-4B8C-9914-06C5F5461149}" type="presParOf" srcId="{3F22BD39-0F7A-48CB-8BB8-10F7BAC68D17}" destId="{8265DB37-FBBB-4C95-99D8-B8D1783B3AF3}" srcOrd="1" destOrd="0" presId="urn:microsoft.com/office/officeart/2005/8/layout/vList2"/>
    <dgm:cxn modelId="{07158625-59A4-4041-9415-BBE26F7FBCA5}" type="presParOf" srcId="{3F22BD39-0F7A-48CB-8BB8-10F7BAC68D17}" destId="{888362A5-99D1-41FD-93B6-9A1A0A65BA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2F4B2-ABAF-4B13-BD04-1C0C105C763C}">
      <dsp:nvSpPr>
        <dsp:cNvPr id="0" name=""/>
        <dsp:cNvSpPr/>
      </dsp:nvSpPr>
      <dsp:spPr>
        <a:xfrm>
          <a:off x="0" y="33764"/>
          <a:ext cx="12125516" cy="2250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异常：在程序运行时产生的例外、违例情况被称为异常。如果不能在异常发生时及时妥善地处理它们，程序将崩溃，无法继续运行下去。 </a:t>
          </a:r>
          <a:endParaRPr lang="zh-CN" sz="3000" kern="1200"/>
        </a:p>
      </dsp:txBody>
      <dsp:txXfrm>
        <a:off x="109874" y="143638"/>
        <a:ext cx="11905768" cy="2031039"/>
      </dsp:txXfrm>
    </dsp:sp>
    <dsp:sp modelId="{8B9F1D55-FEE9-4795-810E-6D93C33A11F9}">
      <dsp:nvSpPr>
        <dsp:cNvPr id="0" name=""/>
        <dsp:cNvSpPr/>
      </dsp:nvSpPr>
      <dsp:spPr>
        <a:xfrm>
          <a:off x="0" y="2370951"/>
          <a:ext cx="12125516" cy="2250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在</a:t>
          </a:r>
          <a:r>
            <a:rPr lang="en-US" sz="3000" kern="1200" smtClean="0"/>
            <a:t>Python</a:t>
          </a:r>
          <a:r>
            <a:rPr lang="zh-CN" sz="3000" kern="1200" smtClean="0"/>
            <a:t>中，异常是以对象的形式实现的。 </a:t>
          </a:r>
          <a:r>
            <a:rPr lang="en-US" sz="3000" kern="1200" smtClean="0"/>
            <a:t>BaseException</a:t>
          </a:r>
          <a:r>
            <a:rPr lang="zh-CN" sz="3000" kern="1200" smtClean="0"/>
            <a:t>类是所有异常类的基类，而其子类</a:t>
          </a:r>
          <a:r>
            <a:rPr lang="en-US" sz="3000" kern="1200" smtClean="0"/>
            <a:t>Exception</a:t>
          </a:r>
          <a:r>
            <a:rPr lang="zh-CN" sz="3000" kern="1200" smtClean="0"/>
            <a:t>类则是除了</a:t>
          </a:r>
          <a:r>
            <a:rPr lang="en-US" sz="3000" kern="1200" smtClean="0"/>
            <a:t>SystemExit</a:t>
          </a:r>
          <a:r>
            <a:rPr lang="zh-CN" sz="3000" kern="1200" smtClean="0"/>
            <a:t>、</a:t>
          </a:r>
          <a:r>
            <a:rPr lang="en-US" sz="3000" kern="1200" smtClean="0"/>
            <a:t>GeneratorExit</a:t>
          </a:r>
          <a:r>
            <a:rPr lang="zh-CN" sz="3000" kern="1200" smtClean="0"/>
            <a:t>和</a:t>
          </a:r>
          <a:r>
            <a:rPr lang="en-US" sz="3000" kern="1200" smtClean="0"/>
            <a:t>KeybaordInterrupt</a:t>
          </a:r>
          <a:r>
            <a:rPr lang="zh-CN" sz="3000" kern="1200" smtClean="0"/>
            <a:t>三个系统级异常之外所有内置异常类和用户自定义异常类的基类。 </a:t>
          </a:r>
          <a:endParaRPr lang="zh-CN" sz="3000" kern="1200"/>
        </a:p>
      </dsp:txBody>
      <dsp:txXfrm>
        <a:off x="109874" y="2480825"/>
        <a:ext cx="11905768" cy="2031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8DBDC-DCD2-4B0C-9E79-0C7EEB324F53}">
      <dsp:nvSpPr>
        <dsp:cNvPr id="0" name=""/>
        <dsp:cNvSpPr/>
      </dsp:nvSpPr>
      <dsp:spPr>
        <a:xfrm>
          <a:off x="0" y="289791"/>
          <a:ext cx="12125516" cy="198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程序在运行过程中出现错误而无法正常运行时，会陷入异常。此外，</a:t>
          </a:r>
          <a:r>
            <a:rPr lang="en-US" sz="3400" kern="1200" dirty="0" smtClean="0"/>
            <a:t>Python</a:t>
          </a:r>
          <a:r>
            <a:rPr lang="zh-CN" sz="3400" kern="1200" dirty="0" smtClean="0"/>
            <a:t>也为用户提供了</a:t>
          </a:r>
          <a:r>
            <a:rPr lang="en-US" sz="3400" kern="1200" dirty="0" smtClean="0"/>
            <a:t>raise</a:t>
          </a:r>
          <a:r>
            <a:rPr lang="zh-CN" sz="3400" kern="1200" dirty="0" smtClean="0"/>
            <a:t>关键字以人为地抛出指定类型的异常。 </a:t>
          </a:r>
          <a:endParaRPr lang="zh-CN" sz="3400" kern="1200" dirty="0"/>
        </a:p>
      </dsp:txBody>
      <dsp:txXfrm>
        <a:off x="97095" y="386886"/>
        <a:ext cx="11931326" cy="1794809"/>
      </dsp:txXfrm>
    </dsp:sp>
    <dsp:sp modelId="{D57A2BD3-2EC7-4814-9B89-CA949A9201ED}">
      <dsp:nvSpPr>
        <dsp:cNvPr id="0" name=""/>
        <dsp:cNvSpPr/>
      </dsp:nvSpPr>
      <dsp:spPr>
        <a:xfrm>
          <a:off x="0" y="2376711"/>
          <a:ext cx="12125516" cy="198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smtClean="0"/>
            <a:t>使用</a:t>
          </a:r>
          <a:r>
            <a:rPr lang="en-US" sz="3400" kern="1200" smtClean="0"/>
            <a:t>raise</a:t>
          </a:r>
          <a:r>
            <a:rPr lang="zh-CN" sz="3400" kern="1200" smtClean="0"/>
            <a:t>语句手动抛出异常在程序调试、自定义异常等场景下有诸多应用。注意，</a:t>
          </a:r>
          <a:r>
            <a:rPr lang="en-US" sz="3400" kern="1200" smtClean="0"/>
            <a:t>Python</a:t>
          </a:r>
          <a:r>
            <a:rPr lang="zh-CN" sz="3400" kern="1200" smtClean="0"/>
            <a:t>不会自动引发自定义异常，这要求程序开发者为自定义的异常编写合理的异常抛出代码 。</a:t>
          </a:r>
          <a:endParaRPr lang="zh-CN" sz="3400" kern="1200"/>
        </a:p>
      </dsp:txBody>
      <dsp:txXfrm>
        <a:off x="97095" y="2473806"/>
        <a:ext cx="11931326" cy="1794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5513B-34DA-4042-B615-4E771F244564}">
      <dsp:nvSpPr>
        <dsp:cNvPr id="0" name=""/>
        <dsp:cNvSpPr/>
      </dsp:nvSpPr>
      <dsp:spPr>
        <a:xfrm>
          <a:off x="0" y="121767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当异常发生时，就需要捕获并处理相应的异常。</a:t>
          </a:r>
          <a:r>
            <a:rPr lang="en-US" sz="2200" kern="1200" smtClean="0"/>
            <a:t>try...except</a:t>
          </a:r>
          <a:r>
            <a:rPr lang="zh-CN" sz="2200" kern="1200" smtClean="0"/>
            <a:t>语句是捕获处理异常的常用语句之一，其语法如下：</a:t>
          </a:r>
          <a:endParaRPr lang="zh-CN" sz="2200" kern="1200"/>
        </a:p>
      </dsp:txBody>
      <dsp:txXfrm>
        <a:off x="62198" y="183965"/>
        <a:ext cx="11863355" cy="1149734"/>
      </dsp:txXfrm>
    </dsp:sp>
    <dsp:sp modelId="{29385E43-4F98-4F54-BC7E-E6ABE6EE04C9}">
      <dsp:nvSpPr>
        <dsp:cNvPr id="0" name=""/>
        <dsp:cNvSpPr/>
      </dsp:nvSpPr>
      <dsp:spPr>
        <a:xfrm>
          <a:off x="0" y="1395898"/>
          <a:ext cx="11987751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61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try: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	&lt;</a:t>
          </a:r>
          <a:r>
            <a:rPr lang="zh-CN" sz="1700" kern="1200" dirty="0" smtClean="0"/>
            <a:t>语句</a:t>
          </a:r>
          <a:r>
            <a:rPr lang="en-US" sz="1700" kern="1200" dirty="0" smtClean="0"/>
            <a:t>&gt;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except &lt;</a:t>
          </a:r>
          <a:r>
            <a:rPr lang="zh-CN" sz="1700" kern="1200" dirty="0" smtClean="0"/>
            <a:t>异常类型</a:t>
          </a:r>
          <a:r>
            <a:rPr lang="en-US" sz="1700" kern="1200" dirty="0" smtClean="0"/>
            <a:t>&gt;: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	&lt;</a:t>
          </a:r>
          <a:r>
            <a:rPr lang="zh-CN" sz="1700" kern="1200" dirty="0" smtClean="0"/>
            <a:t>语句</a:t>
          </a:r>
          <a:r>
            <a:rPr lang="en-US" sz="1700" kern="1200" dirty="0" smtClean="0"/>
            <a:t>&gt;</a:t>
          </a:r>
          <a:endParaRPr lang="zh-CN" sz="1700" kern="1200" dirty="0"/>
        </a:p>
      </dsp:txBody>
      <dsp:txXfrm>
        <a:off x="0" y="1395898"/>
        <a:ext cx="11987751" cy="1229580"/>
      </dsp:txXfrm>
    </dsp:sp>
    <dsp:sp modelId="{FF809061-CFEF-4178-B859-C11FF64CC733}">
      <dsp:nvSpPr>
        <dsp:cNvPr id="0" name=""/>
        <dsp:cNvSpPr/>
      </dsp:nvSpPr>
      <dsp:spPr>
        <a:xfrm>
          <a:off x="0" y="2625478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其中，</a:t>
          </a:r>
          <a:r>
            <a:rPr lang="en-US" sz="2200" kern="1200" smtClean="0"/>
            <a:t>except</a:t>
          </a:r>
          <a:r>
            <a:rPr lang="zh-CN" sz="2200" kern="1200" smtClean="0"/>
            <a:t>子句可以有多个，当</a:t>
          </a:r>
          <a:r>
            <a:rPr lang="en-US" sz="2200" kern="1200" smtClean="0"/>
            <a:t>try</a:t>
          </a:r>
          <a:r>
            <a:rPr lang="zh-CN" sz="2200" kern="1200" smtClean="0"/>
            <a:t>后的语句执行时发生异常，</a:t>
          </a:r>
          <a:r>
            <a:rPr lang="en-US" sz="2200" kern="1200" smtClean="0"/>
            <a:t>Python</a:t>
          </a:r>
          <a:r>
            <a:rPr lang="zh-CN" sz="2200" kern="1200" smtClean="0"/>
            <a:t>就跳过</a:t>
          </a:r>
          <a:r>
            <a:rPr lang="en-US" sz="2200" kern="1200" smtClean="0"/>
            <a:t>try</a:t>
          </a:r>
          <a:r>
            <a:rPr lang="zh-CN" sz="2200" kern="1200" smtClean="0"/>
            <a:t>代码段余下的部分，执行第一个匹配该异常的</a:t>
          </a:r>
          <a:r>
            <a:rPr lang="en-US" sz="2200" kern="1200" smtClean="0"/>
            <a:t>except</a:t>
          </a:r>
          <a:r>
            <a:rPr lang="zh-CN" sz="2200" kern="1200" smtClean="0"/>
            <a:t>子句，异常处理完毕，控制流就通过整个</a:t>
          </a:r>
          <a:r>
            <a:rPr lang="en-US" sz="2200" kern="1200" smtClean="0"/>
            <a:t>try...except</a:t>
          </a:r>
          <a:r>
            <a:rPr lang="zh-CN" sz="2200" kern="1200" smtClean="0"/>
            <a:t>语句（除非在处理异常时又引发新的异常）。 </a:t>
          </a:r>
          <a:endParaRPr lang="zh-CN" sz="2200" kern="1200"/>
        </a:p>
      </dsp:txBody>
      <dsp:txXfrm>
        <a:off x="62198" y="2687676"/>
        <a:ext cx="11863355" cy="1149734"/>
      </dsp:txXfrm>
    </dsp:sp>
    <dsp:sp modelId="{1A1DAA2D-2569-4A12-BB69-C75B9F413FC8}">
      <dsp:nvSpPr>
        <dsp:cNvPr id="0" name=""/>
        <dsp:cNvSpPr/>
      </dsp:nvSpPr>
      <dsp:spPr>
        <a:xfrm>
          <a:off x="0" y="3962968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except</a:t>
          </a:r>
          <a:r>
            <a:rPr lang="zh-CN" sz="2200" kern="1200" smtClean="0"/>
            <a:t>后面可以放置多个异常类型（以逗号分割）以表明若多个异常中至少发生一个，则执行该部分异常处理代码，若不放置任何异常类型，则代表可匹配所有的异常类型。 </a:t>
          </a:r>
          <a:endParaRPr lang="zh-CN" sz="2200" kern="1200"/>
        </a:p>
      </dsp:txBody>
      <dsp:txXfrm>
        <a:off x="62198" y="4025166"/>
        <a:ext cx="11863355" cy="1149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2E7D2-8644-4615-AD25-E7B2543363C3}">
      <dsp:nvSpPr>
        <dsp:cNvPr id="0" name=""/>
        <dsp:cNvSpPr/>
      </dsp:nvSpPr>
      <dsp:spPr>
        <a:xfrm>
          <a:off x="0" y="140505"/>
          <a:ext cx="12125516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Python</a:t>
          </a:r>
          <a:r>
            <a:rPr lang="zh-CN" sz="2400" kern="1200" dirty="0" smtClean="0"/>
            <a:t>还提供了</a:t>
          </a:r>
          <a:r>
            <a:rPr lang="en-US" sz="2400" kern="1200" dirty="0" smtClean="0"/>
            <a:t>else</a:t>
          </a:r>
          <a:r>
            <a:rPr lang="zh-CN" sz="2400" kern="1200" dirty="0" smtClean="0"/>
            <a:t>和</a:t>
          </a:r>
          <a:r>
            <a:rPr lang="en-US" sz="2400" kern="1200" dirty="0" smtClean="0"/>
            <a:t>finally</a:t>
          </a:r>
          <a:r>
            <a:rPr lang="zh-CN" sz="2400" kern="1200" dirty="0" smtClean="0"/>
            <a:t>两个子句，以用于</a:t>
          </a:r>
          <a:r>
            <a:rPr lang="en-US" sz="2400" kern="1200" dirty="0" smtClean="0"/>
            <a:t>try…except</a:t>
          </a:r>
          <a:r>
            <a:rPr lang="zh-CN" sz="2400" kern="1200" dirty="0" smtClean="0"/>
            <a:t>异常处理语句。其语法如下：</a:t>
          </a:r>
          <a:endParaRPr lang="zh-CN" sz="2400" kern="1200" dirty="0"/>
        </a:p>
      </dsp:txBody>
      <dsp:txXfrm>
        <a:off x="29471" y="169976"/>
        <a:ext cx="12066574" cy="544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06F55-4F82-487B-8C8A-1DDA1586855B}">
      <dsp:nvSpPr>
        <dsp:cNvPr id="0" name=""/>
        <dsp:cNvSpPr/>
      </dsp:nvSpPr>
      <dsp:spPr>
        <a:xfrm>
          <a:off x="0" y="62896"/>
          <a:ext cx="12421704" cy="228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Python</a:t>
          </a:r>
          <a:r>
            <a:rPr lang="zh-CN" sz="2500" kern="1200" smtClean="0"/>
            <a:t>如同很多高级程序设计语言一样允许用户自定义异常类型，用于描述</a:t>
          </a:r>
          <a:r>
            <a:rPr lang="en-US" sz="2500" kern="1200" smtClean="0"/>
            <a:t>Python</a:t>
          </a:r>
          <a:r>
            <a:rPr lang="zh-CN" sz="2500" kern="1200" smtClean="0"/>
            <a:t>异常体系中没有涉及的异常情况。通过前面的学习，可知除</a:t>
          </a:r>
          <a:r>
            <a:rPr lang="en-US" sz="2500" kern="1200" smtClean="0"/>
            <a:t>3</a:t>
          </a:r>
          <a:r>
            <a:rPr lang="zh-CN" sz="2500" kern="1200" smtClean="0"/>
            <a:t>个系统级异常外，其他异常类型均是</a:t>
          </a:r>
          <a:r>
            <a:rPr lang="en-US" sz="2500" kern="1200" smtClean="0"/>
            <a:t>Exception</a:t>
          </a:r>
          <a:r>
            <a:rPr lang="zh-CN" sz="2500" kern="1200" smtClean="0"/>
            <a:t>子类；而定义一个自定义异常也十分简单，只需要定义一个继承了</a:t>
          </a:r>
          <a:r>
            <a:rPr lang="en-US" sz="2500" kern="1200" smtClean="0"/>
            <a:t>Exception</a:t>
          </a:r>
          <a:r>
            <a:rPr lang="zh-CN" sz="2500" kern="1200" smtClean="0"/>
            <a:t>类的派生类即可。</a:t>
          </a:r>
          <a:r>
            <a:rPr lang="en-US" sz="2500" kern="1200" smtClean="0"/>
            <a:t>Python</a:t>
          </a:r>
          <a:r>
            <a:rPr lang="zh-CN" sz="2500" kern="1200" smtClean="0"/>
            <a:t>不会自动为用户抛出或处理任何自定义异常，因而用户需要使用</a:t>
          </a:r>
          <a:r>
            <a:rPr lang="en-US" sz="2500" kern="1200" smtClean="0"/>
            <a:t>raise</a:t>
          </a:r>
          <a:r>
            <a:rPr lang="zh-CN" sz="2500" kern="1200" smtClean="0"/>
            <a:t>语句在合理的场合手工触发异常。 </a:t>
          </a:r>
          <a:endParaRPr lang="zh-CN" sz="2500" kern="1200"/>
        </a:p>
      </dsp:txBody>
      <dsp:txXfrm>
        <a:off x="111374" y="174270"/>
        <a:ext cx="12198956" cy="2058752"/>
      </dsp:txXfrm>
    </dsp:sp>
    <dsp:sp modelId="{D54329CC-2893-4B61-AE96-D17C0AD0848C}">
      <dsp:nvSpPr>
        <dsp:cNvPr id="0" name=""/>
        <dsp:cNvSpPr/>
      </dsp:nvSpPr>
      <dsp:spPr>
        <a:xfrm>
          <a:off x="0" y="2416397"/>
          <a:ext cx="12421704" cy="228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在使用自定义异常类型时，经常需要在捕获异常的同时获取该异常的实例（例如，上例中的</a:t>
          </a:r>
          <a:r>
            <a:rPr lang="en-US" sz="2500" kern="1200" smtClean="0"/>
            <a:t>e</a:t>
          </a:r>
          <a:r>
            <a:rPr lang="zh-CN" sz="2500" kern="1200" smtClean="0"/>
            <a:t>），以获取存储在异常实例中的数据，这只需要在异常类型后以逗号分隔并放置一个实例名即可。</a:t>
          </a:r>
          <a:endParaRPr lang="zh-CN" sz="2500" kern="1200"/>
        </a:p>
      </dsp:txBody>
      <dsp:txXfrm>
        <a:off x="111374" y="2527771"/>
        <a:ext cx="12198956" cy="20587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BD68B-BED0-493E-96C0-8C59E5FA13B3}">
      <dsp:nvSpPr>
        <dsp:cNvPr id="0" name=""/>
        <dsp:cNvSpPr/>
      </dsp:nvSpPr>
      <dsp:spPr>
        <a:xfrm>
          <a:off x="0" y="38151"/>
          <a:ext cx="12125516" cy="224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在程序调试过程中，用户经常希望知道某个条件在运行时是否为真（例如，储蓄账户余额始终为正），并在条件不成立时提示编码者错误出现的位置。</a:t>
          </a:r>
          <a:r>
            <a:rPr lang="en-US" sz="3000" kern="1200" smtClean="0"/>
            <a:t>Python</a:t>
          </a:r>
          <a:r>
            <a:rPr lang="zh-CN" sz="3000" kern="1200" smtClean="0"/>
            <a:t>中提供了断言</a:t>
          </a:r>
          <a:r>
            <a:rPr lang="en-US" sz="3000" kern="1200" smtClean="0"/>
            <a:t>assert</a:t>
          </a:r>
          <a:r>
            <a:rPr lang="zh-CN" sz="3000" kern="1200" smtClean="0"/>
            <a:t>语句，以检测某个表达式是否为真，当表达式不成立时，会引发</a:t>
          </a:r>
          <a:r>
            <a:rPr lang="en-US" sz="3000" kern="1200" smtClean="0"/>
            <a:t>AssertionError</a:t>
          </a:r>
          <a:r>
            <a:rPr lang="zh-CN" sz="3000" kern="1200" smtClean="0"/>
            <a:t>异常。</a:t>
          </a:r>
          <a:endParaRPr lang="zh-CN" sz="3000" kern="1200"/>
        </a:p>
      </dsp:txBody>
      <dsp:txXfrm>
        <a:off x="109660" y="147811"/>
        <a:ext cx="11906196" cy="2027080"/>
      </dsp:txXfrm>
    </dsp:sp>
    <dsp:sp modelId="{888362A5-99D1-41FD-93B6-9A1A0A65BA5A}">
      <dsp:nvSpPr>
        <dsp:cNvPr id="0" name=""/>
        <dsp:cNvSpPr/>
      </dsp:nvSpPr>
      <dsp:spPr>
        <a:xfrm>
          <a:off x="0" y="2370951"/>
          <a:ext cx="12125516" cy="224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同时，还可以通过</a:t>
          </a:r>
          <a:r>
            <a:rPr lang="en-US" sz="3000" kern="1200" smtClean="0"/>
            <a:t>assert</a:t>
          </a:r>
          <a:r>
            <a:rPr lang="zh-CN" sz="3000" kern="1200" smtClean="0"/>
            <a:t>语句传递提示信息给</a:t>
          </a:r>
          <a:r>
            <a:rPr lang="en-US" sz="3000" kern="1200" smtClean="0"/>
            <a:t>AsserttionError</a:t>
          </a:r>
          <a:r>
            <a:rPr lang="zh-CN" sz="3000" kern="1200" smtClean="0"/>
            <a:t>异常，以提示编码者错误发生的部位和可能的原因。 </a:t>
          </a:r>
          <a:endParaRPr lang="zh-CN" sz="3000" kern="1200"/>
        </a:p>
      </dsp:txBody>
      <dsp:txXfrm>
        <a:off x="109660" y="2480611"/>
        <a:ext cx="11906196" cy="2027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"/>
            <a:ext cx="14435138" cy="812006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0" y="1509668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0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6" y="1501032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9039" y="2476117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1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9501" y="5543695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58" spc="95" baseline="0">
                <a:solidFill>
                  <a:schemeClr val="tx1"/>
                </a:solidFill>
              </a:defRPr>
            </a:lvl1pPr>
            <a:lvl2pPr marL="541312" indent="0" algn="ctr">
              <a:buNone/>
              <a:defRPr sz="1658"/>
            </a:lvl2pPr>
            <a:lvl3pPr marL="1082623" indent="0" algn="ctr">
              <a:buNone/>
              <a:defRPr sz="1658"/>
            </a:lvl3pPr>
            <a:lvl4pPr marL="1623934" indent="0" algn="ctr">
              <a:buNone/>
              <a:defRPr sz="1658"/>
            </a:lvl4pPr>
            <a:lvl5pPr marL="2165245" indent="0" algn="ctr">
              <a:buNone/>
              <a:defRPr sz="1658"/>
            </a:lvl5pPr>
            <a:lvl6pPr marL="2706557" indent="0" algn="ctr">
              <a:buNone/>
              <a:defRPr sz="1658"/>
            </a:lvl6pPr>
            <a:lvl7pPr marL="3247868" indent="0" algn="ctr">
              <a:buNone/>
              <a:defRPr sz="1658"/>
            </a:lvl7pPr>
            <a:lvl8pPr marL="3789179" indent="0" algn="ctr">
              <a:buNone/>
              <a:defRPr sz="1658"/>
            </a:lvl8pPr>
            <a:lvl9pPr marL="4330490" indent="0" algn="ctr">
              <a:buNone/>
              <a:defRPr sz="1658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6207112" y="1571427"/>
            <a:ext cx="2020919" cy="541338"/>
          </a:xfrm>
        </p:spPr>
        <p:txBody>
          <a:bodyPr/>
          <a:lstStyle>
            <a:lvl1pPr algn="ctr">
              <a:defRPr sz="1302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  <a:t>2021/9/9 Thursday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744306" y="6170043"/>
            <a:ext cx="6992020" cy="270669"/>
          </a:xfrm>
        </p:spPr>
        <p:txBody>
          <a:bodyPr/>
          <a:lstStyle>
            <a:lvl1pPr algn="l">
              <a:defRPr sz="10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0190462" y="6171251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49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8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41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/>
          </p:cNvPr>
          <p:cNvSpPr>
            <a:spLocks noGrp="1"/>
          </p:cNvSpPr>
          <p:nvPr>
            <p:ph type="title"/>
          </p:nvPr>
        </p:nvSpPr>
        <p:spPr>
          <a:xfrm>
            <a:off x="7078" y="15922"/>
            <a:ext cx="12991624" cy="785470"/>
          </a:xfrm>
        </p:spPr>
        <p:txBody>
          <a:bodyPr/>
          <a:lstStyle>
            <a:lvl1pPr algn="l">
              <a:defRPr sz="4262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235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6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"/>
            <a:ext cx="14435138" cy="812006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0" y="1509668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0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6" y="1501032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1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308" y="5543695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58">
                <a:solidFill>
                  <a:schemeClr val="tx1"/>
                </a:solidFill>
                <a:effectLst/>
              </a:defRPr>
            </a:lvl1pPr>
            <a:lvl2pPr marL="541312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2pPr>
            <a:lvl3pPr marL="1082623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3pPr>
            <a:lvl4pPr marL="1623934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4pPr>
            <a:lvl5pPr marL="2165245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5pPr>
            <a:lvl6pPr marL="2706557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6pPr>
            <a:lvl7pPr marL="3247868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7pPr>
            <a:lvl8pPr marL="3789179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8pPr>
            <a:lvl9pPr marL="4330490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07112" y="1569879"/>
            <a:ext cx="2020919" cy="541338"/>
          </a:xfrm>
        </p:spPr>
        <p:txBody>
          <a:bodyPr/>
          <a:lstStyle>
            <a:lvl1pPr algn="ctr">
              <a:defRPr lang="en-US" sz="130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  <a:t>2021/9/9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3897" y="6170043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87599" y="6170043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43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811" y="2490156"/>
            <a:ext cx="5774055" cy="4655503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6272" y="2490156"/>
            <a:ext cx="5774055" cy="4655503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5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811" y="2456072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312" indent="0">
              <a:buNone/>
              <a:defRPr sz="2250" b="1"/>
            </a:lvl2pPr>
            <a:lvl3pPr marL="1082623" indent="0">
              <a:buNone/>
              <a:defRPr sz="2131" b="1"/>
            </a:lvl3pPr>
            <a:lvl4pPr marL="1623934" indent="0">
              <a:buNone/>
              <a:defRPr sz="1894" b="1"/>
            </a:lvl4pPr>
            <a:lvl5pPr marL="2165245" indent="0">
              <a:buNone/>
              <a:defRPr sz="1894" b="1"/>
            </a:lvl5pPr>
            <a:lvl6pPr marL="2706557" indent="0">
              <a:buNone/>
              <a:defRPr sz="1894" b="1"/>
            </a:lvl6pPr>
            <a:lvl7pPr marL="3247868" indent="0">
              <a:buNone/>
              <a:defRPr sz="1894" b="1"/>
            </a:lvl7pPr>
            <a:lvl8pPr marL="3789179" indent="0">
              <a:buNone/>
              <a:defRPr sz="1894" b="1"/>
            </a:lvl8pPr>
            <a:lvl9pPr marL="4330490" indent="0">
              <a:buNone/>
              <a:defRPr sz="189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811" y="3263063"/>
            <a:ext cx="5774055" cy="3789363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272" y="2456072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312" indent="0">
              <a:buNone/>
              <a:defRPr sz="2250" b="1"/>
            </a:lvl2pPr>
            <a:lvl3pPr marL="1082623" indent="0">
              <a:buNone/>
              <a:defRPr sz="2131" b="1"/>
            </a:lvl3pPr>
            <a:lvl4pPr marL="1623934" indent="0">
              <a:buNone/>
              <a:defRPr sz="1894" b="1"/>
            </a:lvl4pPr>
            <a:lvl5pPr marL="2165245" indent="0">
              <a:buNone/>
              <a:defRPr sz="1894" b="1"/>
            </a:lvl5pPr>
            <a:lvl6pPr marL="2706557" indent="0">
              <a:buNone/>
              <a:defRPr sz="1894" b="1"/>
            </a:lvl6pPr>
            <a:lvl7pPr marL="3247868" indent="0">
              <a:buNone/>
              <a:defRPr sz="1894" b="1"/>
            </a:lvl7pPr>
            <a:lvl8pPr marL="3789179" indent="0">
              <a:buNone/>
              <a:defRPr sz="1894" b="1"/>
            </a:lvl8pPr>
            <a:lvl9pPr marL="4330490" indent="0">
              <a:buNone/>
              <a:defRPr sz="189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6272" y="3263872"/>
            <a:ext cx="5774055" cy="3789363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1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0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1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96" y="719172"/>
            <a:ext cx="2878005" cy="1948815"/>
          </a:xfrm>
        </p:spPr>
        <p:txBody>
          <a:bodyPr anchor="b">
            <a:normAutofit/>
          </a:bodyPr>
          <a:lstStyle>
            <a:lvl1pPr algn="l" defTabSz="10826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2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796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7"/>
              </a:spcBef>
              <a:buNone/>
              <a:defRPr sz="1539">
                <a:solidFill>
                  <a:srgbClr val="FFFFFF"/>
                </a:solidFill>
              </a:defRPr>
            </a:lvl1pPr>
            <a:lvl2pPr marL="541312" indent="0">
              <a:buNone/>
              <a:defRPr sz="1421"/>
            </a:lvl2pPr>
            <a:lvl3pPr marL="1082623" indent="0">
              <a:buNone/>
              <a:defRPr sz="1184"/>
            </a:lvl3pPr>
            <a:lvl4pPr marL="1623934" indent="0">
              <a:buNone/>
              <a:defRPr sz="1066"/>
            </a:lvl4pPr>
            <a:lvl5pPr marL="2165245" indent="0">
              <a:buNone/>
              <a:defRPr sz="1066"/>
            </a:lvl5pPr>
            <a:lvl6pPr marL="2706557" indent="0">
              <a:buNone/>
              <a:defRPr sz="1066"/>
            </a:lvl6pPr>
            <a:lvl7pPr marL="3247868" indent="0">
              <a:buNone/>
              <a:defRPr sz="1066"/>
            </a:lvl7pPr>
            <a:lvl8pPr marL="3789179" indent="0">
              <a:buNone/>
              <a:defRPr sz="1066"/>
            </a:lvl8pPr>
            <a:lvl9pPr marL="4330490" indent="0">
              <a:buNone/>
              <a:defRPr sz="10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2021/9/9 Thursday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305953" y="7471320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86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95" y="714569"/>
            <a:ext cx="2879811" cy="1948815"/>
          </a:xfrm>
        </p:spPr>
        <p:txBody>
          <a:bodyPr anchor="b">
            <a:noAutofit/>
          </a:bodyPr>
          <a:lstStyle>
            <a:lvl1pPr algn="l">
              <a:defRPr sz="2842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89"/>
            </a:lvl1pPr>
            <a:lvl2pPr marL="541312" indent="0">
              <a:buNone/>
              <a:defRPr sz="3315"/>
            </a:lvl2pPr>
            <a:lvl3pPr marL="1082623" indent="0">
              <a:buNone/>
              <a:defRPr sz="2842"/>
            </a:lvl3pPr>
            <a:lvl4pPr marL="1623934" indent="0">
              <a:buNone/>
              <a:defRPr sz="2368"/>
            </a:lvl4pPr>
            <a:lvl5pPr marL="2165245" indent="0">
              <a:buNone/>
              <a:defRPr sz="2368"/>
            </a:lvl5pPr>
            <a:lvl6pPr marL="2706557" indent="0">
              <a:buNone/>
              <a:defRPr sz="2368"/>
            </a:lvl6pPr>
            <a:lvl7pPr marL="3247868" indent="0">
              <a:buNone/>
              <a:defRPr sz="2368"/>
            </a:lvl7pPr>
            <a:lvl8pPr marL="3789179" indent="0">
              <a:buNone/>
              <a:defRPr sz="2368"/>
            </a:lvl8pPr>
            <a:lvl9pPr marL="4330490" indent="0">
              <a:buNone/>
              <a:defRPr sz="236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795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7"/>
              </a:spcBef>
              <a:buNone/>
              <a:defRPr sz="1539">
                <a:solidFill>
                  <a:srgbClr val="FFFFFF"/>
                </a:solidFill>
              </a:defRPr>
            </a:lvl1pPr>
            <a:lvl2pPr marL="541312" indent="0">
              <a:buNone/>
              <a:defRPr sz="1421"/>
            </a:lvl2pPr>
            <a:lvl3pPr marL="1082623" indent="0">
              <a:buNone/>
              <a:defRPr sz="1184"/>
            </a:lvl3pPr>
            <a:lvl4pPr marL="1623934" indent="0">
              <a:buNone/>
              <a:defRPr sz="1066"/>
            </a:lvl4pPr>
            <a:lvl5pPr marL="2165245" indent="0">
              <a:buNone/>
              <a:defRPr sz="1066"/>
            </a:lvl5pPr>
            <a:lvl6pPr marL="2706557" indent="0">
              <a:buNone/>
              <a:defRPr sz="1066"/>
            </a:lvl6pPr>
            <a:lvl7pPr marL="3247868" indent="0">
              <a:buNone/>
              <a:defRPr sz="1066"/>
            </a:lvl7pPr>
            <a:lvl8pPr marL="3789179" indent="0">
              <a:buNone/>
              <a:defRPr sz="1066"/>
            </a:lvl8pPr>
            <a:lvl9pPr marL="4330490" indent="0">
              <a:buNone/>
              <a:defRPr sz="10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  <a:t>2021/9/9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082623" rtl="0" eaLnBrk="1" latinLnBrk="0" hangingPunct="1">
              <a:defRPr lang="en-US" sz="1066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309565" y="7470461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790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8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4811" y="760852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811" y="2490156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618" y="7470461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2021/9/9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9579" y="7470461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50350" y="7470461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0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082623" rtl="0" eaLnBrk="1" latinLnBrk="0" hangingPunct="1">
        <a:lnSpc>
          <a:spcPct val="90000"/>
        </a:lnSpc>
        <a:spcBef>
          <a:spcPct val="0"/>
        </a:spcBef>
        <a:buNone/>
        <a:defRPr lang="en-US" sz="4736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24" indent="-216524" algn="l" defTabSz="1082623" rtl="0" eaLnBrk="1" latinLnBrk="0" hangingPunct="1">
        <a:lnSpc>
          <a:spcPct val="100000"/>
        </a:lnSpc>
        <a:spcBef>
          <a:spcPts val="1066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12" indent="-216524" algn="l" defTabSz="1082623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94" kern="1200">
          <a:solidFill>
            <a:schemeClr val="tx1"/>
          </a:solidFill>
          <a:latin typeface="+mn-lt"/>
          <a:ea typeface="+mn-ea"/>
          <a:cs typeface="+mn-cs"/>
        </a:defRPr>
      </a:lvl2pPr>
      <a:lvl3pPr marL="866099" indent="-216524" algn="l" defTabSz="1082623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3pPr>
      <a:lvl4pPr marL="1190885" indent="-216524" algn="l" defTabSz="1082623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4pPr>
      <a:lvl5pPr marL="1515671" indent="-216524" algn="l" defTabSz="1082623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5pPr>
      <a:lvl6pPr marL="1894353" indent="-270656" algn="l" defTabSz="1082623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6pPr>
      <a:lvl7pPr marL="2249544" indent="-270656" algn="l" defTabSz="1082623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7pPr>
      <a:lvl8pPr marL="2604735" indent="-270656" algn="l" defTabSz="1082623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8pPr>
      <a:lvl9pPr marL="2959926" indent="-270656" algn="l" defTabSz="1082623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23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12" algn="l" defTabSz="1082623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623" algn="l" defTabSz="1082623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3934" algn="l" defTabSz="1082623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245" algn="l" defTabSz="1082623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557" algn="l" defTabSz="1082623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7868" algn="l" defTabSz="1082623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179" algn="l" defTabSz="1082623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0490" algn="l" defTabSz="1082623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18895" y="2999956"/>
            <a:ext cx="8657783" cy="2323239"/>
          </a:xfrm>
        </p:spPr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/>
              <a:t>八</a:t>
            </a:r>
            <a:r>
              <a:rPr kumimoji="1" lang="zh-CN" altLang="en-US" dirty="0" smtClean="0"/>
              <a:t>章 </a:t>
            </a:r>
            <a:r>
              <a:rPr lang="zh-CN" altLang="zh-CN" dirty="0" smtClean="0"/>
              <a:t>异常</a:t>
            </a:r>
            <a:r>
              <a:rPr lang="zh-CN" altLang="zh-CN" dirty="0"/>
              <a:t>处理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711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zh-CN" dirty="0" smtClean="0"/>
              <a:t>异常</a:t>
            </a:r>
            <a:r>
              <a:rPr lang="zh-CN" altLang="zh-CN" dirty="0"/>
              <a:t>的概念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20631"/>
              </p:ext>
            </p:extLst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413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zh-CN" dirty="0" smtClean="0"/>
              <a:t>异常</a:t>
            </a:r>
            <a:r>
              <a:rPr lang="zh-CN" altLang="zh-CN" dirty="0"/>
              <a:t>的抛</a:t>
            </a:r>
            <a:r>
              <a:rPr lang="zh-CN" altLang="zh-CN" dirty="0" smtClean="0"/>
              <a:t>出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412366"/>
              </p:ext>
            </p:extLst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0713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30889"/>
              </p:ext>
            </p:extLst>
          </p:nvPr>
        </p:nvGraphicFramePr>
        <p:xfrm>
          <a:off x="1154811" y="2384859"/>
          <a:ext cx="11987752" cy="4248415"/>
        </p:xfrm>
        <a:graphic>
          <a:graphicData uri="http://schemas.openxmlformats.org/drawingml/2006/table">
            <a:tbl>
              <a:tblPr/>
              <a:tblGrid>
                <a:gridCol w="237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7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04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异常名称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异常名称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Exception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普通错误的基类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AttributeError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对象没有这个属性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IOError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输入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输出操作失败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IndexError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序列中没有此索引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KeyError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映射中没有这个键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NameError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未声明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初始化对象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SyntaxError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Python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语法错误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SystemError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一般解释器系统错误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ValueError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传入无效参数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ZeroDivisionError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除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异常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ImportError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导入模块异常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TypeError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类型异常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ReferenceError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引用不存在对象异常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AssertionError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assert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语句触发的异常</a:t>
                      </a: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362" name="TextBox 2"/>
          <p:cNvSpPr txBox="1">
            <a:spLocks noChangeArrowheads="1"/>
          </p:cNvSpPr>
          <p:nvPr/>
        </p:nvSpPr>
        <p:spPr bwMode="auto">
          <a:xfrm>
            <a:off x="5566218" y="6964165"/>
            <a:ext cx="3157802" cy="52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42" dirty="0"/>
              <a:t>表</a:t>
            </a:r>
            <a:r>
              <a:rPr lang="en-US" altLang="zh-CN" sz="2842" dirty="0"/>
              <a:t>1</a:t>
            </a:r>
            <a:r>
              <a:rPr lang="zh-CN" altLang="en-US" sz="2842" dirty="0"/>
              <a:t>常见异常列表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154811" y="760852"/>
            <a:ext cx="12125516" cy="1624013"/>
          </a:xfrm>
        </p:spPr>
        <p:txBody>
          <a:bodyPr>
            <a:normAutofit/>
          </a:bodyPr>
          <a:lstStyle/>
          <a:p>
            <a:r>
              <a:rPr lang="en-US" altLang="zh-CN" sz="4800" b="0" dirty="0" smtClean="0"/>
              <a:t>8.2 </a:t>
            </a:r>
            <a:r>
              <a:rPr lang="zh-CN" altLang="zh-CN" sz="4800" b="0" dirty="0" smtClean="0"/>
              <a:t>异常</a:t>
            </a:r>
            <a:r>
              <a:rPr lang="zh-CN" altLang="zh-CN" sz="4800" b="0" dirty="0"/>
              <a:t>的抛</a:t>
            </a:r>
            <a:r>
              <a:rPr lang="zh-CN" altLang="zh-CN" sz="4800" b="0" dirty="0" smtClean="0"/>
              <a:t>出</a:t>
            </a:r>
            <a:endParaRPr kumimoji="1" lang="zh-CN" altLang="en-US" sz="4800" b="0" dirty="0"/>
          </a:p>
        </p:txBody>
      </p:sp>
    </p:spTree>
    <p:extLst>
      <p:ext uri="{BB962C8B-B14F-4D97-AF65-F5344CB8AC3E}">
        <p14:creationId xmlns:p14="http://schemas.microsoft.com/office/powerpoint/2010/main" val="59887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8.3 </a:t>
            </a:r>
            <a:r>
              <a:rPr kumimoji="1" lang="zh-CN" altLang="en-US" dirty="0" smtClean="0"/>
              <a:t>异常的捕获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480027"/>
              </p:ext>
            </p:extLst>
          </p:nvPr>
        </p:nvGraphicFramePr>
        <p:xfrm>
          <a:off x="1154811" y="2384862"/>
          <a:ext cx="11987751" cy="5358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2219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8.4 </a:t>
            </a:r>
            <a:r>
              <a:rPr kumimoji="1" lang="zh-CN" altLang="en-US" dirty="0" smtClean="0"/>
              <a:t>异常的处理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501507"/>
              </p:ext>
            </p:extLst>
          </p:nvPr>
        </p:nvGraphicFramePr>
        <p:xfrm>
          <a:off x="1154811" y="2126857"/>
          <a:ext cx="12125516" cy="991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2895465" y="3118749"/>
            <a:ext cx="8945239" cy="4355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24788" lvl="1" defTabSz="1082623">
              <a:spcBef>
                <a:spcPts val="592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try: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788" lvl="1" defTabSz="1082623">
              <a:spcBef>
                <a:spcPts val="592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可能抛出异常的代码段</a:t>
            </a:r>
          </a:p>
          <a:p>
            <a:pPr marL="324788" lvl="1" defTabSz="1082623">
              <a:spcBef>
                <a:spcPts val="592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except [Exception1[, Exception2[,...</a:t>
            </a:r>
            <a:r>
              <a:rPr lang="en-US" altLang="zh-CN" sz="2400" dirty="0" err="1">
                <a:solidFill>
                  <a:prstClr val="black"/>
                </a:solidFill>
              </a:rPr>
              <a:t>ExceptionN</a:t>
            </a:r>
            <a:r>
              <a:rPr lang="en-US" altLang="zh-CN" sz="2400" dirty="0">
                <a:solidFill>
                  <a:prstClr val="black"/>
                </a:solidFill>
              </a:rPr>
              <a:t>]]]] as e: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788" lvl="1" defTabSz="1082623">
              <a:spcBef>
                <a:spcPts val="592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若发生以上多个异常中的一个，则执行这块代码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1033119" lvl="3" defTabSz="1082623">
              <a:spcBef>
                <a:spcPts val="592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dirty="0">
                <a:solidFill>
                  <a:prstClr val="black"/>
                </a:solidFill>
              </a:rPr>
              <a:t> e</a:t>
            </a:r>
            <a:r>
              <a:rPr lang="zh-CN" altLang="en-US" dirty="0">
                <a:solidFill>
                  <a:prstClr val="black"/>
                </a:solidFill>
              </a:rPr>
              <a:t>可以获取解释器传递而来的错误信息</a:t>
            </a:r>
            <a:endParaRPr lang="en-US" altLang="zh-CN" dirty="0">
              <a:solidFill>
                <a:prstClr val="black"/>
              </a:solidFill>
            </a:endParaRPr>
          </a:p>
          <a:p>
            <a:pPr marL="1033119" lvl="3" defTabSz="1082623">
              <a:spcBef>
                <a:spcPts val="592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dirty="0">
                <a:solidFill>
                  <a:prstClr val="black"/>
                </a:solidFill>
              </a:rPr>
              <a:t> except</a:t>
            </a:r>
            <a:r>
              <a:rPr lang="zh-CN" altLang="en-US" dirty="0">
                <a:solidFill>
                  <a:prstClr val="black"/>
                </a:solidFill>
              </a:rPr>
              <a:t>可以写多个</a:t>
            </a:r>
            <a:endParaRPr lang="zh-CN" altLang="zh-CN" dirty="0">
              <a:solidFill>
                <a:prstClr val="black"/>
              </a:solidFill>
            </a:endParaRPr>
          </a:p>
          <a:p>
            <a:pPr marL="324788" lvl="1" defTabSz="1082623">
              <a:spcBef>
                <a:spcPts val="592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else: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788" lvl="1" defTabSz="1082623">
              <a:spcBef>
                <a:spcPts val="592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若没有异常，则执行这块代码</a:t>
            </a:r>
          </a:p>
          <a:p>
            <a:pPr marL="324788" lvl="1" defTabSz="1082623">
              <a:spcBef>
                <a:spcPts val="592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finally: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788" lvl="1" defTabSz="1082623">
              <a:spcBef>
                <a:spcPts val="592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无论异常是否发生均执行该块代码 </a:t>
            </a:r>
            <a:endParaRPr kumimoji="1"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75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8.5 </a:t>
            </a:r>
            <a:r>
              <a:rPr lang="zh-CN" altLang="zh-CN" dirty="0" smtClean="0"/>
              <a:t>自定义</a:t>
            </a:r>
            <a:r>
              <a:rPr lang="zh-CN" altLang="zh-CN" dirty="0"/>
              <a:t>异常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224467"/>
              </p:ext>
            </p:extLst>
          </p:nvPr>
        </p:nvGraphicFramePr>
        <p:xfrm>
          <a:off x="1154811" y="2384863"/>
          <a:ext cx="12421704" cy="476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106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8.6 </a:t>
            </a:r>
            <a:r>
              <a:rPr lang="zh-CN" altLang="zh-CN" dirty="0" smtClean="0"/>
              <a:t>使用</a:t>
            </a:r>
            <a:r>
              <a:rPr lang="zh-CN" altLang="zh-CN" dirty="0"/>
              <a:t>断言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858309"/>
              </p:ext>
            </p:extLst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5324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794</Words>
  <Application>Microsoft Office PowerPoint</Application>
  <PresentationFormat>自定义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Century Gothic</vt:lpstr>
      <vt:lpstr>Garamond</vt:lpstr>
      <vt:lpstr>1_Savon</vt:lpstr>
      <vt:lpstr>第八章 异常处理 </vt:lpstr>
      <vt:lpstr>8.1 异常的概念 </vt:lpstr>
      <vt:lpstr>8.2 异常的抛出</vt:lpstr>
      <vt:lpstr>8.2 异常的抛出</vt:lpstr>
      <vt:lpstr>8.3 异常的捕获</vt:lpstr>
      <vt:lpstr>8.4 异常的处理</vt:lpstr>
      <vt:lpstr>8.5 自定义异常 </vt:lpstr>
      <vt:lpstr>8.6 使用断言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75</cp:revision>
  <dcterms:created xsi:type="dcterms:W3CDTF">2019-09-29T07:33:00Z</dcterms:created>
  <dcterms:modified xsi:type="dcterms:W3CDTF">2021-09-09T01:42:00Z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