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notesMasterIdLst>
    <p:notesMasterId r:id="rId11"/>
  </p:notesMasterIdLst>
  <p:sldIdLst>
    <p:sldId id="256" r:id="rId2"/>
    <p:sldId id="262" r:id="rId3"/>
    <p:sldId id="365" r:id="rId4"/>
    <p:sldId id="366" r:id="rId5"/>
    <p:sldId id="367" r:id="rId6"/>
    <p:sldId id="368" r:id="rId7"/>
    <p:sldId id="369" r:id="rId8"/>
    <p:sldId id="370" r:id="rId9"/>
    <p:sldId id="371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38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584" autoAdjust="0"/>
  </p:normalViewPr>
  <p:slideViewPr>
    <p:cSldViewPr>
      <p:cViewPr varScale="1">
        <p:scale>
          <a:sx n="69" d="100"/>
          <a:sy n="69" d="100"/>
        </p:scale>
        <p:origin x="750" y="66"/>
      </p:cViewPr>
      <p:guideLst>
        <p:guide orient="horz" pos="2121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45B0D1-3BCD-457A-AAD6-4A921CE77393}" type="datetimeFigureOut">
              <a:rPr lang="zh-CN" altLang="en-US"/>
              <a:t>2021/9/4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14721E-2EFC-4F24-BBA3-3C0B34814082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982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14721E-2EFC-4F24-BBA3-3C0B3481408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6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75025"/>
            <a:ext cx="9576263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50848" y="1385316"/>
            <a:ext cx="9290304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059680" y="1267730"/>
            <a:ext cx="207264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181600" y="1267731"/>
            <a:ext cx="18288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7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242560" y="1327188"/>
            <a:ext cx="170688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73249" y="5211060"/>
            <a:ext cx="5905500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1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1C6FF18-EC1F-4050-B737-4B9EF58B00D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712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583AB-FE07-4937-992B-2581A8AC60D4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92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200C9-3D99-4FBA-89F7-326A73B810C8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55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F104E-F0AE-4A8D-A6B9-2F4C2046D9BB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4203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75025"/>
            <a:ext cx="9576263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50848" y="1385316"/>
            <a:ext cx="9290304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059680" y="1267730"/>
            <a:ext cx="207264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181600" y="1267731"/>
            <a:ext cx="18288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42560" y="1325880"/>
            <a:ext cx="170688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72905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pPr>
              <a:defRPr/>
            </a:pPr>
            <a:fld id="{3F788B8A-5A56-4B22-8882-7CE03BD5E07A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472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5360" y="2103120"/>
            <a:ext cx="48768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9840" y="2103120"/>
            <a:ext cx="48768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DECCC-FD78-4974-8325-47ACCCE6F262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21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074334"/>
            <a:ext cx="48768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5360" y="2755898"/>
            <a:ext cx="48768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2074334"/>
            <a:ext cx="48768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756581"/>
            <a:ext cx="48768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6352B-7396-48F6-904D-835A6D52BCCF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537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4DAC-FAE6-4EC0-8CB9-262F50A56691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79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0C490-5906-4669-B6CF-A8A27A978043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85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173736"/>
            <a:ext cx="8531352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7" y="173736"/>
            <a:ext cx="292608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1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968" y="907143"/>
            <a:ext cx="7238475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1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310086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9326B0E-320E-421B-8F09-9433E70C3D38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2" name="Rectangle 11"/>
          <p:cNvSpPr/>
          <p:nvPr/>
        </p:nvSpPr>
        <p:spPr>
          <a:xfrm>
            <a:off x="9157547" y="274320"/>
            <a:ext cx="265176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740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7" y="173736"/>
            <a:ext cx="292608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173736"/>
            <a:ext cx="8531352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309360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980B74E-D1EF-4FC0-9815-9DE8D5A57706}" type="slidenum">
              <a:rPr lang="en-US" altLang="zh-CN" smtClean="0"/>
              <a:t>‹#›</a:t>
            </a:fld>
            <a:endParaRPr lang="en-US" altLang="zh-CN"/>
          </a:p>
        </p:txBody>
      </p:sp>
      <p:sp>
        <p:nvSpPr>
          <p:cNvPr id="11" name="Rectangle 10"/>
          <p:cNvSpPr/>
          <p:nvPr/>
        </p:nvSpPr>
        <p:spPr>
          <a:xfrm>
            <a:off x="9157547" y="274320"/>
            <a:ext cx="265176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210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173736"/>
            <a:ext cx="11722608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5360" y="642594"/>
            <a:ext cx="1024128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2103120"/>
            <a:ext cx="1024128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3024" y="630936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62528" y="6309360"/>
            <a:ext cx="5266944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1176" y="6309360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DE0200C9-3D99-4FBA-89F7-326A73B810C8}" type="slidenum">
              <a:rPr lang="en-US" altLang="zh-CN" smtClean="0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193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0800" y="1709044"/>
            <a:ext cx="7086600" cy="14319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6000" dirty="0"/>
              <a:t>Python</a:t>
            </a:r>
            <a:r>
              <a:rPr lang="zh-CN" altLang="en-US" sz="6000" dirty="0"/>
              <a:t>程序设计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49824" y="3140968"/>
            <a:ext cx="4968552" cy="217557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600" dirty="0"/>
              <a:t>第一章：绪论与概述</a:t>
            </a:r>
            <a:endParaRPr lang="en-US" altLang="zh-CN" sz="3600" dirty="0"/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dirty="0"/>
              <a:t>阿里巴巴商学院</a:t>
            </a:r>
            <a:endParaRPr lang="en-US" altLang="zh-CN" sz="2400" dirty="0"/>
          </a:p>
          <a:p>
            <a:pPr algn="ctr" eaLnBrk="1" hangingPunct="1">
              <a:lnSpc>
                <a:spcPct val="150000"/>
              </a:lnSpc>
            </a:pPr>
            <a:r>
              <a:rPr lang="zh-CN" altLang="en-US" sz="2400" dirty="0"/>
              <a:t>程序设计基础教研组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 txBox="1">
            <a:spLocks noGrp="1" noChangeArrowheads="1"/>
          </p:cNvSpPr>
          <p:nvPr/>
        </p:nvSpPr>
        <p:spPr bwMode="auto">
          <a:xfrm>
            <a:off x="8077200" y="6400800"/>
            <a:ext cx="1905000" cy="30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r">
              <a:defRPr/>
            </a:pPr>
            <a:fld id="{10948745-0FAD-4C03-93BF-49602380AE3D}" type="slidenum">
              <a:rPr kumimoji="1" lang="en-US" altLang="zh-CN" sz="1400">
                <a:latin typeface="Times New Roman" panose="02020603050405020304" pitchFamily="18" charset="0"/>
                <a:ea typeface="+mn-ea"/>
              </a:rPr>
              <a:t>2</a:t>
            </a:fld>
            <a:endParaRPr kumimoji="1" lang="en-US" altLang="zh-CN" sz="140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6" name="Rectangle 6"/>
          <p:cNvSpPr txBox="1">
            <a:spLocks noGrp="1" noChangeArrowheads="1"/>
          </p:cNvSpPr>
          <p:nvPr/>
        </p:nvSpPr>
        <p:spPr bwMode="auto">
          <a:xfrm>
            <a:off x="8077200" y="6400800"/>
            <a:ext cx="1905000" cy="30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r">
              <a:defRPr/>
            </a:pPr>
            <a:fld id="{9A2ABAD0-C6E5-4519-A1C8-73500FD0ACB8}" type="slidenum">
              <a:rPr kumimoji="1" lang="en-US" altLang="zh-CN" sz="1400">
                <a:latin typeface="Times New Roman" panose="02020603050405020304" pitchFamily="18" charset="0"/>
                <a:ea typeface="+mn-ea"/>
              </a:rPr>
              <a:t>2</a:t>
            </a:fld>
            <a:endParaRPr kumimoji="1" lang="en-US" altLang="zh-CN" sz="140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" name="灯片编号占位符 4"/>
          <p:cNvSpPr txBox="1">
            <a:spLocks noGrp="1"/>
          </p:cNvSpPr>
          <p:nvPr/>
        </p:nvSpPr>
        <p:spPr bwMode="auto">
          <a:xfrm>
            <a:off x="8077200" y="6400800"/>
            <a:ext cx="1905000" cy="304800"/>
          </a:xfrm>
          <a:prstGeom prst="rect">
            <a:avLst/>
          </a:prstGeom>
          <a:noFill/>
          <a:ln>
            <a:miter lim="800000"/>
          </a:ln>
        </p:spPr>
        <p:txBody>
          <a:bodyPr/>
          <a:lstStyle/>
          <a:p>
            <a:pPr algn="r">
              <a:defRPr/>
            </a:pPr>
            <a:fld id="{EC3BE228-A9E1-43BC-AEE4-09140CB7FA32}" type="slidenum">
              <a:rPr kumimoji="1" lang="en-US" altLang="zh-CN" sz="1400">
                <a:latin typeface="Times New Roman" panose="02020603050405020304" pitchFamily="18" charset="0"/>
                <a:ea typeface="+mn-ea"/>
              </a:rPr>
              <a:t>2</a:t>
            </a:fld>
            <a:endParaRPr kumimoji="1" lang="en-US" altLang="zh-CN" sz="140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37707" y="238220"/>
            <a:ext cx="7543800" cy="1431925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关于课程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37707" y="1670145"/>
            <a:ext cx="7993062" cy="4114800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课程名称：</a:t>
            </a:r>
            <a:r>
              <a:rPr lang="en-US" altLang="zh-CN" sz="2400" dirty="0">
                <a:latin typeface="宋体" panose="02010600030101010101" pitchFamily="2" charset="-122"/>
              </a:rPr>
              <a:t>《</a:t>
            </a:r>
            <a:r>
              <a:rPr lang="zh-CN" altLang="en-US" sz="2400" dirty="0">
                <a:latin typeface="宋体" panose="02010600030101010101" pitchFamily="2" charset="-122"/>
              </a:rPr>
              <a:t>程序设计</a:t>
            </a:r>
            <a:r>
              <a:rPr lang="zh-CN" altLang="en-US" sz="2400" dirty="0">
                <a:latin typeface="宋体" panose="02010600030101010101" pitchFamily="2" charset="-122"/>
              </a:rPr>
              <a:t>基础</a:t>
            </a:r>
            <a:r>
              <a:rPr lang="en-US" altLang="zh-CN" sz="2400" dirty="0">
                <a:latin typeface="宋体" panose="02010600030101010101" pitchFamily="2" charset="-122"/>
              </a:rPr>
              <a:t>》</a:t>
            </a:r>
          </a:p>
          <a:p>
            <a:pPr algn="just">
              <a:lnSpc>
                <a:spcPct val="200000"/>
              </a:lnSpc>
            </a:pPr>
            <a:r>
              <a:rPr lang="zh-CN" altLang="en-US" sz="2400" dirty="0"/>
              <a:t>需要学习掌握一门计算机语言</a:t>
            </a:r>
            <a:endParaRPr lang="en-US" altLang="zh-CN" sz="2400" dirty="0"/>
          </a:p>
          <a:p>
            <a:pPr algn="just" eaLnBrk="1" hangingPunct="1">
              <a:lnSpc>
                <a:spcPct val="200000"/>
              </a:lnSpc>
            </a:pPr>
            <a:r>
              <a:rPr lang="zh-CN" altLang="en-US" sz="2400" dirty="0"/>
              <a:t>借助于计算机来</a:t>
            </a:r>
            <a:r>
              <a:rPr lang="zh-CN" altLang="en-US" sz="2400" dirty="0">
                <a:latin typeface="宋体" panose="02010600030101010101" pitchFamily="2" charset="-122"/>
              </a:rPr>
              <a:t>解决学习、生活或工作中的问题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algn="just" eaLnBrk="1" hangingPunct="1">
              <a:lnSpc>
                <a:spcPct val="20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逐步培养</a:t>
            </a:r>
            <a:r>
              <a:rPr lang="en-US" altLang="zh-CN" sz="2400" dirty="0"/>
              <a:t>“</a:t>
            </a:r>
            <a:r>
              <a:rPr lang="zh-CN" altLang="en-US" sz="2400" dirty="0"/>
              <a:t>计算思维”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9416" y="35578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计算机与计算机语言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39416" y="1498782"/>
            <a:ext cx="10369152" cy="4666523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dirty="0"/>
              <a:t>功能性与可编程性</a:t>
            </a:r>
            <a:endParaRPr lang="en-US" altLang="zh-CN" sz="2400" dirty="0"/>
          </a:p>
          <a:p>
            <a:pPr lvl="1">
              <a:lnSpc>
                <a:spcPct val="160000"/>
              </a:lnSpc>
            </a:pPr>
            <a:r>
              <a:rPr lang="zh-CN" altLang="en-US" sz="2000" dirty="0"/>
              <a:t>计算机</a:t>
            </a:r>
            <a:r>
              <a:rPr lang="zh-CN" altLang="en-US" sz="2000" dirty="0"/>
              <a:t>是一种能够按照事先存储的</a:t>
            </a:r>
            <a:r>
              <a:rPr lang="zh-CN" altLang="en-US" sz="2000" dirty="0"/>
              <a:t>程序，自动</a:t>
            </a:r>
            <a:r>
              <a:rPr lang="zh-CN" altLang="en-US" sz="2000" dirty="0"/>
              <a:t>、高速地对数据进行输入、处理、输出和</a:t>
            </a:r>
            <a:r>
              <a:rPr lang="zh-CN" altLang="en-US" sz="2000" dirty="0"/>
              <a:t>存储</a:t>
            </a:r>
            <a:r>
              <a:rPr lang="zh-CN" altLang="en-US" sz="2000" dirty="0"/>
              <a:t>的</a:t>
            </a:r>
            <a:r>
              <a:rPr lang="zh-CN" altLang="en-US" sz="2000" dirty="0"/>
              <a:t>系统</a:t>
            </a:r>
          </a:p>
          <a:p>
            <a:pPr>
              <a:lnSpc>
                <a:spcPct val="160000"/>
              </a:lnSpc>
            </a:pPr>
            <a:r>
              <a:rPr lang="zh-CN" altLang="en-US" sz="2400" dirty="0"/>
              <a:t>计算机</a:t>
            </a:r>
            <a:r>
              <a:rPr lang="zh-CN" altLang="en-US" sz="2400" dirty="0"/>
              <a:t>语言</a:t>
            </a:r>
            <a:endParaRPr lang="en-US" altLang="zh-CN" sz="2400" dirty="0"/>
          </a:p>
          <a:p>
            <a:pPr lvl="1">
              <a:lnSpc>
                <a:spcPct val="160000"/>
              </a:lnSpc>
            </a:pPr>
            <a:r>
              <a:rPr lang="zh-CN" altLang="en-US" sz="2000" dirty="0"/>
              <a:t>指</a:t>
            </a:r>
            <a:r>
              <a:rPr lang="zh-CN" altLang="en-US" sz="2000" dirty="0"/>
              <a:t>用于人与计算机之间通讯的</a:t>
            </a:r>
            <a:r>
              <a:rPr lang="zh-CN" altLang="en-US" sz="2000" dirty="0"/>
              <a:t>语言</a:t>
            </a:r>
            <a:endParaRPr lang="en-US" altLang="zh-CN" sz="2000" dirty="0"/>
          </a:p>
          <a:p>
            <a:pPr lvl="1">
              <a:lnSpc>
                <a:spcPct val="160000"/>
              </a:lnSpc>
            </a:pPr>
            <a:r>
              <a:rPr lang="zh-CN" altLang="en-US" sz="2000" dirty="0"/>
              <a:t>一</a:t>
            </a:r>
            <a:r>
              <a:rPr lang="zh-CN" altLang="en-US" sz="2000" dirty="0"/>
              <a:t>套用以编写计算机程序的数字、字符和语法</a:t>
            </a:r>
            <a:r>
              <a:rPr lang="zh-CN" altLang="en-US" sz="2000" dirty="0"/>
              <a:t>规划</a:t>
            </a:r>
            <a:endParaRPr lang="en-US" altLang="zh-CN" sz="2000" dirty="0"/>
          </a:p>
          <a:p>
            <a:pPr lvl="1">
              <a:lnSpc>
                <a:spcPct val="160000"/>
              </a:lnSpc>
            </a:pPr>
            <a:r>
              <a:rPr lang="zh-CN" altLang="en-US" sz="2000" dirty="0"/>
              <a:t>是</a:t>
            </a:r>
            <a:r>
              <a:rPr lang="zh-CN" altLang="en-US" sz="2000" dirty="0"/>
              <a:t>计算机程序的实现</a:t>
            </a:r>
            <a:r>
              <a:rPr lang="zh-CN" altLang="en-US" sz="2000" dirty="0"/>
              <a:t>方式</a:t>
            </a:r>
            <a:endParaRPr lang="en-US" altLang="zh-CN" sz="2000" dirty="0"/>
          </a:p>
          <a:p>
            <a:pPr lvl="1">
              <a:lnSpc>
                <a:spcPct val="160000"/>
              </a:lnSpc>
            </a:pPr>
            <a:r>
              <a:rPr lang="zh-CN" altLang="en-US" sz="2000" dirty="0"/>
              <a:t>计算机</a:t>
            </a:r>
            <a:r>
              <a:rPr lang="zh-CN" altLang="en-US" sz="2000" dirty="0"/>
              <a:t>语言比自然语言更为简单、精确和</a:t>
            </a:r>
            <a:r>
              <a:rPr lang="zh-CN" altLang="en-US" sz="2000" dirty="0"/>
              <a:t>严谨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1241" y="0"/>
            <a:ext cx="3451550" cy="218598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280" y="4634228"/>
            <a:ext cx="3316511" cy="22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69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83432" y="404664"/>
            <a:ext cx="7680960" cy="1371600"/>
          </a:xfrm>
        </p:spPr>
        <p:txBody>
          <a:bodyPr/>
          <a:lstStyle/>
          <a:p>
            <a:r>
              <a:rPr lang="zh-CN" altLang="en-US" dirty="0" smtClean="0"/>
              <a:t>编译和解释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83432" y="1628800"/>
            <a:ext cx="7680960" cy="482453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400" dirty="0"/>
              <a:t>源代码</a:t>
            </a:r>
            <a:endParaRPr lang="en-US" altLang="zh-CN" sz="4400" dirty="0"/>
          </a:p>
          <a:p>
            <a:pPr marL="109855" indent="0">
              <a:lnSpc>
                <a:spcPct val="150000"/>
              </a:lnSpc>
              <a:buNone/>
            </a:pPr>
            <a:r>
              <a:rPr lang="zh-CN" altLang="en-US" sz="3800" dirty="0"/>
              <a:t>采用某种编程语言编写的计算机程序，人类可读</a:t>
            </a:r>
            <a:endParaRPr lang="en-US" altLang="zh-CN" sz="3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400" dirty="0"/>
              <a:t>目标代码</a:t>
            </a:r>
            <a:endParaRPr lang="en-US" altLang="zh-CN" sz="4400" dirty="0"/>
          </a:p>
          <a:p>
            <a:pPr marL="109855" indent="0">
              <a:lnSpc>
                <a:spcPct val="150000"/>
              </a:lnSpc>
              <a:buNone/>
            </a:pPr>
            <a:r>
              <a:rPr lang="zh-CN" altLang="en-US" sz="3800" dirty="0"/>
              <a:t>计算机可以直接执行的代码，人类不可读（专家除外）</a:t>
            </a:r>
            <a:endParaRPr lang="en-US" altLang="zh-CN" sz="3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400" dirty="0"/>
              <a:t>编译</a:t>
            </a:r>
            <a:endParaRPr lang="en-US" altLang="zh-CN" sz="4400" dirty="0"/>
          </a:p>
          <a:p>
            <a:pPr marL="109855" indent="0">
              <a:lnSpc>
                <a:spcPct val="150000"/>
              </a:lnSpc>
              <a:buNone/>
            </a:pPr>
            <a:r>
              <a:rPr lang="zh-CN" altLang="en-US" sz="3800" dirty="0"/>
              <a:t>借助于编译器将</a:t>
            </a:r>
            <a:r>
              <a:rPr lang="zh-CN" altLang="en-US" sz="3800" dirty="0"/>
              <a:t>代码一次性转换成目标代码的</a:t>
            </a:r>
            <a:r>
              <a:rPr lang="zh-CN" altLang="en-US" sz="3800" dirty="0"/>
              <a:t>过程</a:t>
            </a:r>
            <a:endParaRPr lang="en-US" altLang="zh-CN" sz="3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4400" dirty="0"/>
              <a:t>解释</a:t>
            </a:r>
            <a:endParaRPr lang="en-US" altLang="zh-CN" sz="4400" dirty="0"/>
          </a:p>
          <a:p>
            <a:pPr marL="109855" indent="0">
              <a:lnSpc>
                <a:spcPct val="150000"/>
              </a:lnSpc>
              <a:buNone/>
            </a:pPr>
            <a:r>
              <a:rPr lang="zh-CN" altLang="en-US" sz="3800" dirty="0"/>
              <a:t>借助于解释器将源代码逐条转换成目标代码并逐条运行的过程</a:t>
            </a:r>
            <a:endParaRPr lang="zh-CN" altLang="en-US" sz="3800" dirty="0"/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marL="109855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204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静态语言和脚本语言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55440" y="2014194"/>
            <a:ext cx="7680960" cy="39319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静态语言</a:t>
            </a:r>
            <a:endParaRPr lang="en-US" altLang="zh-CN" sz="2800" dirty="0"/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：使用编译执行的编程语言</a:t>
            </a:r>
            <a:endParaRPr lang="en-US" altLang="zh-CN" dirty="0"/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dirty="0" smtClean="0"/>
              <a:t>2</a:t>
            </a:r>
            <a:r>
              <a:rPr lang="zh-CN" altLang="en-US" dirty="0" smtClean="0"/>
              <a:t>：一次性生成目标代码，优化充分，执行效率高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脚本语言</a:t>
            </a:r>
            <a:endParaRPr lang="en-US" altLang="zh-CN" sz="2800" dirty="0"/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dirty="0" smtClean="0"/>
              <a:t>1</a:t>
            </a:r>
            <a:r>
              <a:rPr lang="zh-CN" altLang="en-US" dirty="0" smtClean="0"/>
              <a:t>：使用解释执行的编程语言</a:t>
            </a:r>
            <a:endParaRPr lang="en-US" altLang="zh-CN" dirty="0" smtClean="0"/>
          </a:p>
          <a:p>
            <a:pPr marL="109855" indent="0">
              <a:lnSpc>
                <a:spcPct val="150000"/>
              </a:lnSpc>
              <a:buNone/>
            </a:pPr>
            <a:r>
              <a:rPr lang="en-US" altLang="zh-CN" dirty="0" smtClean="0"/>
              <a:t>2</a:t>
            </a:r>
            <a:r>
              <a:rPr lang="zh-CN" altLang="en-US" dirty="0"/>
              <a:t>：简化了“开发、部署、测试和调试”的周期过程</a:t>
            </a:r>
          </a:p>
        </p:txBody>
      </p:sp>
    </p:spTree>
    <p:extLst>
      <p:ext uri="{BB962C8B-B14F-4D97-AF65-F5344CB8AC3E}">
        <p14:creationId xmlns:p14="http://schemas.microsoft.com/office/powerpoint/2010/main" val="3459578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26976" y="404664"/>
            <a:ext cx="7680960" cy="1371600"/>
          </a:xfrm>
        </p:spPr>
        <p:txBody>
          <a:bodyPr/>
          <a:lstStyle/>
          <a:p>
            <a:r>
              <a:rPr lang="zh-CN" altLang="en-US" dirty="0" smtClean="0"/>
              <a:t>计算机编程的基本原则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106760" y="1988840"/>
            <a:ext cx="8229600" cy="37710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精确无歧义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建立</a:t>
            </a:r>
            <a:r>
              <a:rPr lang="zh-CN" altLang="en-US" sz="2400" dirty="0"/>
              <a:t>在由人或机器执行的计算过程的能力和限制之上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了解计算机的能力，并充分利用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计算机只能按照给定的指令一步步做，无跳跃</a:t>
            </a:r>
            <a:r>
              <a:rPr lang="en-US" altLang="zh-CN" sz="2400" dirty="0"/>
              <a:t>(</a:t>
            </a:r>
            <a:r>
              <a:rPr lang="zh-CN" altLang="en-US" sz="2400" dirty="0"/>
              <a:t>机械执行</a:t>
            </a:r>
            <a:r>
              <a:rPr lang="en-US" altLang="zh-CN" sz="2400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/>
              <a:t>按照计算机的特点去</a:t>
            </a:r>
            <a:r>
              <a:rPr lang="zh-CN" altLang="en-US" sz="2400" dirty="0"/>
              <a:t>思考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450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83432" y="404664"/>
            <a:ext cx="7680960" cy="1371600"/>
          </a:xfrm>
        </p:spPr>
        <p:txBody>
          <a:bodyPr/>
          <a:lstStyle/>
          <a:p>
            <a:r>
              <a:rPr lang="zh-CN" altLang="en-US" dirty="0"/>
              <a:t>计算机编程的</a:t>
            </a:r>
            <a:r>
              <a:rPr lang="zh-CN" altLang="en-US" dirty="0" smtClean="0"/>
              <a:t>基本</a:t>
            </a:r>
            <a:r>
              <a:rPr lang="zh-CN" altLang="en-US" dirty="0"/>
              <a:t>方法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055440" y="1916832"/>
            <a:ext cx="7680960" cy="39319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输入</a:t>
            </a:r>
            <a:r>
              <a:rPr lang="en-US" altLang="zh-CN" sz="2400" dirty="0"/>
              <a:t>I </a:t>
            </a:r>
            <a:endParaRPr lang="en-US" altLang="zh-CN" sz="2400" dirty="0"/>
          </a:p>
          <a:p>
            <a:pPr marL="109855" indent="0">
              <a:lnSpc>
                <a:spcPct val="150000"/>
              </a:lnSpc>
              <a:buNone/>
            </a:pPr>
            <a:r>
              <a:rPr lang="zh-CN" altLang="en-US" sz="2400" dirty="0"/>
              <a:t>文件，网络，交互，控制台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处理</a:t>
            </a:r>
            <a:r>
              <a:rPr lang="en-US" altLang="zh-CN" sz="2400" dirty="0"/>
              <a:t>P</a:t>
            </a:r>
          </a:p>
          <a:p>
            <a:pPr marL="109855" indent="0">
              <a:lnSpc>
                <a:spcPct val="150000"/>
              </a:lnSpc>
              <a:buNone/>
            </a:pPr>
            <a:r>
              <a:rPr lang="zh-CN" altLang="en-US" sz="2400" dirty="0"/>
              <a:t>将输入数据进行计算并产生输出结果的过程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输出</a:t>
            </a:r>
            <a:r>
              <a:rPr lang="en-US" altLang="zh-CN" sz="2400" dirty="0"/>
              <a:t>O</a:t>
            </a:r>
          </a:p>
          <a:p>
            <a:pPr marL="109855" indent="0">
              <a:lnSpc>
                <a:spcPct val="150000"/>
              </a:lnSpc>
              <a:buNone/>
            </a:pPr>
            <a:r>
              <a:rPr lang="zh-CN" altLang="en-US" sz="2400" dirty="0"/>
              <a:t>控制台，图形，文件，网络，操作系统内部变量输出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446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IPO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:</a:t>
            </a:r>
            <a:r>
              <a:rPr lang="zh-CN" altLang="en-US" sz="4400" dirty="0"/>
              <a:t>体质指数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90736" y="1636186"/>
            <a:ext cx="8229600" cy="1011567"/>
          </a:xfrm>
        </p:spPr>
        <p:txBody>
          <a:bodyPr>
            <a:normAutofit/>
          </a:bodyPr>
          <a:lstStyle/>
          <a:p>
            <a:pPr marL="109855" indent="0">
              <a:buNone/>
            </a:pPr>
            <a:endParaRPr lang="en-US" altLang="zh-CN" sz="2400" dirty="0"/>
          </a:p>
          <a:p>
            <a:pPr marL="109855" indent="0">
              <a:buNone/>
            </a:pPr>
            <a:r>
              <a:rPr lang="zh-CN" altLang="en-US" sz="2400" dirty="0"/>
              <a:t>体质指数</a:t>
            </a:r>
            <a:r>
              <a:rPr lang="en-US" altLang="zh-CN" sz="2400" dirty="0"/>
              <a:t>=</a:t>
            </a:r>
            <a:r>
              <a:rPr lang="zh-CN" altLang="en-US" sz="2400" dirty="0"/>
              <a:t>体重</a:t>
            </a:r>
            <a:r>
              <a:rPr lang="en-US" altLang="zh-CN" sz="2400" dirty="0"/>
              <a:t>(kg)/</a:t>
            </a:r>
            <a:r>
              <a:rPr lang="zh-CN" altLang="en-US" sz="2400" dirty="0"/>
              <a:t>身高 </a:t>
            </a:r>
            <a:r>
              <a:rPr lang="en-US" altLang="zh-CN" sz="2400" dirty="0"/>
              <a:t>(</a:t>
            </a:r>
            <a:r>
              <a:rPr lang="en-US" altLang="zh-CN" sz="2400" dirty="0"/>
              <a:t>m)</a:t>
            </a:r>
            <a:r>
              <a:rPr lang="en-US" altLang="zh-CN" sz="2400" baseline="30000" dirty="0"/>
              <a:t>2</a:t>
            </a:r>
            <a:endParaRPr lang="zh-CN" altLang="en-US" sz="2400" baseline="30000" dirty="0"/>
          </a:p>
        </p:txBody>
      </p:sp>
      <p:sp>
        <p:nvSpPr>
          <p:cNvPr id="4" name="文本框 3"/>
          <p:cNvSpPr txBox="1"/>
          <p:nvPr/>
        </p:nvSpPr>
        <p:spPr>
          <a:xfrm>
            <a:off x="1127448" y="3446224"/>
            <a:ext cx="3672408" cy="257506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  <a:ea typeface="+mn-ea"/>
              </a:rPr>
              <a:t>电脑</a:t>
            </a:r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r>
              <a:rPr lang="en-US" altLang="zh-CN" sz="2000" dirty="0">
                <a:latin typeface="+mn-ea"/>
                <a:ea typeface="+mn-ea"/>
              </a:rPr>
              <a:t>1:</a:t>
            </a:r>
            <a:r>
              <a:rPr lang="zh-CN" altLang="en-US" sz="2000" dirty="0">
                <a:latin typeface="+mn-ea"/>
                <a:ea typeface="+mn-ea"/>
              </a:rPr>
              <a:t>获取数据</a:t>
            </a:r>
            <a:r>
              <a:rPr lang="en-US" altLang="zh-CN" sz="2000" dirty="0">
                <a:latin typeface="+mn-ea"/>
                <a:ea typeface="+mn-ea"/>
              </a:rPr>
              <a:t>:</a:t>
            </a:r>
            <a:r>
              <a:rPr lang="zh-CN" altLang="en-US" sz="2000" dirty="0">
                <a:latin typeface="+mn-ea"/>
                <a:ea typeface="+mn-ea"/>
              </a:rPr>
              <a:t>身高，体重</a:t>
            </a:r>
            <a:endParaRPr lang="en-US" altLang="zh-CN" sz="2000" dirty="0">
              <a:latin typeface="+mn-ea"/>
              <a:ea typeface="+mn-ea"/>
            </a:endParaRPr>
          </a:p>
          <a:p>
            <a:endParaRPr lang="en-US" altLang="zh-CN" sz="2000" dirty="0">
              <a:latin typeface="+mn-ea"/>
              <a:ea typeface="+mn-ea"/>
            </a:endParaRPr>
          </a:p>
          <a:p>
            <a:r>
              <a:rPr lang="en-US" altLang="zh-CN" sz="2000" dirty="0">
                <a:latin typeface="+mn-ea"/>
                <a:ea typeface="+mn-ea"/>
              </a:rPr>
              <a:t>2:</a:t>
            </a:r>
            <a:r>
              <a:rPr lang="zh-CN" altLang="en-US" sz="2000" dirty="0">
                <a:latin typeface="+mn-ea"/>
                <a:ea typeface="+mn-ea"/>
              </a:rPr>
              <a:t>计算</a:t>
            </a:r>
            <a:r>
              <a:rPr lang="zh-CN" altLang="en-US" sz="2000" dirty="0">
                <a:latin typeface="+mn-ea"/>
                <a:ea typeface="+mn-ea"/>
              </a:rPr>
              <a:t>：体重</a:t>
            </a:r>
            <a:r>
              <a:rPr lang="en-US" altLang="zh-CN" sz="2000" dirty="0">
                <a:latin typeface="+mn-ea"/>
                <a:ea typeface="+mn-ea"/>
              </a:rPr>
              <a:t>(kg)/</a:t>
            </a:r>
            <a:r>
              <a:rPr lang="zh-CN" altLang="en-US" sz="2000" dirty="0">
                <a:latin typeface="+mn-ea"/>
                <a:ea typeface="+mn-ea"/>
              </a:rPr>
              <a:t>身高 </a:t>
            </a:r>
            <a:r>
              <a:rPr lang="en-US" altLang="zh-CN" sz="2000" dirty="0">
                <a:latin typeface="+mn-ea"/>
                <a:ea typeface="+mn-ea"/>
              </a:rPr>
              <a:t>(</a:t>
            </a:r>
            <a:r>
              <a:rPr lang="en-US" altLang="zh-CN" sz="2000" dirty="0">
                <a:latin typeface="+mn-ea"/>
                <a:ea typeface="+mn-ea"/>
              </a:rPr>
              <a:t>m)</a:t>
            </a:r>
            <a:r>
              <a:rPr lang="en-US" altLang="zh-CN" sz="2000" baseline="30000" dirty="0">
                <a:latin typeface="+mn-ea"/>
                <a:ea typeface="+mn-ea"/>
              </a:rPr>
              <a:t>2</a:t>
            </a:r>
          </a:p>
          <a:p>
            <a:endParaRPr lang="en-US" altLang="zh-CN" sz="2000" baseline="30000" dirty="0">
              <a:latin typeface="+mn-ea"/>
              <a:ea typeface="+mn-ea"/>
            </a:endParaRPr>
          </a:p>
          <a:p>
            <a:r>
              <a:rPr lang="en-US" altLang="zh-CN" sz="2000" dirty="0">
                <a:latin typeface="+mn-ea"/>
                <a:ea typeface="+mn-ea"/>
              </a:rPr>
              <a:t>3:</a:t>
            </a:r>
            <a:r>
              <a:rPr lang="zh-CN" altLang="en-US" sz="2000" dirty="0">
                <a:latin typeface="+mn-ea"/>
                <a:ea typeface="+mn-ea"/>
              </a:rPr>
              <a:t>输出：体质指数的值</a:t>
            </a:r>
          </a:p>
          <a:p>
            <a:endParaRPr lang="en-US" altLang="zh-CN" sz="2400" baseline="30000" dirty="0"/>
          </a:p>
          <a:p>
            <a:endParaRPr lang="en-US" altLang="zh-CN" baseline="30000" dirty="0"/>
          </a:p>
        </p:txBody>
      </p:sp>
      <p:sp>
        <p:nvSpPr>
          <p:cNvPr id="5" name="矩形 4"/>
          <p:cNvSpPr/>
          <p:nvPr/>
        </p:nvSpPr>
        <p:spPr>
          <a:xfrm>
            <a:off x="6394376" y="3567400"/>
            <a:ext cx="3518048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3200" baseline="30000" dirty="0">
                <a:solidFill>
                  <a:prstClr val="black"/>
                </a:solidFill>
                <a:latin typeface="+mn-ea"/>
                <a:ea typeface="+mn-ea"/>
              </a:rPr>
              <a:t>用户</a:t>
            </a:r>
            <a:endParaRPr lang="en-US" altLang="zh-CN" sz="3200" baseline="30000" dirty="0">
              <a:solidFill>
                <a:prstClr val="black"/>
              </a:solidFill>
              <a:latin typeface="+mn-ea"/>
              <a:ea typeface="+mn-ea"/>
            </a:endParaRPr>
          </a:p>
          <a:p>
            <a:pPr lvl="0" algn="ctr"/>
            <a:endParaRPr lang="en-US" altLang="zh-CN" sz="3200" baseline="30000" dirty="0">
              <a:solidFill>
                <a:prstClr val="black"/>
              </a:solidFill>
              <a:latin typeface="+mn-ea"/>
              <a:ea typeface="+mn-ea"/>
            </a:endParaRPr>
          </a:p>
          <a:p>
            <a:pPr lvl="0"/>
            <a:r>
              <a:rPr lang="en-US" altLang="zh-CN" sz="3200" baseline="30000" dirty="0">
                <a:solidFill>
                  <a:prstClr val="black"/>
                </a:solidFill>
                <a:latin typeface="+mn-ea"/>
                <a:ea typeface="+mn-ea"/>
              </a:rPr>
              <a:t>1:</a:t>
            </a:r>
            <a:r>
              <a:rPr lang="zh-CN" altLang="en-US" sz="3200" baseline="30000" dirty="0">
                <a:solidFill>
                  <a:prstClr val="black"/>
                </a:solidFill>
                <a:latin typeface="+mn-ea"/>
                <a:ea typeface="+mn-ea"/>
              </a:rPr>
              <a:t>输入</a:t>
            </a:r>
            <a:r>
              <a:rPr lang="zh-CN" altLang="en-US" sz="3200" baseline="30000" dirty="0">
                <a:solidFill>
                  <a:prstClr val="black"/>
                </a:solidFill>
                <a:latin typeface="+mn-ea"/>
                <a:ea typeface="+mn-ea"/>
              </a:rPr>
              <a:t>身高，</a:t>
            </a:r>
            <a:r>
              <a:rPr lang="zh-CN" altLang="en-US" sz="3200" baseline="30000" dirty="0">
                <a:solidFill>
                  <a:prstClr val="black"/>
                </a:solidFill>
                <a:latin typeface="+mn-ea"/>
                <a:ea typeface="+mn-ea"/>
              </a:rPr>
              <a:t>体重</a:t>
            </a:r>
            <a:endParaRPr lang="en-US" altLang="zh-CN" sz="3200" baseline="30000" dirty="0">
              <a:solidFill>
                <a:prstClr val="black"/>
              </a:solidFill>
              <a:latin typeface="+mn-ea"/>
              <a:ea typeface="+mn-ea"/>
            </a:endParaRPr>
          </a:p>
          <a:p>
            <a:pPr lvl="0"/>
            <a:endParaRPr lang="en-US" altLang="zh-CN" sz="3200" baseline="30000" dirty="0">
              <a:solidFill>
                <a:prstClr val="black"/>
              </a:solidFill>
              <a:latin typeface="+mn-ea"/>
              <a:ea typeface="+mn-ea"/>
            </a:endParaRPr>
          </a:p>
          <a:p>
            <a:pPr lvl="0"/>
            <a:r>
              <a:rPr lang="en-US" altLang="zh-CN" sz="3200" baseline="30000" dirty="0">
                <a:solidFill>
                  <a:prstClr val="black"/>
                </a:solidFill>
                <a:latin typeface="+mn-ea"/>
                <a:ea typeface="+mn-ea"/>
              </a:rPr>
              <a:t>2:</a:t>
            </a:r>
            <a:r>
              <a:rPr lang="zh-CN" altLang="en-US" sz="3200" baseline="30000" dirty="0">
                <a:solidFill>
                  <a:prstClr val="black"/>
                </a:solidFill>
                <a:latin typeface="+mn-ea"/>
                <a:ea typeface="+mn-ea"/>
              </a:rPr>
              <a:t>查看结果</a:t>
            </a:r>
            <a:endParaRPr lang="en-US" altLang="zh-CN" sz="3200" baseline="300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3205424"/>
            <a:ext cx="541784" cy="5944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3222664"/>
            <a:ext cx="576064" cy="5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5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为什么选择</a:t>
            </a:r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75360" y="1916832"/>
            <a:ext cx="9369112" cy="4392488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</a:pPr>
            <a:r>
              <a:rPr lang="zh-CN" altLang="en-US" sz="2800" dirty="0"/>
              <a:t>可移植性强</a:t>
            </a:r>
            <a:endParaRPr lang="en-US" altLang="zh-CN" sz="2800" dirty="0"/>
          </a:p>
          <a:p>
            <a:pPr lvl="1">
              <a:lnSpc>
                <a:spcPts val="3500"/>
              </a:lnSpc>
            </a:pPr>
            <a:r>
              <a:rPr lang="zh-CN" altLang="en-US" sz="2000" dirty="0"/>
              <a:t>开源本质，</a:t>
            </a:r>
            <a:r>
              <a:rPr lang="en-US" altLang="zh-CN" sz="2000" dirty="0"/>
              <a:t>Python</a:t>
            </a:r>
            <a:r>
              <a:rPr lang="zh-CN" altLang="en-US" sz="2000" dirty="0"/>
              <a:t>已经被移植在许多平台</a:t>
            </a:r>
            <a:endParaRPr lang="en-US" altLang="zh-CN" sz="2000" dirty="0"/>
          </a:p>
          <a:p>
            <a:pPr>
              <a:lnSpc>
                <a:spcPts val="3500"/>
              </a:lnSpc>
            </a:pPr>
            <a:r>
              <a:rPr lang="zh-CN" altLang="en-US" sz="2800" dirty="0"/>
              <a:t>庞大的标准库与丰富的第三方生态库</a:t>
            </a:r>
            <a:endParaRPr lang="en-US" altLang="zh-CN" sz="2800" dirty="0"/>
          </a:p>
          <a:p>
            <a:pPr lvl="1">
              <a:lnSpc>
                <a:spcPts val="3500"/>
              </a:lnSpc>
            </a:pPr>
            <a:r>
              <a:rPr lang="zh-CN" altLang="en-US" sz="2000" dirty="0"/>
              <a:t>编程语言</a:t>
            </a:r>
            <a:r>
              <a:rPr lang="zh-CN" altLang="en-US" sz="2000" dirty="0"/>
              <a:t>生态链的顶级</a:t>
            </a:r>
            <a:r>
              <a:rPr lang="zh-CN" altLang="en-US" sz="2000" dirty="0"/>
              <a:t>位置</a:t>
            </a:r>
            <a:endParaRPr lang="en-US" altLang="zh-CN" sz="2000" dirty="0"/>
          </a:p>
          <a:p>
            <a:pPr lvl="1">
              <a:lnSpc>
                <a:spcPts val="3500"/>
              </a:lnSpc>
            </a:pPr>
            <a:r>
              <a:rPr lang="zh-CN" altLang="en-US" sz="2000" dirty="0"/>
              <a:t>包含网站</a:t>
            </a:r>
            <a:r>
              <a:rPr lang="en-US" altLang="zh-CN" sz="2000" dirty="0"/>
              <a:t>Web</a:t>
            </a:r>
            <a:r>
              <a:rPr lang="zh-CN" altLang="en-US" sz="2000" dirty="0"/>
              <a:t>、搜索引擎、云计算、大数据、人工智能、科学计算</a:t>
            </a:r>
            <a:endParaRPr lang="en-US" altLang="zh-CN" sz="2000" dirty="0"/>
          </a:p>
          <a:p>
            <a:pPr>
              <a:lnSpc>
                <a:spcPts val="3500"/>
              </a:lnSpc>
            </a:pPr>
            <a:r>
              <a:rPr lang="zh-CN" altLang="en-US" sz="2800" dirty="0"/>
              <a:t>简洁</a:t>
            </a:r>
            <a:r>
              <a:rPr lang="zh-CN" altLang="en-US" sz="2800" dirty="0"/>
              <a:t>高效</a:t>
            </a:r>
            <a:endParaRPr lang="en-US" altLang="zh-CN" sz="2800" dirty="0"/>
          </a:p>
          <a:p>
            <a:pPr lvl="1">
              <a:lnSpc>
                <a:spcPts val="3500"/>
              </a:lnSpc>
            </a:pPr>
            <a:r>
              <a:rPr lang="zh-CN" altLang="en-US" sz="2000" dirty="0"/>
              <a:t>代码量小，开发调试效率</a:t>
            </a:r>
            <a:r>
              <a:rPr lang="zh-CN" altLang="en-US" sz="2000" dirty="0"/>
              <a:t>高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6405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1016</TotalTime>
  <Words>434</Words>
  <Application>Microsoft Office PowerPoint</Application>
  <PresentationFormat>宽屏</PresentationFormat>
  <Paragraphs>73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宋体</vt:lpstr>
      <vt:lpstr>Calibri</vt:lpstr>
      <vt:lpstr>Century Gothic</vt:lpstr>
      <vt:lpstr>Garamond</vt:lpstr>
      <vt:lpstr>Tahoma</vt:lpstr>
      <vt:lpstr>Times New Roman</vt:lpstr>
      <vt:lpstr>Wingdings</vt:lpstr>
      <vt:lpstr>Savon</vt:lpstr>
      <vt:lpstr>Python程序设计</vt:lpstr>
      <vt:lpstr>关于课程</vt:lpstr>
      <vt:lpstr>计算机与计算机语言</vt:lpstr>
      <vt:lpstr>编译和解释</vt:lpstr>
      <vt:lpstr>静态语言和脚本语言</vt:lpstr>
      <vt:lpstr>计算机编程的基本原则</vt:lpstr>
      <vt:lpstr>计算机编程的基本方法</vt:lpstr>
      <vt:lpstr>IPO示例:体质指数</vt:lpstr>
      <vt:lpstr>为什么选择Python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程序设计思想与方法</dc:title>
  <dc:creator>dxj</dc:creator>
  <cp:lastModifiedBy>Administrator</cp:lastModifiedBy>
  <cp:revision>386</cp:revision>
  <dcterms:created xsi:type="dcterms:W3CDTF">2011-02-17T07:34:00Z</dcterms:created>
  <dcterms:modified xsi:type="dcterms:W3CDTF">2021-09-04T11:29:04Z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