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62" r:id="rId4"/>
    <p:sldId id="372" r:id="rId5"/>
    <p:sldId id="365" r:id="rId7"/>
    <p:sldId id="366" r:id="rId8"/>
    <p:sldId id="367" r:id="rId9"/>
    <p:sldId id="368" r:id="rId10"/>
    <p:sldId id="369" r:id="rId11"/>
    <p:sldId id="370" r:id="rId12"/>
    <p:sldId id="371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21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日常生活中的计算思维：https://wizardforcel.gitbooks.io/sjtu-cs902-courseware/content/11.html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1066800" y="1709043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000" dirty="0" smtClean="0"/>
              <a:t>Python</a:t>
            </a:r>
            <a:r>
              <a:rPr lang="zh-CN" altLang="en-US" sz="6000" dirty="0" smtClean="0"/>
              <a:t>程序设计</a:t>
            </a:r>
            <a:endParaRPr lang="zh-CN" altLang="en-US" sz="6000" dirty="0" smtClean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2125824" y="3140968"/>
            <a:ext cx="4968552" cy="217557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/>
              <a:t>第一章：绪论与概述</a:t>
            </a:r>
            <a:endParaRPr lang="en-US" altLang="zh-CN" sz="3600" dirty="0" smtClean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/>
              <a:t>阿里巴巴商学院</a:t>
            </a:r>
            <a:endParaRPr lang="en-US" altLang="zh-CN" sz="2400" dirty="0" smtClean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/>
              <a:t>程序设计基础教研组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731520" y="1916832"/>
            <a:ext cx="8088952" cy="439248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 smtClean="0"/>
              <a:t>可移植性强</a:t>
            </a:r>
            <a:endParaRPr lang="en-US" altLang="zh-CN" sz="2800" dirty="0" smtClean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开源本质，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已经被移植在许多平台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zh-CN" altLang="en-US" sz="2800" dirty="0" smtClean="0"/>
              <a:t>庞大的标准库与丰富的第三方生态库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 smtClean="0"/>
              <a:t>编程语言</a:t>
            </a:r>
            <a:r>
              <a:rPr lang="zh-CN" altLang="en-US" sz="2000" dirty="0"/>
              <a:t>生态链的顶级</a:t>
            </a:r>
            <a:r>
              <a:rPr lang="zh-CN" altLang="en-US" sz="2000" dirty="0" smtClean="0"/>
              <a:t>位置</a:t>
            </a:r>
            <a:endParaRPr lang="en-US" altLang="zh-CN" sz="2000" dirty="0" smtClean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包含网站</a:t>
            </a:r>
            <a:r>
              <a:rPr lang="en-US" altLang="zh-CN" sz="2000" dirty="0"/>
              <a:t>Web</a:t>
            </a:r>
            <a:r>
              <a:rPr lang="zh-CN" altLang="en-US" sz="2000" dirty="0"/>
              <a:t>、搜索引擎、云计算、大数据、人工智能、科学计算</a:t>
            </a:r>
            <a:endParaRPr lang="en-US" altLang="zh-CN" sz="2000" dirty="0"/>
          </a:p>
          <a:p>
            <a:pPr>
              <a:lnSpc>
                <a:spcPts val="3500"/>
              </a:lnSpc>
            </a:pPr>
            <a:r>
              <a:rPr lang="zh-CN" altLang="en-US" sz="2800" dirty="0" smtClean="0"/>
              <a:t>简洁</a:t>
            </a:r>
            <a:r>
              <a:rPr lang="zh-CN" altLang="en-US" sz="2800" dirty="0"/>
              <a:t>高效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代码量小，开发调试效率</a:t>
            </a:r>
            <a:r>
              <a:rPr lang="zh-CN" altLang="en-US" sz="2000" dirty="0" smtClean="0"/>
              <a:t>高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true" noChangeArrowheads="true"/>
          </p:cNvSpPr>
          <p:nvPr>
            <p:ph type="title" idx="4294967295"/>
          </p:nvPr>
        </p:nvSpPr>
        <p:spPr>
          <a:xfrm>
            <a:off x="179512" y="201541"/>
            <a:ext cx="7543800" cy="1431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关于课程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318" name="Rectangle 3"/>
          <p:cNvSpPr>
            <a:spLocks noGrp="true" noChangeArrowheads="true"/>
          </p:cNvSpPr>
          <p:nvPr>
            <p:ph type="body" idx="4294967295"/>
          </p:nvPr>
        </p:nvSpPr>
        <p:spPr>
          <a:xfrm>
            <a:off x="755576" y="1670144"/>
            <a:ext cx="7993062" cy="4114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课程名称：</a:t>
            </a:r>
            <a:r>
              <a:rPr lang="en-US" altLang="zh-CN" sz="2400" dirty="0" smtClean="0">
                <a:latin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</a:rPr>
              <a:t>程序设计</a:t>
            </a:r>
            <a:r>
              <a:rPr lang="zh-CN" altLang="en-US" sz="2400" dirty="0" smtClean="0">
                <a:latin typeface="宋体" panose="02010600030101010101" pitchFamily="2" charset="-122"/>
              </a:rPr>
              <a:t>基础</a:t>
            </a:r>
            <a:r>
              <a:rPr lang="en-US" altLang="zh-CN" sz="2400" dirty="0" smtClean="0">
                <a:latin typeface="宋体" panose="02010600030101010101" pitchFamily="2" charset="-122"/>
              </a:rPr>
              <a:t>》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dirty="0" smtClean="0"/>
              <a:t>需要学习掌握一门计算机编程语言</a:t>
            </a:r>
            <a:endParaRPr lang="en-US" altLang="zh-CN" sz="2400" dirty="0" smtClean="0"/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 smtClean="0"/>
              <a:t>借助于计算机来</a:t>
            </a:r>
            <a:r>
              <a:rPr lang="zh-CN" altLang="en-US" sz="2400" b="1" dirty="0" smtClean="0"/>
              <a:t>高效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解决</a:t>
            </a:r>
            <a:r>
              <a:rPr lang="zh-CN" altLang="en-US" sz="2400" dirty="0" smtClean="0">
                <a:latin typeface="宋体" panose="02010600030101010101" pitchFamily="2" charset="-122"/>
              </a:rPr>
              <a:t>学习、生活或工作中的问题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逐步培养</a:t>
            </a:r>
            <a:r>
              <a:rPr lang="zh-CN" altLang="en-US" sz="2400" dirty="0" smtClean="0"/>
              <a:t>“</a:t>
            </a:r>
            <a:r>
              <a:rPr lang="zh-CN" altLang="en-US" sz="2400" b="1" dirty="0" smtClean="0"/>
              <a:t>计算思维</a:t>
            </a:r>
            <a:r>
              <a:rPr lang="zh-CN" altLang="en-US" sz="2400" dirty="0" smtClean="0"/>
              <a:t>”</a:t>
            </a:r>
            <a:endParaRPr lang="en-US" altLang="zh-CN" sz="2400" dirty="0" smtClean="0"/>
          </a:p>
        </p:txBody>
      </p:sp>
      <p:sp>
        <p:nvSpPr>
          <p:cNvPr id="3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true" noChangeArrowheads="true"/>
          </p:cNvSpPr>
          <p:nvPr>
            <p:ph type="title" idx="4294967295"/>
          </p:nvPr>
        </p:nvSpPr>
        <p:spPr>
          <a:xfrm>
            <a:off x="179512" y="201541"/>
            <a:ext cx="7543800" cy="1431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计算思维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13318" name="Rectangle 3"/>
          <p:cNvSpPr>
            <a:spLocks noGrp="true" noChangeArrowheads="true"/>
          </p:cNvSpPr>
          <p:nvPr>
            <p:ph type="body" idx="4294967295"/>
          </p:nvPr>
        </p:nvSpPr>
        <p:spPr>
          <a:xfrm>
            <a:off x="575945" y="1633220"/>
            <a:ext cx="7992745" cy="4332605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dirty="0">
                <a:latin typeface="宋体" panose="02010600030101010101" pitchFamily="2" charset="-122"/>
                <a:sym typeface="+mn-ea"/>
              </a:rPr>
              <a:t>计算思维（computational thinking）</a:t>
            </a:r>
            <a:r>
              <a:rPr lang="zh-CN" dirty="0">
                <a:latin typeface="宋体" panose="02010600030101010101" pitchFamily="2" charset="-122"/>
                <a:sym typeface="+mn-ea"/>
              </a:rPr>
              <a:t>：</a:t>
            </a:r>
            <a:r>
              <a:rPr dirty="0">
                <a:latin typeface="宋体" panose="02010600030101010101" pitchFamily="2" charset="-122"/>
              </a:rPr>
              <a:t>计算机科学家在用计算机解决问题时</a:t>
            </a:r>
            <a:r>
              <a:rPr lang="zh-CN" dirty="0">
                <a:latin typeface="宋体" panose="02010600030101010101" pitchFamily="2" charset="-122"/>
              </a:rPr>
              <a:t>特有</a:t>
            </a:r>
            <a:r>
              <a:rPr dirty="0">
                <a:latin typeface="宋体" panose="02010600030101010101" pitchFamily="2" charset="-122"/>
              </a:rPr>
              <a:t>的思维方式和解决方法</a:t>
            </a:r>
            <a:r>
              <a:rPr lang="zh-CN" dirty="0">
                <a:latin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 smtClean="0"/>
              <a:t>基本原则：既充分利用计算机的计算和存储能力，又不超出计算机的能力范围。</a:t>
            </a:r>
            <a:endParaRPr lang="zh-CN" altLang="en-US" dirty="0" smtClean="0"/>
          </a:p>
          <a:p>
            <a:pPr algn="just" eaLnBrk="1" hangingPunct="1">
              <a:lnSpc>
                <a:spcPct val="200000"/>
              </a:lnSpc>
            </a:pPr>
            <a:r>
              <a:rPr lang="zh-CN" altLang="en-US" dirty="0" smtClean="0"/>
              <a:t>不同阶段：问题表示</a:t>
            </a:r>
            <a:r>
              <a:rPr lang="en-US" altLang="zh-CN" dirty="0" smtClean="0"/>
              <a:t>-算法设计-编程技术-可计算性与算法复杂性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 eaLnBrk="1" hangingPunct="1">
              <a:lnSpc>
                <a:spcPct val="200000"/>
              </a:lnSpc>
            </a:pPr>
            <a:r>
              <a:rPr lang="zh-CN" dirty="0" smtClean="0"/>
              <a:t>生活实例：菜谱中的“勾芡”类似模块化，厨师同时做多个菜类似并发，书包中的书类似缓冲存储。</a:t>
            </a:r>
            <a:endParaRPr lang="zh-CN" dirty="0" smtClean="0"/>
          </a:p>
        </p:txBody>
      </p:sp>
      <p:sp>
        <p:nvSpPr>
          <p:cNvPr id="3" name="灯片编号占位符 2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50181" y="31237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计算机与计算机语言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323528" y="1498781"/>
            <a:ext cx="8640960" cy="466652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功能性与可编程性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计算机</a:t>
            </a:r>
            <a:r>
              <a:rPr lang="zh-CN" altLang="en-US" sz="2000" dirty="0"/>
              <a:t>是一种能够按照事先存储的</a:t>
            </a:r>
            <a:r>
              <a:rPr lang="zh-CN" altLang="en-US" sz="2000" dirty="0" smtClean="0"/>
              <a:t>程序，自动</a:t>
            </a:r>
            <a:r>
              <a:rPr lang="zh-CN" altLang="en-US" sz="2000" dirty="0"/>
              <a:t>、高速地对数据进行输入、处理、输出和</a:t>
            </a:r>
            <a:r>
              <a:rPr lang="zh-CN" altLang="en-US" sz="2000" dirty="0" smtClean="0"/>
              <a:t>存储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系统。</a:t>
            </a:r>
            <a:endParaRPr lang="zh-CN" altLang="en-US" sz="2000" dirty="0" smtClean="0"/>
          </a:p>
          <a:p>
            <a:pPr>
              <a:lnSpc>
                <a:spcPct val="160000"/>
              </a:lnSpc>
            </a:pPr>
            <a:r>
              <a:rPr lang="zh-CN" altLang="en-US" sz="2400" dirty="0"/>
              <a:t>计算机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指</a:t>
            </a:r>
            <a:r>
              <a:rPr lang="zh-CN" altLang="en-US" sz="2000" dirty="0"/>
              <a:t>用于人与计算机之间通讯的</a:t>
            </a:r>
            <a:r>
              <a:rPr lang="zh-CN" altLang="en-US" sz="2000" dirty="0" smtClean="0"/>
              <a:t>语言；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套用以编写计算机程序的数字、字符和语法</a:t>
            </a:r>
            <a:r>
              <a:rPr lang="zh-CN" altLang="en-US" sz="2000" dirty="0" smtClean="0"/>
              <a:t>规划；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是</a:t>
            </a:r>
            <a:r>
              <a:rPr lang="zh-CN" altLang="en-US" sz="2000" dirty="0"/>
              <a:t>计算机程序的实现</a:t>
            </a:r>
            <a:r>
              <a:rPr lang="zh-CN" altLang="en-US" sz="2000" dirty="0" smtClean="0"/>
              <a:t>方式；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计算机</a:t>
            </a:r>
            <a:r>
              <a:rPr lang="zh-CN" altLang="en-US" sz="2000" dirty="0"/>
              <a:t>语言比自然语言更为简单、精确和</a:t>
            </a:r>
            <a:r>
              <a:rPr lang="zh-CN" altLang="en-US" sz="2000" dirty="0" smtClean="0"/>
              <a:t>严谨。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88805" y="18883"/>
            <a:ext cx="3451550" cy="2185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89" y="4644960"/>
            <a:ext cx="3316511" cy="221304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23528" y="443107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编译和解释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731520" y="1844824"/>
            <a:ext cx="7680960" cy="41902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源代码</a:t>
            </a:r>
            <a:endParaRPr lang="en-US" altLang="zh-CN" sz="3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采用某种编程语言编写的计算机程序，人类可读，如</a:t>
            </a:r>
            <a:r>
              <a:rPr lang="en-US" altLang="zh-CN" sz="3100" dirty="0" smtClean="0"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en-US" sz="3100" dirty="0" smtClean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100" dirty="0" smtClean="0">
                <a:latin typeface="Times New Roman" panose="02020603050405020304" charset="0"/>
                <a:cs typeface="Times New Roman" panose="02020603050405020304" charset="0"/>
              </a:rPr>
              <a:t>Java</a:t>
            </a:r>
            <a:r>
              <a:rPr lang="zh-CN" altLang="en-US" sz="3100" dirty="0" smtClean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100" dirty="0" smtClean="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r>
              <a:rPr lang="zh-CN" altLang="en-US" sz="3100" dirty="0" smtClean="0"/>
              <a:t>等</a:t>
            </a:r>
            <a:endParaRPr lang="en-US" altLang="zh-CN" sz="31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目标代码</a:t>
            </a:r>
            <a:endParaRPr lang="en-US" altLang="zh-CN" sz="3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/>
              <a:t>计算机可以直接执行的代码，人类不可读（专家除外），如</a:t>
            </a:r>
            <a:r>
              <a:rPr lang="" altLang="zh-CN" sz="3100" dirty="0">
                <a:latin typeface="Times New Roman" panose="02020603050405020304" charset="0"/>
                <a:cs typeface="Times New Roman" panose="02020603050405020304" charset="0"/>
              </a:rPr>
              <a:t>class</a:t>
            </a:r>
            <a:r>
              <a:rPr lang="zh-CN" altLang="" sz="3100" dirty="0"/>
              <a:t>文件</a:t>
            </a:r>
            <a:endParaRPr lang="en-US" altLang="zh-CN" sz="3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 smtClean="0"/>
              <a:t>编译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借助于编译器将</a:t>
            </a:r>
            <a:r>
              <a:rPr lang="zh-CN" altLang="en-US" sz="3100" dirty="0"/>
              <a:t>代码</a:t>
            </a:r>
            <a:r>
              <a:rPr lang="zh-CN" altLang="en-US" sz="3100" b="1" dirty="0"/>
              <a:t>一次性转换</a:t>
            </a:r>
            <a:r>
              <a:rPr lang="zh-CN" altLang="en-US" sz="3100" dirty="0"/>
              <a:t>成目标代码的</a:t>
            </a:r>
            <a:r>
              <a:rPr lang="zh-CN" altLang="en-US" sz="3100" dirty="0" smtClean="0"/>
              <a:t>过程</a:t>
            </a:r>
            <a:endParaRPr lang="en-US" altLang="zh-CN" sz="31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 smtClean="0"/>
              <a:t>解释</a:t>
            </a:r>
            <a:endParaRPr lang="en-US" altLang="zh-CN" sz="4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借助于解释器将源代码</a:t>
            </a:r>
            <a:r>
              <a:rPr lang="zh-CN" altLang="en-US" sz="3100" b="1" dirty="0" smtClean="0"/>
              <a:t>逐条转换</a:t>
            </a:r>
            <a:r>
              <a:rPr lang="zh-CN" altLang="en-US" sz="3100" dirty="0" smtClean="0"/>
              <a:t>成目标代码并</a:t>
            </a:r>
            <a:r>
              <a:rPr lang="zh-CN" altLang="en-US" sz="3100" b="1" dirty="0" smtClean="0"/>
              <a:t>逐条运行</a:t>
            </a:r>
            <a:r>
              <a:rPr lang="zh-CN" altLang="en-US" sz="3100" dirty="0" smtClean="0"/>
              <a:t>的过程</a:t>
            </a:r>
            <a:endParaRPr lang="zh-CN" altLang="en-US" sz="3100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静态语言和脚本语言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723982" y="2014194"/>
            <a:ext cx="7680960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静态语言</a:t>
            </a:r>
            <a:endParaRPr lang="en-US" altLang="zh-CN" sz="2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dirty="0" smtClean="0"/>
              <a:t>：使用</a:t>
            </a:r>
            <a:r>
              <a:rPr lang="zh-CN" altLang="en-US" b="1" dirty="0" smtClean="0"/>
              <a:t>编译执行</a:t>
            </a:r>
            <a:r>
              <a:rPr lang="zh-CN" altLang="en-US" dirty="0" smtClean="0"/>
              <a:t>的编程语言，如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Java</a:t>
            </a:r>
            <a:endParaRPr lang="en-US" altLang="zh-CN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dirty="0" smtClean="0"/>
              <a:t>：一次性生成目标代码，优化充分，执行效率高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脚本语言</a:t>
            </a:r>
            <a:endParaRPr lang="en-US" altLang="zh-CN" sz="2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dirty="0" smtClean="0"/>
              <a:t>：使用</a:t>
            </a:r>
            <a:r>
              <a:rPr lang="zh-CN" altLang="en-US" b="1" dirty="0" smtClean="0"/>
              <a:t>解释执行</a:t>
            </a:r>
            <a:r>
              <a:rPr lang="zh-CN" altLang="en-US" dirty="0" smtClean="0"/>
              <a:t>的编程语言，如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Ruby</a:t>
            </a: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zh-CN" altLang="en-US" dirty="0"/>
              <a:t>：简化了“开发、部署、测试和调试”的周期过程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457200" y="404664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计算机编程的基本原则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539552" y="1988840"/>
            <a:ext cx="8229600" cy="3771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精确无歧义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建立</a:t>
            </a:r>
            <a:r>
              <a:rPr lang="zh-CN" altLang="en-US" sz="2400" dirty="0"/>
              <a:t>在由机器执行的计算过程的能力和限制之上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了解计算机的能力，并充分利用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计算机只能按照给定的指令一步步做，无跳跃（机械执行）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按照计算机的特点去</a:t>
            </a:r>
            <a:r>
              <a:rPr lang="zh-CN" altLang="en-US" sz="2400" dirty="0" smtClean="0"/>
              <a:t>思考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323528" y="404664"/>
            <a:ext cx="7680960" cy="1371600"/>
          </a:xfrm>
        </p:spPr>
        <p:txBody>
          <a:bodyPr/>
          <a:lstStyle/>
          <a:p>
            <a:r>
              <a:rPr lang="zh-CN" altLang="en-US" dirty="0"/>
              <a:t>计算机编程的</a:t>
            </a:r>
            <a:r>
              <a:rPr lang="zh-CN" altLang="en-US" dirty="0" smtClean="0"/>
              <a:t>基本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683568" y="1916832"/>
            <a:ext cx="7680960" cy="393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输入</a:t>
            </a:r>
            <a:r>
              <a:rPr lang="zh-CN" altLang="en-US" sz="2400" dirty="0"/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Input</a:t>
            </a:r>
            <a:r>
              <a:rPr lang="zh-CN" altLang="en-US" sz="2400" dirty="0"/>
              <a:t>）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文件，网络，交互，控制台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处理（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Processing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将输入数据进行计算并产生输出结果的过程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输出（</a:t>
            </a:r>
            <a:r>
              <a:rPr lang="en-US" altLang="zh-CN" sz="2400" dirty="0" smtClean="0">
                <a:latin typeface="微软雅黑" panose="020B0503020204020204" charset="-122"/>
                <a:ea typeface="微软雅黑" panose="020B0503020204020204" charset="-122"/>
              </a:rPr>
              <a:t>Output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控制台，图形，文件，网络，操作系统内部变量输出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IPO</a:t>
            </a:r>
            <a:r>
              <a:rPr lang="zh-CN" altLang="en-US" dirty="0" smtClean="0"/>
              <a:t>示例：</a:t>
            </a:r>
            <a:r>
              <a:rPr lang="zh-CN" altLang="en-US" sz="4400" dirty="0"/>
              <a:t>体质指数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true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en-US" altLang="zh-CN" sz="2400" dirty="0" smtClean="0"/>
          </a:p>
          <a:p>
            <a:pPr marL="109855" indent="0">
              <a:buNone/>
            </a:pPr>
            <a:r>
              <a:rPr lang="zh-CN" altLang="en-US" sz="2400" dirty="0" smtClean="0"/>
              <a:t>体质指数</a:t>
            </a:r>
            <a:r>
              <a:rPr lang="en-US" altLang="zh-CN" sz="2400" dirty="0" smtClean="0"/>
              <a:t> = </a:t>
            </a:r>
            <a:r>
              <a:rPr lang="zh-CN" altLang="en-US" sz="2400" dirty="0"/>
              <a:t>体重（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kg</a:t>
            </a:r>
            <a:r>
              <a:rPr lang="zh-CN" altLang="en-US" sz="2400" dirty="0"/>
              <a:t>）</a:t>
            </a:r>
            <a:r>
              <a:rPr lang="en-US" altLang="zh-CN" sz="2400" dirty="0"/>
              <a:t>/</a:t>
            </a:r>
            <a:r>
              <a:rPr lang="zh-CN" altLang="en-US" sz="2400" dirty="0"/>
              <a:t>身高 （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sz="2400" dirty="0" smtClean="0"/>
              <a:t>）</a:t>
            </a:r>
            <a:r>
              <a:rPr lang="en-US" altLang="zh-CN" sz="2400" baseline="30000" dirty="0" smtClean="0"/>
              <a:t>2</a:t>
            </a:r>
            <a:endParaRPr lang="zh-CN" altLang="en-US" sz="2400" baseline="30000" dirty="0"/>
          </a:p>
        </p:txBody>
      </p:sp>
      <p:sp>
        <p:nvSpPr>
          <p:cNvPr id="4" name="文本框 3"/>
          <p:cNvSpPr txBox="true"/>
          <p:nvPr/>
        </p:nvSpPr>
        <p:spPr>
          <a:xfrm>
            <a:off x="683568" y="3291368"/>
            <a:ext cx="3672408" cy="25750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  <a:ea typeface="+mn-ea"/>
              </a:rPr>
              <a:t>电脑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1:</a:t>
            </a:r>
            <a:r>
              <a:rPr lang="zh-CN" altLang="en-US" sz="2000" dirty="0" smtClean="0">
                <a:latin typeface="+mn-ea"/>
                <a:ea typeface="+mn-ea"/>
              </a:rPr>
              <a:t>获取数据</a:t>
            </a:r>
            <a:r>
              <a:rPr lang="en-US" altLang="zh-CN" sz="2000" dirty="0" smtClean="0">
                <a:latin typeface="+mn-ea"/>
                <a:ea typeface="+mn-ea"/>
              </a:rPr>
              <a:t>:</a:t>
            </a:r>
            <a:r>
              <a:rPr lang="zh-CN" altLang="en-US" sz="2000" dirty="0" smtClean="0">
                <a:latin typeface="+mn-ea"/>
                <a:ea typeface="+mn-ea"/>
              </a:rPr>
              <a:t>身高，体重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2:</a:t>
            </a:r>
            <a:r>
              <a:rPr lang="zh-CN" altLang="en-US" sz="2000" dirty="0">
                <a:latin typeface="+mn-ea"/>
                <a:ea typeface="+mn-ea"/>
              </a:rPr>
              <a:t>计算</a:t>
            </a:r>
            <a:r>
              <a:rPr lang="zh-CN" altLang="en-US" sz="2000" dirty="0" smtClean="0">
                <a:latin typeface="+mn-ea"/>
                <a:ea typeface="+mn-ea"/>
              </a:rPr>
              <a:t>：体重</a:t>
            </a:r>
            <a:r>
              <a:rPr lang="en-US" altLang="zh-CN" sz="2000" dirty="0">
                <a:latin typeface="+mn-ea"/>
                <a:ea typeface="+mn-ea"/>
              </a:rPr>
              <a:t>(kg)/</a:t>
            </a:r>
            <a:r>
              <a:rPr lang="zh-CN" altLang="en-US" sz="2000" dirty="0">
                <a:latin typeface="+mn-ea"/>
                <a:ea typeface="+mn-ea"/>
              </a:rPr>
              <a:t>身高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smtClean="0">
                <a:latin typeface="+mn-ea"/>
                <a:ea typeface="+mn-ea"/>
              </a:rPr>
              <a:t>m)</a:t>
            </a:r>
            <a:r>
              <a:rPr lang="en-US" altLang="zh-CN" sz="2000" baseline="30000" dirty="0" smtClean="0">
                <a:latin typeface="+mn-ea"/>
                <a:ea typeface="+mn-ea"/>
              </a:rPr>
              <a:t>2</a:t>
            </a:r>
            <a:endParaRPr lang="en-US" altLang="zh-CN" sz="2000" baseline="30000" dirty="0" smtClean="0">
              <a:latin typeface="+mn-ea"/>
              <a:ea typeface="+mn-ea"/>
            </a:endParaRPr>
          </a:p>
          <a:p>
            <a:endParaRPr lang="en-US" altLang="zh-CN" sz="2000" baseline="30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3:</a:t>
            </a:r>
            <a:r>
              <a:rPr lang="zh-CN" altLang="en-US" sz="2000" dirty="0">
                <a:latin typeface="+mn-ea"/>
                <a:ea typeface="+mn-ea"/>
              </a:rPr>
              <a:t>输出：体质指数的值</a:t>
            </a:r>
            <a:endParaRPr lang="zh-CN" altLang="en-US" sz="2000" dirty="0">
              <a:latin typeface="+mn-ea"/>
              <a:ea typeface="+mn-ea"/>
            </a:endParaRPr>
          </a:p>
          <a:p>
            <a:endParaRPr lang="en-US" altLang="zh-CN" sz="2400" baseline="30000" dirty="0"/>
          </a:p>
          <a:p>
            <a:endParaRPr lang="en-US" altLang="zh-CN" baseline="30000" dirty="0"/>
          </a:p>
        </p:txBody>
      </p:sp>
      <p:sp>
        <p:nvSpPr>
          <p:cNvPr id="5" name="矩形 4"/>
          <p:cNvSpPr/>
          <p:nvPr/>
        </p:nvSpPr>
        <p:spPr>
          <a:xfrm>
            <a:off x="4726360" y="3412544"/>
            <a:ext cx="351804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用户</a:t>
            </a:r>
            <a:endParaRPr lang="en-US" altLang="zh-CN" sz="3200" baseline="30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ctr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1:</a:t>
            </a:r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输入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身高，</a:t>
            </a:r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体重</a:t>
            </a:r>
            <a:endParaRPr lang="en-US" altLang="zh-CN" sz="3200" baseline="30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>
                <a:solidFill>
                  <a:prstClr val="black"/>
                </a:solidFill>
                <a:latin typeface="+mn-ea"/>
                <a:ea typeface="+mn-ea"/>
              </a:rPr>
              <a:t>2: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查看结果</a:t>
            </a:r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640" y="3050567"/>
            <a:ext cx="541784" cy="594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3067808"/>
            <a:ext cx="576064" cy="577216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1049</Words>
  <Application>WPS 演示</Application>
  <PresentationFormat>全屏显示(4:3)</PresentationFormat>
  <Paragraphs>117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Tahoma</vt:lpstr>
      <vt:lpstr>Garamond</vt:lpstr>
      <vt:lpstr>微软雅黑</vt:lpstr>
      <vt:lpstr>Century Gothic</vt:lpstr>
      <vt:lpstr>Arial Unicode MS</vt:lpstr>
      <vt:lpstr>Calibri</vt:lpstr>
      <vt:lpstr>Times New Roman</vt:lpstr>
      <vt:lpstr>华文行楷</vt:lpstr>
      <vt:lpstr>Savon</vt:lpstr>
      <vt:lpstr>Python程序设计</vt:lpstr>
      <vt:lpstr>关于课程</vt:lpstr>
      <vt:lpstr>计算思维</vt:lpstr>
      <vt:lpstr>计算机与计算机语言</vt:lpstr>
      <vt:lpstr>编译和解释</vt:lpstr>
      <vt:lpstr>静态语言和脚本语言</vt:lpstr>
      <vt:lpstr>计算机编程的基本原则</vt:lpstr>
      <vt:lpstr>计算机编程的基本方法</vt:lpstr>
      <vt:lpstr>IPO示例：体质指数</vt:lpstr>
      <vt:lpstr>为什么选择Python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391</cp:revision>
  <dcterms:created xsi:type="dcterms:W3CDTF">2021-08-09T07:58:50Z</dcterms:created>
  <dcterms:modified xsi:type="dcterms:W3CDTF">2021-08-09T07:58:50Z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