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handoutMasterIdLst>
    <p:handoutMasterId r:id="rId24"/>
  </p:handoutMasterIdLst>
  <p:sldIdLst>
    <p:sldId id="4940" r:id="rId3"/>
    <p:sldId id="4941" r:id="rId4"/>
    <p:sldId id="5073" r:id="rId5"/>
    <p:sldId id="5075" r:id="rId7"/>
    <p:sldId id="5076" r:id="rId8"/>
    <p:sldId id="4840" r:id="rId9"/>
    <p:sldId id="5077" r:id="rId10"/>
    <p:sldId id="5078" r:id="rId11"/>
    <p:sldId id="5079" r:id="rId12"/>
    <p:sldId id="5080" r:id="rId13"/>
    <p:sldId id="5081" r:id="rId14"/>
    <p:sldId id="5082" r:id="rId15"/>
    <p:sldId id="5083" r:id="rId16"/>
    <p:sldId id="5084" r:id="rId17"/>
    <p:sldId id="5085" r:id="rId18"/>
    <p:sldId id="5086" r:id="rId19"/>
    <p:sldId id="5087" r:id="rId20"/>
    <p:sldId id="5088" r:id="rId21"/>
    <p:sldId id="5089" r:id="rId22"/>
    <p:sldId id="4842" r:id="rId23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entury Gothic" panose="020B0502020202020204" pitchFamily="34" charset="0"/>
      <p:regular r:id="rId34"/>
      <p:bold r:id="rId35"/>
      <p:italic r:id="rId36"/>
      <p:boldItalic r:id="rId37"/>
    </p:embeddedFont>
    <p:embeddedFont>
      <p:font typeface="等线" panose="02010600030101010101" pitchFamily="2" charset="-122"/>
      <p:regular r:id="rId38"/>
      <p:bold r:id="rId39"/>
    </p:embeddedFont>
    <p:embeddedFont>
      <p:font typeface="等线 Light" panose="02010600030101010101" pitchFamily="2" charset="-122"/>
      <p:regular r:id="rId40"/>
    </p:embeddedFont>
    <p:embeddedFont>
      <p:font typeface="方正清刻本悦宋简体" panose="02000000000000000000" pitchFamily="2" charset="-122"/>
      <p:regular r:id="rId41"/>
    </p:embeddedFont>
    <p:embeddedFont>
      <p:font typeface="微软雅黑" panose="020B0503020204020204" pitchFamily="34" charset="-122"/>
      <p:regular r:id="rId42"/>
      <p:bold r:id="rId43"/>
    </p:embeddedFont>
    <p:embeddedFont>
      <p:font typeface="钟齐志莽行书" panose="02010600030101010101" pitchFamily="2" charset="-122"/>
      <p:regular r:id="rId4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1F23"/>
    <a:srgbClr val="E5C193"/>
    <a:srgbClr val="2A3D54"/>
    <a:srgbClr val="2B4059"/>
    <a:srgbClr val="D2AB74"/>
    <a:srgbClr val="D3B58D"/>
    <a:srgbClr val="6FB6E1"/>
    <a:srgbClr val="BDC4CC"/>
    <a:srgbClr val="67A4B7"/>
    <a:srgbClr val="307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4" Type="http://schemas.openxmlformats.org/officeDocument/2006/relationships/font" Target="fonts/font15.fntdata"/><Relationship Id="rId43" Type="http://schemas.openxmlformats.org/officeDocument/2006/relationships/font" Target="fonts/font14.fntdata"/><Relationship Id="rId42" Type="http://schemas.openxmlformats.org/officeDocument/2006/relationships/font" Target="fonts/font13.fntdata"/><Relationship Id="rId41" Type="http://schemas.openxmlformats.org/officeDocument/2006/relationships/font" Target="fonts/font12.fntdata"/><Relationship Id="rId40" Type="http://schemas.openxmlformats.org/officeDocument/2006/relationships/font" Target="fonts/font11.fntdata"/><Relationship Id="rId4" Type="http://schemas.openxmlformats.org/officeDocument/2006/relationships/slide" Target="slides/slide2.xml"/><Relationship Id="rId39" Type="http://schemas.openxmlformats.org/officeDocument/2006/relationships/font" Target="fonts/font10.fntdata"/><Relationship Id="rId38" Type="http://schemas.openxmlformats.org/officeDocument/2006/relationships/font" Target="fonts/font9.fntdata"/><Relationship Id="rId37" Type="http://schemas.openxmlformats.org/officeDocument/2006/relationships/font" Target="fonts/font8.fntdata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customXml" Target="../customXml/item1.xml"/><Relationship Id="rId28" Type="http://schemas.openxmlformats.org/officeDocument/2006/relationships/customXmlProps" Target="../customXml/itemProps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63C05-1326-4D9D-A0D6-800553264E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21408-DEC9-42BE-906F-8A6C867786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 advTm="0"/>
    </mc:Choice>
    <mc:Fallback>
      <p:transition spd="slow" advClick="false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 hasCustomPrompt="true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 hasCustomPrompt="true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 hasCustomPrompt="true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 hasCustomPrompt="true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 hasCustomPrompt="true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 hasCustomPrompt="true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 hasCustomPrompt="true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jpe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导言：信用的力量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一、守信的力量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0" name="文本框 2"/>
          <p:cNvSpPr txBox="true"/>
          <p:nvPr/>
        </p:nvSpPr>
        <p:spPr>
          <a:xfrm>
            <a:off x="1169670" y="1055370"/>
            <a:ext cx="57610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（一）诚信是中华民族的传统美德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1" name="Rectangle 3"/>
          <p:cNvSpPr>
            <a:spLocks noGrp="true"/>
          </p:cNvSpPr>
          <p:nvPr/>
        </p:nvSpPr>
        <p:spPr>
          <a:xfrm>
            <a:off x="1668463" y="1923098"/>
            <a:ext cx="8856662" cy="2009775"/>
          </a:xfrm>
          <a:prstGeom prst="rect">
            <a:avLst/>
          </a:prstGeom>
          <a:noFill/>
          <a:ln w="28575"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专栏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0-1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不信者，吾亦信之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508000" algn="just" eaLnBrk="1" hangingPunct="1"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508000" algn="just" eaLnBrk="1" hangingPunct="1"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唐太宗李世民认为“奸民”会为逃避兵役而谎报年龄，下令年龄不满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岁，但体格健壮的男子也要应征入伍。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508000" algn="just" eaLnBrk="1" hangingPunct="1"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魏征说：陛下心里先失去诚信，所以才会疑心人民诈欺。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508000" algn="just" eaLnBrk="1" hangingPunct="1"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李世民深以为然，立即收回成命。 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03" name="Rectangle 5"/>
          <p:cNvSpPr/>
          <p:nvPr/>
        </p:nvSpPr>
        <p:spPr>
          <a:xfrm>
            <a:off x="1668463" y="4279265"/>
            <a:ext cx="8856662" cy="2232025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专栏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0-2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己所不欲，勿施于人（陈策追骡）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5080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-200" checksum="653400869"/>
                </a:ext>
              </a:extLst>
            </a:pP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5080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-200" checksum="653400869"/>
                </a:ext>
              </a:extLs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陈策买到一头不能加鞍驼东西的骡子，不忍心把它转售给别人。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5080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-200" checksum="653400869"/>
                </a:ext>
              </a:extLs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陈策的儿子磨破了骡子的脊背，成功地将它卖给过路人。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5080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-200" checksum="653400869"/>
                </a:ext>
              </a:extLs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陈策闻听后，追上买者实情相告，并现场示范。买者非常感谢。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5080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-200" checksum="653400869"/>
                </a:ext>
              </a:extLs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市民百姓对“信”信奉到这种程度，确实是宋朝人的骄傲。 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一、守信的力量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0" name="文本框 2"/>
          <p:cNvSpPr txBox="true"/>
          <p:nvPr/>
        </p:nvSpPr>
        <p:spPr>
          <a:xfrm>
            <a:off x="1169670" y="1055370"/>
            <a:ext cx="64408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（二）诚信行为可以提高企业竞争力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9" name="Rectangle 3"/>
          <p:cNvSpPr>
            <a:spLocks noGrp="true"/>
          </p:cNvSpPr>
          <p:nvPr/>
        </p:nvSpPr>
        <p:spPr>
          <a:xfrm>
            <a:off x="1981835" y="1999615"/>
            <a:ext cx="8229600" cy="3910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企业家的生命，企业最为宝贵的无形资产。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晋商的信用：票号、钱庄的发展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提高企业竞争力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赊销可以节约资金、加快资金周转。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企业赊销比例不同，占用资金的比例悬殊。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为何中国企业不偏好赊销行为？非不为也，实不能也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一、守信的力量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74440" y="836295"/>
            <a:ext cx="4582795" cy="5313045"/>
            <a:chOff x="5548" y="1278"/>
            <a:chExt cx="8278" cy="9185"/>
          </a:xfrm>
        </p:grpSpPr>
        <p:graphicFrame>
          <p:nvGraphicFramePr>
            <p:cNvPr id="33794" name="Object 2"/>
            <p:cNvGraphicFramePr>
              <a:graphicFrameLocks noChangeAspect="true"/>
            </p:cNvGraphicFramePr>
            <p:nvPr/>
          </p:nvGraphicFramePr>
          <p:xfrm>
            <a:off x="6908" y="2751"/>
            <a:ext cx="5670" cy="7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4" imgW="2794000" imgH="4113530" progId="MS_ClipArt_Gallery.2">
                    <p:embed/>
                  </p:oleObj>
                </mc:Choice>
                <mc:Fallback>
                  <p:oleObj name="" r:id="rId4" imgW="2794000" imgH="4113530" progId="MS_ClipArt_Gallery.2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908" y="2751"/>
                          <a:ext cx="5670" cy="77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5" name="Rectangle 3"/>
            <p:cNvSpPr>
              <a:spLocks noGrp="true"/>
            </p:cNvSpPr>
            <p:nvPr/>
          </p:nvSpPr>
          <p:spPr>
            <a:xfrm>
              <a:off x="6681" y="1278"/>
              <a:ext cx="6010" cy="1203"/>
            </a:xfrm>
            <a:prstGeom prst="rect">
              <a:avLst/>
            </a:prstGeom>
            <a:solidFill>
              <a:srgbClr val="FF3300">
                <a:alpha val="100000"/>
              </a:srgbClr>
            </a:solidFill>
            <a:ln w="9525">
              <a:noFill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vert="horz" wrap="square" lIns="91440" tIns="45720" rIns="91440" bIns="45720" anchor="ctr" anchorCtr="false"/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 b="1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同仁堂药店</a:t>
              </a:r>
              <a:endParaRPr lang="zh-CN" altLang="en-US" sz="40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3796" name="Rectangle 4"/>
            <p:cNvSpPr>
              <a:spLocks noGrp="true"/>
            </p:cNvSpPr>
            <p:nvPr/>
          </p:nvSpPr>
          <p:spPr>
            <a:xfrm>
              <a:off x="5548" y="2411"/>
              <a:ext cx="908" cy="7597"/>
            </a:xfrm>
            <a:prstGeom prst="rect">
              <a:avLst/>
            </a:prstGeom>
            <a:solidFill>
              <a:srgbClr val="FF3300">
                <a:alpha val="100000"/>
              </a:srgbClr>
            </a:solidFill>
            <a:ln w="9525">
              <a:noFill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vert="eaVert" wrap="square" lIns="91440" tIns="45720" rIns="91440" bIns="45720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dist" eaLnBrk="1" hangingPunct="1">
                <a:buNone/>
              </a:pPr>
              <a:r>
                <a:rPr lang="zh-CN" altLang="en-US" sz="2400" b="1" dirty="0">
                  <a:ea typeface="隶书" panose="02010509060101010101" pitchFamily="49" charset="-122"/>
                </a:rPr>
                <a:t>品味虽贵，必不敢减物力</a:t>
              </a:r>
              <a:endParaRPr lang="zh-CN" altLang="en-US" sz="2400" b="1" dirty="0">
                <a:ea typeface="隶书" panose="02010509060101010101" pitchFamily="49" charset="-122"/>
              </a:endParaRPr>
            </a:p>
          </p:txBody>
        </p:sp>
        <p:sp>
          <p:nvSpPr>
            <p:cNvPr id="33797" name="Rectangle 5"/>
            <p:cNvSpPr/>
            <p:nvPr/>
          </p:nvSpPr>
          <p:spPr>
            <a:xfrm>
              <a:off x="12918" y="2526"/>
              <a:ext cx="908" cy="7597"/>
            </a:xfrm>
            <a:prstGeom prst="rect">
              <a:avLst/>
            </a:prstGeom>
            <a:solidFill>
              <a:srgbClr val="FF3300"/>
            </a:solidFill>
            <a:ln w="9525">
              <a:noFill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vert="eaVert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dist" eaLnBrk="1" hangingPunct="1">
                <a:buNone/>
              </a:pPr>
              <a:r>
                <a:rPr lang="zh-CN" altLang="en-US" sz="2400" b="1" dirty="0">
                  <a:ea typeface="隶书" panose="02010509060101010101" pitchFamily="49" charset="-122"/>
                </a:rPr>
                <a:t>炮制虽繁，必不敢省人工</a:t>
              </a:r>
              <a:endParaRPr lang="zh-CN" altLang="en-US" sz="2400" b="1" dirty="0">
                <a:ea typeface="隶书" panose="02010509060101010101" pitchFamily="49" charset="-122"/>
              </a:endParaRPr>
            </a:p>
          </p:txBody>
        </p:sp>
      </p:grpSp>
      <p:sp>
        <p:nvSpPr>
          <p:cNvPr id="33798" name="Rectangle 6"/>
          <p:cNvSpPr/>
          <p:nvPr/>
        </p:nvSpPr>
        <p:spPr>
          <a:xfrm>
            <a:off x="1214120" y="6268720"/>
            <a:ext cx="9763125" cy="368300"/>
          </a:xfrm>
          <a:prstGeom prst="rect">
            <a:avLst/>
          </a:prstGeom>
          <a:solidFill>
            <a:srgbClr val="FCFAC8"/>
          </a:solidFill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 anchorCtr="fals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正是靠着这份承诺，同仁堂历经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年风雨而不倒，从一家普通的家族药铺发展为国药第一品牌。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一、守信的力量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5" name="Rectangle 22"/>
          <p:cNvSpPr>
            <a:spLocks noGrp="true"/>
          </p:cNvSpPr>
          <p:nvPr/>
        </p:nvSpPr>
        <p:spPr>
          <a:xfrm>
            <a:off x="1902143" y="905193"/>
            <a:ext cx="7800975" cy="5635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false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赊销与风险（</a:t>
            </a:r>
            <a:r>
              <a:rPr lang="zh-TW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能否不賒銷？）</a:t>
            </a:r>
            <a:endParaRPr lang="zh-TW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48194" name="Group 34"/>
          <p:cNvGraphicFramePr>
            <a:graphicFrameLocks noGrp="true"/>
          </p:cNvGraphicFramePr>
          <p:nvPr/>
        </p:nvGraphicFramePr>
        <p:xfrm>
          <a:off x="2625725" y="1567180"/>
          <a:ext cx="6941820" cy="1388745"/>
        </p:xfrm>
        <a:graphic>
          <a:graphicData uri="http://schemas.openxmlformats.org/drawingml/2006/table">
            <a:tbl>
              <a:tblPr/>
              <a:tblGrid>
                <a:gridCol w="1301750"/>
                <a:gridCol w="3210560"/>
                <a:gridCol w="2429510"/>
              </a:tblGrid>
              <a:tr h="46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国家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使用赊销比率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占用资金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美国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882140" y="2413635"/>
            <a:ext cx="7956550" cy="4724400"/>
            <a:chOff x="2788" y="3895"/>
            <a:chExt cx="12530" cy="7440"/>
          </a:xfrm>
        </p:grpSpPr>
        <p:sp>
          <p:nvSpPr>
            <p:cNvPr id="35864" name="Rectangle 26"/>
            <p:cNvSpPr/>
            <p:nvPr/>
          </p:nvSpPr>
          <p:spPr>
            <a:xfrm>
              <a:off x="2788" y="3895"/>
              <a:ext cx="12360" cy="744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zh-TW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	</a:t>
              </a: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zh-TW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       </a:t>
              </a:r>
              <a:r>
                <a:rPr lang="zh-TW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en-US" altLang="zh-TW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  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销售额</a:t>
              </a:r>
              <a:r>
                <a:rPr lang="zh-TW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</a:t>
              </a:r>
              <a:r>
                <a:rPr lang="en-US" altLang="zh-TW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利润率</a:t>
              </a:r>
              <a:r>
                <a:rPr lang="zh-TW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</a:t>
              </a:r>
              <a:r>
                <a:rPr lang="en-US" altLang="zh-TW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流动现金</a:t>
              </a:r>
              <a:r>
                <a:rPr lang="zh-TW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en-US" altLang="zh-TW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</a:t>
              </a:r>
              <a:r>
                <a:rPr lang="zh-TW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客户数目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4544" y="5098"/>
              <a:ext cx="774" cy="5143"/>
              <a:chOff x="13944" y="4977"/>
              <a:chExt cx="774" cy="5143"/>
            </a:xfrm>
          </p:grpSpPr>
          <p:sp>
            <p:nvSpPr>
              <p:cNvPr id="35865" name="Text Box 28"/>
              <p:cNvSpPr txBox="true"/>
              <p:nvPr/>
            </p:nvSpPr>
            <p:spPr>
              <a:xfrm>
                <a:off x="13994" y="7900"/>
                <a:ext cx="724" cy="22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不使用赊销</a:t>
                </a:r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866" name="Rectangle 29"/>
              <p:cNvSpPr/>
              <p:nvPr/>
            </p:nvSpPr>
            <p:spPr>
              <a:xfrm>
                <a:off x="13948" y="4977"/>
                <a:ext cx="600" cy="350"/>
              </a:xfrm>
              <a:prstGeom prst="rect">
                <a:avLst/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867" name="Text Box 30"/>
              <p:cNvSpPr txBox="true"/>
              <p:nvPr/>
            </p:nvSpPr>
            <p:spPr>
              <a:xfrm>
                <a:off x="13944" y="5455"/>
                <a:ext cx="724" cy="21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使用赊销</a:t>
                </a:r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868" name="Rectangle 31"/>
              <p:cNvSpPr/>
              <p:nvPr/>
            </p:nvSpPr>
            <p:spPr>
              <a:xfrm>
                <a:off x="13948" y="7437"/>
                <a:ext cx="600" cy="350"/>
              </a:xfrm>
              <a:prstGeom prst="rect">
                <a:avLst/>
              </a:prstGeom>
              <a:solidFill>
                <a:srgbClr val="0000FF"/>
              </a:solidFill>
              <a:ln w="952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aphicFrame>
          <p:nvGraphicFramePr>
            <p:cNvPr id="35869" name="Object 32"/>
            <p:cNvGraphicFramePr>
              <a:graphicFrameLocks noChangeAspect="true"/>
            </p:cNvGraphicFramePr>
            <p:nvPr/>
          </p:nvGraphicFramePr>
          <p:xfrm>
            <a:off x="3958" y="4575"/>
            <a:ext cx="10590" cy="5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4" imgW="5763895" imgH="3494405" progId="MSGraph.Chart.8">
                    <p:embed/>
                  </p:oleObj>
                </mc:Choice>
                <mc:Fallback>
                  <p:oleObj name="" r:id="rId4" imgW="5763895" imgH="3494405" progId="MSGraph.Chart.8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958" y="4575"/>
                          <a:ext cx="10590" cy="58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一、守信的力量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4" name="Rectangle 3"/>
          <p:cNvSpPr>
            <a:spLocks noGrp="true"/>
          </p:cNvSpPr>
          <p:nvPr/>
        </p:nvSpPr>
        <p:spPr>
          <a:xfrm>
            <a:off x="1692275" y="1630680"/>
            <a:ext cx="8806815" cy="4339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做生意不是赌博，而是要控制！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据统计：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70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％的企业承认随着中国加入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WTO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，将更广泛地采用信用销售；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67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％的公司却没有建立信用管理部门；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31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％的公司没有对客户详细的信用审核；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56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％的公司未曾使用第三方的调查信息；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全面进行信用管理的企业仅占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％。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社会急需大量高素质的信用管理人才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二、失信的代价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54810" y="819454"/>
            <a:ext cx="8763352" cy="5889321"/>
            <a:chOff x="2367" y="1462"/>
            <a:chExt cx="14205" cy="9657"/>
          </a:xfrm>
        </p:grpSpPr>
        <p:sp>
          <p:nvSpPr>
            <p:cNvPr id="44" name="日期占位符 3"/>
            <p:cNvSpPr txBox="true">
              <a:spLocks noGrp="true"/>
            </p:cNvSpPr>
            <p:nvPr/>
          </p:nvSpPr>
          <p:spPr bwMode="auto">
            <a:xfrm>
              <a:off x="3087" y="10294"/>
              <a:ext cx="3360" cy="505"/>
            </a:xfrm>
            <a:prstGeom prst="rect">
              <a:avLst/>
            </a:prstGeom>
            <a:noFill/>
            <a:ln>
              <a:miter lim="800000"/>
            </a:ln>
          </p:spPr>
          <p:txBody>
            <a:bodyPr/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fld id="{B99D7053-6E6A-4CA7-ADC9-3A0930C52ECF}" type="datetime1">
                <a:rPr kumimoji="0" lang="zh-CN" altLang="en-US" sz="12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</a:fld>
              <a:endParaRPr kumimoji="0" lang="zh-CN" altLang="en-US" sz="12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39941" name="Picture 2" descr="428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67" y="2344"/>
              <a:ext cx="6230" cy="857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9942" name="AutoShape 3"/>
            <p:cNvSpPr/>
            <p:nvPr/>
          </p:nvSpPr>
          <p:spPr>
            <a:xfrm rot="1670855">
              <a:off x="8550" y="8224"/>
              <a:ext cx="4422" cy="660"/>
            </a:xfrm>
            <a:prstGeom prst="rightArrow">
              <a:avLst>
                <a:gd name="adj1" fmla="val 50000"/>
                <a:gd name="adj2" fmla="val 167518"/>
              </a:avLst>
            </a:prstGeom>
            <a:solidFill>
              <a:srgbClr val="FFFF99"/>
            </a:solidFill>
            <a:ln w="9525" cap="flat" cmpd="sng">
              <a:solidFill>
                <a:srgbClr val="00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43" name="AutoShape 4"/>
            <p:cNvSpPr/>
            <p:nvPr/>
          </p:nvSpPr>
          <p:spPr>
            <a:xfrm>
              <a:off x="8772" y="5972"/>
              <a:ext cx="1205" cy="455"/>
            </a:xfrm>
            <a:prstGeom prst="rightArrow">
              <a:avLst>
                <a:gd name="adj1" fmla="val 50000"/>
                <a:gd name="adj2" fmla="val 66208"/>
              </a:avLst>
            </a:prstGeom>
            <a:solidFill>
              <a:srgbClr val="FFFF99"/>
            </a:solidFill>
            <a:ln w="9525" cap="flat" cmpd="sng">
              <a:solidFill>
                <a:srgbClr val="00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44" name="AutoShape 5"/>
            <p:cNvSpPr/>
            <p:nvPr/>
          </p:nvSpPr>
          <p:spPr>
            <a:xfrm rot="-1844063" flipV="true">
              <a:off x="8465" y="3532"/>
              <a:ext cx="4537" cy="525"/>
            </a:xfrm>
            <a:prstGeom prst="rightArrow">
              <a:avLst>
                <a:gd name="adj1" fmla="val 50000"/>
                <a:gd name="adj2" fmla="val 216071"/>
              </a:avLst>
            </a:prstGeom>
            <a:solidFill>
              <a:srgbClr val="FFFF99"/>
            </a:solidFill>
            <a:ln w="9525" cap="flat" cmpd="sng">
              <a:solidFill>
                <a:srgbClr val="00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45" name="Rectangle 6"/>
            <p:cNvSpPr/>
            <p:nvPr/>
          </p:nvSpPr>
          <p:spPr>
            <a:xfrm>
              <a:off x="2505" y="1462"/>
              <a:ext cx="10250" cy="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信用已经成为市场经济最为稀缺的资源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5255" name="Oval 7"/>
            <p:cNvSpPr>
              <a:spLocks noChangeArrowheads="true"/>
            </p:cNvSpPr>
            <p:nvPr/>
          </p:nvSpPr>
          <p:spPr bwMode="gray">
            <a:xfrm>
              <a:off x="12855" y="1664"/>
              <a:ext cx="3403" cy="3403"/>
            </a:xfrm>
            <a:prstGeom prst="ellipse">
              <a:avLst/>
            </a:prstGeom>
            <a:gradFill rotWithShape="true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true"/>
            </a:gradFill>
            <a:ln w="38100" algn="ctr">
              <a:noFill/>
              <a:rou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5256" name="Oval 8"/>
            <p:cNvSpPr>
              <a:spLocks noChangeArrowheads="true"/>
            </p:cNvSpPr>
            <p:nvPr/>
          </p:nvSpPr>
          <p:spPr bwMode="gray">
            <a:xfrm>
              <a:off x="13055" y="1864"/>
              <a:ext cx="3403" cy="3403"/>
            </a:xfrm>
            <a:prstGeom prst="ellipse">
              <a:avLst/>
            </a:prstGeom>
            <a:gradFill rotWithShape="true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true"/>
            </a:gradFill>
            <a:ln w="38100" algn="ctr">
              <a:noFill/>
              <a:rou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39948" name="Group 9"/>
            <p:cNvGrpSpPr/>
            <p:nvPr/>
          </p:nvGrpSpPr>
          <p:grpSpPr>
            <a:xfrm>
              <a:off x="13082" y="1892"/>
              <a:ext cx="2958" cy="2957"/>
              <a:chOff x="3606" y="709"/>
              <a:chExt cx="1183" cy="1183"/>
            </a:xfrm>
          </p:grpSpPr>
          <p:sp>
            <p:nvSpPr>
              <p:cNvPr id="565258" name="Oval 10"/>
              <p:cNvSpPr>
                <a:spLocks noChangeArrowheads="true"/>
              </p:cNvSpPr>
              <p:nvPr/>
            </p:nvSpPr>
            <p:spPr bwMode="gray">
              <a:xfrm>
                <a:off x="3606" y="709"/>
                <a:ext cx="1183" cy="1183"/>
              </a:xfrm>
              <a:prstGeom prst="ellipse">
                <a:avLst/>
              </a:prstGeom>
              <a:gradFill rotWithShape="true">
                <a:gsLst>
                  <a:gs pos="0">
                    <a:schemeClr val="folHlink">
                      <a:gamma/>
                      <a:shade val="54118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65259" name="Oval 11"/>
              <p:cNvSpPr>
                <a:spLocks noChangeArrowheads="true"/>
              </p:cNvSpPr>
              <p:nvPr/>
            </p:nvSpPr>
            <p:spPr bwMode="gray">
              <a:xfrm>
                <a:off x="3606" y="709"/>
                <a:ext cx="1183" cy="1183"/>
              </a:xfrm>
              <a:prstGeom prst="ellipse">
                <a:avLst/>
              </a:prstGeom>
              <a:gradFill rotWithShape="true">
                <a:gsLst>
                  <a:gs pos="0">
                    <a:schemeClr val="folHlink">
                      <a:gamma/>
                      <a:shade val="63529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2700000" scaled="true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9981" name="Oval 12"/>
              <p:cNvSpPr/>
              <p:nvPr/>
            </p:nvSpPr>
            <p:spPr>
              <a:xfrm>
                <a:off x="3651" y="799"/>
                <a:ext cx="1065" cy="1065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9982" name="Group 13"/>
              <p:cNvGrpSpPr/>
              <p:nvPr/>
            </p:nvGrpSpPr>
            <p:grpSpPr>
              <a:xfrm>
                <a:off x="3696" y="799"/>
                <a:ext cx="1031" cy="1031"/>
                <a:chOff x="4166" y="1706"/>
                <a:chExt cx="1252" cy="1252"/>
              </a:xfrm>
            </p:grpSpPr>
            <p:sp>
              <p:nvSpPr>
                <p:cNvPr id="39984" name="Oval 14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Clr>
                      <a:schemeClr val="hlink"/>
                    </a:buClr>
                    <a:buFont typeface="Wingdings" panose="05000000000000000000" pitchFamily="2" charset="2"/>
                    <a:buNone/>
                  </a:pPr>
                  <a:endPara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85" name="Oval 15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Clr>
                      <a:schemeClr val="hlink"/>
                    </a:buClr>
                    <a:buFont typeface="Wingdings" panose="05000000000000000000" pitchFamily="2" charset="2"/>
                    <a:buNone/>
                  </a:pPr>
                  <a:endPara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86" name="Oval 16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Clr>
                      <a:schemeClr val="hlink"/>
                    </a:buClr>
                    <a:buFont typeface="Wingdings" panose="05000000000000000000" pitchFamily="2" charset="2"/>
                    <a:buNone/>
                  </a:pPr>
                  <a:endPara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87" name="Oval 17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lnSpc>
                      <a:spcPct val="80000"/>
                    </a:lnSpc>
                    <a:buClr>
                      <a:schemeClr val="hlink"/>
                    </a:buClr>
                    <a:buFont typeface="Wingdings" panose="05000000000000000000" pitchFamily="2" charset="2"/>
                    <a:buNone/>
                  </a:pPr>
                  <a:endPara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9983" name="Text Box 18"/>
              <p:cNvSpPr txBox="true"/>
              <p:nvPr/>
            </p:nvSpPr>
            <p:spPr>
              <a:xfrm>
                <a:off x="3833" y="890"/>
                <a:ext cx="817" cy="9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政府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信用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危机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949" name="Line 19"/>
            <p:cNvSpPr/>
            <p:nvPr/>
          </p:nvSpPr>
          <p:spPr>
            <a:xfrm flipV="true">
              <a:off x="8325" y="5827"/>
              <a:ext cx="0" cy="120"/>
            </a:xfrm>
            <a:prstGeom prst="line">
              <a:avLst/>
            </a:prstGeom>
            <a:ln w="0">
              <a:noFill/>
            </a:ln>
          </p:spPr>
        </p:sp>
        <p:sp>
          <p:nvSpPr>
            <p:cNvPr id="565268" name="Oval 20"/>
            <p:cNvSpPr>
              <a:spLocks noChangeArrowheads="true"/>
            </p:cNvSpPr>
            <p:nvPr/>
          </p:nvSpPr>
          <p:spPr bwMode="gray">
            <a:xfrm>
              <a:off x="9795" y="4612"/>
              <a:ext cx="3403" cy="3403"/>
            </a:xfrm>
            <a:prstGeom prst="ellipse">
              <a:avLst/>
            </a:prstGeom>
            <a:gradFill rotWithShape="true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true"/>
            </a:gradFill>
            <a:ln w="38100" algn="ctr">
              <a:noFill/>
              <a:rou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5269" name="Oval 21"/>
            <p:cNvSpPr>
              <a:spLocks noChangeArrowheads="true"/>
            </p:cNvSpPr>
            <p:nvPr/>
          </p:nvSpPr>
          <p:spPr bwMode="gray">
            <a:xfrm>
              <a:off x="9995" y="4812"/>
              <a:ext cx="3403" cy="3403"/>
            </a:xfrm>
            <a:prstGeom prst="ellipse">
              <a:avLst/>
            </a:prstGeom>
            <a:gradFill rotWithShape="true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true"/>
            </a:gradFill>
            <a:ln w="38100" algn="ctr">
              <a:noFill/>
              <a:rou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5270" name="Oval 22"/>
            <p:cNvSpPr>
              <a:spLocks noChangeArrowheads="true"/>
            </p:cNvSpPr>
            <p:nvPr/>
          </p:nvSpPr>
          <p:spPr bwMode="gray">
            <a:xfrm>
              <a:off x="10017" y="4834"/>
              <a:ext cx="2958" cy="2958"/>
            </a:xfrm>
            <a:prstGeom prst="ellipse">
              <a:avLst/>
            </a:prstGeom>
            <a:gradFill rotWithShape="true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true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5271" name="Oval 23"/>
            <p:cNvSpPr>
              <a:spLocks noChangeArrowheads="true"/>
            </p:cNvSpPr>
            <p:nvPr/>
          </p:nvSpPr>
          <p:spPr bwMode="gray">
            <a:xfrm>
              <a:off x="10020" y="4839"/>
              <a:ext cx="2958" cy="2958"/>
            </a:xfrm>
            <a:prstGeom prst="ellipse">
              <a:avLst/>
            </a:prstGeom>
            <a:gradFill rotWithShape="true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true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954" name="Oval 24"/>
            <p:cNvSpPr/>
            <p:nvPr/>
          </p:nvSpPr>
          <p:spPr>
            <a:xfrm>
              <a:off x="10165" y="4982"/>
              <a:ext cx="2662" cy="2662"/>
            </a:xfrm>
            <a:prstGeom prst="ellipse">
              <a:avLst/>
            </a:prstGeom>
            <a:solidFill>
              <a:srgbClr val="333333"/>
            </a:solidFill>
            <a:ln w="38100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955" name="Group 25"/>
            <p:cNvGrpSpPr/>
            <p:nvPr/>
          </p:nvGrpSpPr>
          <p:grpSpPr>
            <a:xfrm>
              <a:off x="10207" y="5012"/>
              <a:ext cx="2578" cy="2577"/>
              <a:chOff x="4166" y="1706"/>
              <a:chExt cx="1252" cy="1252"/>
            </a:xfrm>
          </p:grpSpPr>
          <p:sp>
            <p:nvSpPr>
              <p:cNvPr id="39975" name="Oval 26"/>
              <p:cNvSpPr/>
              <p:nvPr/>
            </p:nvSpPr>
            <p:spPr>
              <a:xfrm>
                <a:off x="4166" y="1706"/>
                <a:ext cx="1252" cy="1252"/>
              </a:xfrm>
              <a:prstGeom prst="ellipse">
                <a:avLst/>
              </a:prstGeom>
              <a:gradFill rotWithShape="true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76" name="Oval 27"/>
              <p:cNvSpPr/>
              <p:nvPr/>
            </p:nvSpPr>
            <p:spPr>
              <a:xfrm>
                <a:off x="4182" y="1713"/>
                <a:ext cx="1222" cy="1221"/>
              </a:xfrm>
              <a:prstGeom prst="ellipse">
                <a:avLst/>
              </a:prstGeom>
              <a:gradFill rotWithShape="true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77" name="Oval 28"/>
              <p:cNvSpPr/>
              <p:nvPr/>
            </p:nvSpPr>
            <p:spPr>
              <a:xfrm>
                <a:off x="4195" y="1725"/>
                <a:ext cx="1162" cy="1141"/>
              </a:xfrm>
              <a:prstGeom prst="ellipse">
                <a:avLst/>
              </a:prstGeom>
              <a:gradFill rotWithShape="true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78" name="Oval 29"/>
              <p:cNvSpPr/>
              <p:nvPr/>
            </p:nvSpPr>
            <p:spPr>
              <a:xfrm>
                <a:off x="4263" y="1757"/>
                <a:ext cx="1033" cy="926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956" name="Text Box 30"/>
            <p:cNvSpPr txBox="true"/>
            <p:nvPr/>
          </p:nvSpPr>
          <p:spPr>
            <a:xfrm>
              <a:off x="10815" y="5292"/>
              <a:ext cx="1415" cy="19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危机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5279" name="Oval 31"/>
            <p:cNvSpPr>
              <a:spLocks noChangeArrowheads="true"/>
            </p:cNvSpPr>
            <p:nvPr/>
          </p:nvSpPr>
          <p:spPr bwMode="gray">
            <a:xfrm>
              <a:off x="12970" y="7517"/>
              <a:ext cx="3403" cy="3403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true"/>
            </a:gradFill>
            <a:ln w="38100" algn="ctr">
              <a:noFill/>
              <a:rou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5280" name="Oval 32"/>
            <p:cNvSpPr>
              <a:spLocks noChangeArrowheads="true"/>
            </p:cNvSpPr>
            <p:nvPr/>
          </p:nvSpPr>
          <p:spPr bwMode="gray">
            <a:xfrm>
              <a:off x="13170" y="7717"/>
              <a:ext cx="3403" cy="3403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true"/>
            </a:gradFill>
            <a:ln w="38100" algn="ctr">
              <a:noFill/>
              <a:rou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5281" name="Oval 33"/>
            <p:cNvSpPr>
              <a:spLocks noChangeArrowheads="true"/>
            </p:cNvSpPr>
            <p:nvPr/>
          </p:nvSpPr>
          <p:spPr bwMode="gray">
            <a:xfrm>
              <a:off x="13192" y="7739"/>
              <a:ext cx="2958" cy="2958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true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5282" name="Oval 34"/>
            <p:cNvSpPr>
              <a:spLocks noChangeArrowheads="true"/>
            </p:cNvSpPr>
            <p:nvPr/>
          </p:nvSpPr>
          <p:spPr bwMode="gray">
            <a:xfrm>
              <a:off x="13242" y="7757"/>
              <a:ext cx="2958" cy="2958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true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961" name="Oval 35"/>
            <p:cNvSpPr/>
            <p:nvPr/>
          </p:nvSpPr>
          <p:spPr>
            <a:xfrm>
              <a:off x="13352" y="7887"/>
              <a:ext cx="2663" cy="2662"/>
            </a:xfrm>
            <a:prstGeom prst="ellipse">
              <a:avLst/>
            </a:prstGeom>
            <a:solidFill>
              <a:srgbClr val="333333"/>
            </a:solidFill>
            <a:ln w="38100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962" name="Group 36"/>
            <p:cNvGrpSpPr/>
            <p:nvPr/>
          </p:nvGrpSpPr>
          <p:grpSpPr>
            <a:xfrm>
              <a:off x="13400" y="7917"/>
              <a:ext cx="2577" cy="2577"/>
              <a:chOff x="4166" y="1706"/>
              <a:chExt cx="1252" cy="1252"/>
            </a:xfrm>
          </p:grpSpPr>
          <p:sp>
            <p:nvSpPr>
              <p:cNvPr id="39971" name="Oval 37"/>
              <p:cNvSpPr/>
              <p:nvPr/>
            </p:nvSpPr>
            <p:spPr>
              <a:xfrm>
                <a:off x="4166" y="1706"/>
                <a:ext cx="1252" cy="1252"/>
              </a:xfrm>
              <a:prstGeom prst="ellipse">
                <a:avLst/>
              </a:prstGeom>
              <a:gradFill rotWithShape="true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72" name="Oval 38"/>
              <p:cNvSpPr/>
              <p:nvPr/>
            </p:nvSpPr>
            <p:spPr>
              <a:xfrm>
                <a:off x="4182" y="1713"/>
                <a:ext cx="1222" cy="1221"/>
              </a:xfrm>
              <a:prstGeom prst="ellipse">
                <a:avLst/>
              </a:prstGeom>
              <a:gradFill rotWithShape="true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73" name="Oval 39"/>
              <p:cNvSpPr/>
              <p:nvPr/>
            </p:nvSpPr>
            <p:spPr>
              <a:xfrm>
                <a:off x="4195" y="1725"/>
                <a:ext cx="1162" cy="1141"/>
              </a:xfrm>
              <a:prstGeom prst="ellipse">
                <a:avLst/>
              </a:prstGeom>
              <a:gradFill rotWithShape="true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74" name="Oval 40"/>
              <p:cNvSpPr/>
              <p:nvPr/>
            </p:nvSpPr>
            <p:spPr>
              <a:xfrm>
                <a:off x="4263" y="1757"/>
                <a:ext cx="1033" cy="926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963" name="Text Box 41"/>
            <p:cNvSpPr txBox="true"/>
            <p:nvPr/>
          </p:nvSpPr>
          <p:spPr>
            <a:xfrm>
              <a:off x="13910" y="8159"/>
              <a:ext cx="1415" cy="19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危机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64" name="Text Box 42"/>
            <p:cNvSpPr txBox="true"/>
            <p:nvPr/>
          </p:nvSpPr>
          <p:spPr>
            <a:xfrm>
              <a:off x="7503" y="4044"/>
              <a:ext cx="1194" cy="4083"/>
            </a:xfrm>
            <a:prstGeom prst="rect">
              <a:avLst/>
            </a:prstGeom>
            <a:solidFill>
              <a:srgbClr val="FFFF00">
                <a:alpha val="58823"/>
              </a:srgbClr>
            </a:solidFill>
            <a:ln w="9525" cap="flat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信用危机</a:t>
              </a:r>
              <a:endPara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65" name="Rectangle 43"/>
            <p:cNvSpPr/>
            <p:nvPr/>
          </p:nvSpPr>
          <p:spPr>
            <a:xfrm>
              <a:off x="13989" y="5628"/>
              <a:ext cx="2210" cy="1768"/>
            </a:xfrm>
            <a:prstGeom prst="rect">
              <a:avLst/>
            </a:prstGeom>
            <a:noFill/>
            <a:ln w="9525" cap="flat" cmpd="sng">
              <a:solidFill>
                <a:srgbClr val="13040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lvl="0" indent="-342900" algn="ctr" eaLnBrk="1" hangingPunct="1">
                <a:lnSpc>
                  <a:spcPct val="8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溃败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二、失信的代价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6" name="Rectangle 3"/>
          <p:cNvSpPr>
            <a:spLocks noGrp="true" noChangeArrowheads="true"/>
          </p:cNvSpPr>
          <p:nvPr/>
        </p:nvSpPr>
        <p:spPr>
          <a:xfrm>
            <a:off x="1313815" y="1249680"/>
            <a:ext cx="9564370" cy="48799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Tx/>
              <a:buFont typeface="+mj-lt"/>
              <a:buNone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（一）</a:t>
            </a: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信任危机毁掉了行业的发展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以保健品行业为例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Tx/>
              <a:buFont typeface="+mj-lt"/>
              <a:buNone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（二）</a:t>
            </a: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信用危机导致市场交易成本上升，资源配置效率下降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1680" marR="0" lvl="1" indent="-284480" algn="l" defTabSz="914400" rtl="0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许多企业陷入了相互拖欠的泥潭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中关村流传这样的话：“发起来的老板是骗来的，倒闭的老板们是被骗的。”这就是对中国高科技企业的真实写照。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信用功能的发挥受到很大限制，交易方式向现金交易、以货易货等原始方式退化，大大提高了市场交易成本，降低了交易效率和经济活力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二、失信的代价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7" name="Rectangle 3"/>
          <p:cNvSpPr>
            <a:spLocks noGrp="true"/>
          </p:cNvSpPr>
          <p:nvPr/>
        </p:nvSpPr>
        <p:spPr>
          <a:xfrm>
            <a:off x="1603375" y="989330"/>
            <a:ext cx="9018905" cy="56095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（三）信用危机降低了企业竞争力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90600" lvl="1" indent="-53340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西方企业把信用赊销当作主要的销售手段和竞争手段，而我国企业由于惧怕被拖欠，很少采用赊销。</a:t>
            </a:r>
            <a:endParaRPr lang="zh-CN" altLang="en-US" sz="2400" kern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90600" lvl="1" indent="-53340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美国的企业坏帐率是0.25%-0.5%，我国企业平均坏帐率是5%-10%，相差10倍到20倍；美国企业的账款拖欠期平均是7天，我国平均是90多天。</a:t>
            </a:r>
            <a:endParaRPr lang="zh-CN" altLang="en-US" sz="2400" kern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90600" lvl="1" indent="-53340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我国企业管理费用、财务费用和销售费用占销售收入的14%。而美国只有2%-3%。信用危机导致市场交易成本上升，资源配置效率下降</a:t>
            </a:r>
            <a:endParaRPr lang="zh-CN" altLang="en-US" sz="2400" kern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（四）信用危机影响地方经济发展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广东潮汕地区，曾经因大量的骗税、制假、售假行为成为信用缺失的“重灾区”。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（五）毁掉了政府机构和中介机构的公信力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二、失信的代价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088" name="Picture 1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445" y="1415415"/>
            <a:ext cx="5324475" cy="3731260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6089" name="Rectangle 4"/>
          <p:cNvSpPr/>
          <p:nvPr/>
        </p:nvSpPr>
        <p:spPr>
          <a:xfrm>
            <a:off x="1524000" y="5748973"/>
            <a:ext cx="9144000" cy="579437"/>
          </a:xfrm>
          <a:prstGeom prst="rect">
            <a:avLst/>
          </a:prstGeom>
          <a:solidFill>
            <a:srgbClr val="00FF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人无信不立，业无信难兴，政无信必颓</a:t>
            </a:r>
            <a:endParaRPr lang="zh-CN" altLang="en-US" b="1" dirty="0">
              <a:solidFill>
                <a:srgbClr val="FF0000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-635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4" name="Rectangle 3"/>
          <p:cNvSpPr>
            <a:spLocks noGrp="true"/>
          </p:cNvSpPr>
          <p:nvPr/>
        </p:nvSpPr>
        <p:spPr>
          <a:xfrm>
            <a:off x="1381125" y="2395220"/>
            <a:ext cx="9429750" cy="20681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诚信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诚实守信，社会交往与经济活动中的道德规范和行为准则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信用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诚信精神与原则的应用，是为自己积累的重要社会资本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65937"/>
            <a:ext cx="49911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4678791" y="623320"/>
            <a:ext cx="283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54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目 录</a:t>
            </a:r>
            <a:endParaRPr lang="en-US" altLang="zh-CN" sz="5400" spc="300" dirty="0">
              <a:solidFill>
                <a:srgbClr val="C31F2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7200900" y="765937"/>
            <a:ext cx="4991100" cy="638095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3" name="组合 2"/>
          <p:cNvGrpSpPr/>
          <p:nvPr/>
        </p:nvGrpSpPr>
        <p:grpSpPr>
          <a:xfrm>
            <a:off x="2314367" y="3865330"/>
            <a:ext cx="2275545" cy="739775"/>
            <a:chOff x="1835667" y="2950930"/>
            <a:chExt cx="2275545" cy="739775"/>
          </a:xfrm>
        </p:grpSpPr>
        <p:sp>
          <p:nvSpPr>
            <p:cNvPr id="16" name="文本框 15"/>
            <p:cNvSpPr txBox="true"/>
            <p:nvPr/>
          </p:nvSpPr>
          <p:spPr>
            <a:xfrm>
              <a:off x="1835667" y="2950930"/>
              <a:ext cx="783590" cy="739775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422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03</a:t>
              </a:r>
              <a:endParaRPr lang="en-US" altLang="zh-CN" sz="422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" name="文本框 16"/>
            <p:cNvSpPr txBox="true"/>
            <p:nvPr/>
          </p:nvSpPr>
          <p:spPr>
            <a:xfrm>
              <a:off x="2588482" y="3113889"/>
              <a:ext cx="1522730" cy="415290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zh-CN" altLang="en-US" sz="211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失信的代价</a:t>
              </a:r>
              <a:endParaRPr lang="zh-CN" altLang="en-US" sz="211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-2" y="6763642"/>
            <a:ext cx="12192002" cy="101605"/>
            <a:chOff x="-2" y="6635760"/>
            <a:chExt cx="12192002" cy="237107"/>
          </a:xfrm>
        </p:grpSpPr>
        <p:pic>
          <p:nvPicPr>
            <p:cNvPr id="29" name="图片 28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635760"/>
              <a:ext cx="6484035" cy="222240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650627"/>
              <a:ext cx="4702465" cy="222240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grpSp>
        <p:nvGrpSpPr>
          <p:cNvPr id="35" name="组合 34"/>
          <p:cNvGrpSpPr/>
          <p:nvPr/>
        </p:nvGrpSpPr>
        <p:grpSpPr>
          <a:xfrm>
            <a:off x="2314367" y="2724870"/>
            <a:ext cx="2007575" cy="739775"/>
            <a:chOff x="1835667" y="2950930"/>
            <a:chExt cx="2007575" cy="739775"/>
          </a:xfrm>
        </p:grpSpPr>
        <p:sp>
          <p:nvSpPr>
            <p:cNvPr id="36" name="文本框 35"/>
            <p:cNvSpPr txBox="true"/>
            <p:nvPr/>
          </p:nvSpPr>
          <p:spPr>
            <a:xfrm>
              <a:off x="1835667" y="2950930"/>
              <a:ext cx="783590" cy="739775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r">
                <a:defRPr/>
              </a:pPr>
              <a:r>
                <a:rPr lang="en-US" altLang="zh-CN" sz="422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01</a:t>
              </a:r>
              <a:endParaRPr lang="en-US" altLang="zh-CN" sz="422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文本框 36"/>
            <p:cNvSpPr txBox="true"/>
            <p:nvPr/>
          </p:nvSpPr>
          <p:spPr>
            <a:xfrm>
              <a:off x="2588482" y="3113889"/>
              <a:ext cx="1254760" cy="415290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>
                <a:defRPr/>
              </a:pPr>
              <a:r>
                <a:rPr lang="zh-CN" altLang="en-US" sz="211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课程介绍</a:t>
              </a:r>
              <a:endParaRPr lang="zh-CN" altLang="en-US" sz="211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737267" y="2724870"/>
            <a:ext cx="2275545" cy="739775"/>
            <a:chOff x="1835667" y="2950930"/>
            <a:chExt cx="2275545" cy="739775"/>
          </a:xfrm>
        </p:grpSpPr>
        <p:sp>
          <p:nvSpPr>
            <p:cNvPr id="42" name="文本框 41"/>
            <p:cNvSpPr txBox="true"/>
            <p:nvPr/>
          </p:nvSpPr>
          <p:spPr>
            <a:xfrm>
              <a:off x="1835667" y="2950930"/>
              <a:ext cx="783590" cy="739775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422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02</a:t>
              </a:r>
              <a:endParaRPr lang="en-US" altLang="zh-CN" sz="422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3" name="文本框 42"/>
            <p:cNvSpPr txBox="true"/>
            <p:nvPr/>
          </p:nvSpPr>
          <p:spPr>
            <a:xfrm>
              <a:off x="2588482" y="3113889"/>
              <a:ext cx="1522730" cy="415290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zh-CN" altLang="en-US" sz="211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守信的力量</a:t>
              </a:r>
              <a:endParaRPr lang="zh-CN" altLang="en-US" sz="211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教学目的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206115" y="1818640"/>
            <a:ext cx="5779135" cy="3838575"/>
            <a:chOff x="2880" y="3018"/>
            <a:chExt cx="8520" cy="5331"/>
          </a:xfrm>
        </p:grpSpPr>
        <p:grpSp>
          <p:nvGrpSpPr>
            <p:cNvPr id="6" name="Group 3"/>
            <p:cNvGrpSpPr/>
            <p:nvPr/>
          </p:nvGrpSpPr>
          <p:grpSpPr>
            <a:xfrm>
              <a:off x="2880" y="3018"/>
              <a:ext cx="8520" cy="1047"/>
              <a:chOff x="1152" y="1275"/>
              <a:chExt cx="3408" cy="419"/>
            </a:xfrm>
          </p:grpSpPr>
          <p:grpSp>
            <p:nvGrpSpPr>
              <p:cNvPr id="7" name="Group 4"/>
              <p:cNvGrpSpPr/>
              <p:nvPr/>
            </p:nvGrpSpPr>
            <p:grpSpPr>
              <a:xfrm>
                <a:off x="1152" y="1275"/>
                <a:ext cx="480" cy="419"/>
                <a:chOff x="1110" y="2656"/>
                <a:chExt cx="1549" cy="1351"/>
              </a:xfrm>
            </p:grpSpPr>
            <p:sp>
              <p:nvSpPr>
                <p:cNvPr id="8" name="AutoShape 5"/>
                <p:cNvSpPr>
                  <a:spLocks noChangeArrowheads="true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" name="AutoShape 6"/>
                <p:cNvSpPr>
                  <a:spLocks noChangeArrowheads="true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true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true"/>
                </a:gradFill>
                <a:ln w="9525">
                  <a:solidFill>
                    <a:srgbClr val="C0C0C0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" name="AutoShape 7"/>
                <p:cNvSpPr>
                  <a:spLocks noChangeArrowheads="true"/>
                </p:cNvSpPr>
                <p:nvPr/>
              </p:nvSpPr>
              <p:spPr bwMode="gray">
                <a:xfrm>
                  <a:off x="1200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true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true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9" name="Line 8"/>
              <p:cNvSpPr>
                <a:spLocks noChangeShapeType="true"/>
              </p:cNvSpPr>
              <p:nvPr/>
            </p:nvSpPr>
            <p:spPr bwMode="auto">
              <a:xfrm>
                <a:off x="1536" y="1646"/>
                <a:ext cx="30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tailEnd type="oval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Text Box 9"/>
              <p:cNvSpPr txBox="true">
                <a:spLocks noChangeArrowheads="true"/>
              </p:cNvSpPr>
              <p:nvPr/>
            </p:nvSpPr>
            <p:spPr bwMode="auto">
              <a:xfrm>
                <a:off x="2183" y="1358"/>
                <a:ext cx="1473" cy="242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R="0" defTabSz="9144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800" kern="1200" cap="none" spc="0" normalizeH="0" baseline="0" noProof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端正信用观念</a:t>
                </a:r>
                <a:endParaRPr kumimoji="0" lang="en-US" altLang="zh-CN" sz="2800" kern="1200" cap="none" spc="0" normalizeH="0" baseline="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4" name="Text Box 10"/>
              <p:cNvSpPr txBox="true"/>
              <p:nvPr/>
            </p:nvSpPr>
            <p:spPr>
              <a:xfrm>
                <a:off x="1307" y="1385"/>
                <a:ext cx="214" cy="2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1</a:t>
                </a:r>
                <a:endParaRPr lang="en-US" altLang="zh-CN" sz="2400" b="1" dirty="0">
                  <a:solidFill>
                    <a:schemeClr val="bg1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7" name="Group 11"/>
            <p:cNvGrpSpPr/>
            <p:nvPr/>
          </p:nvGrpSpPr>
          <p:grpSpPr>
            <a:xfrm>
              <a:off x="2880" y="4458"/>
              <a:ext cx="8520" cy="1047"/>
              <a:chOff x="1152" y="1851"/>
              <a:chExt cx="3408" cy="419"/>
            </a:xfrm>
          </p:grpSpPr>
          <p:grpSp>
            <p:nvGrpSpPr>
              <p:cNvPr id="32" name="Group 12"/>
              <p:cNvGrpSpPr/>
              <p:nvPr/>
            </p:nvGrpSpPr>
            <p:grpSpPr>
              <a:xfrm>
                <a:off x="1152" y="1851"/>
                <a:ext cx="480" cy="419"/>
                <a:chOff x="3174" y="2656"/>
                <a:chExt cx="1549" cy="1351"/>
              </a:xfrm>
            </p:grpSpPr>
            <p:sp>
              <p:nvSpPr>
                <p:cNvPr id="35" name="AutoShape 13"/>
                <p:cNvSpPr>
                  <a:spLocks noChangeArrowheads="true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0" name="AutoShape 14"/>
                <p:cNvSpPr>
                  <a:spLocks noChangeArrowheads="true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true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true"/>
                </a:gradFill>
                <a:ln w="9525">
                  <a:solidFill>
                    <a:srgbClr val="C0C0C0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1" name="AutoShape 15"/>
                <p:cNvSpPr>
                  <a:spLocks noChangeArrowheads="true"/>
                </p:cNvSpPr>
                <p:nvPr/>
              </p:nvSpPr>
              <p:spPr bwMode="gray">
                <a:xfrm>
                  <a:off x="3264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true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true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3" name="Line 16"/>
              <p:cNvSpPr>
                <a:spLocks noChangeShapeType="true"/>
              </p:cNvSpPr>
              <p:nvPr/>
            </p:nvSpPr>
            <p:spPr bwMode="auto">
              <a:xfrm>
                <a:off x="1536" y="2222"/>
                <a:ext cx="30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tailEnd type="oval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Text Box 17"/>
              <p:cNvSpPr txBox="true">
                <a:spLocks noChangeArrowheads="true"/>
              </p:cNvSpPr>
              <p:nvPr/>
            </p:nvSpPr>
            <p:spPr bwMode="auto">
              <a:xfrm>
                <a:off x="2162" y="1934"/>
                <a:ext cx="1473" cy="242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R="0" defTabSz="9144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800" kern="1200" cap="none" spc="0" normalizeH="0" baseline="0" noProof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培育信用文化</a:t>
                </a:r>
                <a:endParaRPr kumimoji="0" lang="en-US" altLang="zh-CN" sz="2800" kern="1200" cap="none" spc="0" normalizeH="0" baseline="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9" name="Text Box 18"/>
              <p:cNvSpPr txBox="true"/>
              <p:nvPr/>
            </p:nvSpPr>
            <p:spPr>
              <a:xfrm>
                <a:off x="1303" y="1961"/>
                <a:ext cx="214" cy="2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2</a:t>
                </a:r>
                <a:endParaRPr lang="en-US" altLang="zh-CN" sz="2400" b="1" dirty="0">
                  <a:solidFill>
                    <a:schemeClr val="bg1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9"/>
            <p:cNvGrpSpPr/>
            <p:nvPr/>
          </p:nvGrpSpPr>
          <p:grpSpPr>
            <a:xfrm>
              <a:off x="2880" y="5863"/>
              <a:ext cx="8520" cy="1047"/>
              <a:chOff x="1152" y="2413"/>
              <a:chExt cx="3408" cy="419"/>
            </a:xfrm>
          </p:grpSpPr>
          <p:grpSp>
            <p:nvGrpSpPr>
              <p:cNvPr id="52" name="Group 20"/>
              <p:cNvGrpSpPr/>
              <p:nvPr/>
            </p:nvGrpSpPr>
            <p:grpSpPr>
              <a:xfrm>
                <a:off x="1152" y="2413"/>
                <a:ext cx="480" cy="419"/>
                <a:chOff x="1110" y="2656"/>
                <a:chExt cx="1549" cy="1351"/>
              </a:xfrm>
            </p:grpSpPr>
            <p:sp>
              <p:nvSpPr>
                <p:cNvPr id="53" name="AutoShape 21"/>
                <p:cNvSpPr>
                  <a:spLocks noChangeArrowheads="true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AutoShape 22"/>
                <p:cNvSpPr>
                  <a:spLocks noChangeArrowheads="true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true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true"/>
                </a:gradFill>
                <a:ln w="9525">
                  <a:solidFill>
                    <a:srgbClr val="C0C0C0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AutoShape 23"/>
                <p:cNvSpPr>
                  <a:spLocks noChangeArrowheads="true"/>
                </p:cNvSpPr>
                <p:nvPr/>
              </p:nvSpPr>
              <p:spPr bwMode="gray">
                <a:xfrm>
                  <a:off x="1200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true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true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7" name="Line 24"/>
              <p:cNvSpPr>
                <a:spLocks noChangeShapeType="true"/>
              </p:cNvSpPr>
              <p:nvPr/>
            </p:nvSpPr>
            <p:spPr bwMode="auto">
              <a:xfrm>
                <a:off x="1536" y="2797"/>
                <a:ext cx="30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tailEnd type="oval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Text Box 25"/>
              <p:cNvSpPr txBox="true">
                <a:spLocks noChangeArrowheads="true"/>
              </p:cNvSpPr>
              <p:nvPr/>
            </p:nvSpPr>
            <p:spPr bwMode="auto">
              <a:xfrm>
                <a:off x="2162" y="2505"/>
                <a:ext cx="1473" cy="242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R="0" defTabSz="9144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800" kern="1200" cap="none" spc="0" normalizeH="0" baseline="0" noProof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强化信用教育</a:t>
                </a:r>
                <a:endParaRPr kumimoji="0" lang="en-US" altLang="zh-CN" sz="2800" b="1" kern="1200" cap="none" spc="0" normalizeH="0" baseline="0" noProof="0" dirty="0">
                  <a:latin typeface="+mn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Text Box 26"/>
              <p:cNvSpPr txBox="true"/>
              <p:nvPr/>
            </p:nvSpPr>
            <p:spPr>
              <a:xfrm>
                <a:off x="1298" y="2536"/>
                <a:ext cx="214" cy="2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3</a:t>
                </a:r>
                <a:endParaRPr lang="en-US" altLang="zh-CN" sz="2400" b="1" dirty="0">
                  <a:solidFill>
                    <a:schemeClr val="bg1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60" name="Group 27"/>
            <p:cNvGrpSpPr/>
            <p:nvPr/>
          </p:nvGrpSpPr>
          <p:grpSpPr>
            <a:xfrm>
              <a:off x="2880" y="7303"/>
              <a:ext cx="8520" cy="1047"/>
              <a:chOff x="1152" y="2989"/>
              <a:chExt cx="3408" cy="419"/>
            </a:xfrm>
          </p:grpSpPr>
          <p:grpSp>
            <p:nvGrpSpPr>
              <p:cNvPr id="61" name="Group 28"/>
              <p:cNvGrpSpPr/>
              <p:nvPr/>
            </p:nvGrpSpPr>
            <p:grpSpPr>
              <a:xfrm>
                <a:off x="1152" y="2989"/>
                <a:ext cx="480" cy="419"/>
                <a:chOff x="3174" y="2656"/>
                <a:chExt cx="1549" cy="1351"/>
              </a:xfrm>
            </p:grpSpPr>
            <p:sp>
              <p:nvSpPr>
                <p:cNvPr id="62" name="AutoShape 29"/>
                <p:cNvSpPr>
                  <a:spLocks noChangeArrowheads="true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3" name="AutoShape 30"/>
                <p:cNvSpPr>
                  <a:spLocks noChangeArrowheads="true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true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true"/>
                </a:gradFill>
                <a:ln w="9525">
                  <a:solidFill>
                    <a:srgbClr val="C0C0C0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" name="AutoShape 31"/>
                <p:cNvSpPr>
                  <a:spLocks noChangeArrowheads="true"/>
                </p:cNvSpPr>
                <p:nvPr/>
              </p:nvSpPr>
              <p:spPr bwMode="gray">
                <a:xfrm>
                  <a:off x="3264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true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true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5" name="Line 32"/>
              <p:cNvSpPr>
                <a:spLocks noChangeShapeType="true"/>
              </p:cNvSpPr>
              <p:nvPr/>
            </p:nvSpPr>
            <p:spPr bwMode="auto">
              <a:xfrm>
                <a:off x="1536" y="3360"/>
                <a:ext cx="30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tailEnd type="oval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Text Box 33"/>
              <p:cNvSpPr txBox="true">
                <a:spLocks noChangeArrowheads="true"/>
              </p:cNvSpPr>
              <p:nvPr/>
            </p:nvSpPr>
            <p:spPr bwMode="auto">
              <a:xfrm>
                <a:off x="1952" y="3074"/>
                <a:ext cx="1934" cy="242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R="0" defTabSz="9144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800" kern="1200" cap="none" spc="0" normalizeH="0" baseline="0" noProof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加速信用人才培养</a:t>
                </a:r>
                <a:endParaRPr kumimoji="0" lang="zh-CN" altLang="en-US" sz="2800" kern="1200" cap="none" spc="0" normalizeH="0" baseline="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7" name="Text Box 34"/>
              <p:cNvSpPr txBox="true"/>
              <p:nvPr/>
            </p:nvSpPr>
            <p:spPr>
              <a:xfrm>
                <a:off x="1299" y="3107"/>
                <a:ext cx="214" cy="2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4</a:t>
                </a:r>
                <a:endParaRPr lang="en-US" altLang="zh-CN" sz="2400" b="1" dirty="0">
                  <a:solidFill>
                    <a:schemeClr val="bg1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课程基本要求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8" name="Rectangle 3"/>
          <p:cNvSpPr>
            <a:spLocks noGrp="true"/>
          </p:cNvSpPr>
          <p:nvPr>
            <p:ph type="body" idx="4294967295"/>
          </p:nvPr>
        </p:nvSpPr>
        <p:spPr>
          <a:xfrm>
            <a:off x="1981200" y="2029460"/>
            <a:ext cx="8229600" cy="2798763"/>
          </a:xfrm>
        </p:spPr>
        <p:txBody>
          <a:bodyPr vert="horz" wrap="square" lIns="91440" tIns="45720" rIns="91440" bIns="45720" anchor="t" anchorCtr="false"/>
          <a:p>
            <a:pPr eaLnBrk="1" hangingPunct="1"/>
            <a:r>
              <a:rPr lang="zh-CN" altLang="en-US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教学方式：讲授</a:t>
            </a:r>
            <a:r>
              <a:rPr lang="en-US" altLang="zh-CN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+ </a:t>
            </a:r>
            <a:r>
              <a:rPr lang="zh-CN" altLang="en-US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案例</a:t>
            </a:r>
            <a:r>
              <a:rPr lang="en-US" altLang="zh-CN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+ </a:t>
            </a:r>
            <a:r>
              <a:rPr lang="zh-CN" altLang="en-US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研讨</a:t>
            </a:r>
            <a:endParaRPr lang="zh-CN" altLang="en-US" dirty="0">
              <a:solidFill>
                <a:srgbClr val="16161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考勤：</a:t>
            </a:r>
            <a:endParaRPr lang="zh-CN" altLang="en-US" dirty="0">
              <a:solidFill>
                <a:srgbClr val="16161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fontAlgn="auto">
              <a:lnSpc>
                <a:spcPct val="100000"/>
              </a:lnSpc>
            </a:pPr>
            <a:r>
              <a:rPr lang="zh-CN" altLang="en-US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学生按时上课  </a:t>
            </a:r>
            <a:endParaRPr lang="en-US" altLang="zh-CN" dirty="0">
              <a:solidFill>
                <a:srgbClr val="16161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fontAlgn="auto">
              <a:lnSpc>
                <a:spcPct val="100000"/>
              </a:lnSpc>
            </a:pPr>
            <a:r>
              <a:rPr lang="zh-CN" altLang="en-US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缺课</a:t>
            </a:r>
            <a:r>
              <a:rPr lang="en-US" altLang="zh-CN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次的学生，将取消参加期末考试的资格</a:t>
            </a:r>
            <a:endParaRPr lang="zh-CN" altLang="en-US" dirty="0">
              <a:solidFill>
                <a:srgbClr val="16161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报告安排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64678" y="1109980"/>
            <a:ext cx="8461375" cy="5256213"/>
            <a:chOff x="538" y="1260"/>
            <a:chExt cx="13325" cy="8278"/>
          </a:xfrm>
        </p:grpSpPr>
        <p:sp>
          <p:nvSpPr>
            <p:cNvPr id="2" name="Rectangle 13"/>
            <p:cNvSpPr/>
            <p:nvPr/>
          </p:nvSpPr>
          <p:spPr>
            <a:xfrm>
              <a:off x="538" y="1260"/>
              <a:ext cx="13325" cy="8278"/>
            </a:xfrm>
            <a:prstGeom prst="rect">
              <a:avLst/>
            </a:prstGeom>
            <a:solidFill>
              <a:srgbClr val="FFFF99"/>
            </a:solidFill>
            <a:ln w="28575" cap="flat" cmpd="sng">
              <a:solidFill>
                <a:srgbClr val="8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5" name="Text Box 10"/>
            <p:cNvSpPr txBox="true"/>
            <p:nvPr/>
          </p:nvSpPr>
          <p:spPr>
            <a:xfrm>
              <a:off x="850" y="1545"/>
              <a:ext cx="6593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自由分组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(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每组人数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人以内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)</a:t>
              </a:r>
              <a:endPara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416" name="Text Box 16"/>
            <p:cNvSpPr txBox="true"/>
            <p:nvPr/>
          </p:nvSpPr>
          <p:spPr>
            <a:xfrm>
              <a:off x="850" y="2429"/>
              <a:ext cx="11518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2.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题目在给定的范围内自定，合作撰写研究报告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篇。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417" name="Text Box 22"/>
            <p:cNvSpPr txBox="true"/>
            <p:nvPr/>
          </p:nvSpPr>
          <p:spPr>
            <a:xfrm>
              <a:off x="850" y="3364"/>
              <a:ext cx="12360" cy="221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3.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字数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&gt;5000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，每位同学撰写不得低于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1000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字；要求文字规范，数据准确，图文并茂；小组指定组长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名，负责统稿和润色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418" name="Text Box 28"/>
            <p:cNvSpPr txBox="true"/>
            <p:nvPr/>
          </p:nvSpPr>
          <p:spPr>
            <a:xfrm>
              <a:off x="850" y="5701"/>
              <a:ext cx="9218" cy="8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4.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考试时同步提交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word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和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ppt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文档。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419" name="Text Box 28"/>
            <p:cNvSpPr txBox="true"/>
            <p:nvPr/>
          </p:nvSpPr>
          <p:spPr>
            <a:xfrm>
              <a:off x="850" y="6688"/>
              <a:ext cx="8930" cy="8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5.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课程结束时集中安排论文报告和讨论。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420" name="Text Box 28"/>
            <p:cNvSpPr txBox="true"/>
            <p:nvPr/>
          </p:nvSpPr>
          <p:spPr>
            <a:xfrm>
              <a:off x="850" y="7659"/>
              <a:ext cx="12025" cy="8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6.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每组派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名代表作主题发言，其他成员可作补充。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421" name="Text Box 28"/>
            <p:cNvSpPr txBox="true"/>
            <p:nvPr/>
          </p:nvSpPr>
          <p:spPr>
            <a:xfrm>
              <a:off x="850" y="8631"/>
              <a:ext cx="12530" cy="8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7.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综合每组研究水平和陈述表现确定报告成绩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Object 4"/>
          <p:cNvGraphicFramePr>
            <a:graphicFrameLocks noChangeAspect="true"/>
          </p:cNvGraphicFramePr>
          <p:nvPr/>
        </p:nvGraphicFramePr>
        <p:xfrm>
          <a:off x="3412173" y="1858645"/>
          <a:ext cx="5368925" cy="362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4" imgW="7425055" imgH="5403850" progId="Photoshop.Image.8">
                  <p:embed/>
                </p:oleObj>
              </mc:Choice>
              <mc:Fallback>
                <p:oleObj name="" r:id="rId4" imgW="7425055" imgH="5403850" progId="Photoshop.Imag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rcRect l="6544" t="11987" b="29437"/>
                      <a:stretch>
                        <a:fillRect/>
                      </a:stretch>
                    </p:blipFill>
                    <p:spPr>
                      <a:xfrm>
                        <a:off x="3412173" y="1858645"/>
                        <a:ext cx="5368925" cy="3624263"/>
                      </a:xfrm>
                      <a:prstGeom prst="rect">
                        <a:avLst/>
                      </a:prstGeom>
                      <a:solidFill>
                        <a:srgbClr val="C0C0C0">
                          <a:alpha val="100000"/>
                        </a:srgb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true"/>
          <p:nvPr/>
        </p:nvSpPr>
        <p:spPr>
          <a:xfrm>
            <a:off x="2306320" y="2702560"/>
            <a:ext cx="613410" cy="1936115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守信的力量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8"/>
          <p:cNvSpPr txBox="true"/>
          <p:nvPr/>
        </p:nvSpPr>
        <p:spPr>
          <a:xfrm>
            <a:off x="9290685" y="2787015"/>
            <a:ext cx="613410" cy="1903095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失信的代价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一、守信的力量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091" name="Rectangle 3"/>
          <p:cNvSpPr>
            <a:spLocks noGrp="true" noChangeArrowheads="true"/>
          </p:cNvSpPr>
          <p:nvPr/>
        </p:nvSpPr>
        <p:spPr>
          <a:xfrm>
            <a:off x="1864360" y="2085975"/>
            <a:ext cx="8464550" cy="4105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42950" marR="0" lvl="1" indent="-28575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中华民族历来倡导：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礼、义、仁、智、信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儒家孔子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----“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人而无信，不知其可也”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道家老子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----“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信者，吾信之；不信者，吾亦信之，德信”。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墨家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----“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志强智达，言信行果”；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兵家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----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将者必须具备“智、信、仁、勇、严”五德。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可见“信”在治人、治兵、治国、治世方面的功用。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560" name="文本框 2"/>
          <p:cNvSpPr txBox="true"/>
          <p:nvPr/>
        </p:nvSpPr>
        <p:spPr>
          <a:xfrm>
            <a:off x="1169670" y="1055370"/>
            <a:ext cx="57610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（一）诚信是中华民族的传统美德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一、守信的力量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0" name="文本框 2"/>
          <p:cNvSpPr txBox="true"/>
          <p:nvPr/>
        </p:nvSpPr>
        <p:spPr>
          <a:xfrm>
            <a:off x="1169670" y="1055370"/>
            <a:ext cx="57610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（一）诚信是中华民族的传统美德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608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200" y="1867535"/>
            <a:ext cx="5438140" cy="38138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true"/>
          <p:nvPr/>
        </p:nvSpPr>
        <p:spPr>
          <a:xfrm>
            <a:off x="3674745" y="5972175"/>
            <a:ext cx="484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商鞅徙木立信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一、守信的力量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0" name="文本框 2"/>
          <p:cNvSpPr txBox="true"/>
          <p:nvPr/>
        </p:nvSpPr>
        <p:spPr>
          <a:xfrm>
            <a:off x="1169670" y="1055370"/>
            <a:ext cx="57610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（一）诚信是中华民族的传统美德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3674110" y="5922010"/>
            <a:ext cx="484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季布的故事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4" name="Rectangle 3"/>
          <p:cNvSpPr>
            <a:spLocks noGrp="true"/>
          </p:cNvSpPr>
          <p:nvPr/>
        </p:nvSpPr>
        <p:spPr>
          <a:xfrm>
            <a:off x="1883093" y="2075180"/>
            <a:ext cx="8424862" cy="3698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Blip>
                <a:blip r:embed="rId4"/>
              </a:buBlip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秦末楚将季布，使刘邦吃足苦头，刘邦誓杀之。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Blip>
                <a:blip r:embed="rId4"/>
              </a:buBlip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项羽战败，刘邦重金悬赏捉拿季布。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Blip>
                <a:blip r:embed="rId4"/>
              </a:buBlip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虽有千金利诱，酷刑威逼，人们仍然把季布保护起来，甚至还有大胆者到刘邦那里为季布求情。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eaLnBrk="1" hangingPunct="1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为何？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当时有句俗语：“得黄金千两，不如得季布一诺”。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季布因为讲信用，以守信而闻名天下，免得一死。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emhhbmdqaWFuemhhbmcuZ2l0ZWUuaW8lMkZpbnRlcm5ldF9jcmVkaXQlMkYmdGV4dFR5cGU9dGV4dCZyb3VuZD0wJmdyYWRpZW50V2F5PTAmZnRDb2xvcj0lMjNhYmEwMDAmY29udGVudD0lRTglQUYlQkUlRTclQTglOEIlRTclQkQlOTElRTclQUIlOTkiLAogICAiTG9nbyIgOiAiIiwKICAgIk9yaWdpbmFsVXJsIiA6ICJodHRwOi8vd3d3LnRvcHNjYW4uY29tL3dwcy9pbmRleC5odG1sIgp9Cg=="/>
    </extobj>
    <extobj name="44B7C0F4-79DB-4F8B-9303-0E098D69D8BE-2">
      <extobjdata type="44B7C0F4-79DB-4F8B-9303-0E098D69D8BE" data="ewogICAiTGFzdFVybCIgOiAiaHR0cDovL3d3dy50b3BzY2FuLmNvbS93cHMvaW5kZXguaHRtbD90ZXh0PWh0dHBzJTNBJTJGJTJGemhhbmdqaWFuemhhbmcuZ2l0ZWUuaW8lMkZpbnRlcm5ldF9jcmVkaXQlMkYmdGV4dFR5cGU9dGV4dCZyb3VuZD0wJmdyYWRpZW50V2F5PTAmZnRDb2xvcj0lMjNhYmEwMDAmY29udGVudD0lRTglQUYlQkUlRTclQTglOEIlRTclQkQlOTElRTclQUIlOTkiLAogICAiTG9nbyIgOiAiIiwKICAgIk9yaWdpbmFsVXJsIiA6ICJodHRwOi8vd3d3LnRvcHNjYW4uY29tL3dwcy9pbmRleC5odG1s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2021</Words>
  <Application>WPS 演示</Application>
  <PresentationFormat>宽屏</PresentationFormat>
  <Paragraphs>241</Paragraphs>
  <Slides>20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经典综艺体简</vt:lpstr>
      <vt:lpstr>新宋体</vt:lpstr>
      <vt:lpstr>Century Gothic</vt:lpstr>
      <vt:lpstr>楷体</vt:lpstr>
      <vt:lpstr>隶书</vt:lpstr>
      <vt:lpstr>Wingdings</vt:lpstr>
      <vt:lpstr>Times New Roman</vt:lpstr>
      <vt:lpstr>黑体</vt:lpstr>
      <vt:lpstr>Arial Unicode MS</vt:lpstr>
      <vt:lpstr>等线 Light</vt:lpstr>
      <vt:lpstr>等线</vt:lpstr>
      <vt:lpstr>Abyssinica SIL</vt:lpstr>
      <vt:lpstr>Office 主题​​</vt:lpstr>
      <vt:lpstr>Photoshop.Image.8</vt:lpstr>
      <vt:lpstr>MS_ClipArt_Gallery.2</vt:lpstr>
      <vt:lpstr>MSGraph.Chart.8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230</cp:revision>
  <dcterms:created xsi:type="dcterms:W3CDTF">2021-03-06T05:09:55Z</dcterms:created>
  <dcterms:modified xsi:type="dcterms:W3CDTF">2021-03-06T05:09:55Z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