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
  </p:notesMasterIdLst>
  <p:handoutMasterIdLst>
    <p:handoutMasterId r:id="rId24"/>
  </p:handoutMasterIdLst>
  <p:sldIdLst>
    <p:sldId id="4940" r:id="rId3"/>
    <p:sldId id="5073" r:id="rId4"/>
    <p:sldId id="5075" r:id="rId6"/>
    <p:sldId id="5076" r:id="rId7"/>
    <p:sldId id="4840" r:id="rId8"/>
    <p:sldId id="5077" r:id="rId9"/>
    <p:sldId id="5078" r:id="rId10"/>
    <p:sldId id="5094" r:id="rId11"/>
    <p:sldId id="5092" r:id="rId12"/>
    <p:sldId id="5093" r:id="rId13"/>
    <p:sldId id="5095" r:id="rId14"/>
    <p:sldId id="5096" r:id="rId15"/>
    <p:sldId id="5097" r:id="rId16"/>
    <p:sldId id="5098" r:id="rId17"/>
    <p:sldId id="5102" r:id="rId18"/>
    <p:sldId id="5107" r:id="rId19"/>
    <p:sldId id="5099" r:id="rId20"/>
    <p:sldId id="5100" r:id="rId21"/>
    <p:sldId id="5101" r:id="rId22"/>
    <p:sldId id="4842" r:id="rId23"/>
  </p:sldIdLst>
  <p:sldSz cx="12192000" cy="6858000"/>
  <p:notesSz cx="6858000" cy="9144000"/>
  <p:embeddedFontLst>
    <p:embeddedFont>
      <p:font typeface="Calibri" panose="020F0502020204030204" pitchFamily="34" charset="0"/>
      <p:regular r:id="rId30"/>
      <p:bold r:id="rId31"/>
      <p:italic r:id="rId32"/>
      <p:boldItalic r:id="rId33"/>
    </p:embeddedFont>
    <p:embeddedFont>
      <p:font typeface="Century Gothic" panose="020B0502020202020204" pitchFamily="34" charset="0"/>
      <p:regular r:id="rId34"/>
      <p:bold r:id="rId35"/>
      <p:italic r:id="rId36"/>
      <p:boldItalic r:id="rId37"/>
    </p:embeddedFont>
    <p:embeddedFont>
      <p:font typeface="等线" panose="02010600030101010101" pitchFamily="2" charset="-122"/>
      <p:regular r:id="rId38"/>
      <p:bold r:id="rId39"/>
    </p:embeddedFont>
    <p:embeddedFont>
      <p:font typeface="等线 Light" panose="02010600030101010101" pitchFamily="2" charset="-122"/>
      <p:regular r:id="rId40"/>
    </p:embeddedFont>
    <p:embeddedFont>
      <p:font typeface="方正清刻本悦宋简体" panose="02000000000000000000" pitchFamily="2" charset="-122"/>
      <p:regular r:id="rId41"/>
    </p:embeddedFont>
    <p:embeddedFont>
      <p:font typeface="微软雅黑" panose="020B0503020204020204" pitchFamily="34" charset="-122"/>
      <p:regular r:id="rId42"/>
      <p:bold r:id="rId43"/>
    </p:embeddedFont>
    <p:embeddedFont>
      <p:font typeface="钟齐志莽行书" panose="02010600030101010101" pitchFamily="2" charset="-122"/>
      <p:regular r:id="rId4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1F23"/>
    <a:srgbClr val="E5C193"/>
    <a:srgbClr val="2A3D54"/>
    <a:srgbClr val="2B4059"/>
    <a:srgbClr val="D2AB74"/>
    <a:srgbClr val="D3B58D"/>
    <a:srgbClr val="6FB6E1"/>
    <a:srgbClr val="BDC4CC"/>
    <a:srgbClr val="67A4B7"/>
    <a:srgbClr val="307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2" autoAdjust="0"/>
    <p:restoredTop sz="94660"/>
  </p:normalViewPr>
  <p:slideViewPr>
    <p:cSldViewPr snapToGrid="0">
      <p:cViewPr varScale="1">
        <p:scale>
          <a:sx n="103" d="100"/>
          <a:sy n="103" d="100"/>
        </p:scale>
        <p:origin x="82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4" Type="http://schemas.openxmlformats.org/officeDocument/2006/relationships/font" Target="fonts/font15.fntdata"/><Relationship Id="rId43" Type="http://schemas.openxmlformats.org/officeDocument/2006/relationships/font" Target="fonts/font14.fntdata"/><Relationship Id="rId42" Type="http://schemas.openxmlformats.org/officeDocument/2006/relationships/font" Target="fonts/font13.fntdata"/><Relationship Id="rId41" Type="http://schemas.openxmlformats.org/officeDocument/2006/relationships/font" Target="fonts/font12.fntdata"/><Relationship Id="rId40" Type="http://schemas.openxmlformats.org/officeDocument/2006/relationships/font" Target="fonts/font11.fntdata"/><Relationship Id="rId4" Type="http://schemas.openxmlformats.org/officeDocument/2006/relationships/slide" Target="slides/slide2.xml"/><Relationship Id="rId39" Type="http://schemas.openxmlformats.org/officeDocument/2006/relationships/font" Target="fonts/font10.fntdata"/><Relationship Id="rId38" Type="http://schemas.openxmlformats.org/officeDocument/2006/relationships/font" Target="fonts/font9.fntdata"/><Relationship Id="rId37" Type="http://schemas.openxmlformats.org/officeDocument/2006/relationships/font" Target="fonts/font8.fntdata"/><Relationship Id="rId36" Type="http://schemas.openxmlformats.org/officeDocument/2006/relationships/font" Target="fonts/font7.fntdata"/><Relationship Id="rId35" Type="http://schemas.openxmlformats.org/officeDocument/2006/relationships/font" Target="fonts/font6.fntdata"/><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customXml" Target="../customXml/item1.xml"/><Relationship Id="rId28" Type="http://schemas.openxmlformats.org/officeDocument/2006/relationships/customXmlProps" Target="../customXml/itemProps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true"/>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C63C05-1326-4D9D-A0D6-800553264E66}"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A21408-DEC9-42BE-906F-8A6C8677869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true"/>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true"/>
          </p:cNvSpPr>
          <p:nvPr>
            <p:ph type="dt" sz="half" idx="10"/>
          </p:nvPr>
        </p:nvSpPr>
        <p:spPr/>
        <p:txBody>
          <a:bodyPr/>
          <a:lstStyle/>
          <a:p>
            <a:fld id="{6560C9C7-AB88-45FE-B22F-70C8635A856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008F502A-9543-423F-A62C-E726A366E62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a:t>单击此处编辑母版标题样式</a:t>
            </a:r>
            <a:endParaRPr lang="zh-CN" altLang="en-US"/>
          </a:p>
        </p:txBody>
      </p:sp>
      <p:sp>
        <p:nvSpPr>
          <p:cNvPr id="3" name="竖排文字占位符 2"/>
          <p:cNvSpPr>
            <a:spLocks noGrp="true"/>
          </p:cNvSpPr>
          <p:nvPr>
            <p:ph type="body" orient="vert" idx="1" hasCustomPrompt="true"/>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true"/>
          </p:cNvSpPr>
          <p:nvPr>
            <p:ph type="dt" sz="half" idx="10"/>
          </p:nvPr>
        </p:nvSpPr>
        <p:spPr/>
        <p:txBody>
          <a:bodyPr/>
          <a:lstStyle/>
          <a:p>
            <a:fld id="{6560C9C7-AB88-45FE-B22F-70C8635A856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008F502A-9543-423F-A62C-E726A366E62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true"/>
          </p:cNvSpPr>
          <p:nvPr>
            <p:ph type="body" orient="vert" idx="1" hasCustomPrompt="true"/>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true"/>
          </p:cNvSpPr>
          <p:nvPr>
            <p:ph type="dt" sz="half" idx="10"/>
          </p:nvPr>
        </p:nvSpPr>
        <p:spPr/>
        <p:txBody>
          <a:bodyPr/>
          <a:lstStyle/>
          <a:p>
            <a:fld id="{6560C9C7-AB88-45FE-B22F-70C8635A856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008F502A-9543-423F-A62C-E726A366E62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false" advTm="0"/>
    </mc:Choice>
    <mc:Fallback>
      <p:transition spd="slow" advClick="false"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smtClean="0"/>
              <a:t>单击此处编辑母版标题样式</a:t>
            </a:r>
            <a:endParaRPr lang="zh-CN" altLang="en-US"/>
          </a:p>
        </p:txBody>
      </p:sp>
      <p:sp>
        <p:nvSpPr>
          <p:cNvPr id="3" name="日期占位符 2"/>
          <p:cNvSpPr>
            <a:spLocks noGrp="true"/>
          </p:cNvSpPr>
          <p:nvPr>
            <p:ph type="dt" sz="half" idx="10"/>
          </p:nvPr>
        </p:nvSpPr>
        <p:spPr/>
        <p:txBody>
          <a:bodyPr/>
          <a:lstStyle/>
          <a:p>
            <a:fld id="{6560C9C7-AB88-45FE-B22F-70C8635A856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008F502A-9543-423F-A62C-E726A366E62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a:t>单击此处编辑母版标题样式</a:t>
            </a:r>
            <a:endParaRPr lang="zh-CN" altLang="en-US"/>
          </a:p>
        </p:txBody>
      </p:sp>
      <p:sp>
        <p:nvSpPr>
          <p:cNvPr id="3" name="内容占位符 2"/>
          <p:cNvSpPr>
            <a:spLocks noGrp="true"/>
          </p:cNvSpPr>
          <p:nvPr>
            <p:ph idx="1" hasCustomPrompt="true"/>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true"/>
          </p:cNvSpPr>
          <p:nvPr>
            <p:ph type="dt" sz="half" idx="10"/>
          </p:nvPr>
        </p:nvSpPr>
        <p:spPr/>
        <p:txBody>
          <a:bodyPr/>
          <a:lstStyle/>
          <a:p>
            <a:fld id="{6560C9C7-AB88-45FE-B22F-70C8635A856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008F502A-9543-423F-A62C-E726A366E62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true"/>
          </p:cNvSpPr>
          <p:nvPr>
            <p:ph type="body" idx="1" hasCustomPrompt="true"/>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true"/>
          </p:cNvSpPr>
          <p:nvPr>
            <p:ph type="dt" sz="half" idx="10"/>
          </p:nvPr>
        </p:nvSpPr>
        <p:spPr/>
        <p:txBody>
          <a:bodyPr/>
          <a:lstStyle/>
          <a:p>
            <a:fld id="{6560C9C7-AB88-45FE-B22F-70C8635A856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008F502A-9543-423F-A62C-E726A366E62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a:t>单击此处编辑母版标题样式</a:t>
            </a:r>
            <a:endParaRPr lang="zh-CN" altLang="en-US"/>
          </a:p>
        </p:txBody>
      </p:sp>
      <p:sp>
        <p:nvSpPr>
          <p:cNvPr id="3" name="内容占位符 2"/>
          <p:cNvSpPr>
            <a:spLocks noGrp="true"/>
          </p:cNvSpPr>
          <p:nvPr>
            <p:ph sz="half" idx="1" hasCustomPrompt="true"/>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true"/>
          </p:cNvSpPr>
          <p:nvPr>
            <p:ph sz="half" idx="2" hasCustomPrompt="true"/>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true"/>
          </p:cNvSpPr>
          <p:nvPr>
            <p:ph type="dt" sz="half" idx="10"/>
          </p:nvPr>
        </p:nvSpPr>
        <p:spPr/>
        <p:txBody>
          <a:bodyPr/>
          <a:lstStyle/>
          <a:p>
            <a:fld id="{6560C9C7-AB88-45FE-B22F-70C8635A856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008F502A-9543-423F-A62C-E726A366E62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hasCustomPrompt="true"/>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true"/>
          </p:cNvSpPr>
          <p:nvPr>
            <p:ph sz="half" idx="2" hasCustomPrompt="true"/>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true"/>
          </p:cNvSpPr>
          <p:nvPr>
            <p:ph type="body" sz="quarter" idx="3" hasCustomPrompt="true"/>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true"/>
          </p:cNvSpPr>
          <p:nvPr>
            <p:ph sz="quarter" idx="4" hasCustomPrompt="true"/>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true"/>
          </p:cNvSpPr>
          <p:nvPr>
            <p:ph type="dt" sz="half" idx="10"/>
          </p:nvPr>
        </p:nvSpPr>
        <p:spPr/>
        <p:txBody>
          <a:bodyPr/>
          <a:lstStyle/>
          <a:p>
            <a:fld id="{6560C9C7-AB88-45FE-B22F-70C8635A856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008F502A-9543-423F-A62C-E726A366E62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a:t>单击此处编辑母版标题样式</a:t>
            </a:r>
            <a:endParaRPr lang="zh-CN" altLang="en-US"/>
          </a:p>
        </p:txBody>
      </p:sp>
      <p:sp>
        <p:nvSpPr>
          <p:cNvPr id="3" name="日期占位符 2"/>
          <p:cNvSpPr>
            <a:spLocks noGrp="true"/>
          </p:cNvSpPr>
          <p:nvPr>
            <p:ph type="dt" sz="half" idx="10"/>
          </p:nvPr>
        </p:nvSpPr>
        <p:spPr/>
        <p:txBody>
          <a:bodyPr/>
          <a:lstStyle/>
          <a:p>
            <a:fld id="{6560C9C7-AB88-45FE-B22F-70C8635A856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008F502A-9543-423F-A62C-E726A366E62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6560C9C7-AB88-45FE-B22F-70C8635A856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008F502A-9543-423F-A62C-E726A366E62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true"/>
          </p:cNvSpPr>
          <p:nvPr>
            <p:ph idx="1" hasCustomPrompt="true"/>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true"/>
          </p:cNvSpPr>
          <p:nvPr>
            <p:ph type="body" sz="half" idx="2" hasCustomPrompt="true"/>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true"/>
          </p:cNvSpPr>
          <p:nvPr>
            <p:ph type="dt" sz="half" idx="10"/>
          </p:nvPr>
        </p:nvSpPr>
        <p:spPr/>
        <p:txBody>
          <a:bodyPr/>
          <a:lstStyle/>
          <a:p>
            <a:fld id="{6560C9C7-AB88-45FE-B22F-70C8635A856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008F502A-9543-423F-A62C-E726A366E62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true"/>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true"/>
          </p:cNvSpPr>
          <p:nvPr>
            <p:ph type="body" sz="half" idx="2" hasCustomPrompt="true"/>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true"/>
          </p:cNvSpPr>
          <p:nvPr>
            <p:ph type="dt" sz="half" idx="10"/>
          </p:nvPr>
        </p:nvSpPr>
        <p:spPr/>
        <p:txBody>
          <a:bodyPr/>
          <a:lstStyle/>
          <a:p>
            <a:fld id="{6560C9C7-AB88-45FE-B22F-70C8635A856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008F502A-9543-423F-A62C-E726A366E62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0C9C7-AB88-45FE-B22F-70C8635A856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8F502A-9543-423F-A62C-E726A366E62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4.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4.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4.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INTERNET CREDIT</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pitchFamily="34" charset="-122"/>
                <a:ea typeface="微软雅黑" panose="020B0503020204020204" pitchFamily="34" charset="-122"/>
                <a:cs typeface="经典综艺体简" panose="02010609000101010101" pitchFamily="49" charset="-122"/>
              </a:rPr>
              <a:t>第一章：信用管理概论</a:t>
            </a:r>
            <a:endParaRPr lang="zh-CN" altLang="en-US" sz="4400" spc="300" dirty="0">
              <a:solidFill>
                <a:srgbClr val="C31F23"/>
              </a:solidFill>
              <a:latin typeface="微软雅黑" panose="020B0503020204020204" pitchFamily="34" charset="-122"/>
              <a:ea typeface="微软雅黑" panose="020B0503020204020204" pitchFamily="3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34212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3" descr="qt_temp"/>
          <p:cNvPicPr>
            <a:picLocks noChangeAspect="true"/>
          </p:cNvPicPr>
          <p:nvPr/>
        </p:nvPicPr>
        <p:blipFill>
          <a:blip r:embed="rId7"/>
          <a:stretch>
            <a:fillRect/>
          </a:stretch>
        </p:blipFill>
        <p:spPr>
          <a:xfrm>
            <a:off x="7735570" y="4352290"/>
            <a:ext cx="1306195" cy="13061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pitchFamily="34" charset="-122"/>
                <a:ea typeface="微软雅黑" panose="020B0503020204020204" pitchFamily="34" charset="-122"/>
              </a:rPr>
              <a:t>四、信用的发展历程</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1407795" y="1158875"/>
            <a:ext cx="9436100" cy="5099050"/>
            <a:chOff x="353" y="3133"/>
            <a:chExt cx="13975" cy="6737"/>
          </a:xfrm>
        </p:grpSpPr>
        <p:sp>
          <p:nvSpPr>
            <p:cNvPr id="2" name="Line 3"/>
            <p:cNvSpPr/>
            <p:nvPr/>
          </p:nvSpPr>
          <p:spPr>
            <a:xfrm flipH="true" flipV="true">
              <a:off x="390" y="9818"/>
              <a:ext cx="6243" cy="52"/>
            </a:xfrm>
            <a:prstGeom prst="line">
              <a:avLst/>
            </a:prstGeom>
            <a:ln w="9525" cap="flat" cmpd="sng">
              <a:solidFill>
                <a:schemeClr val="tx1"/>
              </a:solidFill>
              <a:prstDash val="solid"/>
              <a:round/>
              <a:headEnd type="none" w="med" len="med"/>
              <a:tailEnd type="none" w="med" len="med"/>
            </a:ln>
          </p:spPr>
        </p:sp>
        <p:sp>
          <p:nvSpPr>
            <p:cNvPr id="3" name="Line 4"/>
            <p:cNvSpPr/>
            <p:nvPr/>
          </p:nvSpPr>
          <p:spPr>
            <a:xfrm flipH="true" flipV="true">
              <a:off x="395" y="7753"/>
              <a:ext cx="6815" cy="22"/>
            </a:xfrm>
            <a:prstGeom prst="line">
              <a:avLst/>
            </a:prstGeom>
            <a:ln w="9525" cap="flat" cmpd="sng">
              <a:solidFill>
                <a:schemeClr val="tx1"/>
              </a:solidFill>
              <a:prstDash val="solid"/>
              <a:round/>
              <a:headEnd type="none" w="med" len="med"/>
              <a:tailEnd type="none" w="med" len="med"/>
            </a:ln>
          </p:spPr>
        </p:sp>
        <p:sp>
          <p:nvSpPr>
            <p:cNvPr id="4" name="Line 5"/>
            <p:cNvSpPr/>
            <p:nvPr/>
          </p:nvSpPr>
          <p:spPr>
            <a:xfrm flipH="true">
              <a:off x="395" y="6150"/>
              <a:ext cx="8203" cy="0"/>
            </a:xfrm>
            <a:prstGeom prst="line">
              <a:avLst/>
            </a:prstGeom>
            <a:ln w="9525" cap="flat" cmpd="sng">
              <a:solidFill>
                <a:schemeClr val="tx1"/>
              </a:solidFill>
              <a:prstDash val="solid"/>
              <a:round/>
              <a:headEnd type="none" w="med" len="med"/>
              <a:tailEnd type="none" w="med" len="med"/>
            </a:ln>
          </p:spPr>
        </p:sp>
        <p:sp>
          <p:nvSpPr>
            <p:cNvPr id="5" name="Line 6"/>
            <p:cNvSpPr/>
            <p:nvPr/>
          </p:nvSpPr>
          <p:spPr>
            <a:xfrm flipH="true">
              <a:off x="390" y="4668"/>
              <a:ext cx="9073" cy="17"/>
            </a:xfrm>
            <a:prstGeom prst="line">
              <a:avLst/>
            </a:prstGeom>
            <a:ln w="9525" cap="flat" cmpd="sng">
              <a:solidFill>
                <a:schemeClr val="tx1"/>
              </a:solidFill>
              <a:prstDash val="solid"/>
              <a:round/>
              <a:headEnd type="none" w="med" len="med"/>
              <a:tailEnd type="none" w="med" len="med"/>
            </a:ln>
          </p:spPr>
        </p:sp>
        <p:sp>
          <p:nvSpPr>
            <p:cNvPr id="6" name="Line 7"/>
            <p:cNvSpPr/>
            <p:nvPr/>
          </p:nvSpPr>
          <p:spPr>
            <a:xfrm flipH="true" flipV="true">
              <a:off x="508" y="3133"/>
              <a:ext cx="10547" cy="0"/>
            </a:xfrm>
            <a:prstGeom prst="line">
              <a:avLst/>
            </a:prstGeom>
            <a:ln w="9525" cap="flat" cmpd="sng">
              <a:solidFill>
                <a:schemeClr val="tx1"/>
              </a:solidFill>
              <a:prstDash val="solid"/>
              <a:round/>
              <a:headEnd type="none" w="med" len="med"/>
              <a:tailEnd type="none" w="med" len="med"/>
            </a:ln>
          </p:spPr>
        </p:sp>
        <p:sp>
          <p:nvSpPr>
            <p:cNvPr id="7" name="Line 8"/>
            <p:cNvSpPr/>
            <p:nvPr/>
          </p:nvSpPr>
          <p:spPr>
            <a:xfrm>
              <a:off x="395" y="3133"/>
              <a:ext cx="0" cy="2007"/>
            </a:xfrm>
            <a:prstGeom prst="line">
              <a:avLst/>
            </a:prstGeom>
            <a:ln w="9525" cap="flat" cmpd="sng">
              <a:solidFill>
                <a:schemeClr val="tx1"/>
              </a:solidFill>
              <a:prstDash val="solid"/>
              <a:round/>
              <a:headEnd type="triangle" w="med" len="med"/>
              <a:tailEnd type="triangle" w="med" len="med"/>
            </a:ln>
          </p:spPr>
        </p:sp>
        <p:sp>
          <p:nvSpPr>
            <p:cNvPr id="8" name="Line 9"/>
            <p:cNvSpPr/>
            <p:nvPr/>
          </p:nvSpPr>
          <p:spPr>
            <a:xfrm>
              <a:off x="380" y="4733"/>
              <a:ext cx="15" cy="1690"/>
            </a:xfrm>
            <a:prstGeom prst="line">
              <a:avLst/>
            </a:prstGeom>
            <a:ln w="9525" cap="flat" cmpd="sng">
              <a:solidFill>
                <a:schemeClr val="tx1"/>
              </a:solidFill>
              <a:prstDash val="solid"/>
              <a:round/>
              <a:headEnd type="triangle" w="med" len="med"/>
              <a:tailEnd type="triangle" w="med" len="med"/>
            </a:ln>
          </p:spPr>
        </p:sp>
        <p:sp>
          <p:nvSpPr>
            <p:cNvPr id="9" name="Line 10"/>
            <p:cNvSpPr/>
            <p:nvPr/>
          </p:nvSpPr>
          <p:spPr>
            <a:xfrm>
              <a:off x="395" y="6313"/>
              <a:ext cx="0" cy="1370"/>
            </a:xfrm>
            <a:prstGeom prst="line">
              <a:avLst/>
            </a:prstGeom>
            <a:ln w="9525" cap="flat" cmpd="sng">
              <a:solidFill>
                <a:schemeClr val="tx1"/>
              </a:solidFill>
              <a:prstDash val="solid"/>
              <a:round/>
              <a:headEnd type="triangle" w="med" len="med"/>
              <a:tailEnd type="triangle" w="med" len="med"/>
            </a:ln>
          </p:spPr>
        </p:sp>
        <p:sp>
          <p:nvSpPr>
            <p:cNvPr id="10" name="Line 11"/>
            <p:cNvSpPr/>
            <p:nvPr/>
          </p:nvSpPr>
          <p:spPr>
            <a:xfrm>
              <a:off x="395" y="7730"/>
              <a:ext cx="0" cy="2035"/>
            </a:xfrm>
            <a:prstGeom prst="line">
              <a:avLst/>
            </a:prstGeom>
            <a:ln w="9525" cap="flat" cmpd="sng">
              <a:solidFill>
                <a:schemeClr val="tx1"/>
              </a:solidFill>
              <a:prstDash val="solid"/>
              <a:round/>
              <a:headEnd type="triangle" w="med" len="med"/>
              <a:tailEnd type="triangle" w="med" len="med"/>
            </a:ln>
          </p:spPr>
        </p:sp>
        <p:sp>
          <p:nvSpPr>
            <p:cNvPr id="11" name="Text Box 15"/>
            <p:cNvSpPr txBox="true"/>
            <p:nvPr/>
          </p:nvSpPr>
          <p:spPr bwMode="auto">
            <a:xfrm>
              <a:off x="508" y="7785"/>
              <a:ext cx="7145" cy="2072"/>
            </a:xfrm>
            <a:prstGeom prst="rect">
              <a:avLst/>
            </a:prstGeom>
            <a:noFill/>
            <a:ln>
              <a:noFill/>
            </a:ln>
            <a:effectLst/>
          </p:spPr>
          <p:txBody>
            <a:bodyPr anchor="t" anchorCtr="false">
              <a:no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lvl="0" algn="just" eaLnBrk="1" hangingPunct="1">
                <a:spcBef>
                  <a:spcPts val="0"/>
                </a:spcBef>
                <a:buSzTx/>
                <a:buNone/>
                <a:defRPr/>
              </a:pPr>
              <a:r>
                <a:rPr lang="zh-CN" altLang="en-US" sz="16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信用产生的前提条件是私有制和社会分工。劳动者各自占有不同劳动产品，剩余产品有了流通。商品流通出现了矛盾—“一手交钱、一手交货”。 一些商品生产者出售商品时，购买者却可能因自己的商品尚未卖出而无钱购买。</a:t>
              </a:r>
              <a:endParaRPr lang="zh-CN" altLang="en-US" sz="16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just" eaLnBrk="1" hangingPunct="1">
                <a:spcBef>
                  <a:spcPts val="0"/>
                </a:spcBef>
                <a:buSzTx/>
                <a:buNone/>
                <a:defRPr/>
              </a:pPr>
              <a:r>
                <a:rPr lang="zh-CN" altLang="en-US" sz="160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赊销</a:t>
              </a:r>
              <a:r>
                <a:rPr lang="zh-CN" altLang="en-US" sz="16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，即延期支付应运而生。</a:t>
              </a:r>
              <a:endParaRPr lang="zh-CN" altLang="en-US" sz="16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13" name="Group 16"/>
            <p:cNvGrpSpPr/>
            <p:nvPr/>
          </p:nvGrpSpPr>
          <p:grpSpPr>
            <a:xfrm>
              <a:off x="7210" y="3270"/>
              <a:ext cx="7118" cy="6300"/>
              <a:chOff x="1514" y="1446"/>
              <a:chExt cx="3670" cy="2106"/>
            </a:xfrm>
          </p:grpSpPr>
          <p:sp>
            <p:nvSpPr>
              <p:cNvPr id="23576" name="Freeform 24"/>
              <p:cNvSpPr/>
              <p:nvPr/>
            </p:nvSpPr>
            <p:spPr>
              <a:xfrm>
                <a:off x="1924" y="1551"/>
                <a:ext cx="1158" cy="1715"/>
              </a:xfrm>
              <a:custGeom>
                <a:avLst/>
                <a:gdLst/>
                <a:ahLst/>
                <a:cxnLst>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Lst>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true">
                <a:gsLst>
                  <a:gs pos="0">
                    <a:srgbClr val="D11364"/>
                  </a:gs>
                  <a:gs pos="100000">
                    <a:srgbClr val="61092E"/>
                  </a:gs>
                </a:gsLst>
                <a:lin ang="5400000" scaled="true"/>
                <a:tileRect/>
              </a:gradFill>
              <a:ln w="0">
                <a:noFill/>
              </a:ln>
            </p:spPr>
            <p:txBody>
              <a:bodyPr/>
              <a:p>
                <a:endParaRPr lang="zh-CN" altLang="en-US">
                  <a:latin typeface="微软雅黑" panose="020B0503020204020204" pitchFamily="34" charset="-122"/>
                  <a:ea typeface="微软雅黑" panose="020B0503020204020204" pitchFamily="34" charset="-122"/>
                </a:endParaRPr>
              </a:p>
            </p:txBody>
          </p:sp>
          <p:sp>
            <p:nvSpPr>
              <p:cNvPr id="26" name="Freeform 17"/>
              <p:cNvSpPr/>
              <p:nvPr/>
            </p:nvSpPr>
            <p:spPr bwMode="gray">
              <a:xfrm>
                <a:off x="4817" y="1446"/>
                <a:ext cx="365" cy="533"/>
              </a:xfrm>
              <a:custGeom>
                <a:avLst/>
                <a:gdLst>
                  <a:gd name="T0" fmla="*/ 308 w 308"/>
                  <a:gd name="T1" fmla="*/ 120 h 444"/>
                  <a:gd name="T2" fmla="*/ 0 w 308"/>
                  <a:gd name="T3" fmla="*/ 444 h 444"/>
                  <a:gd name="T4" fmla="*/ 0 w 308"/>
                  <a:gd name="T5" fmla="*/ 286 h 444"/>
                  <a:gd name="T6" fmla="*/ 308 w 308"/>
                  <a:gd name="T7" fmla="*/ 0 h 444"/>
                  <a:gd name="T8" fmla="*/ 308 w 308"/>
                  <a:gd name="T9" fmla="*/ 120 h 444"/>
                </a:gdLst>
                <a:ahLst/>
                <a:cxnLst>
                  <a:cxn ang="0">
                    <a:pos x="T0" y="T1"/>
                  </a:cxn>
                  <a:cxn ang="0">
                    <a:pos x="T2" y="T3"/>
                  </a:cxn>
                  <a:cxn ang="0">
                    <a:pos x="T4" y="T5"/>
                  </a:cxn>
                  <a:cxn ang="0">
                    <a:pos x="T6" y="T7"/>
                  </a:cxn>
                  <a:cxn ang="0">
                    <a:pos x="T8" y="T9"/>
                  </a:cxn>
                </a:cxnLst>
                <a:rect l="0" t="0" r="r" b="b"/>
                <a:pathLst>
                  <a:path w="308" h="444">
                    <a:moveTo>
                      <a:pt x="308" y="120"/>
                    </a:moveTo>
                    <a:lnTo>
                      <a:pt x="0" y="444"/>
                    </a:lnTo>
                    <a:lnTo>
                      <a:pt x="0" y="286"/>
                    </a:lnTo>
                    <a:lnTo>
                      <a:pt x="308" y="0"/>
                    </a:lnTo>
                    <a:lnTo>
                      <a:pt x="308" y="120"/>
                    </a:lnTo>
                    <a:close/>
                  </a:path>
                </a:pathLst>
              </a:custGeom>
              <a:gradFill rotWithShape="true">
                <a:gsLst>
                  <a:gs pos="0">
                    <a:schemeClr val="accent2">
                      <a:gamma/>
                      <a:shade val="46275"/>
                      <a:invGamma/>
                    </a:schemeClr>
                  </a:gs>
                  <a:gs pos="50000">
                    <a:schemeClr val="accent2"/>
                  </a:gs>
                  <a:gs pos="100000">
                    <a:schemeClr val="accent2">
                      <a:gamma/>
                      <a:shade val="46275"/>
                      <a:invGamma/>
                    </a:schemeClr>
                  </a:gs>
                </a:gsLst>
                <a:lin ang="2700000" scaled="true"/>
              </a:gradFill>
              <a:ln>
                <a:noFill/>
              </a:ln>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3570" name="Freeform 18"/>
              <p:cNvSpPr/>
              <p:nvPr/>
            </p:nvSpPr>
            <p:spPr>
              <a:xfrm>
                <a:off x="3078" y="1446"/>
                <a:ext cx="2106" cy="341"/>
              </a:xfrm>
              <a:custGeom>
                <a:avLst/>
                <a:gdLst/>
                <a:ahLst/>
                <a:cxnLst>
                  <a:cxn ang="0">
                    <a:pos x="28710" y="7634"/>
                  </a:cxn>
                  <a:cxn ang="0">
                    <a:pos x="0" y="7634"/>
                  </a:cxn>
                  <a:cxn ang="0">
                    <a:pos x="8655" y="0"/>
                  </a:cxn>
                  <a:cxn ang="0">
                    <a:pos x="34694" y="0"/>
                  </a:cxn>
                  <a:cxn ang="0">
                    <a:pos x="28710" y="7634"/>
                  </a:cxn>
                </a:cxnLst>
                <a:pathLst>
                  <a:path w="1786" h="284">
                    <a:moveTo>
                      <a:pt x="1478" y="284"/>
                    </a:moveTo>
                    <a:lnTo>
                      <a:pt x="0" y="284"/>
                    </a:lnTo>
                    <a:lnTo>
                      <a:pt x="446" y="0"/>
                    </a:lnTo>
                    <a:lnTo>
                      <a:pt x="1786" y="0"/>
                    </a:lnTo>
                    <a:lnTo>
                      <a:pt x="1478" y="284"/>
                    </a:lnTo>
                    <a:close/>
                  </a:path>
                </a:pathLst>
              </a:custGeom>
              <a:solidFill>
                <a:schemeClr val="accent2"/>
              </a:solidFill>
              <a:ln w="0">
                <a:noFill/>
              </a:ln>
            </p:spPr>
            <p:txBody>
              <a:bodyPr/>
              <a:p>
                <a:endParaRPr lang="zh-CN" altLang="en-US">
                  <a:latin typeface="微软雅黑" panose="020B0503020204020204" pitchFamily="34" charset="-122"/>
                  <a:ea typeface="微软雅黑" panose="020B0503020204020204" pitchFamily="34" charset="-122"/>
                </a:endParaRPr>
              </a:p>
            </p:txBody>
          </p:sp>
          <p:sp>
            <p:nvSpPr>
              <p:cNvPr id="28" name="Freeform 19"/>
              <p:cNvSpPr/>
              <p:nvPr/>
            </p:nvSpPr>
            <p:spPr bwMode="gray">
              <a:xfrm>
                <a:off x="4452" y="1970"/>
                <a:ext cx="365" cy="530"/>
              </a:xfrm>
              <a:custGeom>
                <a:avLst/>
                <a:gdLst>
                  <a:gd name="T0" fmla="*/ 308 w 308"/>
                  <a:gd name="T1" fmla="*/ 120 h 442"/>
                  <a:gd name="T2" fmla="*/ 0 w 308"/>
                  <a:gd name="T3" fmla="*/ 442 h 442"/>
                  <a:gd name="T4" fmla="*/ 0 w 308"/>
                  <a:gd name="T5" fmla="*/ 286 h 442"/>
                  <a:gd name="T6" fmla="*/ 308 w 308"/>
                  <a:gd name="T7" fmla="*/ 0 h 442"/>
                  <a:gd name="T8" fmla="*/ 308 w 308"/>
                  <a:gd name="T9" fmla="*/ 120 h 442"/>
                </a:gdLst>
                <a:ahLst/>
                <a:cxnLst>
                  <a:cxn ang="0">
                    <a:pos x="T0" y="T1"/>
                  </a:cxn>
                  <a:cxn ang="0">
                    <a:pos x="T2" y="T3"/>
                  </a:cxn>
                  <a:cxn ang="0">
                    <a:pos x="T4" y="T5"/>
                  </a:cxn>
                  <a:cxn ang="0">
                    <a:pos x="T6" y="T7"/>
                  </a:cxn>
                  <a:cxn ang="0">
                    <a:pos x="T8" y="T9"/>
                  </a:cxn>
                </a:cxnLst>
                <a:rect l="0" t="0" r="r" b="b"/>
                <a:pathLst>
                  <a:path w="308" h="442">
                    <a:moveTo>
                      <a:pt x="308" y="120"/>
                    </a:moveTo>
                    <a:lnTo>
                      <a:pt x="0" y="442"/>
                    </a:lnTo>
                    <a:lnTo>
                      <a:pt x="0" y="286"/>
                    </a:lnTo>
                    <a:lnTo>
                      <a:pt x="308" y="0"/>
                    </a:lnTo>
                    <a:lnTo>
                      <a:pt x="308" y="120"/>
                    </a:lnTo>
                    <a:close/>
                  </a:path>
                </a:pathLst>
              </a:custGeom>
              <a:gradFill rotWithShape="true">
                <a:gsLst>
                  <a:gs pos="0">
                    <a:schemeClr val="hlink">
                      <a:gamma/>
                      <a:shade val="46275"/>
                      <a:invGamma/>
                    </a:schemeClr>
                  </a:gs>
                  <a:gs pos="50000">
                    <a:schemeClr val="hlink"/>
                  </a:gs>
                  <a:gs pos="100000">
                    <a:schemeClr val="hlink">
                      <a:gamma/>
                      <a:shade val="46275"/>
                      <a:invGamma/>
                    </a:schemeClr>
                  </a:gs>
                </a:gsLst>
                <a:lin ang="2700000" scaled="true"/>
              </a:gradFill>
              <a:ln>
                <a:noFill/>
              </a:ln>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3572" name="Freeform 20"/>
              <p:cNvSpPr/>
              <p:nvPr/>
            </p:nvSpPr>
            <p:spPr>
              <a:xfrm>
                <a:off x="2555" y="1970"/>
                <a:ext cx="2264" cy="340"/>
              </a:xfrm>
              <a:custGeom>
                <a:avLst/>
                <a:gdLst/>
                <a:ahLst/>
                <a:cxnLst>
                  <a:cxn ang="0">
                    <a:pos x="31332" y="7245"/>
                  </a:cxn>
                  <a:cxn ang="0">
                    <a:pos x="0" y="7245"/>
                  </a:cxn>
                  <a:cxn ang="0">
                    <a:pos x="8655" y="0"/>
                  </a:cxn>
                  <a:cxn ang="0">
                    <a:pos x="37296" y="0"/>
                  </a:cxn>
                  <a:cxn ang="0">
                    <a:pos x="31332" y="7245"/>
                  </a:cxn>
                </a:cxnLst>
                <a:pathLst>
                  <a:path w="1920" h="284">
                    <a:moveTo>
                      <a:pt x="1612" y="284"/>
                    </a:moveTo>
                    <a:lnTo>
                      <a:pt x="0" y="284"/>
                    </a:lnTo>
                    <a:lnTo>
                      <a:pt x="446" y="0"/>
                    </a:lnTo>
                    <a:lnTo>
                      <a:pt x="1920" y="0"/>
                    </a:lnTo>
                    <a:lnTo>
                      <a:pt x="1612" y="284"/>
                    </a:lnTo>
                    <a:close/>
                  </a:path>
                </a:pathLst>
              </a:custGeom>
              <a:solidFill>
                <a:schemeClr val="hlink"/>
              </a:solidFill>
              <a:ln w="0">
                <a:noFill/>
              </a:ln>
            </p:spPr>
            <p:txBody>
              <a:bodyPr/>
              <a:p>
                <a:endParaRPr lang="zh-CN" altLang="en-US">
                  <a:latin typeface="微软雅黑" panose="020B0503020204020204" pitchFamily="34" charset="-122"/>
                  <a:ea typeface="微软雅黑" panose="020B0503020204020204" pitchFamily="34" charset="-122"/>
                </a:endParaRPr>
              </a:p>
            </p:txBody>
          </p:sp>
          <p:sp>
            <p:nvSpPr>
              <p:cNvPr id="30" name="Freeform 21"/>
              <p:cNvSpPr/>
              <p:nvPr/>
            </p:nvSpPr>
            <p:spPr bwMode="gray">
              <a:xfrm>
                <a:off x="4086" y="2494"/>
                <a:ext cx="365" cy="532"/>
              </a:xfrm>
              <a:custGeom>
                <a:avLst/>
                <a:gdLst>
                  <a:gd name="T0" fmla="*/ 306 w 306"/>
                  <a:gd name="T1" fmla="*/ 122 h 444"/>
                  <a:gd name="T2" fmla="*/ 0 w 306"/>
                  <a:gd name="T3" fmla="*/ 444 h 444"/>
                  <a:gd name="T4" fmla="*/ 0 w 306"/>
                  <a:gd name="T5" fmla="*/ 286 h 444"/>
                  <a:gd name="T6" fmla="*/ 306 w 306"/>
                  <a:gd name="T7" fmla="*/ 0 h 444"/>
                  <a:gd name="T8" fmla="*/ 306 w 306"/>
                  <a:gd name="T9" fmla="*/ 122 h 444"/>
                </a:gdLst>
                <a:ahLst/>
                <a:cxnLst>
                  <a:cxn ang="0">
                    <a:pos x="T0" y="T1"/>
                  </a:cxn>
                  <a:cxn ang="0">
                    <a:pos x="T2" y="T3"/>
                  </a:cxn>
                  <a:cxn ang="0">
                    <a:pos x="T4" y="T5"/>
                  </a:cxn>
                  <a:cxn ang="0">
                    <a:pos x="T6" y="T7"/>
                  </a:cxn>
                  <a:cxn ang="0">
                    <a:pos x="T8" y="T9"/>
                  </a:cxn>
                </a:cxnLst>
                <a:rect l="0" t="0" r="r" b="b"/>
                <a:pathLst>
                  <a:path w="306" h="444">
                    <a:moveTo>
                      <a:pt x="306" y="122"/>
                    </a:moveTo>
                    <a:lnTo>
                      <a:pt x="0" y="444"/>
                    </a:lnTo>
                    <a:lnTo>
                      <a:pt x="0" y="286"/>
                    </a:lnTo>
                    <a:lnTo>
                      <a:pt x="306" y="0"/>
                    </a:lnTo>
                    <a:lnTo>
                      <a:pt x="306" y="122"/>
                    </a:lnTo>
                    <a:close/>
                  </a:path>
                </a:pathLst>
              </a:custGeom>
              <a:gradFill rotWithShape="true">
                <a:gsLst>
                  <a:gs pos="0">
                    <a:schemeClr val="folHlink">
                      <a:gamma/>
                      <a:shade val="46275"/>
                      <a:invGamma/>
                    </a:schemeClr>
                  </a:gs>
                  <a:gs pos="50000">
                    <a:schemeClr val="folHlink"/>
                  </a:gs>
                  <a:gs pos="100000">
                    <a:schemeClr val="folHlink">
                      <a:gamma/>
                      <a:shade val="46275"/>
                      <a:invGamma/>
                    </a:schemeClr>
                  </a:gs>
                </a:gsLst>
                <a:lin ang="2700000" scaled="true"/>
              </a:gradFill>
              <a:ln>
                <a:noFill/>
              </a:ln>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1" name="Freeform 22"/>
              <p:cNvSpPr/>
              <p:nvPr/>
            </p:nvSpPr>
            <p:spPr bwMode="gray">
              <a:xfrm>
                <a:off x="3722" y="3019"/>
                <a:ext cx="364" cy="533"/>
              </a:xfrm>
              <a:custGeom>
                <a:avLst/>
                <a:gdLst>
                  <a:gd name="T0" fmla="*/ 308 w 308"/>
                  <a:gd name="T1" fmla="*/ 122 h 444"/>
                  <a:gd name="T2" fmla="*/ 0 w 308"/>
                  <a:gd name="T3" fmla="*/ 444 h 444"/>
                  <a:gd name="T4" fmla="*/ 0 w 308"/>
                  <a:gd name="T5" fmla="*/ 286 h 444"/>
                  <a:gd name="T6" fmla="*/ 308 w 308"/>
                  <a:gd name="T7" fmla="*/ 0 h 444"/>
                  <a:gd name="T8" fmla="*/ 308 w 308"/>
                  <a:gd name="T9" fmla="*/ 122 h 444"/>
                </a:gdLst>
                <a:ahLst/>
                <a:cxnLst>
                  <a:cxn ang="0">
                    <a:pos x="T0" y="T1"/>
                  </a:cxn>
                  <a:cxn ang="0">
                    <a:pos x="T2" y="T3"/>
                  </a:cxn>
                  <a:cxn ang="0">
                    <a:pos x="T4" y="T5"/>
                  </a:cxn>
                  <a:cxn ang="0">
                    <a:pos x="T6" y="T7"/>
                  </a:cxn>
                  <a:cxn ang="0">
                    <a:pos x="T8" y="T9"/>
                  </a:cxn>
                </a:cxnLst>
                <a:rect l="0" t="0" r="r" b="b"/>
                <a:pathLst>
                  <a:path w="308" h="444">
                    <a:moveTo>
                      <a:pt x="308" y="122"/>
                    </a:moveTo>
                    <a:lnTo>
                      <a:pt x="0" y="444"/>
                    </a:lnTo>
                    <a:lnTo>
                      <a:pt x="0" y="286"/>
                    </a:lnTo>
                    <a:lnTo>
                      <a:pt x="308" y="0"/>
                    </a:lnTo>
                    <a:lnTo>
                      <a:pt x="308" y="122"/>
                    </a:lnTo>
                    <a:close/>
                  </a:path>
                </a:pathLst>
              </a:custGeom>
              <a:gradFill rotWithShape="true">
                <a:gsLst>
                  <a:gs pos="0">
                    <a:schemeClr val="accent1">
                      <a:gamma/>
                      <a:shade val="46275"/>
                      <a:invGamma/>
                    </a:schemeClr>
                  </a:gs>
                  <a:gs pos="50000">
                    <a:schemeClr val="accent1"/>
                  </a:gs>
                  <a:gs pos="100000">
                    <a:schemeClr val="accent1">
                      <a:gamma/>
                      <a:shade val="46275"/>
                      <a:invGamma/>
                    </a:schemeClr>
                  </a:gs>
                </a:gsLst>
                <a:lin ang="2700000" scaled="true"/>
              </a:gradFill>
              <a:ln>
                <a:noFill/>
              </a:ln>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3575" name="Freeform 23"/>
              <p:cNvSpPr/>
              <p:nvPr/>
            </p:nvSpPr>
            <p:spPr>
              <a:xfrm>
                <a:off x="1515" y="3022"/>
                <a:ext cx="2571" cy="340"/>
              </a:xfrm>
              <a:custGeom>
                <a:avLst/>
                <a:gdLst/>
                <a:ahLst/>
                <a:cxnLst>
                  <a:cxn ang="0">
                    <a:pos x="36480" y="7245"/>
                  </a:cxn>
                  <a:cxn ang="0">
                    <a:pos x="0" y="7245"/>
                  </a:cxn>
                  <a:cxn ang="0">
                    <a:pos x="8685" y="0"/>
                  </a:cxn>
                  <a:cxn ang="0">
                    <a:pos x="42465" y="0"/>
                  </a:cxn>
                  <a:cxn ang="0">
                    <a:pos x="36480" y="7245"/>
                  </a:cxn>
                </a:cxnLst>
                <a:pathLst>
                  <a:path w="2180" h="284">
                    <a:moveTo>
                      <a:pt x="1872" y="284"/>
                    </a:moveTo>
                    <a:lnTo>
                      <a:pt x="0" y="284"/>
                    </a:lnTo>
                    <a:lnTo>
                      <a:pt x="446" y="0"/>
                    </a:lnTo>
                    <a:lnTo>
                      <a:pt x="2180" y="0"/>
                    </a:lnTo>
                    <a:lnTo>
                      <a:pt x="1872" y="284"/>
                    </a:lnTo>
                    <a:close/>
                  </a:path>
                </a:pathLst>
              </a:custGeom>
              <a:solidFill>
                <a:schemeClr val="accent1"/>
              </a:solidFill>
              <a:ln w="0">
                <a:noFill/>
              </a:ln>
            </p:spPr>
            <p:txBody>
              <a:bodyPr/>
              <a:p>
                <a:endParaRPr lang="zh-CN" altLang="en-US">
                  <a:latin typeface="微软雅黑" panose="020B0503020204020204" pitchFamily="34" charset="-122"/>
                  <a:ea typeface="微软雅黑" panose="020B0503020204020204" pitchFamily="34" charset="-122"/>
                </a:endParaRPr>
              </a:p>
            </p:txBody>
          </p:sp>
          <p:sp>
            <p:nvSpPr>
              <p:cNvPr id="34" name="Rectangle 25"/>
              <p:cNvSpPr>
                <a:spLocks noChangeArrowheads="true"/>
              </p:cNvSpPr>
              <p:nvPr/>
            </p:nvSpPr>
            <p:spPr bwMode="gray">
              <a:xfrm>
                <a:off x="3082" y="1787"/>
                <a:ext cx="1744" cy="192"/>
              </a:xfrm>
              <a:prstGeom prst="rect">
                <a:avLst/>
              </a:prstGeom>
              <a:gradFill rotWithShape="true">
                <a:gsLst>
                  <a:gs pos="0">
                    <a:schemeClr val="accent2">
                      <a:gamma/>
                      <a:shade val="72549"/>
                      <a:invGamma/>
                    </a:schemeClr>
                  </a:gs>
                  <a:gs pos="50000">
                    <a:schemeClr val="accent2"/>
                  </a:gs>
                  <a:gs pos="100000">
                    <a:schemeClr val="accent2">
                      <a:gamma/>
                      <a:shade val="72549"/>
                      <a:invGamma/>
                    </a:schemeClr>
                  </a:gs>
                </a:gsLst>
                <a:lin ang="2700000" scaled="true"/>
              </a:gradFill>
              <a:ln>
                <a:noFill/>
              </a:ln>
              <a:effectLst/>
            </p:spPr>
            <p:txBody>
              <a:bodyPr wrap="none" anchor="ctr"/>
              <a:lstStyle/>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rPr>
                  <a:t>第四阶段</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5" name="Rectangle 26"/>
              <p:cNvSpPr>
                <a:spLocks noChangeArrowheads="true"/>
              </p:cNvSpPr>
              <p:nvPr/>
            </p:nvSpPr>
            <p:spPr bwMode="gray">
              <a:xfrm>
                <a:off x="2556" y="2310"/>
                <a:ext cx="1900" cy="188"/>
              </a:xfrm>
              <a:prstGeom prst="rect">
                <a:avLst/>
              </a:prstGeom>
              <a:gradFill rotWithShape="true">
                <a:gsLst>
                  <a:gs pos="0">
                    <a:schemeClr val="hlink">
                      <a:gamma/>
                      <a:shade val="72549"/>
                      <a:invGamma/>
                    </a:schemeClr>
                  </a:gs>
                  <a:gs pos="50000">
                    <a:schemeClr val="hlink"/>
                  </a:gs>
                  <a:gs pos="100000">
                    <a:schemeClr val="hlink">
                      <a:gamma/>
                      <a:shade val="72549"/>
                      <a:invGamma/>
                    </a:schemeClr>
                  </a:gs>
                </a:gsLst>
                <a:lin ang="2700000" scaled="true"/>
              </a:gradFill>
              <a:ln>
                <a:noFill/>
              </a:ln>
              <a:effectLst/>
            </p:spPr>
            <p:txBody>
              <a:bodyPr wrap="none" anchor="ctr"/>
              <a:lstStyle/>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rPr>
                  <a:t>第三阶段</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3579" name="Freeform 27"/>
              <p:cNvSpPr/>
              <p:nvPr/>
            </p:nvSpPr>
            <p:spPr>
              <a:xfrm>
                <a:off x="2036" y="2494"/>
                <a:ext cx="2415" cy="343"/>
              </a:xfrm>
              <a:custGeom>
                <a:avLst/>
                <a:gdLst/>
                <a:ahLst/>
                <a:cxnLst>
                  <a:cxn ang="0">
                    <a:pos x="33857" y="7522"/>
                  </a:cxn>
                  <a:cxn ang="0">
                    <a:pos x="0" y="7522"/>
                  </a:cxn>
                  <a:cxn ang="0">
                    <a:pos x="8662" y="0"/>
                  </a:cxn>
                  <a:cxn ang="0">
                    <a:pos x="39806" y="0"/>
                  </a:cxn>
                  <a:cxn ang="0">
                    <a:pos x="33857" y="7522"/>
                  </a:cxn>
                </a:cxnLst>
                <a:pathLst>
                  <a:path w="2048" h="286">
                    <a:moveTo>
                      <a:pt x="1742" y="286"/>
                    </a:moveTo>
                    <a:lnTo>
                      <a:pt x="0" y="286"/>
                    </a:lnTo>
                    <a:lnTo>
                      <a:pt x="446" y="0"/>
                    </a:lnTo>
                    <a:lnTo>
                      <a:pt x="2048" y="0"/>
                    </a:lnTo>
                    <a:lnTo>
                      <a:pt x="1742" y="286"/>
                    </a:lnTo>
                    <a:close/>
                  </a:path>
                </a:pathLst>
              </a:custGeom>
              <a:solidFill>
                <a:schemeClr val="folHlink"/>
              </a:solidFill>
              <a:ln w="0">
                <a:noFill/>
              </a:ln>
            </p:spPr>
            <p:txBody>
              <a:bodyPr/>
              <a:p>
                <a:endParaRPr lang="zh-CN" altLang="en-US">
                  <a:latin typeface="微软雅黑" panose="020B0503020204020204" pitchFamily="34" charset="-122"/>
                  <a:ea typeface="微软雅黑" panose="020B0503020204020204" pitchFamily="34" charset="-122"/>
                </a:endParaRPr>
              </a:p>
            </p:txBody>
          </p:sp>
          <p:sp>
            <p:nvSpPr>
              <p:cNvPr id="37" name="Rectangle 28"/>
              <p:cNvSpPr>
                <a:spLocks noChangeArrowheads="true"/>
              </p:cNvSpPr>
              <p:nvPr/>
            </p:nvSpPr>
            <p:spPr bwMode="gray">
              <a:xfrm>
                <a:off x="2037" y="2836"/>
                <a:ext cx="2056" cy="188"/>
              </a:xfrm>
              <a:prstGeom prst="rect">
                <a:avLst/>
              </a:prstGeom>
              <a:gradFill rotWithShape="true">
                <a:gsLst>
                  <a:gs pos="0">
                    <a:schemeClr val="folHlink">
                      <a:gamma/>
                      <a:shade val="72549"/>
                      <a:invGamma/>
                    </a:schemeClr>
                  </a:gs>
                  <a:gs pos="50000">
                    <a:schemeClr val="folHlink"/>
                  </a:gs>
                  <a:gs pos="100000">
                    <a:schemeClr val="folHlink">
                      <a:gamma/>
                      <a:shade val="72549"/>
                      <a:invGamma/>
                    </a:schemeClr>
                  </a:gs>
                </a:gsLst>
                <a:lin ang="2700000" scaled="true"/>
              </a:gradFill>
              <a:ln>
                <a:noFill/>
              </a:ln>
              <a:effectLst/>
            </p:spPr>
            <p:txBody>
              <a:bodyPr wrap="none" anchor="ctr"/>
              <a:lstStyle/>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rPr>
                  <a:t>第二阶段</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8" name="Rectangle 29"/>
              <p:cNvSpPr>
                <a:spLocks noChangeArrowheads="true"/>
              </p:cNvSpPr>
              <p:nvPr/>
            </p:nvSpPr>
            <p:spPr bwMode="gray">
              <a:xfrm>
                <a:off x="1514" y="3363"/>
                <a:ext cx="2213" cy="187"/>
              </a:xfrm>
              <a:prstGeom prst="rect">
                <a:avLst/>
              </a:prstGeom>
              <a:gradFill rotWithShape="true">
                <a:gsLst>
                  <a:gs pos="0">
                    <a:schemeClr val="accent1">
                      <a:gamma/>
                      <a:shade val="72549"/>
                      <a:invGamma/>
                    </a:schemeClr>
                  </a:gs>
                  <a:gs pos="50000">
                    <a:schemeClr val="accent1"/>
                  </a:gs>
                  <a:gs pos="100000">
                    <a:schemeClr val="accent1">
                      <a:gamma/>
                      <a:shade val="72549"/>
                      <a:invGamma/>
                    </a:schemeClr>
                  </a:gs>
                </a:gsLst>
                <a:lin ang="2700000" scaled="true"/>
              </a:gradFill>
              <a:ln>
                <a:noFill/>
              </a:ln>
              <a:effectLst/>
            </p:spPr>
            <p:txBody>
              <a:bodyPr wrap="none" anchor="ctr"/>
              <a:lstStyle/>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rPr>
                  <a:t>第一阶段</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5" name="Rectangle 3"/>
            <p:cNvSpPr txBox="true"/>
            <p:nvPr/>
          </p:nvSpPr>
          <p:spPr bwMode="auto">
            <a:xfrm>
              <a:off x="353" y="6238"/>
              <a:ext cx="8185" cy="1747"/>
            </a:xfrm>
            <a:prstGeom prst="rect">
              <a:avLst/>
            </a:prstGeom>
            <a:noFill/>
            <a:ln>
              <a:noFill/>
            </a:ln>
            <a:effectLst/>
          </p:spPr>
          <p:txBody>
            <a:bodyPr anchor="t" anchorCtr="false">
              <a:no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lvl="0" algn="just" eaLnBrk="1" hangingPunct="1">
                <a:spcBef>
                  <a:spcPts val="0"/>
                </a:spcBef>
                <a:buSzTx/>
                <a:buNone/>
                <a:defRPr/>
              </a:pPr>
              <a:r>
                <a:rPr lang="zh-CN" altLang="en-US" sz="16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赊销使买卖双方形成债权、债务关系，即信用关系。赊销到期支付货款时，货币只充当支付手段。商品在早已让渡之后独立完成价值的实现，确保了信用的兑现。整个过程区别于实物交易和现金交易，即</a:t>
              </a:r>
              <a:r>
                <a:rPr lang="zh-CN" altLang="en-US" sz="160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信用交易</a:t>
              </a:r>
              <a:r>
                <a:rPr lang="zh-CN" altLang="en-US" sz="16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6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 name="Rectangle 3"/>
            <p:cNvSpPr txBox="true">
              <a:spLocks noChangeArrowheads="true"/>
            </p:cNvSpPr>
            <p:nvPr/>
          </p:nvSpPr>
          <p:spPr bwMode="auto">
            <a:xfrm>
              <a:off x="395" y="4658"/>
              <a:ext cx="9275" cy="1380"/>
            </a:xfrm>
            <a:prstGeom prst="rect">
              <a:avLst/>
            </a:prstGeom>
            <a:noFill/>
            <a:ln>
              <a:noFill/>
            </a:ln>
            <a:effectLst/>
          </p:spPr>
          <p:txBody>
            <a:bodyPr anchor="t" anchorCtr="false">
              <a:no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lvl="0" algn="just" eaLnBrk="1" hangingPunct="1">
                <a:spcBef>
                  <a:spcPts val="0"/>
                </a:spcBef>
                <a:buSzTx/>
                <a:buNone/>
                <a:defRPr/>
              </a:pPr>
              <a:r>
                <a:rPr lang="zh-CN" altLang="en-US" sz="16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后来，信用交易超出商品买卖的范围。货币加入交易过程，出现借贷活动。从此，货币的运动和信用关系连结在一起，形成新的范畴—金融。现代金融业市场行为的主体大多以延期付款的形式相互提供信用，即</a:t>
              </a:r>
              <a:r>
                <a:rPr lang="zh-CN" altLang="en-US" sz="160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商业信用</a:t>
              </a:r>
              <a:r>
                <a:rPr lang="zh-CN" altLang="en-US" sz="16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6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Rectangle 3"/>
            <p:cNvSpPr txBox="true">
              <a:spLocks noChangeArrowheads="true"/>
            </p:cNvSpPr>
            <p:nvPr/>
          </p:nvSpPr>
          <p:spPr bwMode="auto">
            <a:xfrm>
              <a:off x="540" y="3288"/>
              <a:ext cx="8975" cy="1473"/>
            </a:xfrm>
            <a:prstGeom prst="rect">
              <a:avLst/>
            </a:prstGeom>
            <a:noFill/>
            <a:ln>
              <a:noFill/>
            </a:ln>
            <a:effectLst/>
          </p:spPr>
          <p:txBody>
            <a:bodyPr anchor="t" anchorCtr="false">
              <a:no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lvl="0" algn="just" eaLnBrk="1" hangingPunct="1">
                <a:spcBef>
                  <a:spcPts val="0"/>
                </a:spcBef>
                <a:buSzTx/>
                <a:buNone/>
                <a:defRPr/>
              </a:pPr>
              <a:r>
                <a:rPr lang="zh-CN" altLang="en-US" sz="16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私有制出现后，在市场经济较发达时期，随着现代银行的出现和发展，</a:t>
              </a:r>
              <a:r>
                <a:rPr lang="zh-CN" altLang="en-US" sz="160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银行信用</a:t>
              </a:r>
              <a:r>
                <a:rPr lang="zh-CN" altLang="en-US" sz="16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逐步取代商业信用，成为现代经济活动中最重要的信用形式。</a:t>
              </a:r>
              <a:endParaRPr lang="zh-CN" altLang="en-US" sz="16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pitchFamily="34" charset="-122"/>
                <a:ea typeface="微软雅黑" panose="020B0503020204020204" pitchFamily="34" charset="-122"/>
                <a:sym typeface="+mn-ea"/>
              </a:rPr>
              <a:t>四、信用的发展历程</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5605" name="Rectangle 3"/>
          <p:cNvSpPr>
            <a:spLocks noGrp="true"/>
          </p:cNvSpPr>
          <p:nvPr/>
        </p:nvSpPr>
        <p:spPr>
          <a:xfrm>
            <a:off x="1402080" y="2063115"/>
            <a:ext cx="9362440" cy="273177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eaLnBrk="1" hangingPunct="1">
              <a:spcBef>
                <a:spcPts val="600"/>
              </a:spcBef>
              <a:spcAft>
                <a:spcPts val="600"/>
              </a:spcAft>
            </a:pPr>
            <a:r>
              <a:rPr lang="zh-CN" altLang="en-US" sz="2400" dirty="0">
                <a:latin typeface="微软雅黑" panose="020B0503020204020204" pitchFamily="34" charset="-122"/>
                <a:ea typeface="微软雅黑" panose="020B0503020204020204" pitchFamily="34" charset="-122"/>
              </a:rPr>
              <a:t>总之，信用交易和信用制度是随着商品货币经济的不断发展而建立起来的；</a:t>
            </a:r>
            <a:endParaRPr lang="zh-CN" altLang="en-US" sz="2400" dirty="0">
              <a:latin typeface="微软雅黑" panose="020B0503020204020204" pitchFamily="34" charset="-122"/>
              <a:ea typeface="微软雅黑" panose="020B0503020204020204" pitchFamily="34" charset="-122"/>
            </a:endParaRPr>
          </a:p>
          <a:p>
            <a:pPr eaLnBrk="1" hangingPunct="1">
              <a:spcBef>
                <a:spcPts val="600"/>
              </a:spcBef>
              <a:spcAft>
                <a:spcPts val="600"/>
              </a:spcAft>
            </a:pPr>
            <a:r>
              <a:rPr lang="zh-CN" altLang="en-US" sz="2400" dirty="0">
                <a:latin typeface="微软雅黑" panose="020B0503020204020204" pitchFamily="34" charset="-122"/>
                <a:ea typeface="微软雅黑" panose="020B0503020204020204" pitchFamily="34" charset="-122"/>
              </a:rPr>
              <a:t>进而，信用交易的产生和信用制度的建立促进了商品交换和金融工具的发展；</a:t>
            </a:r>
            <a:endParaRPr lang="zh-CN" altLang="en-US" sz="2400" dirty="0">
              <a:latin typeface="微软雅黑" panose="020B0503020204020204" pitchFamily="34" charset="-122"/>
              <a:ea typeface="微软雅黑" panose="020B0503020204020204" pitchFamily="34" charset="-122"/>
            </a:endParaRPr>
          </a:p>
          <a:p>
            <a:pPr eaLnBrk="1" hangingPunct="1">
              <a:spcBef>
                <a:spcPts val="600"/>
              </a:spcBef>
              <a:spcAft>
                <a:spcPts val="600"/>
              </a:spcAft>
            </a:pPr>
            <a:r>
              <a:rPr lang="zh-CN" altLang="en-US" sz="2400" dirty="0">
                <a:latin typeface="微软雅黑" panose="020B0503020204020204" pitchFamily="34" charset="-122"/>
                <a:ea typeface="微软雅黑" panose="020B0503020204020204" pitchFamily="34" charset="-122"/>
              </a:rPr>
              <a:t>最终，现代市场经济发展成为建立在错综复杂的信用关系之上的信用经济。</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pitchFamily="34" charset="-122"/>
                <a:ea typeface="微软雅黑" panose="020B0503020204020204" pitchFamily="34" charset="-122"/>
                <a:sym typeface="+mn-ea"/>
              </a:rPr>
              <a:t>五、信用形式和信用分类</a:t>
            </a:r>
            <a:endParaRPr lang="zh-CN" altLang="en-US" sz="3200" dirty="0">
              <a:solidFill>
                <a:schemeClr val="bg1"/>
              </a:solidFill>
              <a:latin typeface="微软雅黑" panose="020B0503020204020204" pitchFamily="34" charset="-122"/>
              <a:ea typeface="微软雅黑" panose="020B0503020204020204" pitchFamily="34" charset="-122"/>
              <a:sym typeface="+mn-ea"/>
            </a:endParaRPr>
          </a:p>
        </p:txBody>
      </p:sp>
      <p:sp>
        <p:nvSpPr>
          <p:cNvPr id="4" name="Rectangle 2"/>
          <p:cNvSpPr txBox="true">
            <a:spLocks noChangeArrowheads="true"/>
          </p:cNvSpPr>
          <p:nvPr/>
        </p:nvSpPr>
        <p:spPr bwMode="white">
          <a:xfrm>
            <a:off x="1681480" y="1042035"/>
            <a:ext cx="8625840" cy="751205"/>
          </a:xfrm>
          <a:prstGeom prst="rect">
            <a:avLst/>
          </a:prstGeom>
          <a:noFill/>
          <a:ln>
            <a:noFill/>
          </a:ln>
          <a:effectLst/>
        </p:spPr>
        <p:txBody>
          <a:bodyPr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hlink"/>
              </a:buClr>
              <a:buSzTx/>
              <a:buFont typeface="Wingdings" panose="05000000000000000000" pitchFamily="2" charset="2"/>
              <a:buNone/>
              <a:defRPr/>
            </a:pPr>
            <a:r>
              <a:rPr kumimoji="0" lang="zh-CN" sz="20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按债权人和债务人结合的特点分类，分为</a:t>
            </a:r>
            <a:r>
              <a:rPr kumimoji="0" lang="zh-CN" sz="2000" b="1" i="0" u="none" strike="noStrike" kern="1200" cap="none" spc="0" normalizeH="0" baseline="0" noProof="0" dirty="0">
                <a:ln>
                  <a:noFill/>
                </a:ln>
                <a:solidFill>
                  <a:schemeClr val="accent4"/>
                </a:solidFill>
                <a:effectLst/>
                <a:uLnTx/>
                <a:uFillTx/>
                <a:latin typeface="微软雅黑" panose="020B0503020204020204" pitchFamily="34" charset="-122"/>
                <a:ea typeface="微软雅黑" panose="020B0503020204020204" pitchFamily="34" charset="-122"/>
                <a:cs typeface="+mn-cs"/>
              </a:rPr>
              <a:t>直接信用</a:t>
            </a:r>
            <a:r>
              <a:rPr kumimoji="0" lang="zh-CN" sz="20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和</a:t>
            </a:r>
            <a:r>
              <a:rPr kumimoji="0" lang="zh-CN" sz="2000" b="1" i="0" u="none" strike="noStrike" kern="1200" cap="none" spc="0" normalizeH="0" baseline="0" noProof="0" dirty="0">
                <a:ln>
                  <a:noFill/>
                </a:ln>
                <a:solidFill>
                  <a:schemeClr val="accent4"/>
                </a:solidFill>
                <a:effectLst/>
                <a:uLnTx/>
                <a:uFillTx/>
                <a:latin typeface="微软雅黑" panose="020B0503020204020204" pitchFamily="34" charset="-122"/>
                <a:ea typeface="微软雅黑" panose="020B0503020204020204" pitchFamily="34" charset="-122"/>
                <a:cs typeface="+mn-cs"/>
              </a:rPr>
              <a:t>间接信用</a:t>
            </a:r>
            <a:r>
              <a:rPr kumimoji="0" lang="zh-CN" sz="20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a:t>
            </a:r>
            <a:endParaRPr kumimoji="0" lang="zh-CN" sz="20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true"/>
          <p:nvPr/>
        </p:nvSpPr>
        <p:spPr>
          <a:xfrm>
            <a:off x="1485900" y="2068195"/>
            <a:ext cx="9202420" cy="2861310"/>
          </a:xfrm>
          <a:prstGeom prst="rect">
            <a:avLst/>
          </a:prstGeom>
          <a:noFill/>
        </p:spPr>
        <p:txBody>
          <a:bodyPr wrap="square" rtlCol="0">
            <a:spAutoFit/>
          </a:bodyPr>
          <a:p>
            <a:r>
              <a:rPr lang="zh-CN" altLang="en-US" sz="20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直接信用又称“直接金融”或“直接融资”</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在这种方式下，公司、企业在金融市场上从资金所有者那里直接融通货币资金。其方式是发行股票或债券。资金供求双方直接建立金融联系，不需要中介。包括预付或赊销商品形式的商业信用、发行及买卖有价债券形式的公司信用、国家信用等。</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间接信用</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：通过各种金融中介进行借贷活动的信用方式，又称“间接金融”或“间接融资”。</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a:latin typeface="微软雅黑" panose="020B0503020204020204" pitchFamily="34" charset="-122"/>
                <a:ea typeface="微软雅黑" panose="020B0503020204020204" pitchFamily="34" charset="-122"/>
                <a:cs typeface="微软雅黑" panose="020B0503020204020204" pitchFamily="34" charset="-122"/>
              </a:rPr>
              <a:t>　　债权人——金融中介——债务人</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pitchFamily="34" charset="-122"/>
                <a:ea typeface="微软雅黑" panose="020B0503020204020204" pitchFamily="34" charset="-122"/>
                <a:sym typeface="+mn-ea"/>
              </a:rPr>
              <a:t>五、信用形式和信用分类</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1270635" y="1257935"/>
            <a:ext cx="9647882" cy="4819015"/>
            <a:chOff x="0" y="2438"/>
            <a:chExt cx="14504" cy="7347"/>
          </a:xfrm>
        </p:grpSpPr>
        <p:sp>
          <p:nvSpPr>
            <p:cNvPr id="2" name="Rectangle 2"/>
            <p:cNvSpPr txBox="true">
              <a:spLocks noChangeArrowheads="true"/>
            </p:cNvSpPr>
            <p:nvPr/>
          </p:nvSpPr>
          <p:spPr bwMode="white">
            <a:xfrm>
              <a:off x="1020" y="3755"/>
              <a:ext cx="13237" cy="1145"/>
            </a:xfrm>
            <a:prstGeom prst="rect">
              <a:avLst/>
            </a:prstGeom>
            <a:noFill/>
            <a:ln>
              <a:noFill/>
            </a:ln>
            <a:effectLst/>
          </p:spPr>
          <p:txBody>
            <a:bodyPr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按不同主体划分，可以分为</a:t>
              </a:r>
              <a:r>
                <a:rPr lang="zh-CN" altLang="en-US" sz="2000" b="1" noProof="0" dirty="0">
                  <a:ln>
                    <a:noFill/>
                  </a:ln>
                  <a:solidFill>
                    <a:schemeClr val="accent4"/>
                  </a:solidFill>
                  <a:effectLst/>
                  <a:uLnTx/>
                  <a:uFillTx/>
                  <a:latin typeface="微软雅黑" panose="020B0503020204020204" pitchFamily="34" charset="-122"/>
                  <a:ea typeface="微软雅黑" panose="020B0503020204020204" pitchFamily="34" charset="-122"/>
                  <a:sym typeface="+mn-ea"/>
                </a:rPr>
                <a:t>国家信用</a:t>
              </a:r>
              <a:r>
                <a:rPr lang="zh-CN" altLang="en-US" sz="2000" b="1" noProof="0" dirty="0">
                  <a:ln>
                    <a:noFill/>
                  </a:ln>
                  <a:effectLst/>
                  <a:uLnTx/>
                  <a:uFillTx/>
                  <a:latin typeface="微软雅黑" panose="020B0503020204020204" pitchFamily="34" charset="-122"/>
                  <a:ea typeface="微软雅黑" panose="020B0503020204020204" pitchFamily="34" charset="-122"/>
                  <a:sym typeface="+mn-ea"/>
                </a:rPr>
                <a:t>、</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商业信用、银行信用、和消费信用。</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nvGrpSpPr>
            <p:cNvPr id="3" name="Group 3"/>
            <p:cNvGrpSpPr/>
            <p:nvPr/>
          </p:nvGrpSpPr>
          <p:grpSpPr>
            <a:xfrm>
              <a:off x="1758" y="5388"/>
              <a:ext cx="3967" cy="1695"/>
              <a:chOff x="768" y="1296"/>
              <a:chExt cx="1296" cy="678"/>
            </a:xfrm>
          </p:grpSpPr>
          <p:grpSp>
            <p:nvGrpSpPr>
              <p:cNvPr id="4" name="Group 10"/>
              <p:cNvGrpSpPr/>
              <p:nvPr/>
            </p:nvGrpSpPr>
            <p:grpSpPr>
              <a:xfrm>
                <a:off x="1189" y="1296"/>
                <a:ext cx="405" cy="405"/>
                <a:chOff x="1289" y="582"/>
                <a:chExt cx="668" cy="668"/>
              </a:xfrm>
            </p:grpSpPr>
            <p:sp>
              <p:nvSpPr>
                <p:cNvPr id="5" name="Oval 11"/>
                <p:cNvSpPr/>
                <p:nvPr/>
              </p:nvSpPr>
              <p:spPr>
                <a:xfrm>
                  <a:off x="1289" y="582"/>
                  <a:ext cx="668" cy="668"/>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6" name="Oval 12"/>
                <p:cNvSpPr/>
                <p:nvPr/>
              </p:nvSpPr>
              <p:spPr>
                <a:xfrm>
                  <a:off x="1296" y="587"/>
                  <a:ext cx="646" cy="647"/>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7" name="Oval 13"/>
                <p:cNvSpPr/>
                <p:nvPr/>
              </p:nvSpPr>
              <p:spPr>
                <a:xfrm>
                  <a:off x="1304" y="591"/>
                  <a:ext cx="631" cy="63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8" name="Oval 14"/>
                <p:cNvSpPr/>
                <p:nvPr/>
              </p:nvSpPr>
              <p:spPr>
                <a:xfrm>
                  <a:off x="1311" y="597"/>
                  <a:ext cx="600" cy="589"/>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9" name="Oval 15"/>
                <p:cNvSpPr/>
                <p:nvPr/>
              </p:nvSpPr>
              <p:spPr>
                <a:xfrm>
                  <a:off x="1346" y="613"/>
                  <a:ext cx="533" cy="479"/>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grpSp>
          <p:sp>
            <p:nvSpPr>
              <p:cNvPr id="10" name="Text Box 16"/>
              <p:cNvSpPr txBox="true"/>
              <p:nvPr/>
            </p:nvSpPr>
            <p:spPr>
              <a:xfrm>
                <a:off x="1298" y="1392"/>
                <a:ext cx="175" cy="206"/>
              </a:xfrm>
              <a:prstGeom prst="rect">
                <a:avLst/>
              </a:prstGeom>
              <a:noFill/>
              <a:ln w="9525">
                <a:noFill/>
              </a:ln>
            </p:spPr>
            <p:txBody>
              <a:bodyPr wrap="square" anchor="t" anchorCtr="false">
                <a:spAutoFit/>
              </a:bodyPr>
              <a:p>
                <a:pPr>
                  <a:lnSpc>
                    <a:spcPct val="80000"/>
                  </a:lnSpc>
                  <a:spcBef>
                    <a:spcPct val="20000"/>
                  </a:spcBef>
                  <a:buClr>
                    <a:schemeClr val="hlink"/>
                  </a:buClr>
                  <a:buFont typeface="Wingdings" panose="05000000000000000000" pitchFamily="2" charset="2"/>
                </a:pPr>
                <a:r>
                  <a:rPr lang="en-US" altLang="zh-CN" sz="2000" b="1" dirty="0">
                    <a:solidFill>
                      <a:srgbClr val="000000"/>
                    </a:solidFill>
                    <a:latin typeface="微软雅黑" panose="020B0503020204020204" pitchFamily="34" charset="-122"/>
                    <a:ea typeface="微软雅黑" panose="020B0503020204020204" pitchFamily="34" charset="-122"/>
                  </a:rPr>
                  <a:t>1</a:t>
                </a: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11" name="Text Box 17"/>
              <p:cNvSpPr txBox="true"/>
              <p:nvPr/>
            </p:nvSpPr>
            <p:spPr>
              <a:xfrm>
                <a:off x="768" y="1776"/>
                <a:ext cx="1296" cy="198"/>
              </a:xfrm>
              <a:prstGeom prst="rect">
                <a:avLst/>
              </a:prstGeom>
              <a:noFill/>
              <a:ln w="9525">
                <a:noFill/>
              </a:ln>
            </p:spPr>
            <p:txBody>
              <a:bodyPr anchor="t" anchorCtr="false">
                <a:spAutoFit/>
              </a:bodyPr>
              <a:p>
                <a:pPr>
                  <a:lnSpc>
                    <a:spcPct val="80000"/>
                  </a:lnSpc>
                  <a:spcBef>
                    <a:spcPct val="20000"/>
                  </a:spcBef>
                  <a:buClr>
                    <a:schemeClr val="hlink"/>
                  </a:buClr>
                  <a:buFont typeface="Wingdings" panose="05000000000000000000" pitchFamily="2" charset="2"/>
                </a:pPr>
                <a:endParaRPr lang="en-US" altLang="zh-CN" sz="1800" dirty="0">
                  <a:latin typeface="微软雅黑" panose="020B0503020204020204" pitchFamily="34" charset="-122"/>
                  <a:ea typeface="微软雅黑" panose="020B0503020204020204" pitchFamily="34" charset="-122"/>
                </a:endParaRPr>
              </a:p>
            </p:txBody>
          </p:sp>
        </p:grpSp>
        <p:pic>
          <p:nvPicPr>
            <p:cNvPr id="13" name="图片 1"/>
            <p:cNvPicPr>
              <a:picLocks noChangeAspect="true"/>
            </p:cNvPicPr>
            <p:nvPr/>
          </p:nvPicPr>
          <p:blipFill>
            <a:blip r:embed="rId4"/>
            <a:stretch>
              <a:fillRect/>
            </a:stretch>
          </p:blipFill>
          <p:spPr>
            <a:xfrm>
              <a:off x="1330" y="7205"/>
              <a:ext cx="3510" cy="2580"/>
            </a:xfrm>
            <a:prstGeom prst="rect">
              <a:avLst/>
            </a:prstGeom>
            <a:noFill/>
            <a:ln w="9525">
              <a:noFill/>
            </a:ln>
          </p:spPr>
        </p:pic>
        <p:sp>
          <p:nvSpPr>
            <p:cNvPr id="15" name="AutoShape 4"/>
            <p:cNvSpPr/>
            <p:nvPr/>
          </p:nvSpPr>
          <p:spPr>
            <a:xfrm>
              <a:off x="0" y="2438"/>
              <a:ext cx="8675" cy="860"/>
            </a:xfrm>
            <a:prstGeom prst="chevron">
              <a:avLst>
                <a:gd name="adj" fmla="val 183157"/>
              </a:avLst>
            </a:prstGeom>
            <a:solidFill>
              <a:srgbClr val="C0C0C0"/>
            </a:solidFill>
            <a:ln w="6350" cap="flat" cmpd="sng">
              <a:solidFill>
                <a:srgbClr val="727272"/>
              </a:solidFill>
              <a:prstDash val="solid"/>
              <a:miter/>
              <a:headEnd type="none" w="med" len="med"/>
              <a:tailEnd type="none" w="med" len="med"/>
            </a:ln>
          </p:spPr>
          <p:txBody>
            <a:bodyPr wrap="none" anchor="ctr" anchorCtr="false"/>
            <a:p>
              <a:pPr>
                <a:lnSpc>
                  <a:spcPct val="80000"/>
                </a:lnSpc>
                <a:spcBef>
                  <a:spcPct val="20000"/>
                </a:spcBef>
                <a:buClr>
                  <a:schemeClr val="hlink"/>
                </a:buClr>
                <a:buFont typeface="Wingdings" panose="05000000000000000000" pitchFamily="2" charset="2"/>
              </a:pPr>
              <a:r>
                <a:rPr lang="zh-CN" altLang="en-US" sz="2400" b="1" dirty="0">
                  <a:latin typeface="微软雅黑" panose="020B0503020204020204" pitchFamily="34" charset="-122"/>
                  <a:ea typeface="微软雅黑" panose="020B0503020204020204" pitchFamily="34" charset="-122"/>
                </a:rPr>
                <a:t>主要信用类型介绍</a:t>
              </a:r>
              <a:endParaRPr lang="zh-CN" altLang="en-US" sz="2400" b="1" dirty="0">
                <a:latin typeface="微软雅黑" panose="020B0503020204020204" pitchFamily="34" charset="-122"/>
                <a:ea typeface="微软雅黑" panose="020B0503020204020204" pitchFamily="34" charset="-122"/>
              </a:endParaRPr>
            </a:p>
          </p:txBody>
        </p:sp>
        <p:sp>
          <p:nvSpPr>
            <p:cNvPr id="27659" name="矩形 2"/>
            <p:cNvSpPr/>
            <p:nvPr/>
          </p:nvSpPr>
          <p:spPr>
            <a:xfrm>
              <a:off x="4839" y="5166"/>
              <a:ext cx="9665" cy="2955"/>
            </a:xfrm>
            <a:prstGeom prst="rect">
              <a:avLst/>
            </a:prstGeom>
            <a:noFill/>
            <a:ln w="9525">
              <a:noFill/>
            </a:ln>
          </p:spPr>
          <p:txBody>
            <a:bodyPr anchor="t" anchorCtr="false">
              <a:spAutoFit/>
            </a:bodyPr>
            <a:p>
              <a:pPr fontAlgn="auto">
                <a:lnSpc>
                  <a:spcPct val="100000"/>
                </a:lnSpc>
                <a:spcBef>
                  <a:spcPts val="0"/>
                </a:spcBef>
                <a:buClr>
                  <a:schemeClr val="hlink"/>
                </a:buClr>
                <a:buFont typeface="Wingdings" panose="05000000000000000000" pitchFamily="2" charset="2"/>
              </a:pPr>
              <a:r>
                <a:rPr lang="zh-CN" altLang="zh-CN" sz="2000" dirty="0">
                  <a:solidFill>
                    <a:srgbClr val="FF0000"/>
                  </a:solidFill>
                  <a:latin typeface="微软雅黑" panose="020B0503020204020204" pitchFamily="34" charset="-122"/>
                  <a:ea typeface="微软雅黑" panose="020B0503020204020204" pitchFamily="34" charset="-122"/>
                </a:rPr>
                <a:t>国家信用</a:t>
              </a:r>
              <a:r>
                <a:rPr lang="zh-CN" altLang="zh-CN" sz="2000" dirty="0">
                  <a:solidFill>
                    <a:schemeClr val="tx1"/>
                  </a:solidFill>
                  <a:latin typeface="微软雅黑" panose="020B0503020204020204" pitchFamily="34" charset="-122"/>
                  <a:ea typeface="微软雅黑" panose="020B0503020204020204" pitchFamily="34" charset="-122"/>
                </a:rPr>
                <a:t>也称政府信用、公共信用，是指一个国家各级政府举债的能力。政府提供各种</a:t>
              </a:r>
              <a:r>
                <a:rPr lang="zh-CN" altLang="en-US" sz="2000" dirty="0">
                  <a:solidFill>
                    <a:schemeClr val="tx1"/>
                  </a:solidFill>
                  <a:latin typeface="微软雅黑" panose="020B0503020204020204" pitchFamily="34" charset="-122"/>
                  <a:ea typeface="微软雅黑" panose="020B0503020204020204" pitchFamily="34" charset="-122"/>
                </a:rPr>
                <a:t>基础</a:t>
              </a:r>
              <a:r>
                <a:rPr lang="zh-CN" altLang="zh-CN" sz="2000" dirty="0">
                  <a:solidFill>
                    <a:schemeClr val="tx1"/>
                  </a:solidFill>
                  <a:latin typeface="微软雅黑" panose="020B0503020204020204" pitchFamily="34" charset="-122"/>
                  <a:ea typeface="微软雅黑" panose="020B0503020204020204" pitchFamily="34" charset="-122"/>
                </a:rPr>
                <a:t>服务，诸如国防、教育、交通、保健及社会福利，需庞大经费支出。为弥补财政赤字，政府发行或出售各种信用工具。这些信用工具代表政府对持有人所做出的将来偿还借款的承诺。偿还债务的承诺来自公共机关，因此称为公共信用。</a:t>
              </a:r>
              <a:endParaRPr lang="zh-CN" altLang="zh-CN" sz="2000" dirty="0">
                <a:solidFill>
                  <a:schemeClr val="tx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pitchFamily="34" charset="-122"/>
                <a:ea typeface="微软雅黑" panose="020B0503020204020204" pitchFamily="34" charset="-122"/>
                <a:sym typeface="+mn-ea"/>
              </a:rPr>
              <a:t>五、信用形式和信用分类</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730744" y="2315377"/>
            <a:ext cx="9826623" cy="3840654"/>
            <a:chOff x="-937" y="3809"/>
            <a:chExt cx="14817" cy="5502"/>
          </a:xfrm>
        </p:grpSpPr>
        <p:grpSp>
          <p:nvGrpSpPr>
            <p:cNvPr id="31751" name="Group 3"/>
            <p:cNvGrpSpPr/>
            <p:nvPr/>
          </p:nvGrpSpPr>
          <p:grpSpPr>
            <a:xfrm>
              <a:off x="873" y="4375"/>
              <a:ext cx="3967" cy="1695"/>
              <a:chOff x="768" y="1296"/>
              <a:chExt cx="1296" cy="678"/>
            </a:xfrm>
          </p:grpSpPr>
          <p:grpSp>
            <p:nvGrpSpPr>
              <p:cNvPr id="31752" name="Group 10"/>
              <p:cNvGrpSpPr/>
              <p:nvPr/>
            </p:nvGrpSpPr>
            <p:grpSpPr>
              <a:xfrm>
                <a:off x="1189" y="1296"/>
                <a:ext cx="405" cy="405"/>
                <a:chOff x="1289" y="582"/>
                <a:chExt cx="668" cy="668"/>
              </a:xfrm>
            </p:grpSpPr>
            <p:sp>
              <p:nvSpPr>
                <p:cNvPr id="31753" name="Oval 11"/>
                <p:cNvSpPr/>
                <p:nvPr/>
              </p:nvSpPr>
              <p:spPr>
                <a:xfrm>
                  <a:off x="1289" y="582"/>
                  <a:ext cx="668" cy="668"/>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31754" name="Oval 12"/>
                <p:cNvSpPr/>
                <p:nvPr/>
              </p:nvSpPr>
              <p:spPr>
                <a:xfrm>
                  <a:off x="1296" y="587"/>
                  <a:ext cx="646" cy="647"/>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31755" name="Oval 13"/>
                <p:cNvSpPr/>
                <p:nvPr/>
              </p:nvSpPr>
              <p:spPr>
                <a:xfrm>
                  <a:off x="1304" y="591"/>
                  <a:ext cx="631" cy="63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31756" name="Oval 14"/>
                <p:cNvSpPr/>
                <p:nvPr/>
              </p:nvSpPr>
              <p:spPr>
                <a:xfrm>
                  <a:off x="1311" y="597"/>
                  <a:ext cx="600" cy="589"/>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31757" name="Oval 15"/>
                <p:cNvSpPr/>
                <p:nvPr/>
              </p:nvSpPr>
              <p:spPr>
                <a:xfrm>
                  <a:off x="1346" y="613"/>
                  <a:ext cx="533" cy="479"/>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grpSp>
          <p:sp>
            <p:nvSpPr>
              <p:cNvPr id="31758" name="Text Box 16"/>
              <p:cNvSpPr txBox="true"/>
              <p:nvPr/>
            </p:nvSpPr>
            <p:spPr>
              <a:xfrm>
                <a:off x="1297" y="1378"/>
                <a:ext cx="175" cy="193"/>
              </a:xfrm>
              <a:prstGeom prst="rect">
                <a:avLst/>
              </a:prstGeom>
              <a:noFill/>
              <a:ln w="9525">
                <a:noFill/>
              </a:ln>
            </p:spPr>
            <p:txBody>
              <a:bodyPr wrap="square" anchor="t" anchorCtr="false">
                <a:spAutoFit/>
              </a:bodyPr>
              <a:p>
                <a:pPr>
                  <a:lnSpc>
                    <a:spcPct val="80000"/>
                  </a:lnSpc>
                  <a:spcBef>
                    <a:spcPct val="20000"/>
                  </a:spcBef>
                  <a:buClr>
                    <a:schemeClr val="hlink"/>
                  </a:buClr>
                  <a:buFont typeface="Wingdings" panose="05000000000000000000" pitchFamily="2" charset="2"/>
                </a:pPr>
                <a:r>
                  <a:rPr lang="en-US" altLang="zh-CN" sz="2000" b="1" dirty="0">
                    <a:solidFill>
                      <a:srgbClr val="000000"/>
                    </a:solidFill>
                    <a:latin typeface="微软雅黑" panose="020B0503020204020204" pitchFamily="34" charset="-122"/>
                    <a:ea typeface="微软雅黑" panose="020B0503020204020204" pitchFamily="34" charset="-122"/>
                  </a:rPr>
                  <a:t>2</a:t>
                </a: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31759" name="Text Box 17"/>
              <p:cNvSpPr txBox="true"/>
              <p:nvPr/>
            </p:nvSpPr>
            <p:spPr>
              <a:xfrm>
                <a:off x="768" y="1776"/>
                <a:ext cx="1296" cy="198"/>
              </a:xfrm>
              <a:prstGeom prst="rect">
                <a:avLst/>
              </a:prstGeom>
              <a:noFill/>
              <a:ln w="9525">
                <a:noFill/>
              </a:ln>
            </p:spPr>
            <p:txBody>
              <a:bodyPr anchor="t" anchorCtr="false">
                <a:spAutoFit/>
              </a:bodyPr>
              <a:p>
                <a:pPr>
                  <a:lnSpc>
                    <a:spcPct val="80000"/>
                  </a:lnSpc>
                  <a:spcBef>
                    <a:spcPct val="20000"/>
                  </a:spcBef>
                  <a:buClr>
                    <a:schemeClr val="hlink"/>
                  </a:buClr>
                  <a:buFont typeface="Wingdings" panose="05000000000000000000" pitchFamily="2" charset="2"/>
                </a:pPr>
                <a:endParaRPr lang="en-US" altLang="zh-CN" sz="1800" dirty="0">
                  <a:latin typeface="微软雅黑" panose="020B0503020204020204" pitchFamily="34" charset="-122"/>
                  <a:ea typeface="微软雅黑" panose="020B0503020204020204" pitchFamily="34" charset="-122"/>
                </a:endParaRPr>
              </a:p>
            </p:txBody>
          </p:sp>
        </p:grpSp>
        <p:sp>
          <p:nvSpPr>
            <p:cNvPr id="2" name="矩形 6"/>
            <p:cNvSpPr/>
            <p:nvPr/>
          </p:nvSpPr>
          <p:spPr>
            <a:xfrm>
              <a:off x="4225" y="3809"/>
              <a:ext cx="9655" cy="1894"/>
            </a:xfrm>
            <a:prstGeom prst="rect">
              <a:avLst/>
            </a:prstGeom>
            <a:noFill/>
            <a:ln w="9525">
              <a:noFill/>
            </a:ln>
          </p:spPr>
          <p:txBody>
            <a:bodyPr anchor="t" anchorCtr="false">
              <a:spAutoFit/>
            </a:bodyPr>
            <a:p>
              <a:pPr fontAlgn="auto">
                <a:lnSpc>
                  <a:spcPct val="100000"/>
                </a:lnSpc>
                <a:spcBef>
                  <a:spcPts val="0"/>
                </a:spcBef>
                <a:buClr>
                  <a:schemeClr val="hlink"/>
                </a:buClr>
                <a:buFont typeface="Wingdings" panose="05000000000000000000" pitchFamily="2" charset="2"/>
              </a:pPr>
              <a:r>
                <a:rPr lang="zh-CN" altLang="zh-CN" sz="2000" dirty="0">
                  <a:solidFill>
                    <a:srgbClr val="FF0000"/>
                  </a:solidFill>
                  <a:latin typeface="微软雅黑" panose="020B0503020204020204" pitchFamily="34" charset="-122"/>
                  <a:ea typeface="微软雅黑" panose="020B0503020204020204" pitchFamily="34" charset="-122"/>
                </a:rPr>
                <a:t>商业信用</a:t>
              </a:r>
              <a:r>
                <a:rPr lang="zh-CN" altLang="zh-CN" sz="2000" dirty="0">
                  <a:latin typeface="微软雅黑" panose="020B0503020204020204" pitchFamily="34" charset="-122"/>
                  <a:ea typeface="微软雅黑" panose="020B0503020204020204" pitchFamily="34" charset="-122"/>
                </a:rPr>
                <a:t>有两种形式。一是企业之间相互提供的、与商品的生产和流通有关的信用，如赊销、预付和分期付款等形式；二是企业直接向社会集资，主要采取发行公司（企业）债券的形式。</a:t>
              </a:r>
              <a:endParaRPr lang="zh-CN" altLang="zh-CN" sz="2000" dirty="0">
                <a:latin typeface="微软雅黑" panose="020B0503020204020204" pitchFamily="34" charset="-122"/>
                <a:ea typeface="微软雅黑" panose="020B0503020204020204" pitchFamily="34" charset="-122"/>
              </a:endParaRPr>
            </a:p>
          </p:txBody>
        </p:sp>
        <p:pic>
          <p:nvPicPr>
            <p:cNvPr id="31761" name="图片 2"/>
            <p:cNvPicPr>
              <a:picLocks noChangeAspect="true"/>
            </p:cNvPicPr>
            <p:nvPr/>
          </p:nvPicPr>
          <p:blipFill>
            <a:blip r:embed="rId4"/>
            <a:stretch>
              <a:fillRect/>
            </a:stretch>
          </p:blipFill>
          <p:spPr>
            <a:xfrm>
              <a:off x="-937" y="6250"/>
              <a:ext cx="4686" cy="3061"/>
            </a:xfrm>
            <a:prstGeom prst="rect">
              <a:avLst/>
            </a:prstGeom>
            <a:noFill/>
            <a:ln w="9525">
              <a:noFill/>
            </a:ln>
          </p:spPr>
        </p:pic>
      </p:grpSp>
      <p:sp>
        <p:nvSpPr>
          <p:cNvPr id="5" name="Rectangle 2"/>
          <p:cNvSpPr txBox="true">
            <a:spLocks noChangeArrowheads="true"/>
          </p:cNvSpPr>
          <p:nvPr/>
        </p:nvSpPr>
        <p:spPr bwMode="white">
          <a:xfrm>
            <a:off x="1931346" y="1256906"/>
            <a:ext cx="8805089" cy="751024"/>
          </a:xfrm>
          <a:prstGeom prst="rect">
            <a:avLst/>
          </a:prstGeom>
          <a:noFill/>
          <a:ln>
            <a:noFill/>
          </a:ln>
          <a:effectLst/>
        </p:spPr>
        <p:txBody>
          <a:bodyPr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按不同主体划分，可以分为</a:t>
            </a:r>
            <a:r>
              <a:rPr lang="zh-CN" altLang="en-US" sz="2000" b="1" noProof="0" dirty="0">
                <a:ln>
                  <a:noFill/>
                </a:ln>
                <a:solidFill>
                  <a:schemeClr val="tx1"/>
                </a:solidFill>
                <a:effectLst/>
                <a:uLnTx/>
                <a:uFillTx/>
                <a:latin typeface="微软雅黑" panose="020B0503020204020204" pitchFamily="34" charset="-122"/>
                <a:ea typeface="微软雅黑" panose="020B0503020204020204" pitchFamily="34" charset="-122"/>
                <a:sym typeface="+mn-ea"/>
              </a:rPr>
              <a:t>国家信用</a:t>
            </a:r>
            <a:r>
              <a:rPr lang="zh-CN" altLang="en-US" sz="2000" b="1" noProof="0" dirty="0">
                <a:ln>
                  <a:noFill/>
                </a:ln>
                <a:effectLst/>
                <a:uLnTx/>
                <a:uFillTx/>
                <a:latin typeface="微软雅黑" panose="020B0503020204020204" pitchFamily="34" charset="-122"/>
                <a:ea typeface="微软雅黑" panose="020B0503020204020204" pitchFamily="34" charset="-122"/>
                <a:sym typeface="+mn-ea"/>
              </a:rPr>
              <a:t>、</a:t>
            </a:r>
            <a:r>
              <a:rPr kumimoji="0" lang="zh-CN" altLang="en-US" sz="2000" b="1" i="0" u="none" strike="noStrike" kern="1200" cap="none" spc="0" normalizeH="0" baseline="0" noProof="0" dirty="0">
                <a:ln>
                  <a:noFill/>
                </a:ln>
                <a:solidFill>
                  <a:schemeClr val="accent4"/>
                </a:solidFill>
                <a:effectLst/>
                <a:uLnTx/>
                <a:uFillTx/>
                <a:latin typeface="微软雅黑" panose="020B0503020204020204" pitchFamily="34" charset="-122"/>
                <a:ea typeface="微软雅黑" panose="020B0503020204020204" pitchFamily="34" charset="-122"/>
                <a:cs typeface="+mn-cs"/>
              </a:rPr>
              <a:t>商业信用</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、银行信用、和消费信用。</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1651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pitchFamily="34" charset="-122"/>
                <a:ea typeface="微软雅黑" panose="020B0503020204020204" pitchFamily="34" charset="-122"/>
                <a:sym typeface="+mn-ea"/>
              </a:rPr>
              <a:t>五、信用形式和信用分类</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931135" y="2489191"/>
            <a:ext cx="8618274" cy="1404470"/>
            <a:chOff x="873" y="4058"/>
            <a:chExt cx="12995" cy="2012"/>
          </a:xfrm>
        </p:grpSpPr>
        <p:grpSp>
          <p:nvGrpSpPr>
            <p:cNvPr id="31751" name="Group 3"/>
            <p:cNvGrpSpPr/>
            <p:nvPr/>
          </p:nvGrpSpPr>
          <p:grpSpPr>
            <a:xfrm>
              <a:off x="873" y="4375"/>
              <a:ext cx="3967" cy="1695"/>
              <a:chOff x="768" y="1296"/>
              <a:chExt cx="1296" cy="678"/>
            </a:xfrm>
          </p:grpSpPr>
          <p:grpSp>
            <p:nvGrpSpPr>
              <p:cNvPr id="31752" name="Group 10"/>
              <p:cNvGrpSpPr/>
              <p:nvPr/>
            </p:nvGrpSpPr>
            <p:grpSpPr>
              <a:xfrm>
                <a:off x="1189" y="1296"/>
                <a:ext cx="405" cy="405"/>
                <a:chOff x="1289" y="582"/>
                <a:chExt cx="668" cy="668"/>
              </a:xfrm>
            </p:grpSpPr>
            <p:sp>
              <p:nvSpPr>
                <p:cNvPr id="31753" name="Oval 11"/>
                <p:cNvSpPr/>
                <p:nvPr/>
              </p:nvSpPr>
              <p:spPr>
                <a:xfrm>
                  <a:off x="1289" y="582"/>
                  <a:ext cx="668" cy="668"/>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31754" name="Oval 12"/>
                <p:cNvSpPr/>
                <p:nvPr/>
              </p:nvSpPr>
              <p:spPr>
                <a:xfrm>
                  <a:off x="1296" y="587"/>
                  <a:ext cx="646" cy="647"/>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31755" name="Oval 13"/>
                <p:cNvSpPr/>
                <p:nvPr/>
              </p:nvSpPr>
              <p:spPr>
                <a:xfrm>
                  <a:off x="1304" y="591"/>
                  <a:ext cx="631" cy="63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31756" name="Oval 14"/>
                <p:cNvSpPr/>
                <p:nvPr/>
              </p:nvSpPr>
              <p:spPr>
                <a:xfrm>
                  <a:off x="1311" y="597"/>
                  <a:ext cx="600" cy="589"/>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31757" name="Oval 15"/>
                <p:cNvSpPr/>
                <p:nvPr/>
              </p:nvSpPr>
              <p:spPr>
                <a:xfrm>
                  <a:off x="1346" y="613"/>
                  <a:ext cx="533" cy="479"/>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grpSp>
          <p:sp>
            <p:nvSpPr>
              <p:cNvPr id="31758" name="Text Box 16"/>
              <p:cNvSpPr txBox="true"/>
              <p:nvPr/>
            </p:nvSpPr>
            <p:spPr>
              <a:xfrm>
                <a:off x="1297" y="1378"/>
                <a:ext cx="175" cy="193"/>
              </a:xfrm>
              <a:prstGeom prst="rect">
                <a:avLst/>
              </a:prstGeom>
              <a:noFill/>
              <a:ln w="9525">
                <a:noFill/>
              </a:ln>
            </p:spPr>
            <p:txBody>
              <a:bodyPr wrap="square" anchor="t" anchorCtr="false">
                <a:spAutoFit/>
              </a:bodyPr>
              <a:p>
                <a:pPr>
                  <a:lnSpc>
                    <a:spcPct val="80000"/>
                  </a:lnSpc>
                  <a:spcBef>
                    <a:spcPct val="20000"/>
                  </a:spcBef>
                  <a:buClr>
                    <a:schemeClr val="hlink"/>
                  </a:buClr>
                  <a:buFont typeface="Wingdings" panose="05000000000000000000" pitchFamily="2" charset="2"/>
                </a:pPr>
                <a:r>
                  <a:rPr lang="en-US" altLang="zh-CN" sz="2000" b="1" dirty="0">
                    <a:solidFill>
                      <a:srgbClr val="000000"/>
                    </a:solidFill>
                    <a:latin typeface="微软雅黑" panose="020B0503020204020204" pitchFamily="34" charset="-122"/>
                    <a:ea typeface="微软雅黑" panose="020B0503020204020204" pitchFamily="34" charset="-122"/>
                  </a:rPr>
                  <a:t>3</a:t>
                </a: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31759" name="Text Box 17"/>
              <p:cNvSpPr txBox="true"/>
              <p:nvPr/>
            </p:nvSpPr>
            <p:spPr>
              <a:xfrm>
                <a:off x="768" y="1776"/>
                <a:ext cx="1296" cy="198"/>
              </a:xfrm>
              <a:prstGeom prst="rect">
                <a:avLst/>
              </a:prstGeom>
              <a:noFill/>
              <a:ln w="9525">
                <a:noFill/>
              </a:ln>
            </p:spPr>
            <p:txBody>
              <a:bodyPr anchor="t" anchorCtr="false">
                <a:spAutoFit/>
              </a:bodyPr>
              <a:p>
                <a:pPr>
                  <a:lnSpc>
                    <a:spcPct val="80000"/>
                  </a:lnSpc>
                  <a:spcBef>
                    <a:spcPct val="20000"/>
                  </a:spcBef>
                  <a:buClr>
                    <a:schemeClr val="hlink"/>
                  </a:buClr>
                  <a:buFont typeface="Wingdings" panose="05000000000000000000" pitchFamily="2" charset="2"/>
                </a:pPr>
                <a:endParaRPr lang="en-US" altLang="zh-CN" sz="1800" dirty="0">
                  <a:latin typeface="微软雅黑" panose="020B0503020204020204" pitchFamily="34" charset="-122"/>
                  <a:ea typeface="微软雅黑" panose="020B0503020204020204" pitchFamily="34" charset="-122"/>
                </a:endParaRPr>
              </a:p>
            </p:txBody>
          </p:sp>
        </p:grpSp>
        <p:sp>
          <p:nvSpPr>
            <p:cNvPr id="2" name="矩形 6"/>
            <p:cNvSpPr/>
            <p:nvPr/>
          </p:nvSpPr>
          <p:spPr>
            <a:xfrm>
              <a:off x="4213" y="4058"/>
              <a:ext cx="9655" cy="1454"/>
            </a:xfrm>
            <a:prstGeom prst="rect">
              <a:avLst/>
            </a:prstGeom>
            <a:noFill/>
            <a:ln w="9525">
              <a:noFill/>
            </a:ln>
          </p:spPr>
          <p:txBody>
            <a:bodyPr anchor="t" anchorCtr="false">
              <a:spAutoFit/>
            </a:bodyPr>
            <a:p>
              <a:pPr fontAlgn="auto">
                <a:lnSpc>
                  <a:spcPct val="100000"/>
                </a:lnSpc>
                <a:spcBef>
                  <a:spcPts val="0"/>
                </a:spcBef>
                <a:buClr>
                  <a:schemeClr val="hlink"/>
                </a:buClr>
                <a:buFont typeface="Wingdings" panose="05000000000000000000" pitchFamily="2" charset="2"/>
              </a:pPr>
              <a:r>
                <a:rPr lang="zh-CN" altLang="zh-CN" sz="2000" dirty="0">
                  <a:solidFill>
                    <a:srgbClr val="FF0000"/>
                  </a:solidFill>
                  <a:latin typeface="微软雅黑" panose="020B0503020204020204" pitchFamily="34" charset="-122"/>
                  <a:ea typeface="微软雅黑" panose="020B0503020204020204" pitchFamily="34" charset="-122"/>
                </a:rPr>
                <a:t>银行信用</a:t>
              </a:r>
              <a:r>
                <a:rPr lang="zh-CN" altLang="zh-CN" sz="2000" dirty="0">
                  <a:latin typeface="微软雅黑" panose="020B0503020204020204" pitchFamily="34" charset="-122"/>
                  <a:ea typeface="微软雅黑" panose="020B0503020204020204" pitchFamily="34" charset="-122"/>
                </a:rPr>
                <a:t>是指金融机构通过存、放款形式的业务活动所提供的信用，</a:t>
              </a:r>
              <a:r>
                <a:rPr lang="zh-CN" altLang="zh-CN" sz="2000" dirty="0">
                  <a:solidFill>
                    <a:srgbClr val="FF0000"/>
                  </a:solidFill>
                  <a:latin typeface="微软雅黑" panose="020B0503020204020204" pitchFamily="34" charset="-122"/>
                  <a:ea typeface="微软雅黑" panose="020B0503020204020204" pitchFamily="34" charset="-122"/>
                </a:rPr>
                <a:t>银行信用是典型的间接信用形式</a:t>
              </a:r>
              <a:r>
                <a:rPr lang="zh-CN" altLang="zh-CN" sz="2000" dirty="0">
                  <a:latin typeface="微软雅黑" panose="020B0503020204020204" pitchFamily="34" charset="-122"/>
                  <a:ea typeface="微软雅黑" panose="020B0503020204020204" pitchFamily="34" charset="-122"/>
                </a:rPr>
                <a:t>。银行信用在当代已经成为信用关系中的主体和基本形式。</a:t>
              </a:r>
              <a:endParaRPr lang="zh-CN" altLang="zh-CN" sz="2000" dirty="0">
                <a:latin typeface="微软雅黑" panose="020B0503020204020204" pitchFamily="34" charset="-122"/>
                <a:ea typeface="微软雅黑" panose="020B0503020204020204" pitchFamily="34" charset="-122"/>
              </a:endParaRPr>
            </a:p>
          </p:txBody>
        </p:sp>
      </p:grpSp>
      <p:sp>
        <p:nvSpPr>
          <p:cNvPr id="5" name="Rectangle 2"/>
          <p:cNvSpPr txBox="true">
            <a:spLocks noChangeArrowheads="true"/>
          </p:cNvSpPr>
          <p:nvPr/>
        </p:nvSpPr>
        <p:spPr bwMode="white">
          <a:xfrm>
            <a:off x="1931346" y="1091171"/>
            <a:ext cx="8805089" cy="751024"/>
          </a:xfrm>
          <a:prstGeom prst="rect">
            <a:avLst/>
          </a:prstGeom>
          <a:noFill/>
          <a:ln>
            <a:noFill/>
          </a:ln>
          <a:effectLst/>
        </p:spPr>
        <p:txBody>
          <a:bodyPr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按不同主体划分，可以分为</a:t>
            </a:r>
            <a:r>
              <a:rPr lang="zh-CN" altLang="en-US" sz="2000" b="1" noProof="0" dirty="0">
                <a:ln>
                  <a:noFill/>
                </a:ln>
                <a:solidFill>
                  <a:schemeClr val="tx1"/>
                </a:solidFill>
                <a:effectLst/>
                <a:uLnTx/>
                <a:uFillTx/>
                <a:latin typeface="微软雅黑" panose="020B0503020204020204" pitchFamily="34" charset="-122"/>
                <a:ea typeface="微软雅黑" panose="020B0503020204020204" pitchFamily="34" charset="-122"/>
                <a:sym typeface="+mn-ea"/>
              </a:rPr>
              <a:t>国家信用</a:t>
            </a:r>
            <a:r>
              <a:rPr lang="zh-CN" altLang="en-US" sz="2000" b="1" noProof="0" dirty="0">
                <a:ln>
                  <a:noFill/>
                </a:ln>
                <a:effectLst/>
                <a:uLnTx/>
                <a:uFillTx/>
                <a:latin typeface="微软雅黑" panose="020B0503020204020204" pitchFamily="34" charset="-122"/>
                <a:ea typeface="微软雅黑" panose="020B0503020204020204" pitchFamily="34" charset="-122"/>
                <a:sym typeface="+mn-ea"/>
              </a:rPr>
              <a:t>、</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商业信用、</a:t>
            </a:r>
            <a:r>
              <a:rPr kumimoji="0" lang="zh-CN" altLang="en-US" sz="2000" b="1" i="0" u="none" strike="noStrike" kern="1200" cap="none" spc="0" normalizeH="0" baseline="0" noProof="0" dirty="0">
                <a:ln>
                  <a:noFill/>
                </a:ln>
                <a:solidFill>
                  <a:schemeClr val="accent4"/>
                </a:solidFill>
                <a:effectLst/>
                <a:uLnTx/>
                <a:uFillTx/>
                <a:latin typeface="微软雅黑" panose="020B0503020204020204" pitchFamily="34" charset="-122"/>
                <a:ea typeface="微软雅黑" panose="020B0503020204020204" pitchFamily="34" charset="-122"/>
                <a:cs typeface="+mn-cs"/>
              </a:rPr>
              <a:t>银行信用</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、和消费信用。</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pic>
        <p:nvPicPr>
          <p:cNvPr id="6" name="图片 5"/>
          <p:cNvPicPr>
            <a:picLocks noChangeAspect="true"/>
          </p:cNvPicPr>
          <p:nvPr/>
        </p:nvPicPr>
        <p:blipFill>
          <a:blip r:embed="rId4"/>
          <a:stretch>
            <a:fillRect/>
          </a:stretch>
        </p:blipFill>
        <p:spPr>
          <a:xfrm>
            <a:off x="705485" y="4018280"/>
            <a:ext cx="2654300" cy="22396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pitchFamily="34" charset="-122"/>
                <a:ea typeface="微软雅黑" panose="020B0503020204020204" pitchFamily="34" charset="-122"/>
                <a:sym typeface="+mn-ea"/>
              </a:rPr>
              <a:t>五、信用形式和信用分类</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931135" y="2315377"/>
            <a:ext cx="8626232" cy="1578284"/>
            <a:chOff x="873" y="3809"/>
            <a:chExt cx="13007" cy="2261"/>
          </a:xfrm>
        </p:grpSpPr>
        <p:grpSp>
          <p:nvGrpSpPr>
            <p:cNvPr id="31751" name="Group 3"/>
            <p:cNvGrpSpPr/>
            <p:nvPr/>
          </p:nvGrpSpPr>
          <p:grpSpPr>
            <a:xfrm>
              <a:off x="873" y="4375"/>
              <a:ext cx="3967" cy="1695"/>
              <a:chOff x="768" y="1296"/>
              <a:chExt cx="1296" cy="678"/>
            </a:xfrm>
          </p:grpSpPr>
          <p:grpSp>
            <p:nvGrpSpPr>
              <p:cNvPr id="31752" name="Group 10"/>
              <p:cNvGrpSpPr/>
              <p:nvPr/>
            </p:nvGrpSpPr>
            <p:grpSpPr>
              <a:xfrm>
                <a:off x="1189" y="1296"/>
                <a:ext cx="405" cy="405"/>
                <a:chOff x="1289" y="582"/>
                <a:chExt cx="668" cy="668"/>
              </a:xfrm>
            </p:grpSpPr>
            <p:sp>
              <p:nvSpPr>
                <p:cNvPr id="31753" name="Oval 11"/>
                <p:cNvSpPr/>
                <p:nvPr/>
              </p:nvSpPr>
              <p:spPr>
                <a:xfrm>
                  <a:off x="1289" y="582"/>
                  <a:ext cx="668" cy="668"/>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31754" name="Oval 12"/>
                <p:cNvSpPr/>
                <p:nvPr/>
              </p:nvSpPr>
              <p:spPr>
                <a:xfrm>
                  <a:off x="1296" y="587"/>
                  <a:ext cx="646" cy="647"/>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31755" name="Oval 13"/>
                <p:cNvSpPr/>
                <p:nvPr/>
              </p:nvSpPr>
              <p:spPr>
                <a:xfrm>
                  <a:off x="1304" y="591"/>
                  <a:ext cx="631" cy="63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31756" name="Oval 14"/>
                <p:cNvSpPr/>
                <p:nvPr/>
              </p:nvSpPr>
              <p:spPr>
                <a:xfrm>
                  <a:off x="1311" y="597"/>
                  <a:ext cx="600" cy="589"/>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31757" name="Oval 15"/>
                <p:cNvSpPr/>
                <p:nvPr/>
              </p:nvSpPr>
              <p:spPr>
                <a:xfrm>
                  <a:off x="1346" y="613"/>
                  <a:ext cx="533" cy="479"/>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grpSp>
          <p:sp>
            <p:nvSpPr>
              <p:cNvPr id="31758" name="Text Box 16"/>
              <p:cNvSpPr txBox="true"/>
              <p:nvPr/>
            </p:nvSpPr>
            <p:spPr>
              <a:xfrm>
                <a:off x="1297" y="1378"/>
                <a:ext cx="175" cy="193"/>
              </a:xfrm>
              <a:prstGeom prst="rect">
                <a:avLst/>
              </a:prstGeom>
              <a:noFill/>
              <a:ln w="9525">
                <a:noFill/>
              </a:ln>
            </p:spPr>
            <p:txBody>
              <a:bodyPr wrap="square" anchor="t" anchorCtr="false">
                <a:spAutoFit/>
              </a:bodyPr>
              <a:p>
                <a:pPr>
                  <a:lnSpc>
                    <a:spcPct val="80000"/>
                  </a:lnSpc>
                  <a:spcBef>
                    <a:spcPct val="20000"/>
                  </a:spcBef>
                  <a:buClr>
                    <a:schemeClr val="hlink"/>
                  </a:buClr>
                  <a:buFont typeface="Wingdings" panose="05000000000000000000" pitchFamily="2" charset="2"/>
                </a:pPr>
                <a:r>
                  <a:rPr lang="en-US" altLang="en-US" sz="2000" b="1" dirty="0">
                    <a:solidFill>
                      <a:srgbClr val="000000"/>
                    </a:solidFill>
                    <a:latin typeface="微软雅黑" panose="020B0503020204020204" pitchFamily="34" charset="-122"/>
                    <a:ea typeface="微软雅黑" panose="020B0503020204020204" pitchFamily="34" charset="-122"/>
                  </a:rPr>
                  <a:t>4</a:t>
                </a:r>
                <a:endParaRPr lang="en-US" altLang="en-US" sz="2000" b="1" dirty="0">
                  <a:solidFill>
                    <a:srgbClr val="000000"/>
                  </a:solidFill>
                  <a:latin typeface="微软雅黑" panose="020B0503020204020204" pitchFamily="34" charset="-122"/>
                  <a:ea typeface="微软雅黑" panose="020B0503020204020204" pitchFamily="34" charset="-122"/>
                </a:endParaRPr>
              </a:p>
            </p:txBody>
          </p:sp>
          <p:sp>
            <p:nvSpPr>
              <p:cNvPr id="31759" name="Text Box 17"/>
              <p:cNvSpPr txBox="true"/>
              <p:nvPr/>
            </p:nvSpPr>
            <p:spPr>
              <a:xfrm>
                <a:off x="768" y="1776"/>
                <a:ext cx="1296" cy="198"/>
              </a:xfrm>
              <a:prstGeom prst="rect">
                <a:avLst/>
              </a:prstGeom>
              <a:noFill/>
              <a:ln w="9525">
                <a:noFill/>
              </a:ln>
            </p:spPr>
            <p:txBody>
              <a:bodyPr anchor="t" anchorCtr="false">
                <a:spAutoFit/>
              </a:bodyPr>
              <a:p>
                <a:pPr>
                  <a:lnSpc>
                    <a:spcPct val="80000"/>
                  </a:lnSpc>
                  <a:spcBef>
                    <a:spcPct val="20000"/>
                  </a:spcBef>
                  <a:buClr>
                    <a:schemeClr val="hlink"/>
                  </a:buClr>
                  <a:buFont typeface="Wingdings" panose="05000000000000000000" pitchFamily="2" charset="2"/>
                </a:pPr>
                <a:endParaRPr lang="en-US" altLang="zh-CN" sz="1800" dirty="0">
                  <a:latin typeface="微软雅黑" panose="020B0503020204020204" pitchFamily="34" charset="-122"/>
                  <a:ea typeface="微软雅黑" panose="020B0503020204020204" pitchFamily="34" charset="-122"/>
                </a:endParaRPr>
              </a:p>
            </p:txBody>
          </p:sp>
        </p:grpSp>
        <p:sp>
          <p:nvSpPr>
            <p:cNvPr id="2" name="矩形 6"/>
            <p:cNvSpPr/>
            <p:nvPr/>
          </p:nvSpPr>
          <p:spPr>
            <a:xfrm>
              <a:off x="4225" y="3809"/>
              <a:ext cx="9655" cy="1894"/>
            </a:xfrm>
            <a:prstGeom prst="rect">
              <a:avLst/>
            </a:prstGeom>
            <a:noFill/>
            <a:ln w="9525">
              <a:noFill/>
            </a:ln>
          </p:spPr>
          <p:txBody>
            <a:bodyPr anchor="t" anchorCtr="false">
              <a:spAutoFit/>
            </a:bodyPr>
            <a:p>
              <a:pPr fontAlgn="auto">
                <a:lnSpc>
                  <a:spcPct val="100000"/>
                </a:lnSpc>
                <a:spcBef>
                  <a:spcPts val="0"/>
                </a:spcBef>
                <a:buClr>
                  <a:schemeClr val="hlink"/>
                </a:buClr>
                <a:buFont typeface="Wingdings" panose="05000000000000000000" pitchFamily="2" charset="2"/>
              </a:pPr>
              <a:r>
                <a:rPr lang="zh-CN" altLang="zh-CN" sz="2000" dirty="0">
                  <a:solidFill>
                    <a:srgbClr val="FF0000"/>
                  </a:solidFill>
                  <a:latin typeface="微软雅黑" panose="020B0503020204020204" pitchFamily="34" charset="-122"/>
                  <a:ea typeface="微软雅黑" panose="020B0503020204020204" pitchFamily="34" charset="-122"/>
                </a:rPr>
                <a:t>消费性用</a:t>
              </a:r>
              <a:r>
                <a:rPr lang="zh-CN" altLang="zh-CN" sz="2000" dirty="0">
                  <a:latin typeface="微软雅黑" panose="020B0503020204020204" pitchFamily="34" charset="-122"/>
                  <a:ea typeface="微软雅黑" panose="020B0503020204020204" pitchFamily="34" charset="-122"/>
                </a:rPr>
                <a:t>是工商企业或银行以商品或货币形式向个人消费者提供的信用。消费信用的特点是债务人是消费者个人，举债的目的是用于消费，还本付息的基础是消费者未来的收入。</a:t>
              </a:r>
              <a:endParaRPr lang="zh-CN" altLang="zh-CN" sz="2000" dirty="0">
                <a:latin typeface="微软雅黑" panose="020B0503020204020204" pitchFamily="34" charset="-122"/>
                <a:ea typeface="微软雅黑" panose="020B0503020204020204" pitchFamily="34" charset="-122"/>
              </a:endParaRPr>
            </a:p>
          </p:txBody>
        </p:sp>
      </p:grpSp>
      <p:pic>
        <p:nvPicPr>
          <p:cNvPr id="33809" name="图片 2"/>
          <p:cNvPicPr>
            <a:picLocks noChangeAspect="true"/>
          </p:cNvPicPr>
          <p:nvPr/>
        </p:nvPicPr>
        <p:blipFill>
          <a:blip r:embed="rId4"/>
          <a:stretch>
            <a:fillRect/>
          </a:stretch>
        </p:blipFill>
        <p:spPr>
          <a:xfrm>
            <a:off x="800735" y="3717290"/>
            <a:ext cx="2315210" cy="2438400"/>
          </a:xfrm>
          <a:prstGeom prst="rect">
            <a:avLst/>
          </a:prstGeom>
          <a:noFill/>
          <a:ln w="9525">
            <a:noFill/>
          </a:ln>
        </p:spPr>
      </p:pic>
      <p:sp>
        <p:nvSpPr>
          <p:cNvPr id="5" name="Rectangle 2"/>
          <p:cNvSpPr txBox="true">
            <a:spLocks noChangeArrowheads="true"/>
          </p:cNvSpPr>
          <p:nvPr/>
        </p:nvSpPr>
        <p:spPr bwMode="white">
          <a:xfrm>
            <a:off x="1931346" y="1091171"/>
            <a:ext cx="8805089" cy="751024"/>
          </a:xfrm>
          <a:prstGeom prst="rect">
            <a:avLst/>
          </a:prstGeom>
          <a:noFill/>
          <a:ln>
            <a:noFill/>
          </a:ln>
          <a:effectLst/>
        </p:spPr>
        <p:txBody>
          <a:bodyPr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按不同主体划分，可以分为</a:t>
            </a:r>
            <a:r>
              <a:rPr lang="zh-CN" altLang="en-US" sz="2000" b="1" noProof="0" dirty="0">
                <a:ln>
                  <a:noFill/>
                </a:ln>
                <a:solidFill>
                  <a:schemeClr val="tx1"/>
                </a:solidFill>
                <a:effectLst/>
                <a:uLnTx/>
                <a:uFillTx/>
                <a:latin typeface="微软雅黑" panose="020B0503020204020204" pitchFamily="34" charset="-122"/>
                <a:ea typeface="微软雅黑" panose="020B0503020204020204" pitchFamily="34" charset="-122"/>
                <a:sym typeface="+mn-ea"/>
              </a:rPr>
              <a:t>国家信用</a:t>
            </a:r>
            <a:r>
              <a:rPr lang="zh-CN" altLang="en-US" sz="2000" b="1" noProof="0" dirty="0">
                <a:ln>
                  <a:noFill/>
                </a:ln>
                <a:effectLst/>
                <a:uLnTx/>
                <a:uFillTx/>
                <a:latin typeface="微软雅黑" panose="020B0503020204020204" pitchFamily="34" charset="-122"/>
                <a:ea typeface="微软雅黑" panose="020B0503020204020204" pitchFamily="34" charset="-122"/>
                <a:sym typeface="+mn-ea"/>
              </a:rPr>
              <a:t>、</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商业信用、银行信用、和</a:t>
            </a:r>
            <a:r>
              <a:rPr kumimoji="0" lang="zh-CN" altLang="en-US" sz="2000" b="1" i="0" u="none" strike="noStrike" kern="1200" cap="none" spc="0" normalizeH="0" baseline="0" noProof="0" dirty="0">
                <a:ln>
                  <a:noFill/>
                </a:ln>
                <a:solidFill>
                  <a:schemeClr val="accent4"/>
                </a:solidFill>
                <a:effectLst/>
                <a:uLnTx/>
                <a:uFillTx/>
                <a:latin typeface="微软雅黑" panose="020B0503020204020204" pitchFamily="34" charset="-122"/>
                <a:ea typeface="微软雅黑" panose="020B0503020204020204" pitchFamily="34" charset="-122"/>
                <a:cs typeface="+mn-cs"/>
              </a:rPr>
              <a:t>消费信用</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pitchFamily="34" charset="-122"/>
                <a:ea typeface="微软雅黑" panose="020B0503020204020204" pitchFamily="34" charset="-122"/>
                <a:sym typeface="+mn-ea"/>
              </a:rPr>
              <a:t>六、信用风险</a:t>
            </a:r>
            <a:endParaRPr lang="zh-CN" altLang="en-US" sz="3200" dirty="0">
              <a:solidFill>
                <a:schemeClr val="bg1"/>
              </a:solidFill>
              <a:latin typeface="微软雅黑" panose="020B0503020204020204" pitchFamily="34" charset="-122"/>
              <a:ea typeface="微软雅黑" panose="020B0503020204020204" pitchFamily="34" charset="-122"/>
              <a:sym typeface="+mn-ea"/>
            </a:endParaRPr>
          </a:p>
        </p:txBody>
      </p:sp>
      <p:grpSp>
        <p:nvGrpSpPr>
          <p:cNvPr id="10" name="组合 9"/>
          <p:cNvGrpSpPr/>
          <p:nvPr/>
        </p:nvGrpSpPr>
        <p:grpSpPr>
          <a:xfrm>
            <a:off x="1462405" y="1098868"/>
            <a:ext cx="9476740" cy="5181917"/>
            <a:chOff x="-130" y="2273"/>
            <a:chExt cx="14924" cy="8160"/>
          </a:xfrm>
        </p:grpSpPr>
        <p:sp>
          <p:nvSpPr>
            <p:cNvPr id="35841" name="下箭头 6"/>
            <p:cNvSpPr/>
            <p:nvPr/>
          </p:nvSpPr>
          <p:spPr>
            <a:xfrm>
              <a:off x="6825" y="4615"/>
              <a:ext cx="650" cy="1398"/>
            </a:xfrm>
            <a:prstGeom prst="downArrow">
              <a:avLst>
                <a:gd name="adj1" fmla="val 50000"/>
                <a:gd name="adj2" fmla="val 49907"/>
              </a:avLst>
            </a:prstGeom>
            <a:solidFill>
              <a:schemeClr val="accent1"/>
            </a:solidFill>
            <a:ln w="9525">
              <a:noFill/>
            </a:ln>
          </p:spPr>
          <p:txBody>
            <a:bodyPr anchor="t" anchorCtr="false"/>
            <a:p>
              <a:pPr marL="342900" indent="-342900">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35847" name="AutoShape 3"/>
            <p:cNvSpPr/>
            <p:nvPr/>
          </p:nvSpPr>
          <p:spPr>
            <a:xfrm>
              <a:off x="9513" y="4750"/>
              <a:ext cx="5281" cy="5410"/>
            </a:xfrm>
            <a:prstGeom prst="roundRect">
              <a:avLst>
                <a:gd name="adj" fmla="val 16667"/>
              </a:avLst>
            </a:prstGeom>
            <a:noFill/>
            <a:ln w="38100" cap="flat" cmpd="sng">
              <a:solidFill>
                <a:schemeClr val="tx1"/>
              </a:solidFill>
              <a:prstDash val="solid"/>
              <a:round/>
              <a:headEnd type="none" w="med" len="med"/>
              <a:tailEnd type="none" w="med" len="med"/>
            </a:ln>
          </p:spPr>
          <p:txBody>
            <a:bodyPr wrap="none" anchor="ctr" anchorCtr="false"/>
            <a:p>
              <a:pPr eaLnBrk="0" hangingPunct="0">
                <a:lnSpc>
                  <a:spcPct val="80000"/>
                </a:lnSpc>
                <a:spcBef>
                  <a:spcPct val="20000"/>
                </a:spcBef>
                <a:buClr>
                  <a:schemeClr val="hlink"/>
                </a:buClr>
                <a:buFont typeface="Wingdings" panose="05000000000000000000" pitchFamily="2" charset="2"/>
              </a:pPr>
              <a:endParaRPr lang="zh-CN" altLang="en-US" sz="1800" dirty="0">
                <a:latin typeface="微软雅黑" panose="020B0503020204020204" pitchFamily="34" charset="-122"/>
                <a:ea typeface="微软雅黑" panose="020B0503020204020204" pitchFamily="34" charset="-122"/>
              </a:endParaRPr>
            </a:p>
          </p:txBody>
        </p:sp>
        <p:sp>
          <p:nvSpPr>
            <p:cNvPr id="35848" name="AutoShape 4"/>
            <p:cNvSpPr/>
            <p:nvPr/>
          </p:nvSpPr>
          <p:spPr>
            <a:xfrm>
              <a:off x="-130" y="4795"/>
              <a:ext cx="4635" cy="5498"/>
            </a:xfrm>
            <a:prstGeom prst="roundRect">
              <a:avLst>
                <a:gd name="adj" fmla="val 16667"/>
              </a:avLst>
            </a:prstGeom>
            <a:noFill/>
            <a:ln w="38100" cap="flat" cmpd="sng">
              <a:solidFill>
                <a:schemeClr val="tx1"/>
              </a:solidFill>
              <a:prstDash val="solid"/>
              <a:round/>
              <a:headEnd type="none" w="med" len="med"/>
              <a:tailEnd type="none" w="med" len="med"/>
            </a:ln>
          </p:spPr>
          <p:txBody>
            <a:bodyPr wrap="none" anchor="ctr" anchorCtr="false"/>
            <a:p>
              <a:pPr eaLnBrk="0" hangingPunct="0">
                <a:lnSpc>
                  <a:spcPct val="80000"/>
                </a:lnSpc>
                <a:spcBef>
                  <a:spcPct val="20000"/>
                </a:spcBef>
                <a:buClr>
                  <a:schemeClr val="hlink"/>
                </a:buClr>
                <a:buFont typeface="Wingdings" panose="05000000000000000000" pitchFamily="2" charset="2"/>
              </a:pPr>
              <a:endParaRPr lang="zh-CN" altLang="en-US" sz="1800" dirty="0">
                <a:latin typeface="微软雅黑" panose="020B0503020204020204" pitchFamily="34" charset="-122"/>
                <a:ea typeface="微软雅黑" panose="020B0503020204020204" pitchFamily="34" charset="-122"/>
              </a:endParaRPr>
            </a:p>
          </p:txBody>
        </p:sp>
        <p:sp>
          <p:nvSpPr>
            <p:cNvPr id="3" name="Text Box 5"/>
            <p:cNvSpPr txBox="true">
              <a:spLocks noChangeArrowheads="true"/>
            </p:cNvSpPr>
            <p:nvPr/>
          </p:nvSpPr>
          <p:spPr bwMode="auto">
            <a:xfrm>
              <a:off x="-37" y="5153"/>
              <a:ext cx="4358" cy="5280"/>
            </a:xfrm>
            <a:prstGeom prst="rect">
              <a:avLst/>
            </a:prstGeom>
            <a:noFill/>
            <a:ln>
              <a:noFill/>
            </a:ln>
            <a:effectLst/>
          </p:spPr>
          <p:txBody>
            <a:bodyP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zh-CN" sz="1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狭义信用风险</a:t>
              </a:r>
              <a:r>
                <a:rPr kumimoji="0" lang="zh-CN" altLang="en-US" sz="1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指当违约实际发生后，信用资产发生的损失，在此之前，债务人信用状况的变化并不直接影响信用资产的价值，即违约模式</a:t>
              </a: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(DM)</a:t>
              </a:r>
              <a:r>
                <a:rPr kumimoji="0" lang="zh-CN"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此</a:t>
              </a:r>
              <a:r>
                <a:rPr kumimoji="0" lang="zh-CN"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模式下，存在两种状态：</a:t>
              </a: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a:t>
              </a: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违约发生，资产遭损失</a:t>
              </a: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2</a:t>
              </a: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违约不发生，信用损失为零。狭义风险也被称为信用违约风险</a:t>
              </a:r>
              <a:r>
                <a:rPr kumimoji="0" lang="zh-CN" altLang="zh-CN" sz="12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6"/>
            <p:cNvSpPr/>
            <p:nvPr/>
          </p:nvSpPr>
          <p:spPr bwMode="gray">
            <a:xfrm>
              <a:off x="4505" y="4283"/>
              <a:ext cx="1543" cy="195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accent2"/>
                </a:gs>
                <a:gs pos="100000">
                  <a:schemeClr val="accent2">
                    <a:gamma/>
                    <a:tint val="63529"/>
                    <a:invGamma/>
                  </a:schemeClr>
                </a:gs>
              </a:gsLst>
              <a:lin ang="0" scaled="true"/>
            </a:gradFill>
            <a:ln>
              <a:noFill/>
            </a:ln>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5851" name="AutoShape 7"/>
            <p:cNvSpPr>
              <a:spLocks noChangeAspect="true" noTextEdit="true"/>
            </p:cNvSpPr>
            <p:nvPr/>
          </p:nvSpPr>
          <p:spPr>
            <a:xfrm flipH="true">
              <a:off x="8190" y="4905"/>
              <a:ext cx="1550" cy="1960"/>
            </a:xfrm>
            <a:prstGeom prst="rect">
              <a:avLst/>
            </a:prstGeom>
            <a:noFill/>
            <a:ln w="9525">
              <a:noFill/>
            </a:ln>
          </p:spPr>
          <p:txBody>
            <a:bodyPr anchor="t" anchorCtr="false"/>
            <a:p>
              <a:pPr eaLnBrk="0" hangingPunct="0"/>
              <a:endParaRPr lang="zh-CN" altLang="en-US">
                <a:latin typeface="微软雅黑" panose="020B0503020204020204" pitchFamily="34" charset="-122"/>
                <a:ea typeface="微软雅黑" panose="020B0503020204020204" pitchFamily="34" charset="-122"/>
              </a:endParaRPr>
            </a:p>
          </p:txBody>
        </p:sp>
        <p:sp>
          <p:nvSpPr>
            <p:cNvPr id="15" name="Freeform 8"/>
            <p:cNvSpPr/>
            <p:nvPr/>
          </p:nvSpPr>
          <p:spPr bwMode="gray">
            <a:xfrm flipH="true">
              <a:off x="8085" y="4345"/>
              <a:ext cx="1540" cy="195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hlink"/>
                </a:gs>
                <a:gs pos="100000">
                  <a:schemeClr val="hlink">
                    <a:gamma/>
                    <a:tint val="31765"/>
                    <a:invGamma/>
                  </a:schemeClr>
                </a:gs>
              </a:gsLst>
              <a:lin ang="0" scaled="true"/>
            </a:gradFill>
            <a:ln>
              <a:noFill/>
            </a:ln>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35853" name="Group 9"/>
            <p:cNvGrpSpPr/>
            <p:nvPr/>
          </p:nvGrpSpPr>
          <p:grpSpPr>
            <a:xfrm>
              <a:off x="4565" y="2273"/>
              <a:ext cx="5115" cy="2522"/>
              <a:chOff x="1997" y="1314"/>
              <a:chExt cx="1889" cy="1009"/>
            </a:xfrm>
          </p:grpSpPr>
          <p:grpSp>
            <p:nvGrpSpPr>
              <p:cNvPr id="35854" name="Group 10"/>
              <p:cNvGrpSpPr/>
              <p:nvPr/>
            </p:nvGrpSpPr>
            <p:grpSpPr>
              <a:xfrm>
                <a:off x="1997" y="1404"/>
                <a:ext cx="1889" cy="919"/>
                <a:chOff x="1973" y="1027"/>
                <a:chExt cx="1926" cy="937"/>
              </a:xfrm>
            </p:grpSpPr>
            <p:sp>
              <p:nvSpPr>
                <p:cNvPr id="4" name="Oval 11"/>
                <p:cNvSpPr>
                  <a:spLocks noChangeArrowheads="true"/>
                </p:cNvSpPr>
                <p:nvPr/>
              </p:nvSpPr>
              <p:spPr bwMode="gray">
                <a:xfrm>
                  <a:off x="1994" y="1057"/>
                  <a:ext cx="1905" cy="907"/>
                </a:xfrm>
                <a:prstGeom prst="ellipse">
                  <a:avLst/>
                </a:prstGeom>
                <a:gradFill rotWithShape="true">
                  <a:gsLst>
                    <a:gs pos="0">
                      <a:schemeClr val="hlink"/>
                    </a:gs>
                    <a:gs pos="100000">
                      <a:schemeClr val="hlink">
                        <a:gamma/>
                        <a:shade val="48627"/>
                        <a:invGamma/>
                      </a:schemeClr>
                    </a:gs>
                  </a:gsLst>
                  <a:lin ang="2700000" scaled="true"/>
                </a:gradFill>
                <a:ln>
                  <a:noFill/>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3" name="Oval 12"/>
                <p:cNvSpPr>
                  <a:spLocks noChangeArrowheads="true"/>
                </p:cNvSpPr>
                <p:nvPr/>
              </p:nvSpPr>
              <p:spPr bwMode="gray">
                <a:xfrm>
                  <a:off x="1973" y="1027"/>
                  <a:ext cx="1905" cy="907"/>
                </a:xfrm>
                <a:prstGeom prst="ellipse">
                  <a:avLst/>
                </a:prstGeom>
                <a:gradFill rotWithShape="true">
                  <a:gsLst>
                    <a:gs pos="0">
                      <a:schemeClr val="hlink">
                        <a:gamma/>
                        <a:tint val="44314"/>
                        <a:invGamma/>
                      </a:schemeClr>
                    </a:gs>
                    <a:gs pos="100000">
                      <a:schemeClr val="hlink"/>
                    </a:gs>
                  </a:gsLst>
                  <a:lin ang="2700000" scaled="true"/>
                </a:gradFill>
                <a:ln>
                  <a:noFill/>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5" name="Oval 13"/>
              <p:cNvSpPr>
                <a:spLocks noChangeArrowheads="true"/>
              </p:cNvSpPr>
              <p:nvPr/>
            </p:nvSpPr>
            <p:spPr bwMode="gray">
              <a:xfrm>
                <a:off x="2086" y="1314"/>
                <a:ext cx="1691" cy="845"/>
              </a:xfrm>
              <a:prstGeom prst="ellipse">
                <a:avLst/>
              </a:prstGeom>
              <a:gradFill rotWithShape="true">
                <a:gsLst>
                  <a:gs pos="0">
                    <a:schemeClr val="accent1">
                      <a:gamma/>
                      <a:shade val="46275"/>
                      <a:invGamma/>
                    </a:schemeClr>
                  </a:gs>
                  <a:gs pos="100000">
                    <a:schemeClr val="accent1"/>
                  </a:gs>
                </a:gsLst>
                <a:lin ang="2700000" scaled="true"/>
              </a:gradFill>
              <a:ln>
                <a:noFill/>
              </a:ln>
              <a:effectLst/>
            </p:spPr>
            <p:txBody>
              <a:bodyPr vert="eaVert"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Oval 14"/>
              <p:cNvSpPr>
                <a:spLocks noChangeArrowheads="true"/>
              </p:cNvSpPr>
              <p:nvPr/>
            </p:nvSpPr>
            <p:spPr bwMode="gray">
              <a:xfrm>
                <a:off x="2108" y="1319"/>
                <a:ext cx="1650" cy="824"/>
              </a:xfrm>
              <a:prstGeom prst="ellipse">
                <a:avLst/>
              </a:prstGeom>
              <a:gradFill rotWithShape="true">
                <a:gsLst>
                  <a:gs pos="0">
                    <a:schemeClr val="accent1">
                      <a:alpha val="0"/>
                    </a:schemeClr>
                  </a:gs>
                  <a:gs pos="100000">
                    <a:schemeClr val="accent1">
                      <a:gamma/>
                      <a:tint val="34902"/>
                      <a:invGamma/>
                    </a:schemeClr>
                  </a:gs>
                </a:gsLst>
                <a:lin ang="2700000" scaled="true"/>
              </a:gradFill>
              <a:ln>
                <a:noFill/>
              </a:ln>
              <a:effectLst/>
            </p:spPr>
            <p:txBody>
              <a:bodyPr vert="eaVert"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Oval 15"/>
              <p:cNvSpPr>
                <a:spLocks noChangeArrowheads="true"/>
              </p:cNvSpPr>
              <p:nvPr/>
            </p:nvSpPr>
            <p:spPr bwMode="gray">
              <a:xfrm>
                <a:off x="2125" y="1327"/>
                <a:ext cx="1570" cy="770"/>
              </a:xfrm>
              <a:prstGeom prst="ellipse">
                <a:avLst/>
              </a:prstGeom>
              <a:gradFill rotWithShape="true">
                <a:gsLst>
                  <a:gs pos="0">
                    <a:schemeClr val="accent1">
                      <a:gamma/>
                      <a:shade val="79216"/>
                      <a:invGamma/>
                    </a:schemeClr>
                  </a:gs>
                  <a:gs pos="100000">
                    <a:schemeClr val="accent1">
                      <a:alpha val="48000"/>
                    </a:schemeClr>
                  </a:gs>
                </a:gsLst>
                <a:lin ang="2700000" scaled="true"/>
              </a:gradFill>
              <a:ln>
                <a:noFill/>
              </a:ln>
              <a:effectLst/>
            </p:spPr>
            <p:txBody>
              <a:bodyPr vert="eaVert"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Oval 16"/>
              <p:cNvSpPr>
                <a:spLocks noChangeArrowheads="true"/>
              </p:cNvSpPr>
              <p:nvPr/>
            </p:nvSpPr>
            <p:spPr bwMode="gray">
              <a:xfrm>
                <a:off x="2208" y="1344"/>
                <a:ext cx="1378" cy="624"/>
              </a:xfrm>
              <a:prstGeom prst="ellipse">
                <a:avLst/>
              </a:prstGeom>
              <a:gradFill rotWithShape="true">
                <a:gsLst>
                  <a:gs pos="0">
                    <a:schemeClr val="accent1">
                      <a:gamma/>
                      <a:tint val="0"/>
                      <a:invGamma/>
                    </a:schemeClr>
                  </a:gs>
                  <a:gs pos="100000">
                    <a:schemeClr val="accent1">
                      <a:alpha val="38000"/>
                    </a:schemeClr>
                  </a:gs>
                </a:gsLst>
                <a:lin ang="2700000" scaled="true"/>
              </a:gradFill>
              <a:ln>
                <a:noFill/>
              </a:ln>
              <a:effectLst/>
            </p:spPr>
            <p:txBody>
              <a:bodyPr vert="eaVert"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35861" name="Text Box 17"/>
            <p:cNvSpPr txBox="true"/>
            <p:nvPr/>
          </p:nvSpPr>
          <p:spPr>
            <a:xfrm>
              <a:off x="5138" y="2798"/>
              <a:ext cx="4252" cy="1385"/>
            </a:xfrm>
            <a:prstGeom prst="rect">
              <a:avLst/>
            </a:prstGeom>
            <a:noFill/>
            <a:ln w="9525">
              <a:noFill/>
            </a:ln>
          </p:spPr>
          <p:txBody>
            <a:bodyPr anchor="t" anchorCtr="false">
              <a:spAutoFit/>
            </a:bodyPr>
            <a:p>
              <a:pPr algn="ctr" eaLnBrk="0" hangingPunct="0">
                <a:lnSpc>
                  <a:spcPct val="80000"/>
                </a:lnSpc>
                <a:spcBef>
                  <a:spcPct val="20000"/>
                </a:spcBef>
                <a:buClr>
                  <a:schemeClr val="hlink"/>
                </a:buClr>
                <a:buFont typeface="Wingdings" panose="05000000000000000000" pitchFamily="2" charset="2"/>
              </a:pPr>
              <a:r>
                <a:rPr lang="zh-CN" altLang="zh-CN" sz="3200" b="1" dirty="0">
                  <a:latin typeface="微软雅黑" panose="020B0503020204020204" pitchFamily="34" charset="-122"/>
                  <a:ea typeface="微软雅黑" panose="020B0503020204020204" pitchFamily="34" charset="-122"/>
                </a:rPr>
                <a:t>信用风险概念</a:t>
              </a:r>
              <a:r>
                <a:rPr lang="zh-CN" altLang="en-US" sz="3200" b="1" dirty="0">
                  <a:latin typeface="微软雅黑" panose="020B0503020204020204" pitchFamily="34" charset="-122"/>
                  <a:ea typeface="微软雅黑" panose="020B0503020204020204" pitchFamily="34" charset="-122"/>
                </a:rPr>
                <a:t>及特征</a:t>
              </a:r>
              <a:endParaRPr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9" name="Text Box 18"/>
            <p:cNvSpPr txBox="true">
              <a:spLocks noChangeArrowheads="true"/>
            </p:cNvSpPr>
            <p:nvPr/>
          </p:nvSpPr>
          <p:spPr bwMode="auto">
            <a:xfrm>
              <a:off x="9631" y="5003"/>
              <a:ext cx="5045" cy="4991"/>
            </a:xfrm>
            <a:prstGeom prst="rect">
              <a:avLst/>
            </a:prstGeom>
            <a:noFill/>
            <a:ln>
              <a:noFill/>
            </a:ln>
            <a:effectLst/>
          </p:spPr>
          <p:txBody>
            <a:bodyPr wrap="square">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l"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zh-CN" sz="1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广义信用风险</a:t>
              </a:r>
              <a:r>
                <a:rPr kumimoji="0" lang="zh-CN" altLang="en-US" sz="1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包括直接违约发生的资产损失，违约可能性的变动给资产带来风险。即使债务人不发生违约，只要其信用状况降低，信用资产的价值也相应降低，这样信用损失在违约之前也会发生，即盯市模式</a:t>
              </a: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(MTM)</a:t>
              </a:r>
              <a:r>
                <a:rPr kumimoji="0" lang="zh-CN"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此</a:t>
              </a:r>
              <a:r>
                <a:rPr kumimoji="0" lang="zh-CN"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模式下，违约是其中的状态之一。这种由于信用质量变化带来的风险称为信用级差风险。</a:t>
              </a:r>
              <a:endParaRPr kumimoji="0" lang="zh-CN"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863" name="TextBox 2"/>
            <p:cNvSpPr txBox="true"/>
            <p:nvPr/>
          </p:nvSpPr>
          <p:spPr bwMode="auto">
            <a:xfrm>
              <a:off x="5365" y="6238"/>
              <a:ext cx="3403" cy="2325"/>
            </a:xfrm>
            <a:prstGeom prst="rect">
              <a:avLst/>
            </a:prstGeom>
            <a:noFill/>
            <a:ln>
              <a:noFill/>
            </a:ln>
            <a:effectLst/>
          </p:spPr>
          <p:txBody>
            <a:bodyPr wrap="square" anchor="t" anchorCtr="false">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lvl="0" algn="just" fontAlgn="base">
                <a:spcBef>
                  <a:spcPts val="0"/>
                </a:spcBef>
                <a:buClr>
                  <a:schemeClr val="hlink"/>
                </a:buClr>
                <a:buSzTx/>
                <a:buFont typeface="Wingdings" panose="05000000000000000000" pitchFamily="2" charset="2"/>
                <a:defRPr/>
              </a:pPr>
              <a:r>
                <a:rPr lang="zh-CN" altLang="zh-CN" sz="18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信用风险特征：</a:t>
              </a:r>
              <a:endParaRPr lang="zh-CN" altLang="zh-CN" sz="18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just" fontAlgn="base">
                <a:spcBef>
                  <a:spcPts val="0"/>
                </a:spcBef>
                <a:buClr>
                  <a:schemeClr val="hlink"/>
                </a:buClr>
                <a:buSzTx/>
                <a:buFont typeface="Wingdings" panose="05000000000000000000" pitchFamily="2" charset="2"/>
                <a:defRPr/>
              </a:pPr>
              <a:r>
                <a:rPr lang="zh-CN" altLang="zh-CN" sz="1800" b="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1、信息不对称性</a:t>
              </a:r>
              <a:endParaRPr lang="zh-CN" altLang="zh-CN" sz="1800" b="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just" fontAlgn="base">
                <a:spcBef>
                  <a:spcPts val="0"/>
                </a:spcBef>
                <a:buClr>
                  <a:schemeClr val="hlink"/>
                </a:buClr>
                <a:buSzTx/>
                <a:buFont typeface="Wingdings" panose="05000000000000000000" pitchFamily="2" charset="2"/>
                <a:defRPr/>
              </a:pPr>
              <a:r>
                <a:rPr lang="zh-CN" altLang="zh-CN" sz="1800" b="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2、信用风险累计性</a:t>
              </a:r>
              <a:endParaRPr lang="zh-CN" altLang="zh-CN" sz="1800" b="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just" fontAlgn="base">
                <a:spcBef>
                  <a:spcPts val="0"/>
                </a:spcBef>
                <a:buClr>
                  <a:schemeClr val="hlink"/>
                </a:buClr>
                <a:buSzTx/>
                <a:buFont typeface="Wingdings" panose="05000000000000000000" pitchFamily="2" charset="2"/>
                <a:defRPr/>
              </a:pPr>
              <a:r>
                <a:rPr lang="zh-CN" altLang="zh-CN" sz="1800" b="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3、信用风险内源性</a:t>
              </a:r>
              <a:endParaRPr lang="zh-CN" altLang="zh-CN" sz="18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just" fontAlgn="base">
                <a:spcBef>
                  <a:spcPts val="0"/>
                </a:spcBef>
                <a:buClr>
                  <a:schemeClr val="hlink"/>
                </a:buClr>
                <a:buSzTx/>
                <a:buFont typeface="Wingdings" panose="05000000000000000000" pitchFamily="2" charset="2"/>
                <a:defRPr/>
              </a:pPr>
              <a:endParaRPr lang="zh-CN" altLang="zh-CN" sz="18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4834" name="AutoShape 3"/>
            <p:cNvSpPr/>
            <p:nvPr/>
          </p:nvSpPr>
          <p:spPr>
            <a:xfrm>
              <a:off x="5090" y="6000"/>
              <a:ext cx="3830" cy="4118"/>
            </a:xfrm>
            <a:prstGeom prst="roundRect">
              <a:avLst>
                <a:gd name="adj" fmla="val 16667"/>
              </a:avLst>
            </a:prstGeom>
            <a:noFill/>
            <a:ln w="38100" cap="flat" cmpd="sng">
              <a:solidFill>
                <a:schemeClr val="tx1"/>
              </a:solidFill>
              <a:prstDash val="solid"/>
              <a:round/>
              <a:headEnd type="none" w="med" len="med"/>
              <a:tailEnd type="none" w="med" len="med"/>
            </a:ln>
          </p:spPr>
          <p:txBody>
            <a:bodyPr wrap="none" anchor="ctr" anchorCtr="false"/>
            <a:p>
              <a:pPr eaLnBrk="0" hangingPunct="0">
                <a:lnSpc>
                  <a:spcPct val="80000"/>
                </a:lnSpc>
                <a:spcBef>
                  <a:spcPct val="20000"/>
                </a:spcBef>
                <a:buClr>
                  <a:schemeClr val="hlink"/>
                </a:buClr>
                <a:buFont typeface="Wingdings" panose="05000000000000000000" pitchFamily="2" charset="2"/>
              </a:pPr>
              <a:endParaRPr lang="zh-CN" altLang="en-US" sz="1800"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6834505" cy="583565"/>
          </a:xfrm>
          <a:prstGeom prst="rect">
            <a:avLst/>
          </a:prstGeom>
          <a:noFill/>
        </p:spPr>
        <p:txBody>
          <a:bodyPr wrap="square" rtlCol="0">
            <a:spAutoFit/>
          </a:bodyPr>
          <a:p>
            <a:r>
              <a:rPr lang="zh-CN" altLang="en-US" sz="3200" dirty="0">
                <a:solidFill>
                  <a:schemeClr val="bg1"/>
                </a:solidFill>
                <a:latin typeface="微软雅黑" panose="020B0503020204020204" pitchFamily="34" charset="-122"/>
                <a:ea typeface="微软雅黑" panose="020B0503020204020204" pitchFamily="34" charset="-122"/>
                <a:sym typeface="+mn-ea"/>
              </a:rPr>
              <a:t>七、信用管理的含义及步骤</a:t>
            </a:r>
            <a:endParaRPr lang="zh-CN" altLang="en-US" sz="3200" dirty="0">
              <a:solidFill>
                <a:schemeClr val="bg1"/>
              </a:solidFill>
              <a:latin typeface="微软雅黑" panose="020B0503020204020204" pitchFamily="34" charset="-122"/>
              <a:ea typeface="微软雅黑" panose="020B0503020204020204" pitchFamily="34" charset="-122"/>
              <a:sym typeface="+mn-ea"/>
            </a:endParaRPr>
          </a:p>
        </p:txBody>
      </p:sp>
      <p:sp>
        <p:nvSpPr>
          <p:cNvPr id="48134" name="Rectangle 3"/>
          <p:cNvSpPr>
            <a:spLocks noGrp="true" noChangeArrowheads="true"/>
          </p:cNvSpPr>
          <p:nvPr/>
        </p:nvSpPr>
        <p:spPr>
          <a:xfrm>
            <a:off x="1981835" y="1233170"/>
            <a:ext cx="8733155" cy="510667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85000"/>
              </a:lnSpc>
              <a:spcBef>
                <a:spcPct val="20000"/>
              </a:spcBef>
              <a:spcAft>
                <a:spcPct val="0"/>
              </a:spcAft>
              <a:buClr>
                <a:schemeClr val="hlink"/>
              </a:buClr>
              <a:buSzTx/>
              <a:buFont typeface="Wingdings" panose="05000000000000000000" pitchFamily="2" charset="2"/>
              <a:buChar char="v"/>
              <a:defRPr/>
            </a:pPr>
            <a:endParaRPr kumimoji="0" lang="en-US" altLang="zh-CN"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l" defTabSz="914400" rtl="0" eaLnBrk="1" hangingPunct="1">
              <a:lnSpc>
                <a:spcPct val="85000"/>
              </a:lnSpc>
              <a:spcBef>
                <a:spcPts val="1200"/>
              </a:spcBef>
              <a:spcAft>
                <a:spcPts val="1200"/>
              </a:spcAft>
              <a:buClr>
                <a:schemeClr val="hlink"/>
              </a:buClr>
              <a:buSzTx/>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（一）广义信用管理</a:t>
            </a:r>
            <a:endParaRPr kumimoji="0" lang="zh-CN" altLang="en-US"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l" defTabSz="914400" rtl="0" eaLnBrk="1" hangingPunct="1">
              <a:lnSpc>
                <a:spcPct val="100000"/>
              </a:lnSpc>
              <a:spcBef>
                <a:spcPts val="0"/>
              </a:spcBef>
              <a:spcAft>
                <a:spcPct val="0"/>
              </a:spcAft>
              <a:buClr>
                <a:schemeClr val="hlink"/>
              </a:buClr>
              <a:buSzTx/>
              <a:buFont typeface="Wingdings" panose="05000000000000000000" pitchFamily="2" charset="2"/>
              <a:buNone/>
              <a:defRPr/>
            </a:pP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信用管理是指信用活动的参与者利用管理学的方法来解决信用交易中存在的风险问题。信用管理的主要职能包括识别风险、评估风险、分析风险，并在此基础上有效地控制风险，并用经济、合理的方法综合性地处理风险。</a:t>
            </a:r>
            <a:endPar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l" defTabSz="914400" rtl="0" eaLnBrk="1" hangingPunct="1">
              <a:lnSpc>
                <a:spcPct val="85000"/>
              </a:lnSpc>
              <a:spcBef>
                <a:spcPts val="1200"/>
              </a:spcBef>
              <a:spcAft>
                <a:spcPts val="1200"/>
              </a:spcAft>
              <a:buClr>
                <a:schemeClr val="hlink"/>
              </a:buClr>
              <a:buSzTx/>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（二）狭义信用管理</a:t>
            </a:r>
            <a:endParaRPr kumimoji="0" lang="zh-CN" altLang="en-US"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l" defTabSz="914400" rtl="0" eaLnBrk="1" hangingPunct="1">
              <a:lnSpc>
                <a:spcPct val="100000"/>
              </a:lnSpc>
              <a:spcBef>
                <a:spcPts val="0"/>
              </a:spcBef>
              <a:spcAft>
                <a:spcPct val="0"/>
              </a:spcAft>
              <a:buClr>
                <a:schemeClr val="hlink"/>
              </a:buClr>
              <a:buSzTx/>
              <a:buFont typeface="Wingdings" panose="05000000000000000000" pitchFamily="2" charset="2"/>
              <a:buNone/>
              <a:defRPr/>
            </a:pPr>
            <a:r>
              <a:rPr kumimoji="0" lang="zh-CN" altLang="en-US"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授信者对信用交易进行科学管理以控制信用风险的专门技术。其主要功能包括五个方面：征信管理（信用档案管理）、授信管理、账户控制管理、商账追收管理、利用征信数据库开拓市场或推销信用支付工具。</a:t>
            </a:r>
            <a:endParaRPr kumimoji="0" lang="zh-CN" altLang="en-US" sz="2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pitchFamily="34" charset="-122"/>
                <a:ea typeface="微软雅黑" panose="020B0503020204020204" pitchFamily="34" charset="-122"/>
                <a:sym typeface="+mn-ea"/>
              </a:rPr>
              <a:t>七、信用管理的含义及步骤</a:t>
            </a:r>
            <a:endParaRPr lang="zh-CN" altLang="en-US" sz="3200" dirty="0">
              <a:solidFill>
                <a:schemeClr val="bg1"/>
              </a:solidFill>
              <a:latin typeface="微软雅黑" panose="020B0503020204020204" pitchFamily="34" charset="-122"/>
              <a:ea typeface="微软雅黑" panose="020B0503020204020204" pitchFamily="34" charset="-122"/>
              <a:sym typeface="+mn-ea"/>
            </a:endParaRPr>
          </a:p>
        </p:txBody>
      </p:sp>
      <p:grpSp>
        <p:nvGrpSpPr>
          <p:cNvPr id="2" name="组合 1"/>
          <p:cNvGrpSpPr/>
          <p:nvPr/>
        </p:nvGrpSpPr>
        <p:grpSpPr>
          <a:xfrm>
            <a:off x="1745298" y="1250315"/>
            <a:ext cx="8702992" cy="4879975"/>
            <a:chOff x="773" y="2200"/>
            <a:chExt cx="13705" cy="7685"/>
          </a:xfrm>
        </p:grpSpPr>
        <p:sp>
          <p:nvSpPr>
            <p:cNvPr id="3" name="内容占位符 2"/>
            <p:cNvSpPr>
              <a:spLocks noGrp="true"/>
            </p:cNvSpPr>
            <p:nvPr/>
          </p:nvSpPr>
          <p:spPr>
            <a:xfrm>
              <a:off x="773" y="2200"/>
              <a:ext cx="12960" cy="768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zh-CN" altLang="en-US" sz="32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（三）信用管理步骤：</a:t>
              </a:r>
              <a:endParaRPr kumimoji="0" lang="zh-CN" altLang="en-US" sz="32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32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nvGrpSpPr>
            <p:cNvPr id="39946" name="Group 6"/>
            <p:cNvGrpSpPr/>
            <p:nvPr/>
          </p:nvGrpSpPr>
          <p:grpSpPr>
            <a:xfrm rot="3877067">
              <a:off x="6690" y="6875"/>
              <a:ext cx="3580" cy="1465"/>
              <a:chOff x="2290" y="2725"/>
              <a:chExt cx="1832" cy="713"/>
            </a:xfrm>
          </p:grpSpPr>
          <p:grpSp>
            <p:nvGrpSpPr>
              <p:cNvPr id="39947" name="Group 7"/>
              <p:cNvGrpSpPr/>
              <p:nvPr/>
            </p:nvGrpSpPr>
            <p:grpSpPr>
              <a:xfrm>
                <a:off x="2290" y="3030"/>
                <a:ext cx="1832" cy="408"/>
                <a:chOff x="2290" y="3030"/>
                <a:chExt cx="1832" cy="408"/>
              </a:xfrm>
            </p:grpSpPr>
            <p:sp>
              <p:nvSpPr>
                <p:cNvPr id="39948" name="Freeform 8"/>
                <p:cNvSpPr/>
                <p:nvPr/>
              </p:nvSpPr>
              <p:spPr>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solidFill>
                <a:ln w="0">
                  <a:noFill/>
                </a:ln>
              </p:spPr>
              <p:txBody>
                <a:bodyPr/>
                <a:p>
                  <a:endParaRPr lang="zh-CN" altLang="en-US">
                    <a:latin typeface="微软雅黑" panose="020B0503020204020204" pitchFamily="34" charset="-122"/>
                    <a:ea typeface="微软雅黑" panose="020B0503020204020204" pitchFamily="34" charset="-122"/>
                  </a:endParaRPr>
                </a:p>
              </p:txBody>
            </p:sp>
            <p:sp>
              <p:nvSpPr>
                <p:cNvPr id="39949" name="Freeform 9"/>
                <p:cNvSpPr/>
                <p:nvPr/>
              </p:nvSpPr>
              <p:spPr>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p>
                  <a:endParaRPr lang="zh-CN" altLang="en-US">
                    <a:latin typeface="微软雅黑" panose="020B0503020204020204" pitchFamily="34" charset="-122"/>
                    <a:ea typeface="微软雅黑" panose="020B0503020204020204" pitchFamily="34" charset="-122"/>
                  </a:endParaRPr>
                </a:p>
              </p:txBody>
            </p:sp>
          </p:grpSp>
          <p:grpSp>
            <p:nvGrpSpPr>
              <p:cNvPr id="39950" name="Group 10"/>
              <p:cNvGrpSpPr/>
              <p:nvPr/>
            </p:nvGrpSpPr>
            <p:grpSpPr>
              <a:xfrm flipV="true">
                <a:off x="2290" y="2725"/>
                <a:ext cx="1406" cy="313"/>
                <a:chOff x="2290" y="3030"/>
                <a:chExt cx="1832" cy="408"/>
              </a:xfrm>
            </p:grpSpPr>
            <p:sp>
              <p:nvSpPr>
                <p:cNvPr id="39951" name="Freeform 11"/>
                <p:cNvSpPr/>
                <p:nvPr/>
              </p:nvSpPr>
              <p:spPr>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solidFill>
                <a:ln w="0">
                  <a:noFill/>
                </a:ln>
              </p:spPr>
              <p:txBody>
                <a:bodyPr/>
                <a:p>
                  <a:endParaRPr lang="zh-CN" altLang="en-US">
                    <a:latin typeface="微软雅黑" panose="020B0503020204020204" pitchFamily="34" charset="-122"/>
                    <a:ea typeface="微软雅黑" panose="020B0503020204020204" pitchFamily="34" charset="-122"/>
                  </a:endParaRPr>
                </a:p>
              </p:txBody>
            </p:sp>
            <p:sp>
              <p:nvSpPr>
                <p:cNvPr id="39952" name="Freeform 12"/>
                <p:cNvSpPr/>
                <p:nvPr/>
              </p:nvSpPr>
              <p:spPr>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p>
                  <a:endParaRPr lang="zh-CN" altLang="en-US">
                    <a:latin typeface="微软雅黑" panose="020B0503020204020204" pitchFamily="34" charset="-122"/>
                    <a:ea typeface="微软雅黑" panose="020B0503020204020204" pitchFamily="34" charset="-122"/>
                  </a:endParaRPr>
                </a:p>
              </p:txBody>
            </p:sp>
          </p:grpSp>
        </p:grpSp>
        <p:grpSp>
          <p:nvGrpSpPr>
            <p:cNvPr id="39953" name="Group 13"/>
            <p:cNvGrpSpPr/>
            <p:nvPr/>
          </p:nvGrpSpPr>
          <p:grpSpPr>
            <a:xfrm>
              <a:off x="6510" y="3983"/>
              <a:ext cx="2168" cy="2060"/>
              <a:chOff x="2789" y="1625"/>
              <a:chExt cx="907" cy="907"/>
            </a:xfrm>
          </p:grpSpPr>
          <p:sp>
            <p:nvSpPr>
              <p:cNvPr id="39954" name="Oval 14"/>
              <p:cNvSpPr/>
              <p:nvPr/>
            </p:nvSpPr>
            <p:spPr>
              <a:xfrm>
                <a:off x="2789" y="1625"/>
                <a:ext cx="907" cy="907"/>
              </a:xfrm>
              <a:prstGeom prst="ellipse">
                <a:avLst/>
              </a:prstGeom>
              <a:gradFill rotWithShape="true">
                <a:gsLst>
                  <a:gs pos="0">
                    <a:srgbClr val="FFFFFF"/>
                  </a:gs>
                  <a:gs pos="50000">
                    <a:srgbClr val="83A6A7"/>
                  </a:gs>
                  <a:gs pos="100000">
                    <a:srgbClr val="FFFFFF"/>
                  </a:gs>
                </a:gsLst>
                <a:lin ang="2700000" scaled="true"/>
                <a:tileRect/>
              </a:gradFill>
              <a:ln w="38100">
                <a:noFill/>
              </a:ln>
            </p:spPr>
            <p:txBody>
              <a:bodyPr wrap="none"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39955" name="Oval 15"/>
              <p:cNvSpPr/>
              <p:nvPr/>
            </p:nvSpPr>
            <p:spPr>
              <a:xfrm>
                <a:off x="2789" y="1625"/>
                <a:ext cx="907" cy="907"/>
              </a:xfrm>
              <a:prstGeom prst="ellipse">
                <a:avLst/>
              </a:prstGeom>
              <a:gradFill rotWithShape="true">
                <a:gsLst>
                  <a:gs pos="0">
                    <a:srgbClr val="83A6A7">
                      <a:alpha val="32001"/>
                    </a:srgbClr>
                  </a:gs>
                  <a:gs pos="100000">
                    <a:srgbClr val="000000">
                      <a:alpha val="89998"/>
                    </a:srgbClr>
                  </a:gs>
                </a:gsLst>
                <a:lin ang="2700000" scaled="true"/>
                <a:tileRect/>
              </a:gradFill>
              <a:ln w="38100">
                <a:noFill/>
              </a:ln>
            </p:spPr>
            <p:txBody>
              <a:bodyPr wrap="none"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39956" name="Oval 16"/>
              <p:cNvSpPr/>
              <p:nvPr/>
            </p:nvSpPr>
            <p:spPr>
              <a:xfrm>
                <a:off x="2849" y="1684"/>
                <a:ext cx="787" cy="788"/>
              </a:xfrm>
              <a:prstGeom prst="ellipse">
                <a:avLst/>
              </a:prstGeom>
              <a:gradFill rotWithShape="true">
                <a:gsLst>
                  <a:gs pos="0">
                    <a:srgbClr val="475A5A"/>
                  </a:gs>
                  <a:gs pos="50000">
                    <a:srgbClr val="83A6A7"/>
                  </a:gs>
                  <a:gs pos="100000">
                    <a:srgbClr val="475A5A"/>
                  </a:gs>
                </a:gsLst>
                <a:lin ang="189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39957" name="Oval 17"/>
              <p:cNvSpPr/>
              <p:nvPr/>
            </p:nvSpPr>
            <p:spPr>
              <a:xfrm>
                <a:off x="2849" y="1686"/>
                <a:ext cx="787" cy="788"/>
              </a:xfrm>
              <a:prstGeom prst="ellipse">
                <a:avLst/>
              </a:prstGeom>
              <a:gradFill rotWithShape="true">
                <a:gsLst>
                  <a:gs pos="0">
                    <a:srgbClr val="53696A"/>
                  </a:gs>
                  <a:gs pos="100000">
                    <a:srgbClr val="83A6A7">
                      <a:alpha val="0"/>
                    </a:srgbClr>
                  </a:gs>
                </a:gsLst>
                <a:lin ang="27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39958" name="Oval 18"/>
              <p:cNvSpPr/>
              <p:nvPr/>
            </p:nvSpPr>
            <p:spPr>
              <a:xfrm>
                <a:off x="2888" y="1724"/>
                <a:ext cx="709" cy="709"/>
              </a:xfrm>
              <a:prstGeom prst="ellipse">
                <a:avLst/>
              </a:prstGeom>
              <a:solidFill>
                <a:srgbClr val="000000"/>
              </a:soli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grpSp>
            <p:nvGrpSpPr>
              <p:cNvPr id="39959" name="Group 19"/>
              <p:cNvGrpSpPr/>
              <p:nvPr/>
            </p:nvGrpSpPr>
            <p:grpSpPr>
              <a:xfrm>
                <a:off x="2899" y="1735"/>
                <a:ext cx="687" cy="688"/>
                <a:chOff x="4166" y="1706"/>
                <a:chExt cx="1252" cy="1252"/>
              </a:xfrm>
            </p:grpSpPr>
            <p:sp>
              <p:nvSpPr>
                <p:cNvPr id="39960" name="Oval 20"/>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39961" name="Oval 21"/>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39962" name="Oval 22"/>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39963" name="Oval 23"/>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grpSp>
        </p:grpSp>
        <p:grpSp>
          <p:nvGrpSpPr>
            <p:cNvPr id="39964" name="Group 41"/>
            <p:cNvGrpSpPr/>
            <p:nvPr/>
          </p:nvGrpSpPr>
          <p:grpSpPr>
            <a:xfrm rot="3877067">
              <a:off x="3858" y="6833"/>
              <a:ext cx="3580" cy="1465"/>
              <a:chOff x="2290" y="2725"/>
              <a:chExt cx="1832" cy="713"/>
            </a:xfrm>
          </p:grpSpPr>
          <p:grpSp>
            <p:nvGrpSpPr>
              <p:cNvPr id="39965" name="Group 42"/>
              <p:cNvGrpSpPr/>
              <p:nvPr/>
            </p:nvGrpSpPr>
            <p:grpSpPr>
              <a:xfrm>
                <a:off x="2290" y="3030"/>
                <a:ext cx="1832" cy="408"/>
                <a:chOff x="2290" y="3030"/>
                <a:chExt cx="1832" cy="408"/>
              </a:xfrm>
            </p:grpSpPr>
            <p:sp>
              <p:nvSpPr>
                <p:cNvPr id="39966" name="Freeform 43"/>
                <p:cNvSpPr/>
                <p:nvPr/>
              </p:nvSpPr>
              <p:spPr>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solidFill>
                <a:ln w="0">
                  <a:noFill/>
                </a:ln>
              </p:spPr>
              <p:txBody>
                <a:bodyPr/>
                <a:p>
                  <a:endParaRPr lang="zh-CN" altLang="en-US">
                    <a:latin typeface="微软雅黑" panose="020B0503020204020204" pitchFamily="34" charset="-122"/>
                    <a:ea typeface="微软雅黑" panose="020B0503020204020204" pitchFamily="34" charset="-122"/>
                  </a:endParaRPr>
                </a:p>
              </p:txBody>
            </p:sp>
            <p:sp>
              <p:nvSpPr>
                <p:cNvPr id="39967" name="Freeform 44"/>
                <p:cNvSpPr/>
                <p:nvPr/>
              </p:nvSpPr>
              <p:spPr>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p>
                  <a:endParaRPr lang="zh-CN" altLang="en-US">
                    <a:latin typeface="微软雅黑" panose="020B0503020204020204" pitchFamily="34" charset="-122"/>
                    <a:ea typeface="微软雅黑" panose="020B0503020204020204" pitchFamily="34" charset="-122"/>
                  </a:endParaRPr>
                </a:p>
              </p:txBody>
            </p:sp>
          </p:grpSp>
          <p:grpSp>
            <p:nvGrpSpPr>
              <p:cNvPr id="39968" name="Group 45"/>
              <p:cNvGrpSpPr/>
              <p:nvPr/>
            </p:nvGrpSpPr>
            <p:grpSpPr>
              <a:xfrm flipV="true">
                <a:off x="2290" y="2725"/>
                <a:ext cx="1406" cy="313"/>
                <a:chOff x="2290" y="3030"/>
                <a:chExt cx="1832" cy="408"/>
              </a:xfrm>
            </p:grpSpPr>
            <p:sp>
              <p:nvSpPr>
                <p:cNvPr id="39969" name="Freeform 46"/>
                <p:cNvSpPr/>
                <p:nvPr/>
              </p:nvSpPr>
              <p:spPr>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solidFill>
                <a:ln w="0">
                  <a:noFill/>
                </a:ln>
              </p:spPr>
              <p:txBody>
                <a:bodyPr/>
                <a:p>
                  <a:endParaRPr lang="zh-CN" altLang="en-US">
                    <a:latin typeface="微软雅黑" panose="020B0503020204020204" pitchFamily="34" charset="-122"/>
                    <a:ea typeface="微软雅黑" panose="020B0503020204020204" pitchFamily="34" charset="-122"/>
                  </a:endParaRPr>
                </a:p>
              </p:txBody>
            </p:sp>
            <p:sp>
              <p:nvSpPr>
                <p:cNvPr id="39970" name="Freeform 47"/>
                <p:cNvSpPr/>
                <p:nvPr/>
              </p:nvSpPr>
              <p:spPr>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p>
                  <a:endParaRPr lang="zh-CN" altLang="en-US">
                    <a:latin typeface="微软雅黑" panose="020B0503020204020204" pitchFamily="34" charset="-122"/>
                    <a:ea typeface="微软雅黑" panose="020B0503020204020204" pitchFamily="34" charset="-122"/>
                  </a:endParaRPr>
                </a:p>
              </p:txBody>
            </p:sp>
          </p:grpSp>
        </p:grpSp>
        <p:grpSp>
          <p:nvGrpSpPr>
            <p:cNvPr id="39971" name="Group 48"/>
            <p:cNvGrpSpPr/>
            <p:nvPr/>
          </p:nvGrpSpPr>
          <p:grpSpPr>
            <a:xfrm>
              <a:off x="3628" y="3845"/>
              <a:ext cx="2162" cy="2060"/>
              <a:chOff x="2789" y="1625"/>
              <a:chExt cx="907" cy="907"/>
            </a:xfrm>
          </p:grpSpPr>
          <p:sp>
            <p:nvSpPr>
              <p:cNvPr id="39972" name="Oval 49"/>
              <p:cNvSpPr/>
              <p:nvPr/>
            </p:nvSpPr>
            <p:spPr>
              <a:xfrm>
                <a:off x="2789" y="1625"/>
                <a:ext cx="907" cy="907"/>
              </a:xfrm>
              <a:prstGeom prst="ellipse">
                <a:avLst/>
              </a:prstGeom>
              <a:gradFill rotWithShape="true">
                <a:gsLst>
                  <a:gs pos="0">
                    <a:srgbClr val="FFFFFF"/>
                  </a:gs>
                  <a:gs pos="50000">
                    <a:srgbClr val="83A6A7"/>
                  </a:gs>
                  <a:gs pos="100000">
                    <a:srgbClr val="FFFFFF"/>
                  </a:gs>
                </a:gsLst>
                <a:lin ang="2700000" scaled="true"/>
                <a:tileRect/>
              </a:gradFill>
              <a:ln w="38100">
                <a:noFill/>
              </a:ln>
            </p:spPr>
            <p:txBody>
              <a:bodyPr wrap="none"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39973" name="Oval 50"/>
              <p:cNvSpPr/>
              <p:nvPr/>
            </p:nvSpPr>
            <p:spPr>
              <a:xfrm>
                <a:off x="2789" y="1625"/>
                <a:ext cx="907" cy="907"/>
              </a:xfrm>
              <a:prstGeom prst="ellipse">
                <a:avLst/>
              </a:prstGeom>
              <a:gradFill rotWithShape="true">
                <a:gsLst>
                  <a:gs pos="0">
                    <a:srgbClr val="83A6A7">
                      <a:alpha val="32001"/>
                    </a:srgbClr>
                  </a:gs>
                  <a:gs pos="100000">
                    <a:srgbClr val="000000">
                      <a:alpha val="89998"/>
                    </a:srgbClr>
                  </a:gs>
                </a:gsLst>
                <a:lin ang="2700000" scaled="true"/>
                <a:tileRect/>
              </a:gradFill>
              <a:ln w="38100">
                <a:noFill/>
              </a:ln>
            </p:spPr>
            <p:txBody>
              <a:bodyPr wrap="none"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39974" name="Oval 51"/>
              <p:cNvSpPr/>
              <p:nvPr/>
            </p:nvSpPr>
            <p:spPr>
              <a:xfrm>
                <a:off x="2849" y="1684"/>
                <a:ext cx="787" cy="788"/>
              </a:xfrm>
              <a:prstGeom prst="ellipse">
                <a:avLst/>
              </a:prstGeom>
              <a:gradFill rotWithShape="true">
                <a:gsLst>
                  <a:gs pos="0">
                    <a:srgbClr val="475A5A"/>
                  </a:gs>
                  <a:gs pos="50000">
                    <a:srgbClr val="83A6A7"/>
                  </a:gs>
                  <a:gs pos="100000">
                    <a:srgbClr val="475A5A"/>
                  </a:gs>
                </a:gsLst>
                <a:lin ang="189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39975" name="Oval 52"/>
              <p:cNvSpPr/>
              <p:nvPr/>
            </p:nvSpPr>
            <p:spPr>
              <a:xfrm>
                <a:off x="2849" y="1686"/>
                <a:ext cx="787" cy="788"/>
              </a:xfrm>
              <a:prstGeom prst="ellipse">
                <a:avLst/>
              </a:prstGeom>
              <a:gradFill rotWithShape="true">
                <a:gsLst>
                  <a:gs pos="0">
                    <a:srgbClr val="53696A"/>
                  </a:gs>
                  <a:gs pos="100000">
                    <a:srgbClr val="83A6A7">
                      <a:alpha val="0"/>
                    </a:srgbClr>
                  </a:gs>
                </a:gsLst>
                <a:lin ang="27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39976" name="Oval 53"/>
              <p:cNvSpPr/>
              <p:nvPr/>
            </p:nvSpPr>
            <p:spPr>
              <a:xfrm>
                <a:off x="2888" y="1724"/>
                <a:ext cx="709" cy="709"/>
              </a:xfrm>
              <a:prstGeom prst="ellipse">
                <a:avLst/>
              </a:prstGeom>
              <a:solidFill>
                <a:srgbClr val="000000"/>
              </a:soli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grpSp>
            <p:nvGrpSpPr>
              <p:cNvPr id="39977" name="Group 54"/>
              <p:cNvGrpSpPr/>
              <p:nvPr/>
            </p:nvGrpSpPr>
            <p:grpSpPr>
              <a:xfrm>
                <a:off x="2899" y="1735"/>
                <a:ext cx="687" cy="688"/>
                <a:chOff x="4166" y="1706"/>
                <a:chExt cx="1252" cy="1252"/>
              </a:xfrm>
            </p:grpSpPr>
            <p:sp>
              <p:nvSpPr>
                <p:cNvPr id="39978" name="Oval 55"/>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39979" name="Oval 56"/>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39980" name="Oval 57"/>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39981" name="Oval 58"/>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grpSp>
        </p:grpSp>
        <p:grpSp>
          <p:nvGrpSpPr>
            <p:cNvPr id="39982" name="Group 59"/>
            <p:cNvGrpSpPr/>
            <p:nvPr/>
          </p:nvGrpSpPr>
          <p:grpSpPr>
            <a:xfrm rot="3877067">
              <a:off x="1113" y="6938"/>
              <a:ext cx="3580" cy="1465"/>
              <a:chOff x="2290" y="2725"/>
              <a:chExt cx="1832" cy="713"/>
            </a:xfrm>
          </p:grpSpPr>
          <p:grpSp>
            <p:nvGrpSpPr>
              <p:cNvPr id="39983" name="Group 60"/>
              <p:cNvGrpSpPr/>
              <p:nvPr/>
            </p:nvGrpSpPr>
            <p:grpSpPr>
              <a:xfrm>
                <a:off x="2290" y="3030"/>
                <a:ext cx="1832" cy="408"/>
                <a:chOff x="2290" y="3030"/>
                <a:chExt cx="1832" cy="408"/>
              </a:xfrm>
            </p:grpSpPr>
            <p:sp>
              <p:nvSpPr>
                <p:cNvPr id="39984" name="Freeform 61"/>
                <p:cNvSpPr/>
                <p:nvPr/>
              </p:nvSpPr>
              <p:spPr>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solidFill>
                <a:ln w="0">
                  <a:noFill/>
                </a:ln>
              </p:spPr>
              <p:txBody>
                <a:bodyPr/>
                <a:p>
                  <a:endParaRPr lang="zh-CN" altLang="en-US">
                    <a:latin typeface="微软雅黑" panose="020B0503020204020204" pitchFamily="34" charset="-122"/>
                    <a:ea typeface="微软雅黑" panose="020B0503020204020204" pitchFamily="34" charset="-122"/>
                  </a:endParaRPr>
                </a:p>
              </p:txBody>
            </p:sp>
            <p:sp>
              <p:nvSpPr>
                <p:cNvPr id="39985" name="Freeform 62"/>
                <p:cNvSpPr/>
                <p:nvPr/>
              </p:nvSpPr>
              <p:spPr>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p>
                  <a:endParaRPr lang="zh-CN" altLang="en-US">
                    <a:latin typeface="微软雅黑" panose="020B0503020204020204" pitchFamily="34" charset="-122"/>
                    <a:ea typeface="微软雅黑" panose="020B0503020204020204" pitchFamily="34" charset="-122"/>
                  </a:endParaRPr>
                </a:p>
              </p:txBody>
            </p:sp>
          </p:grpSp>
          <p:grpSp>
            <p:nvGrpSpPr>
              <p:cNvPr id="39986" name="Group 63"/>
              <p:cNvGrpSpPr/>
              <p:nvPr/>
            </p:nvGrpSpPr>
            <p:grpSpPr>
              <a:xfrm flipV="true">
                <a:off x="2290" y="2725"/>
                <a:ext cx="1406" cy="313"/>
                <a:chOff x="2290" y="3030"/>
                <a:chExt cx="1832" cy="408"/>
              </a:xfrm>
            </p:grpSpPr>
            <p:sp>
              <p:nvSpPr>
                <p:cNvPr id="39987" name="Freeform 64"/>
                <p:cNvSpPr/>
                <p:nvPr/>
              </p:nvSpPr>
              <p:spPr>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solidFill>
                <a:ln w="0">
                  <a:noFill/>
                </a:ln>
              </p:spPr>
              <p:txBody>
                <a:bodyPr/>
                <a:p>
                  <a:endParaRPr lang="zh-CN" altLang="en-US">
                    <a:latin typeface="微软雅黑" panose="020B0503020204020204" pitchFamily="34" charset="-122"/>
                    <a:ea typeface="微软雅黑" panose="020B0503020204020204" pitchFamily="34" charset="-122"/>
                  </a:endParaRPr>
                </a:p>
              </p:txBody>
            </p:sp>
            <p:sp>
              <p:nvSpPr>
                <p:cNvPr id="39988" name="Freeform 65"/>
                <p:cNvSpPr/>
                <p:nvPr/>
              </p:nvSpPr>
              <p:spPr>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p>
                  <a:endParaRPr lang="zh-CN" altLang="en-US">
                    <a:latin typeface="微软雅黑" panose="020B0503020204020204" pitchFamily="34" charset="-122"/>
                    <a:ea typeface="微软雅黑" panose="020B0503020204020204" pitchFamily="34" charset="-122"/>
                  </a:endParaRPr>
                </a:p>
              </p:txBody>
            </p:sp>
          </p:grpSp>
        </p:grpSp>
        <p:grpSp>
          <p:nvGrpSpPr>
            <p:cNvPr id="39989" name="Group 66"/>
            <p:cNvGrpSpPr/>
            <p:nvPr/>
          </p:nvGrpSpPr>
          <p:grpSpPr>
            <a:xfrm>
              <a:off x="950" y="3911"/>
              <a:ext cx="2165" cy="2059"/>
              <a:chOff x="2789" y="1625"/>
              <a:chExt cx="907" cy="907"/>
            </a:xfrm>
          </p:grpSpPr>
          <p:sp>
            <p:nvSpPr>
              <p:cNvPr id="39990" name="Oval 67"/>
              <p:cNvSpPr/>
              <p:nvPr/>
            </p:nvSpPr>
            <p:spPr>
              <a:xfrm>
                <a:off x="2789" y="1625"/>
                <a:ext cx="907" cy="907"/>
              </a:xfrm>
              <a:prstGeom prst="ellipse">
                <a:avLst/>
              </a:prstGeom>
              <a:gradFill rotWithShape="true">
                <a:gsLst>
                  <a:gs pos="0">
                    <a:srgbClr val="FFFFFF"/>
                  </a:gs>
                  <a:gs pos="50000">
                    <a:srgbClr val="83A6A7"/>
                  </a:gs>
                  <a:gs pos="100000">
                    <a:srgbClr val="FFFFFF"/>
                  </a:gs>
                </a:gsLst>
                <a:lin ang="2700000" scaled="true"/>
                <a:tileRect/>
              </a:gradFill>
              <a:ln w="38100">
                <a:noFill/>
              </a:ln>
            </p:spPr>
            <p:txBody>
              <a:bodyPr wrap="none"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39991" name="Oval 68"/>
              <p:cNvSpPr/>
              <p:nvPr/>
            </p:nvSpPr>
            <p:spPr>
              <a:xfrm>
                <a:off x="2789" y="1625"/>
                <a:ext cx="907" cy="907"/>
              </a:xfrm>
              <a:prstGeom prst="ellipse">
                <a:avLst/>
              </a:prstGeom>
              <a:gradFill rotWithShape="true">
                <a:gsLst>
                  <a:gs pos="0">
                    <a:srgbClr val="83A6A7">
                      <a:alpha val="32001"/>
                    </a:srgbClr>
                  </a:gs>
                  <a:gs pos="100000">
                    <a:srgbClr val="000000">
                      <a:alpha val="89998"/>
                    </a:srgbClr>
                  </a:gs>
                </a:gsLst>
                <a:lin ang="2700000" scaled="true"/>
                <a:tileRect/>
              </a:gradFill>
              <a:ln w="38100">
                <a:noFill/>
              </a:ln>
            </p:spPr>
            <p:txBody>
              <a:bodyPr wrap="none"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39992" name="Oval 69"/>
              <p:cNvSpPr/>
              <p:nvPr/>
            </p:nvSpPr>
            <p:spPr>
              <a:xfrm>
                <a:off x="2849" y="1684"/>
                <a:ext cx="787" cy="788"/>
              </a:xfrm>
              <a:prstGeom prst="ellipse">
                <a:avLst/>
              </a:prstGeom>
              <a:gradFill rotWithShape="true">
                <a:gsLst>
                  <a:gs pos="0">
                    <a:srgbClr val="475A5A"/>
                  </a:gs>
                  <a:gs pos="50000">
                    <a:srgbClr val="83A6A7"/>
                  </a:gs>
                  <a:gs pos="100000">
                    <a:srgbClr val="475A5A"/>
                  </a:gs>
                </a:gsLst>
                <a:lin ang="189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39993" name="Oval 70"/>
              <p:cNvSpPr/>
              <p:nvPr/>
            </p:nvSpPr>
            <p:spPr>
              <a:xfrm>
                <a:off x="2849" y="1686"/>
                <a:ext cx="787" cy="788"/>
              </a:xfrm>
              <a:prstGeom prst="ellipse">
                <a:avLst/>
              </a:prstGeom>
              <a:gradFill rotWithShape="true">
                <a:gsLst>
                  <a:gs pos="0">
                    <a:srgbClr val="53696A"/>
                  </a:gs>
                  <a:gs pos="100000">
                    <a:srgbClr val="83A6A7">
                      <a:alpha val="0"/>
                    </a:srgbClr>
                  </a:gs>
                </a:gsLst>
                <a:lin ang="27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39994" name="Oval 71"/>
              <p:cNvSpPr/>
              <p:nvPr/>
            </p:nvSpPr>
            <p:spPr>
              <a:xfrm>
                <a:off x="2888" y="1724"/>
                <a:ext cx="709" cy="709"/>
              </a:xfrm>
              <a:prstGeom prst="ellipse">
                <a:avLst/>
              </a:prstGeom>
              <a:solidFill>
                <a:srgbClr val="000000"/>
              </a:soli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grpSp>
            <p:nvGrpSpPr>
              <p:cNvPr id="39995" name="Group 72"/>
              <p:cNvGrpSpPr/>
              <p:nvPr/>
            </p:nvGrpSpPr>
            <p:grpSpPr>
              <a:xfrm>
                <a:off x="2899" y="1698"/>
                <a:ext cx="687" cy="726"/>
                <a:chOff x="4166" y="1636"/>
                <a:chExt cx="1252" cy="1322"/>
              </a:xfrm>
            </p:grpSpPr>
            <p:sp>
              <p:nvSpPr>
                <p:cNvPr id="39996" name="Oval 73"/>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39997" name="Oval 74"/>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39998" name="Oval 75"/>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39999" name="Oval 76"/>
                <p:cNvSpPr/>
                <p:nvPr/>
              </p:nvSpPr>
              <p:spPr>
                <a:xfrm>
                  <a:off x="4183" y="1636"/>
                  <a:ext cx="1033" cy="1290"/>
                </a:xfrm>
                <a:prstGeom prst="ellipse">
                  <a:avLst/>
                </a:prstGeom>
                <a:no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r>
                    <a:rPr lang="zh-CN" altLang="en-US" b="1" dirty="0">
                      <a:latin typeface="微软雅黑" panose="020B0503020204020204" pitchFamily="34" charset="-122"/>
                      <a:ea typeface="微软雅黑" panose="020B0503020204020204" pitchFamily="34" charset="-122"/>
                    </a:rPr>
                    <a:t>步骤一</a:t>
                  </a:r>
                  <a:endParaRPr lang="zh-CN" altLang="en-US" b="1" dirty="0">
                    <a:latin typeface="微软雅黑" panose="020B0503020204020204" pitchFamily="34" charset="-122"/>
                    <a:ea typeface="微软雅黑" panose="020B0503020204020204" pitchFamily="34" charset="-122"/>
                  </a:endParaRPr>
                </a:p>
              </p:txBody>
            </p:sp>
          </p:grpSp>
        </p:grpSp>
        <p:sp>
          <p:nvSpPr>
            <p:cNvPr id="40000" name="Text Box 77"/>
            <p:cNvSpPr txBox="true"/>
            <p:nvPr/>
          </p:nvSpPr>
          <p:spPr>
            <a:xfrm rot="3925970">
              <a:off x="1150" y="7228"/>
              <a:ext cx="2528" cy="686"/>
            </a:xfrm>
            <a:prstGeom prst="rect">
              <a:avLst/>
            </a:prstGeom>
            <a:noFill/>
            <a:ln w="9525">
              <a:noFill/>
            </a:ln>
          </p:spPr>
          <p:txBody>
            <a:bodyPr wrap="none" anchor="t" anchorCtr="false">
              <a:spAutoFit/>
            </a:bodyPr>
            <a:p>
              <a:pPr>
                <a:lnSpc>
                  <a:spcPct val="80000"/>
                </a:lnSpc>
                <a:spcBef>
                  <a:spcPct val="20000"/>
                </a:spcBef>
                <a:buClr>
                  <a:schemeClr val="hlink"/>
                </a:buClr>
                <a:buFont typeface="Wingdings" panose="05000000000000000000" pitchFamily="2" charset="2"/>
              </a:pPr>
              <a:r>
                <a:rPr lang="zh-CN" altLang="en-US" sz="2800" dirty="0">
                  <a:latin typeface="微软雅黑" panose="020B0503020204020204" pitchFamily="34" charset="-122"/>
                  <a:ea typeface="微软雅黑" panose="020B0503020204020204" pitchFamily="34" charset="-122"/>
                </a:rPr>
                <a:t>风险识别</a:t>
              </a:r>
              <a:endParaRPr lang="zh-CN" altLang="en-US" sz="2800" dirty="0">
                <a:latin typeface="微软雅黑" panose="020B0503020204020204" pitchFamily="34" charset="-122"/>
                <a:ea typeface="微软雅黑" panose="020B0503020204020204" pitchFamily="34" charset="-122"/>
              </a:endParaRPr>
            </a:p>
          </p:txBody>
        </p:sp>
        <p:sp>
          <p:nvSpPr>
            <p:cNvPr id="40001" name="Text Box 79"/>
            <p:cNvSpPr txBox="true"/>
            <p:nvPr/>
          </p:nvSpPr>
          <p:spPr>
            <a:xfrm rot="3925970">
              <a:off x="3878" y="7100"/>
              <a:ext cx="2528" cy="686"/>
            </a:xfrm>
            <a:prstGeom prst="rect">
              <a:avLst/>
            </a:prstGeom>
            <a:noFill/>
            <a:ln w="9525">
              <a:noFill/>
            </a:ln>
          </p:spPr>
          <p:txBody>
            <a:bodyPr wrap="none" anchor="t" anchorCtr="false">
              <a:spAutoFit/>
            </a:bodyPr>
            <a:p>
              <a:pPr lvl="0" algn="l">
                <a:lnSpc>
                  <a:spcPct val="80000"/>
                </a:lnSpc>
                <a:spcBef>
                  <a:spcPct val="20000"/>
                </a:spcBef>
                <a:buClr>
                  <a:schemeClr val="hlink"/>
                </a:buClr>
                <a:buSzTx/>
                <a:buFont typeface="Wingdings" panose="05000000000000000000" pitchFamily="2" charset="2"/>
              </a:pPr>
              <a:r>
                <a:rPr lang="zh-CN" altLang="en-US" sz="2800" dirty="0">
                  <a:latin typeface="微软雅黑" panose="020B0503020204020204" pitchFamily="34" charset="-122"/>
                  <a:ea typeface="微软雅黑" panose="020B0503020204020204" pitchFamily="34" charset="-122"/>
                  <a:sym typeface="+mn-ea"/>
                </a:rPr>
                <a:t>风险衡量</a:t>
              </a:r>
              <a:endParaRPr lang="zh-CN" altLang="en-US" sz="2800" dirty="0">
                <a:latin typeface="微软雅黑" panose="020B0503020204020204" pitchFamily="34" charset="-122"/>
                <a:ea typeface="微软雅黑" panose="020B0503020204020204" pitchFamily="34" charset="-122"/>
                <a:sym typeface="+mn-ea"/>
              </a:endParaRPr>
            </a:p>
          </p:txBody>
        </p:sp>
        <p:sp>
          <p:nvSpPr>
            <p:cNvPr id="40002" name="Text Box 81"/>
            <p:cNvSpPr txBox="true"/>
            <p:nvPr/>
          </p:nvSpPr>
          <p:spPr>
            <a:xfrm rot="3925970">
              <a:off x="6355" y="7568"/>
              <a:ext cx="3648" cy="686"/>
            </a:xfrm>
            <a:prstGeom prst="rect">
              <a:avLst/>
            </a:prstGeom>
            <a:noFill/>
            <a:ln w="9525">
              <a:noFill/>
            </a:ln>
          </p:spPr>
          <p:txBody>
            <a:bodyPr wrap="none" anchor="t" anchorCtr="false">
              <a:spAutoFit/>
            </a:bodyPr>
            <a:p>
              <a:pPr lvl="0" algn="l">
                <a:lnSpc>
                  <a:spcPct val="80000"/>
                </a:lnSpc>
                <a:spcBef>
                  <a:spcPct val="20000"/>
                </a:spcBef>
                <a:buClr>
                  <a:schemeClr val="hlink"/>
                </a:buClr>
                <a:buSzTx/>
                <a:buFont typeface="Wingdings" panose="05000000000000000000" pitchFamily="2" charset="2"/>
              </a:pPr>
              <a:r>
                <a:rPr lang="zh-CN" altLang="en-US" sz="2800" dirty="0">
                  <a:latin typeface="微软雅黑" panose="020B0503020204020204" pitchFamily="34" charset="-122"/>
                  <a:ea typeface="微软雅黑" panose="020B0503020204020204" pitchFamily="34" charset="-122"/>
                  <a:sym typeface="+mn-ea"/>
                </a:rPr>
                <a:t>风险管理办法</a:t>
              </a:r>
              <a:endParaRPr lang="zh-CN" altLang="en-US" sz="2800" dirty="0">
                <a:latin typeface="微软雅黑" panose="020B0503020204020204" pitchFamily="34" charset="-122"/>
                <a:ea typeface="微软雅黑" panose="020B0503020204020204" pitchFamily="34" charset="-122"/>
                <a:sym typeface="+mn-ea"/>
              </a:endParaRPr>
            </a:p>
          </p:txBody>
        </p:sp>
        <p:sp>
          <p:nvSpPr>
            <p:cNvPr id="40003" name="Text Box 83"/>
            <p:cNvSpPr txBox="true"/>
            <p:nvPr/>
          </p:nvSpPr>
          <p:spPr>
            <a:xfrm rot="3925970">
              <a:off x="11403" y="7285"/>
              <a:ext cx="2135" cy="678"/>
            </a:xfrm>
            <a:prstGeom prst="rect">
              <a:avLst/>
            </a:prstGeom>
            <a:noFill/>
            <a:ln w="9525">
              <a:noFill/>
            </a:ln>
          </p:spPr>
          <p:txBody>
            <a:bodyPr wrap="none" anchor="t" anchorCtr="false">
              <a:spAutoFit/>
            </a:bodyPr>
            <a:p>
              <a:pPr eaLnBrk="0" hangingPunct="0">
                <a:lnSpc>
                  <a:spcPct val="80000"/>
                </a:lnSpc>
                <a:spcBef>
                  <a:spcPct val="20000"/>
                </a:spcBef>
                <a:buClr>
                  <a:schemeClr val="hlink"/>
                </a:buClr>
                <a:buFont typeface="Wingdings" panose="05000000000000000000" pitchFamily="2" charset="2"/>
              </a:pPr>
              <a:r>
                <a:rPr lang="en-US" altLang="zh-CN" sz="2000" b="1" dirty="0">
                  <a:solidFill>
                    <a:schemeClr val="bg1"/>
                  </a:solidFill>
                  <a:latin typeface="微软雅黑" panose="020B0503020204020204" pitchFamily="34" charset="-122"/>
                  <a:ea typeface="微软雅黑" panose="020B0503020204020204" pitchFamily="34" charset="-122"/>
                </a:rPr>
                <a:t>Your Text</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40004" name="Group 48"/>
            <p:cNvGrpSpPr/>
            <p:nvPr/>
          </p:nvGrpSpPr>
          <p:grpSpPr>
            <a:xfrm>
              <a:off x="11945" y="3875"/>
              <a:ext cx="2163" cy="2060"/>
              <a:chOff x="2789" y="1625"/>
              <a:chExt cx="907" cy="907"/>
            </a:xfrm>
          </p:grpSpPr>
          <p:sp>
            <p:nvSpPr>
              <p:cNvPr id="40005" name="Oval 49"/>
              <p:cNvSpPr/>
              <p:nvPr/>
            </p:nvSpPr>
            <p:spPr>
              <a:xfrm>
                <a:off x="2789" y="1625"/>
                <a:ext cx="907" cy="907"/>
              </a:xfrm>
              <a:prstGeom prst="ellipse">
                <a:avLst/>
              </a:prstGeom>
              <a:gradFill rotWithShape="true">
                <a:gsLst>
                  <a:gs pos="0">
                    <a:srgbClr val="FFFFFF"/>
                  </a:gs>
                  <a:gs pos="50000">
                    <a:srgbClr val="83A6A7"/>
                  </a:gs>
                  <a:gs pos="100000">
                    <a:srgbClr val="FFFFFF"/>
                  </a:gs>
                </a:gsLst>
                <a:lin ang="2700000" scaled="true"/>
                <a:tileRect/>
              </a:gradFill>
              <a:ln w="38100">
                <a:noFill/>
              </a:ln>
            </p:spPr>
            <p:txBody>
              <a:bodyPr wrap="none"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40006" name="Oval 50"/>
              <p:cNvSpPr/>
              <p:nvPr/>
            </p:nvSpPr>
            <p:spPr>
              <a:xfrm>
                <a:off x="2789" y="1625"/>
                <a:ext cx="907" cy="907"/>
              </a:xfrm>
              <a:prstGeom prst="ellipse">
                <a:avLst/>
              </a:prstGeom>
              <a:gradFill rotWithShape="true">
                <a:gsLst>
                  <a:gs pos="0">
                    <a:srgbClr val="83A6A7">
                      <a:alpha val="32001"/>
                    </a:srgbClr>
                  </a:gs>
                  <a:gs pos="100000">
                    <a:srgbClr val="000000">
                      <a:alpha val="89998"/>
                    </a:srgbClr>
                  </a:gs>
                </a:gsLst>
                <a:lin ang="2700000" scaled="true"/>
                <a:tileRect/>
              </a:gradFill>
              <a:ln w="38100">
                <a:noFill/>
              </a:ln>
            </p:spPr>
            <p:txBody>
              <a:bodyPr wrap="none"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40007" name="Oval 51"/>
              <p:cNvSpPr/>
              <p:nvPr/>
            </p:nvSpPr>
            <p:spPr>
              <a:xfrm>
                <a:off x="2849" y="1684"/>
                <a:ext cx="787" cy="788"/>
              </a:xfrm>
              <a:prstGeom prst="ellipse">
                <a:avLst/>
              </a:prstGeom>
              <a:gradFill rotWithShape="true">
                <a:gsLst>
                  <a:gs pos="0">
                    <a:srgbClr val="475A5A"/>
                  </a:gs>
                  <a:gs pos="50000">
                    <a:srgbClr val="83A6A7"/>
                  </a:gs>
                  <a:gs pos="100000">
                    <a:srgbClr val="475A5A"/>
                  </a:gs>
                </a:gsLst>
                <a:lin ang="189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40008" name="Oval 52"/>
              <p:cNvSpPr/>
              <p:nvPr/>
            </p:nvSpPr>
            <p:spPr>
              <a:xfrm>
                <a:off x="2849" y="1686"/>
                <a:ext cx="787" cy="788"/>
              </a:xfrm>
              <a:prstGeom prst="ellipse">
                <a:avLst/>
              </a:prstGeom>
              <a:gradFill rotWithShape="true">
                <a:gsLst>
                  <a:gs pos="0">
                    <a:srgbClr val="53696A"/>
                  </a:gs>
                  <a:gs pos="100000">
                    <a:srgbClr val="83A6A7">
                      <a:alpha val="0"/>
                    </a:srgbClr>
                  </a:gs>
                </a:gsLst>
                <a:lin ang="27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40009" name="Oval 53"/>
              <p:cNvSpPr/>
              <p:nvPr/>
            </p:nvSpPr>
            <p:spPr>
              <a:xfrm>
                <a:off x="2888" y="1724"/>
                <a:ext cx="709" cy="709"/>
              </a:xfrm>
              <a:prstGeom prst="ellipse">
                <a:avLst/>
              </a:prstGeom>
              <a:solidFill>
                <a:srgbClr val="000000"/>
              </a:soli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grpSp>
            <p:nvGrpSpPr>
              <p:cNvPr id="40010" name="Group 54"/>
              <p:cNvGrpSpPr/>
              <p:nvPr/>
            </p:nvGrpSpPr>
            <p:grpSpPr>
              <a:xfrm>
                <a:off x="2899" y="1735"/>
                <a:ext cx="687" cy="688"/>
                <a:chOff x="4166" y="1706"/>
                <a:chExt cx="1252" cy="1252"/>
              </a:xfrm>
            </p:grpSpPr>
            <p:sp>
              <p:nvSpPr>
                <p:cNvPr id="40011" name="Oval 55"/>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40012" name="Oval 56"/>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40013" name="Oval 57"/>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40014" name="Oval 58"/>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grpSp>
        </p:grpSp>
        <p:grpSp>
          <p:nvGrpSpPr>
            <p:cNvPr id="40015" name="Group 41"/>
            <p:cNvGrpSpPr/>
            <p:nvPr/>
          </p:nvGrpSpPr>
          <p:grpSpPr>
            <a:xfrm rot="3877067">
              <a:off x="11955" y="6900"/>
              <a:ext cx="3580" cy="1465"/>
              <a:chOff x="2290" y="2725"/>
              <a:chExt cx="1832" cy="713"/>
            </a:xfrm>
          </p:grpSpPr>
          <p:grpSp>
            <p:nvGrpSpPr>
              <p:cNvPr id="40016" name="Group 42"/>
              <p:cNvGrpSpPr/>
              <p:nvPr/>
            </p:nvGrpSpPr>
            <p:grpSpPr>
              <a:xfrm>
                <a:off x="2290" y="3030"/>
                <a:ext cx="1832" cy="408"/>
                <a:chOff x="2290" y="3030"/>
                <a:chExt cx="1832" cy="408"/>
              </a:xfrm>
            </p:grpSpPr>
            <p:sp>
              <p:nvSpPr>
                <p:cNvPr id="40017" name="Freeform 43"/>
                <p:cNvSpPr/>
                <p:nvPr/>
              </p:nvSpPr>
              <p:spPr>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solidFill>
                <a:ln w="0">
                  <a:noFill/>
                </a:ln>
              </p:spPr>
              <p:txBody>
                <a:bodyPr/>
                <a:p>
                  <a:endParaRPr lang="zh-CN" altLang="en-US">
                    <a:latin typeface="微软雅黑" panose="020B0503020204020204" pitchFamily="34" charset="-122"/>
                    <a:ea typeface="微软雅黑" panose="020B0503020204020204" pitchFamily="34" charset="-122"/>
                  </a:endParaRPr>
                </a:p>
              </p:txBody>
            </p:sp>
            <p:sp>
              <p:nvSpPr>
                <p:cNvPr id="40018" name="Freeform 44"/>
                <p:cNvSpPr/>
                <p:nvPr/>
              </p:nvSpPr>
              <p:spPr>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p>
                  <a:endParaRPr lang="zh-CN" altLang="en-US">
                    <a:latin typeface="微软雅黑" panose="020B0503020204020204" pitchFamily="34" charset="-122"/>
                    <a:ea typeface="微软雅黑" panose="020B0503020204020204" pitchFamily="34" charset="-122"/>
                  </a:endParaRPr>
                </a:p>
              </p:txBody>
            </p:sp>
          </p:grpSp>
          <p:grpSp>
            <p:nvGrpSpPr>
              <p:cNvPr id="40019" name="Group 45"/>
              <p:cNvGrpSpPr/>
              <p:nvPr/>
            </p:nvGrpSpPr>
            <p:grpSpPr>
              <a:xfrm flipV="true">
                <a:off x="2290" y="2725"/>
                <a:ext cx="1406" cy="313"/>
                <a:chOff x="2290" y="3030"/>
                <a:chExt cx="1832" cy="408"/>
              </a:xfrm>
            </p:grpSpPr>
            <p:sp>
              <p:nvSpPr>
                <p:cNvPr id="40020" name="Freeform 46"/>
                <p:cNvSpPr/>
                <p:nvPr/>
              </p:nvSpPr>
              <p:spPr>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solidFill>
                <a:ln w="0">
                  <a:noFill/>
                </a:ln>
              </p:spPr>
              <p:txBody>
                <a:bodyPr/>
                <a:p>
                  <a:endParaRPr lang="zh-CN" altLang="en-US">
                    <a:latin typeface="微软雅黑" panose="020B0503020204020204" pitchFamily="34" charset="-122"/>
                    <a:ea typeface="微软雅黑" panose="020B0503020204020204" pitchFamily="34" charset="-122"/>
                  </a:endParaRPr>
                </a:p>
              </p:txBody>
            </p:sp>
            <p:sp>
              <p:nvSpPr>
                <p:cNvPr id="40021" name="Freeform 47"/>
                <p:cNvSpPr/>
                <p:nvPr/>
              </p:nvSpPr>
              <p:spPr>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p>
                  <a:endParaRPr lang="zh-CN" altLang="en-US">
                    <a:latin typeface="微软雅黑" panose="020B0503020204020204" pitchFamily="34" charset="-122"/>
                    <a:ea typeface="微软雅黑" panose="020B0503020204020204" pitchFamily="34" charset="-122"/>
                  </a:endParaRPr>
                </a:p>
              </p:txBody>
            </p:sp>
          </p:grpSp>
        </p:grpSp>
        <p:grpSp>
          <p:nvGrpSpPr>
            <p:cNvPr id="40022" name="Group 13"/>
            <p:cNvGrpSpPr/>
            <p:nvPr/>
          </p:nvGrpSpPr>
          <p:grpSpPr>
            <a:xfrm>
              <a:off x="9425" y="3850"/>
              <a:ext cx="2168" cy="2060"/>
              <a:chOff x="2789" y="1625"/>
              <a:chExt cx="907" cy="907"/>
            </a:xfrm>
          </p:grpSpPr>
          <p:sp>
            <p:nvSpPr>
              <p:cNvPr id="40023" name="Oval 14"/>
              <p:cNvSpPr/>
              <p:nvPr/>
            </p:nvSpPr>
            <p:spPr>
              <a:xfrm>
                <a:off x="2789" y="1625"/>
                <a:ext cx="907" cy="907"/>
              </a:xfrm>
              <a:prstGeom prst="ellipse">
                <a:avLst/>
              </a:prstGeom>
              <a:gradFill rotWithShape="true">
                <a:gsLst>
                  <a:gs pos="0">
                    <a:srgbClr val="FFFFFF"/>
                  </a:gs>
                  <a:gs pos="50000">
                    <a:srgbClr val="83A6A7"/>
                  </a:gs>
                  <a:gs pos="100000">
                    <a:srgbClr val="FFFFFF"/>
                  </a:gs>
                </a:gsLst>
                <a:lin ang="2700000" scaled="true"/>
                <a:tileRect/>
              </a:gradFill>
              <a:ln w="38100">
                <a:noFill/>
              </a:ln>
            </p:spPr>
            <p:txBody>
              <a:bodyPr wrap="none"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40024" name="Oval 15"/>
              <p:cNvSpPr/>
              <p:nvPr/>
            </p:nvSpPr>
            <p:spPr>
              <a:xfrm>
                <a:off x="2789" y="1625"/>
                <a:ext cx="907" cy="907"/>
              </a:xfrm>
              <a:prstGeom prst="ellipse">
                <a:avLst/>
              </a:prstGeom>
              <a:gradFill rotWithShape="true">
                <a:gsLst>
                  <a:gs pos="0">
                    <a:srgbClr val="83A6A7">
                      <a:alpha val="32001"/>
                    </a:srgbClr>
                  </a:gs>
                  <a:gs pos="100000">
                    <a:srgbClr val="000000">
                      <a:alpha val="89998"/>
                    </a:srgbClr>
                  </a:gs>
                </a:gsLst>
                <a:lin ang="2700000" scaled="true"/>
                <a:tileRect/>
              </a:gradFill>
              <a:ln w="38100">
                <a:noFill/>
              </a:ln>
            </p:spPr>
            <p:txBody>
              <a:bodyPr wrap="none"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40025" name="Oval 16"/>
              <p:cNvSpPr/>
              <p:nvPr/>
            </p:nvSpPr>
            <p:spPr>
              <a:xfrm>
                <a:off x="2849" y="1684"/>
                <a:ext cx="787" cy="788"/>
              </a:xfrm>
              <a:prstGeom prst="ellipse">
                <a:avLst/>
              </a:prstGeom>
              <a:gradFill rotWithShape="true">
                <a:gsLst>
                  <a:gs pos="0">
                    <a:srgbClr val="475A5A"/>
                  </a:gs>
                  <a:gs pos="50000">
                    <a:srgbClr val="83A6A7"/>
                  </a:gs>
                  <a:gs pos="100000">
                    <a:srgbClr val="475A5A"/>
                  </a:gs>
                </a:gsLst>
                <a:lin ang="189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40026" name="Oval 17"/>
              <p:cNvSpPr/>
              <p:nvPr/>
            </p:nvSpPr>
            <p:spPr>
              <a:xfrm>
                <a:off x="2849" y="1686"/>
                <a:ext cx="787" cy="788"/>
              </a:xfrm>
              <a:prstGeom prst="ellipse">
                <a:avLst/>
              </a:prstGeom>
              <a:gradFill rotWithShape="true">
                <a:gsLst>
                  <a:gs pos="0">
                    <a:srgbClr val="53696A"/>
                  </a:gs>
                  <a:gs pos="100000">
                    <a:srgbClr val="83A6A7">
                      <a:alpha val="0"/>
                    </a:srgbClr>
                  </a:gs>
                </a:gsLst>
                <a:lin ang="27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40027" name="Oval 18"/>
              <p:cNvSpPr/>
              <p:nvPr/>
            </p:nvSpPr>
            <p:spPr>
              <a:xfrm>
                <a:off x="2888" y="1724"/>
                <a:ext cx="709" cy="709"/>
              </a:xfrm>
              <a:prstGeom prst="ellipse">
                <a:avLst/>
              </a:prstGeom>
              <a:solidFill>
                <a:srgbClr val="000000"/>
              </a:soli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grpSp>
            <p:nvGrpSpPr>
              <p:cNvPr id="40028" name="Group 19"/>
              <p:cNvGrpSpPr/>
              <p:nvPr/>
            </p:nvGrpSpPr>
            <p:grpSpPr>
              <a:xfrm>
                <a:off x="2900" y="1736"/>
                <a:ext cx="687" cy="689"/>
                <a:chOff x="4166" y="1706"/>
                <a:chExt cx="1252" cy="1252"/>
              </a:xfrm>
            </p:grpSpPr>
            <p:sp>
              <p:nvSpPr>
                <p:cNvPr id="40029" name="Oval 20"/>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40030" name="Oval 21"/>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40031" name="Oval 22"/>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grpSp>
        </p:grpSp>
        <p:grpSp>
          <p:nvGrpSpPr>
            <p:cNvPr id="40032" name="Group 6"/>
            <p:cNvGrpSpPr/>
            <p:nvPr/>
          </p:nvGrpSpPr>
          <p:grpSpPr>
            <a:xfrm rot="3877067">
              <a:off x="9323" y="6953"/>
              <a:ext cx="3580" cy="1465"/>
              <a:chOff x="2290" y="2725"/>
              <a:chExt cx="1832" cy="713"/>
            </a:xfrm>
          </p:grpSpPr>
          <p:grpSp>
            <p:nvGrpSpPr>
              <p:cNvPr id="40033" name="Group 7"/>
              <p:cNvGrpSpPr/>
              <p:nvPr/>
            </p:nvGrpSpPr>
            <p:grpSpPr>
              <a:xfrm>
                <a:off x="2290" y="3030"/>
                <a:ext cx="1832" cy="408"/>
                <a:chOff x="2290" y="3030"/>
                <a:chExt cx="1832" cy="408"/>
              </a:xfrm>
            </p:grpSpPr>
            <p:sp>
              <p:nvSpPr>
                <p:cNvPr id="40034" name="Freeform 8"/>
                <p:cNvSpPr/>
                <p:nvPr/>
              </p:nvSpPr>
              <p:spPr>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solidFill>
                <a:ln w="0">
                  <a:noFill/>
                </a:ln>
              </p:spPr>
              <p:txBody>
                <a:bodyPr/>
                <a:p>
                  <a:endParaRPr lang="zh-CN" altLang="en-US">
                    <a:latin typeface="微软雅黑" panose="020B0503020204020204" pitchFamily="34" charset="-122"/>
                    <a:ea typeface="微软雅黑" panose="020B0503020204020204" pitchFamily="34" charset="-122"/>
                  </a:endParaRPr>
                </a:p>
              </p:txBody>
            </p:sp>
            <p:sp>
              <p:nvSpPr>
                <p:cNvPr id="40035" name="Freeform 9"/>
                <p:cNvSpPr/>
                <p:nvPr/>
              </p:nvSpPr>
              <p:spPr>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p>
                  <a:endParaRPr lang="zh-CN" altLang="en-US">
                    <a:latin typeface="微软雅黑" panose="020B0503020204020204" pitchFamily="34" charset="-122"/>
                    <a:ea typeface="微软雅黑" panose="020B0503020204020204" pitchFamily="34" charset="-122"/>
                  </a:endParaRPr>
                </a:p>
              </p:txBody>
            </p:sp>
          </p:grpSp>
          <p:grpSp>
            <p:nvGrpSpPr>
              <p:cNvPr id="40036" name="Group 10"/>
              <p:cNvGrpSpPr/>
              <p:nvPr/>
            </p:nvGrpSpPr>
            <p:grpSpPr>
              <a:xfrm flipV="true">
                <a:off x="2290" y="2725"/>
                <a:ext cx="1406" cy="313"/>
                <a:chOff x="2290" y="3030"/>
                <a:chExt cx="1832" cy="408"/>
              </a:xfrm>
            </p:grpSpPr>
            <p:sp>
              <p:nvSpPr>
                <p:cNvPr id="40037" name="Freeform 11"/>
                <p:cNvSpPr/>
                <p:nvPr/>
              </p:nvSpPr>
              <p:spPr>
                <a:xfrm>
                  <a:off x="2290"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solidFill>
                <a:ln w="0">
                  <a:noFill/>
                </a:ln>
              </p:spPr>
              <p:txBody>
                <a:bodyPr/>
                <a:p>
                  <a:endParaRPr lang="zh-CN" altLang="en-US">
                    <a:latin typeface="微软雅黑" panose="020B0503020204020204" pitchFamily="34" charset="-122"/>
                    <a:ea typeface="微软雅黑" panose="020B0503020204020204" pitchFamily="34" charset="-122"/>
                  </a:endParaRPr>
                </a:p>
              </p:txBody>
            </p:sp>
            <p:sp>
              <p:nvSpPr>
                <p:cNvPr id="40038" name="Freeform 12"/>
                <p:cNvSpPr/>
                <p:nvPr/>
              </p:nvSpPr>
              <p:spPr>
                <a:xfrm>
                  <a:off x="3810" y="3058"/>
                  <a:ext cx="288" cy="334"/>
                </a:xfrm>
                <a:custGeom>
                  <a:avLst/>
                  <a:gdLst/>
                  <a:ahLst/>
                  <a:cxnLst>
                    <a:cxn ang="0">
                      <a:pos x="288" y="0"/>
                    </a:cxn>
                    <a:cxn ang="0">
                      <a:pos x="284" y="52"/>
                    </a:cxn>
                    <a:cxn ang="0">
                      <a:pos x="272" y="98"/>
                    </a:cxn>
                    <a:cxn ang="0">
                      <a:pos x="254" y="140"/>
                    </a:cxn>
                    <a:cxn ang="0">
                      <a:pos x="230" y="176"/>
                    </a:cxn>
                    <a:cxn ang="0">
                      <a:pos x="204" y="208"/>
                    </a:cxn>
                    <a:cxn ang="0">
                      <a:pos x="174" y="238"/>
                    </a:cxn>
                    <a:cxn ang="0">
                      <a:pos x="144"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170" y="212"/>
                    </a:cxn>
                    <a:cxn ang="0">
                      <a:pos x="196" y="180"/>
                    </a:cxn>
                    <a:cxn ang="0">
                      <a:pos x="220" y="142"/>
                    </a:cxn>
                    <a:cxn ang="0">
                      <a:pos x="238" y="100"/>
                    </a:cxn>
                    <a:cxn ang="0">
                      <a:pos x="250" y="54"/>
                    </a:cxn>
                    <a:cxn ang="0">
                      <a:pos x="254" y="2"/>
                    </a:cxn>
                    <a:cxn ang="0">
                      <a:pos x="288" y="0"/>
                    </a:cxn>
                  </a:cxnLst>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p>
                  <a:endParaRPr lang="zh-CN" altLang="en-US">
                    <a:latin typeface="微软雅黑" panose="020B0503020204020204" pitchFamily="34" charset="-122"/>
                    <a:ea typeface="微软雅黑" panose="020B0503020204020204" pitchFamily="34" charset="-122"/>
                  </a:endParaRPr>
                </a:p>
              </p:txBody>
            </p:sp>
          </p:grpSp>
        </p:grpSp>
        <p:sp>
          <p:nvSpPr>
            <p:cNvPr id="40040" name="矩形 135"/>
            <p:cNvSpPr txBox="true"/>
            <p:nvPr/>
          </p:nvSpPr>
          <p:spPr>
            <a:xfrm rot="3831783">
              <a:off x="11943" y="6940"/>
              <a:ext cx="2528" cy="686"/>
            </a:xfrm>
            <a:prstGeom prst="rect">
              <a:avLst/>
            </a:prstGeom>
            <a:noFill/>
            <a:ln w="9525">
              <a:noFill/>
            </a:ln>
          </p:spPr>
          <p:txBody>
            <a:bodyPr wrap="none" anchor="t" anchorCtr="false">
              <a:spAutoFit/>
            </a:bodyPr>
            <a:p>
              <a:pPr lvl="0" algn="l">
                <a:lnSpc>
                  <a:spcPct val="80000"/>
                </a:lnSpc>
                <a:spcBef>
                  <a:spcPct val="20000"/>
                </a:spcBef>
                <a:buClr>
                  <a:schemeClr val="hlink"/>
                </a:buClr>
                <a:buSzTx/>
                <a:buFont typeface="Wingdings" panose="05000000000000000000" pitchFamily="2" charset="2"/>
              </a:pPr>
              <a:r>
                <a:rPr lang="zh-CN" altLang="en-US" sz="2800" dirty="0">
                  <a:latin typeface="微软雅黑" panose="020B0503020204020204" pitchFamily="34" charset="-122"/>
                  <a:ea typeface="微软雅黑" panose="020B0503020204020204" pitchFamily="34" charset="-122"/>
                  <a:sym typeface="+mn-ea"/>
                </a:rPr>
                <a:t>风险调整</a:t>
              </a:r>
              <a:endParaRPr lang="zh-CN" altLang="en-US" sz="2800" dirty="0">
                <a:latin typeface="微软雅黑" panose="020B0503020204020204" pitchFamily="34" charset="-122"/>
                <a:ea typeface="微软雅黑" panose="020B0503020204020204" pitchFamily="34" charset="-122"/>
                <a:sym typeface="+mn-ea"/>
              </a:endParaRPr>
            </a:p>
          </p:txBody>
        </p:sp>
        <p:sp>
          <p:nvSpPr>
            <p:cNvPr id="40041" name="Oval 76"/>
            <p:cNvSpPr/>
            <p:nvPr/>
          </p:nvSpPr>
          <p:spPr>
            <a:xfrm>
              <a:off x="3890" y="4078"/>
              <a:ext cx="1352" cy="1155"/>
            </a:xfrm>
            <a:prstGeom prst="ellipse">
              <a:avLst/>
            </a:prstGeom>
            <a:no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r>
                <a:rPr lang="zh-CN" altLang="en-US" b="1" dirty="0">
                  <a:latin typeface="微软雅黑" panose="020B0503020204020204" pitchFamily="34" charset="-122"/>
                  <a:ea typeface="微软雅黑" panose="020B0503020204020204" pitchFamily="34" charset="-122"/>
                </a:rPr>
                <a:t>步骤二</a:t>
              </a:r>
              <a:endParaRPr lang="zh-CN" altLang="en-US" b="1" dirty="0">
                <a:latin typeface="微软雅黑" panose="020B0503020204020204" pitchFamily="34" charset="-122"/>
                <a:ea typeface="微软雅黑" panose="020B0503020204020204" pitchFamily="34" charset="-122"/>
              </a:endParaRPr>
            </a:p>
          </p:txBody>
        </p:sp>
        <p:sp>
          <p:nvSpPr>
            <p:cNvPr id="40042" name="Oval 76"/>
            <p:cNvSpPr/>
            <p:nvPr/>
          </p:nvSpPr>
          <p:spPr>
            <a:xfrm>
              <a:off x="6811" y="4125"/>
              <a:ext cx="1353" cy="1155"/>
            </a:xfrm>
            <a:prstGeom prst="ellipse">
              <a:avLst/>
            </a:prstGeom>
            <a:no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r>
                <a:rPr lang="zh-CN" altLang="en-US" b="1" dirty="0">
                  <a:latin typeface="微软雅黑" panose="020B0503020204020204" pitchFamily="34" charset="-122"/>
                  <a:ea typeface="微软雅黑" panose="020B0503020204020204" pitchFamily="34" charset="-122"/>
                </a:rPr>
                <a:t>步骤三</a:t>
              </a:r>
              <a:endParaRPr lang="zh-CN" altLang="en-US" b="1" dirty="0">
                <a:latin typeface="微软雅黑" panose="020B0503020204020204" pitchFamily="34" charset="-122"/>
                <a:ea typeface="微软雅黑" panose="020B0503020204020204" pitchFamily="34" charset="-122"/>
              </a:endParaRPr>
            </a:p>
          </p:txBody>
        </p:sp>
        <p:sp>
          <p:nvSpPr>
            <p:cNvPr id="40043" name="Oval 76"/>
            <p:cNvSpPr/>
            <p:nvPr/>
          </p:nvSpPr>
          <p:spPr>
            <a:xfrm>
              <a:off x="9678" y="4078"/>
              <a:ext cx="1352" cy="1155"/>
            </a:xfrm>
            <a:prstGeom prst="ellipse">
              <a:avLst/>
            </a:prstGeom>
            <a:no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b="1" dirty="0">
                <a:latin typeface="微软雅黑" panose="020B0503020204020204" pitchFamily="34" charset="-122"/>
                <a:ea typeface="微软雅黑" panose="020B0503020204020204" pitchFamily="34" charset="-122"/>
              </a:endParaRPr>
            </a:p>
          </p:txBody>
        </p:sp>
        <p:sp>
          <p:nvSpPr>
            <p:cNvPr id="40044" name="Oval 76"/>
            <p:cNvSpPr/>
            <p:nvPr/>
          </p:nvSpPr>
          <p:spPr>
            <a:xfrm>
              <a:off x="12225" y="3979"/>
              <a:ext cx="1352" cy="1155"/>
            </a:xfrm>
            <a:prstGeom prst="ellipse">
              <a:avLst/>
            </a:prstGeom>
            <a:no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r>
                <a:rPr lang="zh-CN" altLang="en-US" b="1" dirty="0">
                  <a:latin typeface="微软雅黑" panose="020B0503020204020204" pitchFamily="34" charset="-122"/>
                  <a:ea typeface="微软雅黑" panose="020B0503020204020204" pitchFamily="34" charset="-122"/>
                </a:rPr>
                <a:t>步骤五</a:t>
              </a:r>
              <a:endParaRPr lang="zh-CN" altLang="en-US" b="1" dirty="0">
                <a:latin typeface="微软雅黑" panose="020B0503020204020204" pitchFamily="34" charset="-122"/>
                <a:ea typeface="微软雅黑" panose="020B0503020204020204" pitchFamily="34" charset="-122"/>
              </a:endParaRPr>
            </a:p>
          </p:txBody>
        </p:sp>
        <p:pic>
          <p:nvPicPr>
            <p:cNvPr id="40045" name="图片 1"/>
            <p:cNvPicPr>
              <a:picLocks noChangeAspect="true"/>
            </p:cNvPicPr>
            <p:nvPr/>
          </p:nvPicPr>
          <p:blipFill>
            <a:blip r:embed="rId4"/>
            <a:stretch>
              <a:fillRect/>
            </a:stretch>
          </p:blipFill>
          <p:spPr>
            <a:xfrm>
              <a:off x="9450" y="3848"/>
              <a:ext cx="2170" cy="2055"/>
            </a:xfrm>
            <a:prstGeom prst="rect">
              <a:avLst/>
            </a:prstGeom>
            <a:noFill/>
            <a:ln w="9525">
              <a:noFill/>
            </a:ln>
          </p:spPr>
        </p:pic>
        <p:sp>
          <p:nvSpPr>
            <p:cNvPr id="40046" name="文本框 8"/>
            <p:cNvSpPr txBox="true"/>
            <p:nvPr/>
          </p:nvSpPr>
          <p:spPr>
            <a:xfrm>
              <a:off x="10054" y="4207"/>
              <a:ext cx="872" cy="1880"/>
            </a:xfrm>
            <a:prstGeom prst="rect">
              <a:avLst/>
            </a:prstGeom>
            <a:noFill/>
            <a:ln w="9525">
              <a:noFill/>
            </a:ln>
          </p:spPr>
          <p:txBody>
            <a:bodyPr vert="eaVert" anchor="t" anchorCtr="false">
              <a:spAutoFit/>
            </a:bodyPr>
            <a:p>
              <a:pPr eaLnBrk="0" hangingPunct="0"/>
              <a:r>
                <a:rPr lang="zh-CN" altLang="en-US" b="1" dirty="0">
                  <a:latin typeface="微软雅黑" panose="020B0503020204020204" pitchFamily="34" charset="-122"/>
                  <a:ea typeface="微软雅黑" panose="020B0503020204020204" pitchFamily="34" charset="-122"/>
                </a:rPr>
                <a:t>步骤四</a:t>
              </a:r>
              <a:endParaRPr lang="zh-CN" altLang="en-US" b="1" dirty="0">
                <a:latin typeface="微软雅黑" panose="020B0503020204020204" pitchFamily="34" charset="-122"/>
                <a:ea typeface="微软雅黑" panose="020B0503020204020204" pitchFamily="34" charset="-122"/>
              </a:endParaRPr>
            </a:p>
          </p:txBody>
        </p:sp>
      </p:grpSp>
      <p:sp>
        <p:nvSpPr>
          <p:cNvPr id="40039" name="矩形 134"/>
          <p:cNvSpPr txBox="true"/>
          <p:nvPr/>
        </p:nvSpPr>
        <p:spPr>
          <a:xfrm rot="3904611">
            <a:off x="6845935" y="4870768"/>
            <a:ext cx="2672080" cy="435610"/>
          </a:xfrm>
          <a:prstGeom prst="rect">
            <a:avLst/>
          </a:prstGeom>
          <a:noFill/>
          <a:ln w="9525">
            <a:noFill/>
          </a:ln>
        </p:spPr>
        <p:txBody>
          <a:bodyPr wrap="none" anchor="t" anchorCtr="false">
            <a:spAutoFit/>
          </a:bodyPr>
          <a:p>
            <a:pPr lvl="0" algn="l">
              <a:lnSpc>
                <a:spcPct val="80000"/>
              </a:lnSpc>
              <a:spcBef>
                <a:spcPct val="20000"/>
              </a:spcBef>
              <a:buClr>
                <a:schemeClr val="hlink"/>
              </a:buClr>
              <a:buSzTx/>
              <a:buFont typeface="Wingdings" panose="05000000000000000000" pitchFamily="2" charset="2"/>
            </a:pPr>
            <a:r>
              <a:rPr lang="zh-CN" altLang="en-US" sz="2800" dirty="0">
                <a:latin typeface="微软雅黑" panose="020B0503020204020204" pitchFamily="34" charset="-122"/>
                <a:ea typeface="微软雅黑" panose="020B0503020204020204" pitchFamily="34" charset="-122"/>
                <a:sym typeface="+mn-ea"/>
              </a:rPr>
              <a:t>风险监督与控制</a:t>
            </a:r>
            <a:endParaRPr lang="zh-CN" altLang="en-US" sz="28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pitchFamily="34" charset="-122"/>
                <a:ea typeface="微软雅黑" panose="020B0503020204020204" pitchFamily="34" charset="-122"/>
              </a:rPr>
              <a:t>本章简介</a:t>
            </a:r>
            <a:endParaRPr lang="zh-CN" sz="3200" dirty="0">
              <a:solidFill>
                <a:schemeClr val="bg1"/>
              </a:solidFill>
              <a:latin typeface="微软雅黑" panose="020B0503020204020204" pitchFamily="34" charset="-122"/>
              <a:ea typeface="微软雅黑" panose="020B0503020204020204" pitchFamily="3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9" name="Rectangle 83"/>
          <p:cNvSpPr>
            <a:spLocks noChangeArrowheads="true"/>
          </p:cNvSpPr>
          <p:nvPr/>
        </p:nvSpPr>
        <p:spPr bwMode="auto">
          <a:xfrm>
            <a:off x="4131945" y="3928110"/>
            <a:ext cx="4276725" cy="2122805"/>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pitchFamily="34" charset="-122"/>
                <a:ea typeface="微软雅黑" panose="020B0503020204020204" pitchFamily="34" charset="-122"/>
                <a:cs typeface="微软雅黑" panose="020B0503020204020204" pitchFamily="34" charset="-122"/>
              </a:rPr>
              <a:t>第一节  </a:t>
            </a:r>
            <a:r>
              <a:rPr lang="zh-CN" altLang="en-US" sz="2400" b="1"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信用与信用管理概述</a:t>
            </a:r>
            <a:endParaRPr kumimoji="0" lang="en-US" altLang="zh-CN"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第二节  信用的经济学分析</a:t>
            </a:r>
            <a:r>
              <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第三节  社会信用体系 </a:t>
            </a:r>
            <a:endPar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endParaRPr>
          </a:p>
        </p:txBody>
      </p:sp>
      <p:sp>
        <p:nvSpPr>
          <p:cNvPr id="11" name="AutoShape 4"/>
          <p:cNvSpPr>
            <a:spLocks noChangeArrowheads="true"/>
          </p:cNvSpPr>
          <p:nvPr/>
        </p:nvSpPr>
        <p:spPr bwMode="blackWhite">
          <a:xfrm>
            <a:off x="3429000" y="1564005"/>
            <a:ext cx="5682615"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了解信用概念和信用发展历程</a:t>
            </a:r>
            <a:endPar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7" name="AutoShape 5"/>
          <p:cNvSpPr>
            <a:spLocks noChangeArrowheads="true"/>
          </p:cNvSpPr>
          <p:nvPr/>
        </p:nvSpPr>
        <p:spPr bwMode="blackWhite">
          <a:xfrm>
            <a:off x="3429000" y="2152650"/>
            <a:ext cx="5682615" cy="640080"/>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掌握信用分类形式，认识信用缺失的危害</a:t>
            </a:r>
            <a:endPar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8" name="AutoShape 6"/>
          <p:cNvSpPr>
            <a:spLocks noChangeArrowheads="true"/>
          </p:cNvSpPr>
          <p:nvPr/>
        </p:nvSpPr>
        <p:spPr bwMode="blackWhite">
          <a:xfrm>
            <a:off x="3429000" y="2901950"/>
            <a:ext cx="5682615"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重点掌握社会信用体系的架构 </a:t>
            </a:r>
            <a:endPar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pitchFamily="34" charset="-122"/>
                <a:ea typeface="微软雅黑" panose="020B0503020204020204" pitchFamily="34" charset="-122"/>
                <a:cs typeface="经典综艺体简" panose="02010609000101010101" pitchFamily="49" charset="-122"/>
              </a:rPr>
              <a:t>谢</a:t>
            </a:r>
            <a:r>
              <a:rPr lang="en-US" altLang="zh-CN" sz="7200" spc="300" dirty="0">
                <a:solidFill>
                  <a:srgbClr val="C31F23"/>
                </a:solidFill>
                <a:latin typeface="微软雅黑" panose="020B0503020204020204" pitchFamily="34" charset="-122"/>
                <a:ea typeface="微软雅黑" panose="020B0503020204020204" pitchFamily="34" charset="-122"/>
                <a:cs typeface="经典综艺体简" panose="02010609000101010101" pitchFamily="49" charset="-122"/>
              </a:rPr>
              <a:t>    </a:t>
            </a:r>
            <a:r>
              <a:rPr lang="zh-CN" altLang="en-US" sz="7200" spc="300" dirty="0">
                <a:solidFill>
                  <a:srgbClr val="C31F23"/>
                </a:solidFill>
                <a:latin typeface="微软雅黑" panose="020B0503020204020204" pitchFamily="34" charset="-122"/>
                <a:ea typeface="微软雅黑" panose="020B0503020204020204" pitchFamily="34" charset="-122"/>
                <a:cs typeface="经典综艺体简" panose="02010609000101010101" pitchFamily="49" charset="-122"/>
              </a:rPr>
              <a:t>谢</a:t>
            </a:r>
            <a:endParaRPr lang="en-US" altLang="zh-CN" sz="7200" spc="300" dirty="0">
              <a:solidFill>
                <a:srgbClr val="C31F23"/>
              </a:solidFill>
              <a:latin typeface="微软雅黑" panose="020B0503020204020204" pitchFamily="34" charset="-122"/>
              <a:ea typeface="微软雅黑" panose="020B0503020204020204" pitchFamily="3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INTERNET CREDIT</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pitchFamily="34" charset="-122"/>
                <a:ea typeface="微软雅黑" panose="020B0503020204020204" pitchFamily="34" charset="-122"/>
              </a:rPr>
              <a:t>第一节 信用与信用管理概述</a:t>
            </a:r>
            <a:endParaRPr lang="zh-CN" sz="32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2570480" y="1162050"/>
            <a:ext cx="7514590" cy="5027295"/>
            <a:chOff x="1418" y="2225"/>
            <a:chExt cx="9560" cy="7190"/>
          </a:xfrm>
        </p:grpSpPr>
        <p:sp>
          <p:nvSpPr>
            <p:cNvPr id="11271" name="AutoShape 31"/>
            <p:cNvSpPr/>
            <p:nvPr/>
          </p:nvSpPr>
          <p:spPr>
            <a:xfrm>
              <a:off x="3798" y="5385"/>
              <a:ext cx="718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Tx/>
              </a:pPr>
              <a:r>
                <a:rPr lang="en-US" altLang="zh-CN" sz="18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1.1.4  </a:t>
              </a:r>
              <a:r>
                <a:rPr lang="zh-CN" altLang="en-US" sz="18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信用发展历程</a:t>
              </a:r>
              <a:endParaRPr lang="en-US" altLang="zh-CN" sz="18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272" name="AutoShape 32"/>
            <p:cNvSpPr/>
            <p:nvPr/>
          </p:nvSpPr>
          <p:spPr>
            <a:xfrm>
              <a:off x="3345" y="4210"/>
              <a:ext cx="7103"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Tx/>
              </a:pPr>
              <a:r>
                <a:rPr lang="en-US" altLang="zh-CN" sz="18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1.1.3  </a:t>
              </a:r>
              <a:r>
                <a:rPr lang="zh-CN" altLang="en-US" sz="18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信用与法律和道德的关系</a:t>
              </a:r>
              <a:endParaRPr lang="en-US" altLang="zh-CN" sz="18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273" name="AutoShape 33"/>
            <p:cNvSpPr/>
            <p:nvPr/>
          </p:nvSpPr>
          <p:spPr>
            <a:xfrm>
              <a:off x="2890" y="3133"/>
              <a:ext cx="7003"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 typeface="Wingdings" panose="05000000000000000000" pitchFamily="2" charset="2"/>
              </a:pPr>
              <a:r>
                <a:rPr lang="en-US" altLang="zh-CN" sz="18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1.1.2</a:t>
              </a:r>
              <a:r>
                <a:rPr lang="zh-CN" altLang="en-US" sz="18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信用：经济学视角</a:t>
              </a:r>
              <a:endParaRPr lang="en-US" altLang="zh-CN" sz="18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274" name="AutoShape 34"/>
            <p:cNvSpPr/>
            <p:nvPr/>
          </p:nvSpPr>
          <p:spPr>
            <a:xfrm>
              <a:off x="1870" y="2225"/>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 typeface="Wingdings" panose="05000000000000000000" pitchFamily="2" charset="2"/>
              </a:pPr>
              <a:r>
                <a:rPr lang="en-US" altLang="zh-CN" sz="18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1.1.1 </a:t>
              </a:r>
              <a:r>
                <a:rPr lang="zh-CN" altLang="en-US" sz="18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信用：社会学视角</a:t>
              </a:r>
              <a:endParaRPr lang="en-US" altLang="zh-CN" sz="18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1275" name="Group 35"/>
            <p:cNvGrpSpPr/>
            <p:nvPr/>
          </p:nvGrpSpPr>
          <p:grpSpPr>
            <a:xfrm>
              <a:off x="1418" y="2565"/>
              <a:ext cx="600" cy="600"/>
              <a:chOff x="2078" y="1680"/>
              <a:chExt cx="1615" cy="1615"/>
            </a:xfrm>
          </p:grpSpPr>
          <p:sp>
            <p:nvSpPr>
              <p:cNvPr id="11276" name="Oval 36"/>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11277" name="Oval 37"/>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110630" name="Oval 38"/>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squar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279" name="Oval 39"/>
              <p:cNvSpPr/>
              <p:nvPr/>
            </p:nvSpPr>
            <p:spPr>
              <a:xfrm>
                <a:off x="2254" y="1856"/>
                <a:ext cx="1262" cy="1264"/>
              </a:xfrm>
              <a:prstGeom prst="ellipse">
                <a:avLst/>
              </a:prstGeom>
              <a:gradFill rotWithShape="true">
                <a:gsLst>
                  <a:gs pos="0">
                    <a:srgbClr val="000000"/>
                  </a:gs>
                  <a:gs pos="100000">
                    <a:srgbClr val="FFCC00"/>
                  </a:gs>
                </a:gsLst>
                <a:lin ang="2700000" scaled="true"/>
                <a:tileRect/>
              </a:gradFill>
              <a:ln w="38100">
                <a:noFill/>
              </a:ln>
            </p:spPr>
            <p:txBody>
              <a:bodyPr wrap="square"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110632" name="Oval 40"/>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281" name="Oval 41"/>
              <p:cNvSpPr/>
              <p:nvPr/>
            </p:nvSpPr>
            <p:spPr>
              <a:xfrm>
                <a:off x="2337" y="1939"/>
                <a:ext cx="1096" cy="1098"/>
              </a:xfrm>
              <a:prstGeom prst="ellipse">
                <a:avLst/>
              </a:prstGeom>
              <a:gradFill rotWithShape="true">
                <a:gsLst>
                  <a:gs pos="0">
                    <a:srgbClr val="FFCC00"/>
                  </a:gs>
                  <a:gs pos="100000">
                    <a:srgbClr val="7C6300"/>
                  </a:gs>
                </a:gsLst>
                <a:lin ang="27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grpSp>
        <p:grpSp>
          <p:nvGrpSpPr>
            <p:cNvPr id="11282" name="Group 42"/>
            <p:cNvGrpSpPr/>
            <p:nvPr/>
          </p:nvGrpSpPr>
          <p:grpSpPr>
            <a:xfrm>
              <a:off x="2325" y="3360"/>
              <a:ext cx="600" cy="600"/>
              <a:chOff x="2078" y="1680"/>
              <a:chExt cx="1615" cy="1615"/>
            </a:xfrm>
          </p:grpSpPr>
          <p:sp>
            <p:nvSpPr>
              <p:cNvPr id="11283" name="Oval 43"/>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11284" name="Oval 44"/>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110637" name="Oval 45"/>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squar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286" name="Oval 46"/>
              <p:cNvSpPr/>
              <p:nvPr/>
            </p:nvSpPr>
            <p:spPr>
              <a:xfrm>
                <a:off x="2254" y="1856"/>
                <a:ext cx="1262" cy="1264"/>
              </a:xfrm>
              <a:prstGeom prst="ellipse">
                <a:avLst/>
              </a:prstGeom>
              <a:gradFill rotWithShape="true">
                <a:gsLst>
                  <a:gs pos="0">
                    <a:srgbClr val="000000"/>
                  </a:gs>
                  <a:gs pos="100000">
                    <a:srgbClr val="48BE67"/>
                  </a:gs>
                </a:gsLst>
                <a:lin ang="2700000" scaled="true"/>
                <a:tileRect/>
              </a:gradFill>
              <a:ln w="38100">
                <a:noFill/>
              </a:ln>
            </p:spPr>
            <p:txBody>
              <a:bodyPr wrap="square"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110639" name="Oval 47"/>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288" name="Oval 48"/>
              <p:cNvSpPr/>
              <p:nvPr/>
            </p:nvSpPr>
            <p:spPr>
              <a:xfrm>
                <a:off x="2337" y="1939"/>
                <a:ext cx="1096" cy="1098"/>
              </a:xfrm>
              <a:prstGeom prst="ellipse">
                <a:avLst/>
              </a:prstGeom>
              <a:gradFill rotWithShape="true">
                <a:gsLst>
                  <a:gs pos="0">
                    <a:srgbClr val="48BE67"/>
                  </a:gs>
                  <a:gs pos="100000">
                    <a:srgbClr val="235C32"/>
                  </a:gs>
                </a:gsLst>
                <a:lin ang="27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grpSp>
        <p:grpSp>
          <p:nvGrpSpPr>
            <p:cNvPr id="11289" name="Group 49"/>
            <p:cNvGrpSpPr/>
            <p:nvPr/>
          </p:nvGrpSpPr>
          <p:grpSpPr>
            <a:xfrm>
              <a:off x="2988" y="4260"/>
              <a:ext cx="600" cy="600"/>
              <a:chOff x="2078" y="1680"/>
              <a:chExt cx="1615" cy="1615"/>
            </a:xfrm>
          </p:grpSpPr>
          <p:sp>
            <p:nvSpPr>
              <p:cNvPr id="11290" name="Oval 50"/>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11291" name="Oval 51"/>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110644" name="Oval 52"/>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squar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293" name="Oval 53"/>
              <p:cNvSpPr/>
              <p:nvPr/>
            </p:nvSpPr>
            <p:spPr>
              <a:xfrm>
                <a:off x="2254" y="1856"/>
                <a:ext cx="1262" cy="1264"/>
              </a:xfrm>
              <a:prstGeom prst="ellipse">
                <a:avLst/>
              </a:prstGeom>
              <a:gradFill rotWithShape="true">
                <a:gsLst>
                  <a:gs pos="0">
                    <a:srgbClr val="21B3E1"/>
                  </a:gs>
                  <a:gs pos="100000">
                    <a:srgbClr val="0F5368"/>
                  </a:gs>
                </a:gsLst>
                <a:lin ang="5400000" scaled="true"/>
                <a:tileRect/>
              </a:gradFill>
              <a:ln w="38100">
                <a:noFill/>
              </a:ln>
            </p:spPr>
            <p:txBody>
              <a:bodyPr wrap="square"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110646" name="Oval 54"/>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295" name="Oval 55"/>
              <p:cNvSpPr/>
              <p:nvPr/>
            </p:nvSpPr>
            <p:spPr>
              <a:xfrm>
                <a:off x="2337" y="1939"/>
                <a:ext cx="1096" cy="1098"/>
              </a:xfrm>
              <a:prstGeom prst="ellipse">
                <a:avLst/>
              </a:prstGeom>
              <a:gradFill rotWithShape="true">
                <a:gsLst>
                  <a:gs pos="0">
                    <a:srgbClr val="21B3E1"/>
                  </a:gs>
                  <a:gs pos="100000">
                    <a:srgbClr val="10576D"/>
                  </a:gs>
                </a:gsLst>
                <a:lin ang="27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grpSp>
        <p:grpSp>
          <p:nvGrpSpPr>
            <p:cNvPr id="11296" name="Group 56"/>
            <p:cNvGrpSpPr/>
            <p:nvPr/>
          </p:nvGrpSpPr>
          <p:grpSpPr>
            <a:xfrm>
              <a:off x="3230" y="5503"/>
              <a:ext cx="600" cy="600"/>
              <a:chOff x="2078" y="1680"/>
              <a:chExt cx="1615" cy="1615"/>
            </a:xfrm>
          </p:grpSpPr>
          <p:sp>
            <p:nvSpPr>
              <p:cNvPr id="11297" name="Oval 57"/>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11298" name="Oval 58"/>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110651" name="Oval 59"/>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squar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300" name="Oval 60"/>
              <p:cNvSpPr/>
              <p:nvPr/>
            </p:nvSpPr>
            <p:spPr>
              <a:xfrm>
                <a:off x="2254" y="1856"/>
                <a:ext cx="1262" cy="1264"/>
              </a:xfrm>
              <a:prstGeom prst="ellipse">
                <a:avLst/>
              </a:prstGeom>
              <a:gradFill rotWithShape="true">
                <a:gsLst>
                  <a:gs pos="0">
                    <a:srgbClr val="000000"/>
                  </a:gs>
                  <a:gs pos="100000">
                    <a:srgbClr val="8D67E1"/>
                  </a:gs>
                </a:gsLst>
                <a:lin ang="2700000" scaled="true"/>
                <a:tileRect/>
              </a:gradFill>
              <a:ln w="38100">
                <a:noFill/>
              </a:ln>
            </p:spPr>
            <p:txBody>
              <a:bodyPr wrap="square"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110653" name="Oval 61"/>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302" name="Oval 62"/>
              <p:cNvSpPr/>
              <p:nvPr/>
            </p:nvSpPr>
            <p:spPr>
              <a:xfrm>
                <a:off x="2337" y="1939"/>
                <a:ext cx="1096" cy="1098"/>
              </a:xfrm>
              <a:prstGeom prst="ellipse">
                <a:avLst/>
              </a:prstGeom>
              <a:gradFill rotWithShape="true">
                <a:gsLst>
                  <a:gs pos="0">
                    <a:srgbClr val="8D67E1"/>
                  </a:gs>
                  <a:gs pos="100000">
                    <a:srgbClr val="45326D"/>
                  </a:gs>
                </a:gsLst>
                <a:lin ang="27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grpSp>
        <p:sp>
          <p:nvSpPr>
            <p:cNvPr id="11303" name="AutoShape 71"/>
            <p:cNvSpPr/>
            <p:nvPr/>
          </p:nvSpPr>
          <p:spPr>
            <a:xfrm>
              <a:off x="3605" y="6475"/>
              <a:ext cx="718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Tx/>
              </a:pPr>
              <a:r>
                <a:rPr lang="en-US" altLang="zh-CN" sz="18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1.1.5  </a:t>
              </a:r>
              <a:r>
                <a:rPr lang="zh-CN" altLang="en-US" sz="18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信用形式和信用分类</a:t>
              </a:r>
              <a:endParaRPr lang="zh-CN" altLang="en-US" sz="18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1304" name="Group 72"/>
            <p:cNvGrpSpPr/>
            <p:nvPr/>
          </p:nvGrpSpPr>
          <p:grpSpPr>
            <a:xfrm>
              <a:off x="3163" y="6625"/>
              <a:ext cx="600" cy="600"/>
              <a:chOff x="2078" y="1680"/>
              <a:chExt cx="1615" cy="1615"/>
            </a:xfrm>
          </p:grpSpPr>
          <p:sp>
            <p:nvSpPr>
              <p:cNvPr id="11305" name="Oval 73"/>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11306" name="Oval 74"/>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110667" name="Oval 75"/>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squar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308" name="Oval 76"/>
              <p:cNvSpPr/>
              <p:nvPr/>
            </p:nvSpPr>
            <p:spPr>
              <a:xfrm>
                <a:off x="2254" y="1856"/>
                <a:ext cx="1262" cy="1264"/>
              </a:xfrm>
              <a:prstGeom prst="ellipse">
                <a:avLst/>
              </a:prstGeom>
              <a:gradFill rotWithShape="true">
                <a:gsLst>
                  <a:gs pos="0">
                    <a:srgbClr val="000000"/>
                  </a:gs>
                  <a:gs pos="100000">
                    <a:srgbClr val="8D67E1"/>
                  </a:gs>
                </a:gsLst>
                <a:lin ang="2700000" scaled="true"/>
                <a:tileRect/>
              </a:gradFill>
              <a:ln w="38100">
                <a:noFill/>
              </a:ln>
            </p:spPr>
            <p:txBody>
              <a:bodyPr wrap="square"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110669" name="Oval 77"/>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310" name="Oval 78"/>
              <p:cNvSpPr/>
              <p:nvPr/>
            </p:nvSpPr>
            <p:spPr>
              <a:xfrm>
                <a:off x="2422" y="2033"/>
                <a:ext cx="1096" cy="1098"/>
              </a:xfrm>
              <a:prstGeom prst="ellipse">
                <a:avLst/>
              </a:prstGeom>
              <a:gradFill rotWithShape="true">
                <a:gsLst>
                  <a:gs pos="0">
                    <a:srgbClr val="8D67E1"/>
                  </a:gs>
                  <a:gs pos="100000">
                    <a:srgbClr val="45326D"/>
                  </a:gs>
                </a:gsLst>
                <a:lin ang="27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grpSp>
        <p:sp>
          <p:nvSpPr>
            <p:cNvPr id="11311" name="AutoShape 79"/>
            <p:cNvSpPr/>
            <p:nvPr/>
          </p:nvSpPr>
          <p:spPr>
            <a:xfrm>
              <a:off x="3423" y="7623"/>
              <a:ext cx="718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Tx/>
              </a:pPr>
              <a:r>
                <a:rPr lang="en-US" altLang="zh-CN" sz="18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1.1.6  </a:t>
              </a:r>
              <a:r>
                <a:rPr lang="zh-CN" altLang="en-US" sz="18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信用风险</a:t>
              </a:r>
              <a:endParaRPr lang="zh-CN" altLang="en-US" sz="18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1312" name="Group 80"/>
            <p:cNvGrpSpPr/>
            <p:nvPr/>
          </p:nvGrpSpPr>
          <p:grpSpPr>
            <a:xfrm>
              <a:off x="2828" y="7680"/>
              <a:ext cx="600" cy="600"/>
              <a:chOff x="2078" y="1680"/>
              <a:chExt cx="1615" cy="1615"/>
            </a:xfrm>
          </p:grpSpPr>
          <p:sp>
            <p:nvSpPr>
              <p:cNvPr id="11313" name="Oval 81"/>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11314" name="Oval 82"/>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110675" name="Oval 83"/>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squar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316" name="Oval 84"/>
              <p:cNvSpPr/>
              <p:nvPr/>
            </p:nvSpPr>
            <p:spPr>
              <a:xfrm>
                <a:off x="2254" y="1856"/>
                <a:ext cx="1262" cy="1264"/>
              </a:xfrm>
              <a:prstGeom prst="ellipse">
                <a:avLst/>
              </a:prstGeom>
              <a:gradFill rotWithShape="true">
                <a:gsLst>
                  <a:gs pos="0">
                    <a:srgbClr val="000000"/>
                  </a:gs>
                  <a:gs pos="100000">
                    <a:srgbClr val="8D67E1"/>
                  </a:gs>
                </a:gsLst>
                <a:lin ang="2700000" scaled="true"/>
                <a:tileRect/>
              </a:gradFill>
              <a:ln w="38100">
                <a:noFill/>
              </a:ln>
            </p:spPr>
            <p:txBody>
              <a:bodyPr wrap="square"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110677" name="Oval 85"/>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318" name="Oval 86"/>
              <p:cNvSpPr/>
              <p:nvPr/>
            </p:nvSpPr>
            <p:spPr>
              <a:xfrm>
                <a:off x="2337" y="1939"/>
                <a:ext cx="1096" cy="1098"/>
              </a:xfrm>
              <a:prstGeom prst="ellipse">
                <a:avLst/>
              </a:prstGeom>
              <a:gradFill rotWithShape="true">
                <a:gsLst>
                  <a:gs pos="0">
                    <a:srgbClr val="8D67E1"/>
                  </a:gs>
                  <a:gs pos="100000">
                    <a:srgbClr val="45326D"/>
                  </a:gs>
                </a:gsLst>
                <a:lin ang="27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grpSp>
        <p:sp>
          <p:nvSpPr>
            <p:cNvPr id="11319" name="AutoShape 87"/>
            <p:cNvSpPr/>
            <p:nvPr/>
          </p:nvSpPr>
          <p:spPr>
            <a:xfrm>
              <a:off x="2858" y="8615"/>
              <a:ext cx="718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Tx/>
              </a:pPr>
              <a:r>
                <a:rPr lang="en-US" altLang="zh-CN" sz="18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1.1.7  </a:t>
              </a:r>
              <a:r>
                <a:rPr lang="zh-CN" altLang="en-US" sz="18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信用管理的含义及步骤</a:t>
              </a:r>
              <a:endParaRPr lang="zh-CN" altLang="en-US" sz="18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1320" name="Group 80"/>
            <p:cNvGrpSpPr/>
            <p:nvPr/>
          </p:nvGrpSpPr>
          <p:grpSpPr>
            <a:xfrm>
              <a:off x="2193" y="8810"/>
              <a:ext cx="600" cy="600"/>
              <a:chOff x="2078" y="1680"/>
              <a:chExt cx="1615" cy="1615"/>
            </a:xfrm>
          </p:grpSpPr>
          <p:sp>
            <p:nvSpPr>
              <p:cNvPr id="11321" name="Oval 81"/>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11322" name="Oval 82"/>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61" name="Oval 83"/>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squar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324" name="Oval 84"/>
              <p:cNvSpPr/>
              <p:nvPr/>
            </p:nvSpPr>
            <p:spPr>
              <a:xfrm>
                <a:off x="2254" y="1856"/>
                <a:ext cx="1262" cy="1264"/>
              </a:xfrm>
              <a:prstGeom prst="ellipse">
                <a:avLst/>
              </a:prstGeom>
              <a:gradFill rotWithShape="true">
                <a:gsLst>
                  <a:gs pos="0">
                    <a:srgbClr val="000000"/>
                  </a:gs>
                  <a:gs pos="100000">
                    <a:srgbClr val="8D67E1"/>
                  </a:gs>
                </a:gsLst>
                <a:lin ang="2700000" scaled="true"/>
                <a:tileRect/>
              </a:gradFill>
              <a:ln w="38100">
                <a:noFill/>
              </a:ln>
            </p:spPr>
            <p:txBody>
              <a:bodyPr wrap="square"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63" name="Oval 85"/>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326" name="Oval 86"/>
              <p:cNvSpPr/>
              <p:nvPr/>
            </p:nvSpPr>
            <p:spPr>
              <a:xfrm>
                <a:off x="2337" y="1939"/>
                <a:ext cx="1096" cy="1098"/>
              </a:xfrm>
              <a:prstGeom prst="ellipse">
                <a:avLst/>
              </a:prstGeom>
              <a:gradFill rotWithShape="true">
                <a:gsLst>
                  <a:gs pos="0">
                    <a:srgbClr val="8D67E1"/>
                  </a:gs>
                  <a:gs pos="100000">
                    <a:srgbClr val="45326D"/>
                  </a:gs>
                </a:gsLst>
                <a:lin ang="27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pitchFamily="34" charset="-122"/>
                <a:ea typeface="微软雅黑" panose="020B0503020204020204" pitchFamily="34" charset="-122"/>
              </a:rPr>
              <a:t>一、信用：社会学视角</a:t>
            </a:r>
            <a:endParaRPr lang="zh-CN" sz="3200" dirty="0">
              <a:solidFill>
                <a:schemeClr val="bg1"/>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1602740" y="2047240"/>
            <a:ext cx="9019811" cy="3649345"/>
            <a:chOff x="593" y="3184"/>
            <a:chExt cx="13276" cy="4479"/>
          </a:xfrm>
        </p:grpSpPr>
        <p:sp>
          <p:nvSpPr>
            <p:cNvPr id="9" name="Rectangle 5"/>
            <p:cNvSpPr>
              <a:spLocks noChangeArrowheads="true"/>
            </p:cNvSpPr>
            <p:nvPr/>
          </p:nvSpPr>
          <p:spPr bwMode="auto">
            <a:xfrm>
              <a:off x="1074" y="3988"/>
              <a:ext cx="4742" cy="3675"/>
            </a:xfrm>
            <a:prstGeom prst="rect">
              <a:avLst/>
            </a:prstGeom>
            <a:solidFill>
              <a:schemeClr val="bg1"/>
            </a:solidFill>
            <a:ln w="9525">
              <a:solidFill>
                <a:srgbClr val="B3B3FF"/>
              </a:solidFill>
              <a:miter lim="800000"/>
            </a:ln>
            <a:effectLst>
              <a:outerShdw dist="53882" dir="2700000" algn="ctr" rotWithShape="0">
                <a:schemeClr val="bg2">
                  <a:alpha val="50000"/>
                </a:schemeClr>
              </a:outerShdw>
            </a:effectLst>
          </p:spPr>
          <p:txBody>
            <a:bodyPr/>
            <a:p>
              <a:pPr marL="0" marR="0" lvl="1"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“遵守诺言、实践成约，从而取得别人的信任”</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1"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1"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1"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1"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1"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“诚” 是一种个人美德</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，被列为关键</a:t>
              </a:r>
              <a:r>
                <a:rPr kumimoji="0" lang="zh-CN"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德目</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之一</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Rectangle 5"/>
            <p:cNvSpPr/>
            <p:nvPr/>
          </p:nvSpPr>
          <p:spPr>
            <a:xfrm>
              <a:off x="8658" y="3975"/>
              <a:ext cx="4622" cy="3688"/>
            </a:xfrm>
            <a:prstGeom prst="rect">
              <a:avLst/>
            </a:prstGeom>
            <a:solidFill>
              <a:schemeClr val="bg1"/>
            </a:solidFill>
            <a:ln w="9525" cap="flat" cmpd="sng">
              <a:solidFill>
                <a:srgbClr val="B3B3FF"/>
              </a:solidFill>
              <a:prstDash val="solid"/>
              <a:miter/>
              <a:headEnd type="none" w="med" len="med"/>
              <a:tailEnd type="none" w="med" len="med"/>
            </a:ln>
            <a:effectLst>
              <a:outerShdw dist="53882" dir="2699999" algn="ctr" rotWithShape="0">
                <a:schemeClr val="bg2">
                  <a:alpha val="50000"/>
                </a:schemeClr>
              </a:outerShdw>
            </a:effectLst>
          </p:spPr>
          <p:txBody>
            <a:bodyPr anchor="t" anchorCtr="false"/>
            <a:p>
              <a:pPr>
                <a:lnSpc>
                  <a:spcPct val="80000"/>
                </a:lnSpc>
                <a:spcBef>
                  <a:spcPct val="20000"/>
                </a:spcBef>
                <a:buClr>
                  <a:schemeClr val="hlink"/>
                </a:buClr>
                <a:buFont typeface="Wingdings" panose="05000000000000000000" pitchFamily="2" charset="2"/>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“信，诚也、从人言”意思是指诚实守诺，言行一致</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80000"/>
                </a:lnSpc>
                <a:spcBef>
                  <a:spcPct val="20000"/>
                </a:spcBef>
                <a:buClr>
                  <a:schemeClr val="hlink"/>
                </a:buClr>
                <a:buFont typeface="Wingdings" panose="05000000000000000000" pitchFamily="2" charset="2"/>
              </a:pP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80000"/>
                </a:lnSpc>
                <a:spcBef>
                  <a:spcPct val="20000"/>
                </a:spcBef>
                <a:buClr>
                  <a:schemeClr val="hlink"/>
                </a:buClr>
                <a:buFont typeface="Wingdings" panose="05000000000000000000" pitchFamily="2" charset="2"/>
              </a:pPr>
              <a:endParaRPr lang="zh-CN" altLang="zh-CN"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80000"/>
                </a:lnSpc>
                <a:spcBef>
                  <a:spcPct val="20000"/>
                </a:spcBef>
                <a:buClr>
                  <a:schemeClr val="hlink"/>
                </a:buClr>
                <a:buFont typeface="Wingdings" panose="05000000000000000000" pitchFamily="2" charset="2"/>
              </a:pP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80000"/>
                </a:lnSpc>
                <a:spcBef>
                  <a:spcPct val="20000"/>
                </a:spcBef>
                <a:buClr>
                  <a:schemeClr val="hlink"/>
                </a:buClr>
                <a:buFont typeface="Wingdings" panose="05000000000000000000" pitchFamily="2" charset="2"/>
              </a:pP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80000"/>
                </a:lnSpc>
                <a:spcBef>
                  <a:spcPct val="20000"/>
                </a:spcBef>
                <a:buClr>
                  <a:schemeClr val="hlink"/>
                </a:buClr>
                <a:buFont typeface="Wingdings" panose="05000000000000000000" pitchFamily="2" charset="2"/>
              </a:pP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“信” 为儒家伦理所看重</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将“信”作为“五伦”之一</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5605" name="Rectangle 5"/>
            <p:cNvSpPr/>
            <p:nvPr/>
          </p:nvSpPr>
          <p:spPr>
            <a:xfrm>
              <a:off x="593" y="3184"/>
              <a:ext cx="5719" cy="474"/>
            </a:xfrm>
            <a:prstGeom prst="rect">
              <a:avLst/>
            </a:prstGeom>
            <a:solidFill>
              <a:schemeClr val="bg1"/>
            </a:solidFill>
            <a:ln w="9525" cap="flat" cmpd="sng">
              <a:solidFill>
                <a:srgbClr val="B3B3FF"/>
              </a:solidFill>
              <a:prstDash val="solid"/>
              <a:miter/>
              <a:headEnd type="none" w="med" len="med"/>
              <a:tailEnd type="none" w="med" len="med"/>
            </a:ln>
            <a:effectLst>
              <a:outerShdw dist="53882" dir="2699999" algn="ctr" rotWithShape="0">
                <a:schemeClr val="bg2">
                  <a:alpha val="50000"/>
                </a:schemeClr>
              </a:outerShdw>
            </a:effectLst>
          </p:spPr>
          <p:txBody>
            <a:bodyPr wrap="square" anchor="t" anchorCtr="false">
              <a:spAutoFit/>
            </a:bodyPr>
            <a:p>
              <a:pPr algn="ctr">
                <a:lnSpc>
                  <a:spcPct val="80000"/>
                </a:lnSpc>
                <a:spcBef>
                  <a:spcPct val="20000"/>
                </a:spcBef>
                <a:buClr>
                  <a:schemeClr val="hlink"/>
                </a:buClr>
                <a:buFont typeface="Wingdings" panose="05000000000000000000" pitchFamily="2" charset="2"/>
              </a:pPr>
              <a:r>
                <a:rPr lang="en-US" altLang="zh-CN" sz="2400" b="1" dirty="0">
                  <a:solidFill>
                    <a:srgbClr val="8C1B08"/>
                  </a:solidFill>
                  <a:latin typeface="微软雅黑" panose="020B0503020204020204" pitchFamily="34" charset="-122"/>
                  <a:ea typeface="微软雅黑" panose="020B0503020204020204" pitchFamily="34" charset="-122"/>
                </a:rPr>
                <a:t>《</a:t>
              </a:r>
              <a:r>
                <a:rPr lang="zh-CN" altLang="en-US" sz="2400" b="1" dirty="0">
                  <a:solidFill>
                    <a:srgbClr val="8C1B08"/>
                  </a:solidFill>
                  <a:latin typeface="微软雅黑" panose="020B0503020204020204" pitchFamily="34" charset="-122"/>
                  <a:ea typeface="微软雅黑" panose="020B0503020204020204" pitchFamily="34" charset="-122"/>
                </a:rPr>
                <a:t>辞海</a:t>
              </a:r>
              <a:r>
                <a:rPr lang="en-US" altLang="zh-CN" sz="2400" b="1" dirty="0">
                  <a:solidFill>
                    <a:srgbClr val="8C1B08"/>
                  </a:solidFill>
                  <a:latin typeface="微软雅黑" panose="020B0503020204020204" pitchFamily="34" charset="-122"/>
                  <a:ea typeface="微软雅黑" panose="020B0503020204020204" pitchFamily="34" charset="-122"/>
                </a:rPr>
                <a:t>》</a:t>
              </a:r>
              <a:endParaRPr lang="en-US" altLang="zh-CN" sz="2400" b="1" dirty="0">
                <a:solidFill>
                  <a:srgbClr val="8C1B08"/>
                </a:solidFill>
                <a:latin typeface="微软雅黑" panose="020B0503020204020204" pitchFamily="34" charset="-122"/>
                <a:ea typeface="微软雅黑" panose="020B0503020204020204" pitchFamily="34" charset="-122"/>
              </a:endParaRPr>
            </a:p>
          </p:txBody>
        </p:sp>
        <p:sp>
          <p:nvSpPr>
            <p:cNvPr id="25609" name="Rectangle 9"/>
            <p:cNvSpPr/>
            <p:nvPr/>
          </p:nvSpPr>
          <p:spPr>
            <a:xfrm>
              <a:off x="8118" y="3184"/>
              <a:ext cx="5751" cy="474"/>
            </a:xfrm>
            <a:prstGeom prst="rect">
              <a:avLst/>
            </a:prstGeom>
            <a:solidFill>
              <a:schemeClr val="bg1"/>
            </a:solidFill>
            <a:ln w="9525" cap="flat" cmpd="sng">
              <a:solidFill>
                <a:srgbClr val="B3B3FF"/>
              </a:solidFill>
              <a:prstDash val="solid"/>
              <a:miter/>
              <a:headEnd type="none" w="med" len="med"/>
              <a:tailEnd type="none" w="med" len="med"/>
            </a:ln>
            <a:effectLst>
              <a:outerShdw dist="53882" dir="2699999" algn="ctr" rotWithShape="0">
                <a:schemeClr val="bg2">
                  <a:alpha val="50000"/>
                </a:schemeClr>
              </a:outerShdw>
            </a:effectLst>
          </p:spPr>
          <p:txBody>
            <a:bodyPr wrap="square" anchor="t" anchorCtr="false">
              <a:spAutoFit/>
            </a:bodyPr>
            <a:p>
              <a:pPr algn="ctr">
                <a:lnSpc>
                  <a:spcPct val="80000"/>
                </a:lnSpc>
                <a:spcBef>
                  <a:spcPct val="20000"/>
                </a:spcBef>
                <a:buClr>
                  <a:schemeClr val="hlink"/>
                </a:buClr>
                <a:buFont typeface="Wingdings" panose="05000000000000000000" pitchFamily="2" charset="2"/>
              </a:pPr>
              <a:r>
                <a:rPr lang="en-US" altLang="zh-CN" sz="2400" b="1" dirty="0">
                  <a:solidFill>
                    <a:srgbClr val="8C1B08"/>
                  </a:solidFill>
                  <a:latin typeface="微软雅黑" panose="020B0503020204020204" pitchFamily="34" charset="-122"/>
                  <a:ea typeface="微软雅黑" panose="020B0503020204020204" pitchFamily="34" charset="-122"/>
                </a:rPr>
                <a:t>《</a:t>
              </a:r>
              <a:r>
                <a:rPr lang="zh-CN" altLang="en-US" sz="2400" b="1" dirty="0">
                  <a:solidFill>
                    <a:srgbClr val="8C1B08"/>
                  </a:solidFill>
                  <a:latin typeface="微软雅黑" panose="020B0503020204020204" pitchFamily="34" charset="-122"/>
                  <a:ea typeface="微软雅黑" panose="020B0503020204020204" pitchFamily="34" charset="-122"/>
                </a:rPr>
                <a:t>说解文字</a:t>
              </a:r>
              <a:r>
                <a:rPr lang="en-US" altLang="zh-CN" sz="2400" b="1" dirty="0">
                  <a:solidFill>
                    <a:srgbClr val="8C1B08"/>
                  </a:solidFill>
                  <a:latin typeface="微软雅黑" panose="020B0503020204020204" pitchFamily="34" charset="-122"/>
                  <a:ea typeface="微软雅黑" panose="020B0503020204020204" pitchFamily="34" charset="-122"/>
                </a:rPr>
                <a:t>》</a:t>
              </a:r>
              <a:endParaRPr lang="en-US" altLang="zh-CN" sz="2400" b="1" dirty="0">
                <a:solidFill>
                  <a:srgbClr val="8C1B08"/>
                </a:solidFill>
                <a:latin typeface="微软雅黑" panose="020B0503020204020204" pitchFamily="34" charset="-122"/>
                <a:ea typeface="微软雅黑" panose="020B0503020204020204" pitchFamily="34" charset="-122"/>
              </a:endParaRPr>
            </a:p>
          </p:txBody>
        </p:sp>
        <p:sp>
          <p:nvSpPr>
            <p:cNvPr id="4" name="AutoShape 11"/>
            <p:cNvSpPr/>
            <p:nvPr/>
          </p:nvSpPr>
          <p:spPr>
            <a:xfrm>
              <a:off x="1288" y="5304"/>
              <a:ext cx="4315" cy="465"/>
            </a:xfrm>
            <a:prstGeom prst="homePlate">
              <a:avLst>
                <a:gd name="adj" fmla="val 8892"/>
              </a:avLst>
            </a:prstGeom>
            <a:solidFill>
              <a:srgbClr val="92D050"/>
            </a:solidFill>
            <a:ln w="9525">
              <a:noFill/>
            </a:ln>
            <a:effectLst>
              <a:prstShdw prst="shdw17" dist="17961" dir="2699999">
                <a:srgbClr val="6B6B99"/>
              </a:prstShdw>
            </a:effectLst>
          </p:spPr>
          <p:txBody>
            <a:bodyPr lIns="0" tIns="0" rIns="0" bIns="0"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13" name="AutoShape 11"/>
            <p:cNvSpPr/>
            <p:nvPr/>
          </p:nvSpPr>
          <p:spPr>
            <a:xfrm>
              <a:off x="8822" y="5304"/>
              <a:ext cx="4292" cy="465"/>
            </a:xfrm>
            <a:prstGeom prst="homePlate">
              <a:avLst>
                <a:gd name="adj" fmla="val 8889"/>
              </a:avLst>
            </a:prstGeom>
            <a:solidFill>
              <a:srgbClr val="92D050"/>
            </a:solidFill>
            <a:ln w="9525">
              <a:noFill/>
            </a:ln>
            <a:effectLst>
              <a:prstShdw prst="shdw17" dist="17961" dir="2699999">
                <a:srgbClr val="6B6B99"/>
              </a:prstShdw>
            </a:effectLst>
          </p:spPr>
          <p:txBody>
            <a:bodyPr lIns="0" tIns="0" rIns="0" bIns="0"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sz="3200" dirty="0">
                <a:solidFill>
                  <a:schemeClr val="bg1"/>
                </a:solidFill>
                <a:latin typeface="微软雅黑" panose="020B0503020204020204" pitchFamily="34" charset="-122"/>
                <a:ea typeface="微软雅黑" panose="020B0503020204020204" pitchFamily="34" charset="-122"/>
                <a:sym typeface="+mn-ea"/>
              </a:rPr>
              <a:t>一、信用：社会学视角</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194020" y="1727451"/>
            <a:ext cx="9805670" cy="4280140"/>
            <a:chOff x="1732" y="4006"/>
            <a:chExt cx="12508" cy="5538"/>
          </a:xfrm>
        </p:grpSpPr>
        <p:sp>
          <p:nvSpPr>
            <p:cNvPr id="25613" name="AutoShape 13"/>
            <p:cNvSpPr/>
            <p:nvPr/>
          </p:nvSpPr>
          <p:spPr>
            <a:xfrm flipH="true">
              <a:off x="5724" y="6470"/>
              <a:ext cx="4845" cy="348"/>
            </a:xfrm>
            <a:prstGeom prst="homePlate">
              <a:avLst>
                <a:gd name="adj" fmla="val 8875"/>
              </a:avLst>
            </a:prstGeom>
            <a:solidFill>
              <a:srgbClr val="B3B3FF"/>
            </a:solidFill>
            <a:ln w="6350">
              <a:noFill/>
            </a:ln>
            <a:effectLst>
              <a:prstShdw prst="shdw17" dist="17961" dir="2699999">
                <a:srgbClr val="6B6B99"/>
              </a:prstShdw>
            </a:effectLst>
          </p:spPr>
          <p:txBody>
            <a:bodyPr lIns="0" tIns="0" rIns="0" bIns="0"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14338" name="TextBox 1"/>
            <p:cNvSpPr txBox="true"/>
            <p:nvPr/>
          </p:nvSpPr>
          <p:spPr>
            <a:xfrm>
              <a:off x="5643" y="4703"/>
              <a:ext cx="5005" cy="1454"/>
            </a:xfrm>
            <a:prstGeom prst="rect">
              <a:avLst/>
            </a:prstGeom>
            <a:noFill/>
            <a:ln w="9525">
              <a:noFill/>
            </a:ln>
          </p:spPr>
          <p:txBody>
            <a:bodyPr anchor="t" anchorCtr="false">
              <a:spAutoFit/>
            </a:bodyPr>
            <a:p>
              <a:pPr>
                <a:lnSpc>
                  <a:spcPct val="80000"/>
                </a:lnSpc>
                <a:spcBef>
                  <a:spcPct val="20000"/>
                </a:spcBef>
                <a:buClr>
                  <a:schemeClr val="hlink"/>
                </a:buClr>
                <a:buFont typeface="Wingdings" panose="05000000000000000000" pitchFamily="2" charset="2"/>
              </a:pPr>
              <a:r>
                <a:rPr lang="zh-CN" altLang="zh-CN" sz="2800" dirty="0">
                  <a:latin typeface="微软雅黑" panose="020B0503020204020204" pitchFamily="34" charset="-122"/>
                  <a:ea typeface="微软雅黑" panose="020B0503020204020204" pitchFamily="34" charset="-122"/>
                  <a:cs typeface="微软雅黑" panose="020B0503020204020204" pitchFamily="34" charset="-122"/>
                </a:rPr>
                <a:t>中国传统伦理中，“诚”与“信”最初是两个分立的德目</a:t>
              </a:r>
              <a:endParaRPr lang="zh-CN" altLang="zh-CN"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5611" name="AutoShape 11"/>
            <p:cNvSpPr/>
            <p:nvPr/>
          </p:nvSpPr>
          <p:spPr>
            <a:xfrm>
              <a:off x="5643" y="4006"/>
              <a:ext cx="5005" cy="465"/>
            </a:xfrm>
            <a:prstGeom prst="homePlate">
              <a:avLst>
                <a:gd name="adj" fmla="val 8869"/>
              </a:avLst>
            </a:prstGeom>
            <a:solidFill>
              <a:srgbClr val="B3B3FF"/>
            </a:solidFill>
            <a:ln w="6350">
              <a:noFill/>
            </a:ln>
            <a:effectLst>
              <a:prstShdw prst="shdw17" dist="17961" dir="2699999">
                <a:srgbClr val="6B6B99"/>
              </a:prstShdw>
            </a:effectLst>
          </p:spPr>
          <p:txBody>
            <a:bodyPr lIns="0" tIns="0" rIns="0" bIns="0"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17" name="Rectangle 5"/>
            <p:cNvSpPr>
              <a:spLocks noChangeArrowheads="true"/>
            </p:cNvSpPr>
            <p:nvPr/>
          </p:nvSpPr>
          <p:spPr bwMode="auto">
            <a:xfrm>
              <a:off x="1732" y="8470"/>
              <a:ext cx="12508" cy="1074"/>
            </a:xfrm>
            <a:prstGeom prst="rect">
              <a:avLst/>
            </a:prstGeom>
            <a:solidFill>
              <a:schemeClr val="bg1"/>
            </a:solidFill>
            <a:ln w="9525">
              <a:solidFill>
                <a:srgbClr val="B3B3FF"/>
              </a:solidFill>
              <a:miter lim="800000"/>
            </a:ln>
            <a:effectLst>
              <a:outerShdw dist="53882" dir="2700000" algn="ctr" rotWithShape="0">
                <a:schemeClr val="bg2">
                  <a:alpha val="50000"/>
                </a:schemeClr>
              </a:outerShdw>
            </a:effectLst>
          </p:spPr>
          <p:txBody>
            <a:bodyPr>
              <a:spAutoFit/>
            </a:bodyPr>
            <a:p>
              <a:pPr marL="0" marR="0" lvl="0" indent="0" algn="l"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zh-CN"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社会学意义上的信用是指一种价值观念以及建立在这一价值观念基础上的社会关系，是一种基于伦理的信任关系</a:t>
              </a:r>
              <a:r>
                <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4343" name="AutoShape 33"/>
            <p:cNvSpPr/>
            <p:nvPr/>
          </p:nvSpPr>
          <p:spPr>
            <a:xfrm rot="10800000">
              <a:off x="7191" y="7224"/>
              <a:ext cx="1592" cy="965"/>
            </a:xfrm>
            <a:prstGeom prst="triangle">
              <a:avLst>
                <a:gd name="adj" fmla="val 51264"/>
              </a:avLst>
            </a:prstGeom>
            <a:gradFill rotWithShape="false">
              <a:gsLst>
                <a:gs pos="0">
                  <a:srgbClr val="FFFFFF"/>
                </a:gs>
                <a:gs pos="100000">
                  <a:srgbClr val="5C5C5C"/>
                </a:gs>
              </a:gsLst>
              <a:lin ang="5400000" scaled="true"/>
              <a:tileRect/>
            </a:gradFill>
            <a:ln w="12700" cap="flat" cmpd="sng">
              <a:solidFill>
                <a:schemeClr val="tx1"/>
              </a:solidFill>
              <a:prstDash val="solid"/>
              <a:miter/>
              <a:headEnd type="none" w="med" len="med"/>
              <a:tailEnd type="none" w="med" len="med"/>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sz="3200" dirty="0">
                <a:solidFill>
                  <a:schemeClr val="bg1"/>
                </a:solidFill>
                <a:latin typeface="微软雅黑" panose="020B0503020204020204" pitchFamily="34" charset="-122"/>
                <a:ea typeface="微软雅黑" panose="020B0503020204020204" pitchFamily="34" charset="-122"/>
                <a:sym typeface="+mn-ea"/>
              </a:rPr>
              <a:t>一、信用：社会学视角</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1678940" y="918210"/>
            <a:ext cx="8653145" cy="5258435"/>
            <a:chOff x="53" y="1944"/>
            <a:chExt cx="13627" cy="8281"/>
          </a:xfrm>
        </p:grpSpPr>
        <p:sp>
          <p:nvSpPr>
            <p:cNvPr id="15365" name="Rectangle 3"/>
            <p:cNvSpPr>
              <a:spLocks noGrp="true"/>
            </p:cNvSpPr>
            <p:nvPr/>
          </p:nvSpPr>
          <p:spPr>
            <a:xfrm>
              <a:off x="315" y="3053"/>
              <a:ext cx="13365" cy="7172"/>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lvl="1" eaLnBrk="1" hangingPunct="1"/>
              <a:endParaRPr lang="zh-CN" altLang="de-DE" sz="2000" dirty="0">
                <a:latin typeface="微软雅黑" panose="020B0503020204020204" pitchFamily="34" charset="-122"/>
                <a:ea typeface="微软雅黑" panose="020B0503020204020204" pitchFamily="34" charset="-122"/>
              </a:endParaRPr>
            </a:p>
            <a:p>
              <a:pPr eaLnBrk="1" hangingPunct="1">
                <a:buNone/>
              </a:pPr>
              <a:endParaRPr lang="zh-CN" altLang="de-DE" sz="2000" dirty="0">
                <a:latin typeface="微软雅黑" panose="020B0503020204020204" pitchFamily="34" charset="-122"/>
                <a:ea typeface="微软雅黑" panose="020B0503020204020204" pitchFamily="34" charset="-122"/>
              </a:endParaRPr>
            </a:p>
          </p:txBody>
        </p:sp>
        <p:sp>
          <p:nvSpPr>
            <p:cNvPr id="15366" name="AutoShape 4"/>
            <p:cNvSpPr/>
            <p:nvPr/>
          </p:nvSpPr>
          <p:spPr>
            <a:xfrm>
              <a:off x="53" y="1944"/>
              <a:ext cx="10595" cy="860"/>
            </a:xfrm>
            <a:prstGeom prst="chevron">
              <a:avLst>
                <a:gd name="adj" fmla="val 183142"/>
              </a:avLst>
            </a:prstGeom>
            <a:solidFill>
              <a:srgbClr val="C0C0C0"/>
            </a:solidFill>
            <a:ln w="6350" cap="flat" cmpd="sng">
              <a:solidFill>
                <a:srgbClr val="727272"/>
              </a:solidFill>
              <a:prstDash val="solid"/>
              <a:miter/>
              <a:headEnd type="none" w="med" len="med"/>
              <a:tailEnd type="none" w="med" len="med"/>
            </a:ln>
          </p:spPr>
          <p:txBody>
            <a:bodyPr wrap="none" anchor="ctr" anchorCtr="false"/>
            <a:p>
              <a:pPr>
                <a:lnSpc>
                  <a:spcPct val="80000"/>
                </a:lnSpc>
                <a:spcBef>
                  <a:spcPct val="20000"/>
                </a:spcBef>
                <a:buClr>
                  <a:schemeClr val="hlink"/>
                </a:buClr>
                <a:buFont typeface="Wingdings" panose="05000000000000000000" pitchFamily="2" charset="2"/>
              </a:pPr>
              <a:r>
                <a:rPr lang="zh-CN" altLang="zh-CN" sz="2400" b="1" dirty="0">
                  <a:latin typeface="微软雅黑" panose="020B0503020204020204" pitchFamily="34" charset="-122"/>
                  <a:ea typeface="微软雅黑" panose="020B0503020204020204" pitchFamily="34" charset="-122"/>
                </a:rPr>
                <a:t>社会学意义上的信用特征</a:t>
              </a:r>
              <a:endParaRPr lang="zh-CN" altLang="zh-CN" sz="2400" b="1" dirty="0">
                <a:latin typeface="微软雅黑" panose="020B0503020204020204" pitchFamily="34" charset="-122"/>
                <a:ea typeface="微软雅黑" panose="020B0503020204020204" pitchFamily="34" charset="-122"/>
              </a:endParaRPr>
            </a:p>
          </p:txBody>
        </p:sp>
        <p:grpSp>
          <p:nvGrpSpPr>
            <p:cNvPr id="15368" name="Group 3"/>
            <p:cNvGrpSpPr/>
            <p:nvPr/>
          </p:nvGrpSpPr>
          <p:grpSpPr>
            <a:xfrm>
              <a:off x="4113" y="3815"/>
              <a:ext cx="7232" cy="6308"/>
              <a:chOff x="1488" y="1104"/>
              <a:chExt cx="2880" cy="2736"/>
            </a:xfrm>
          </p:grpSpPr>
          <p:sp>
            <p:nvSpPr>
              <p:cNvPr id="11" name="Oval 4"/>
              <p:cNvSpPr>
                <a:spLocks noChangeArrowheads="true"/>
              </p:cNvSpPr>
              <p:nvPr/>
            </p:nvSpPr>
            <p:spPr bwMode="auto">
              <a:xfrm>
                <a:off x="1632" y="1344"/>
                <a:ext cx="2544" cy="2496"/>
              </a:xfrm>
              <a:prstGeom prst="ellipse">
                <a:avLst/>
              </a:prstGeom>
              <a:gradFill rotWithShape="true">
                <a:gsLst>
                  <a:gs pos="0">
                    <a:schemeClr val="accent1"/>
                  </a:gs>
                  <a:gs pos="100000">
                    <a:schemeClr val="accent1">
                      <a:gamma/>
                      <a:tint val="0"/>
                      <a:invGamma/>
                    </a:schemeClr>
                  </a:gs>
                </a:gsLst>
                <a:lin ang="5400000" scaled="true"/>
              </a:gradFill>
              <a:ln w="9525" algn="ctr">
                <a:solidFill>
                  <a:schemeClr val="tx1"/>
                </a:solidFill>
                <a:round/>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15370" name="Group 5"/>
              <p:cNvGrpSpPr/>
              <p:nvPr/>
            </p:nvGrpSpPr>
            <p:grpSpPr>
              <a:xfrm>
                <a:off x="2256" y="1968"/>
                <a:ext cx="1296" cy="1344"/>
                <a:chOff x="2016" y="1920"/>
                <a:chExt cx="1680" cy="1680"/>
              </a:xfrm>
            </p:grpSpPr>
            <p:sp>
              <p:nvSpPr>
                <p:cNvPr id="15371" name="Oval 6"/>
                <p:cNvSpPr/>
                <p:nvPr/>
              </p:nvSpPr>
              <p:spPr>
                <a:xfrm>
                  <a:off x="2016" y="1920"/>
                  <a:ext cx="1680" cy="1680"/>
                </a:xfrm>
                <a:prstGeom prst="ellipse">
                  <a:avLst/>
                </a:prstGeom>
                <a:gradFill rotWithShape="true">
                  <a:gsLst>
                    <a:gs pos="0">
                      <a:srgbClr val="FF6600"/>
                    </a:gs>
                    <a:gs pos="100000">
                      <a:srgbClr val="742E00"/>
                    </a:gs>
                  </a:gsLst>
                  <a:lin ang="5400000" scaled="true"/>
                  <a:tileRect/>
                </a:gradFill>
                <a:ln w="9525">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15372" name="Freeform 7"/>
                <p:cNvSpPr/>
                <p:nvPr/>
              </p:nvSpPr>
              <p:spPr>
                <a:xfrm>
                  <a:off x="2160" y="1950"/>
                  <a:ext cx="1296" cy="634"/>
                </a:xfrm>
                <a:custGeom>
                  <a:avLst/>
                  <a:gdLst/>
                  <a:ahLst/>
                  <a:cxnLst>
                    <a:cxn ang="0">
                      <a:pos x="922" y="49"/>
                    </a:cxn>
                    <a:cxn ang="0">
                      <a:pos x="934" y="54"/>
                    </a:cxn>
                    <a:cxn ang="0">
                      <a:pos x="937" y="60"/>
                    </a:cxn>
                    <a:cxn ang="0">
                      <a:pos x="932" y="64"/>
                    </a:cxn>
                    <a:cxn ang="0">
                      <a:pos x="920" y="68"/>
                    </a:cxn>
                    <a:cxn ang="0">
                      <a:pos x="902" y="72"/>
                    </a:cxn>
                    <a:cxn ang="0">
                      <a:pos x="878" y="75"/>
                    </a:cxn>
                    <a:cxn ang="0">
                      <a:pos x="848" y="77"/>
                    </a:cxn>
                    <a:cxn ang="0">
                      <a:pos x="813" y="81"/>
                    </a:cxn>
                    <a:cxn ang="0">
                      <a:pos x="774" y="83"/>
                    </a:cxn>
                    <a:cxn ang="0">
                      <a:pos x="731" y="84"/>
                    </a:cxn>
                    <a:cxn ang="0">
                      <a:pos x="686" y="85"/>
                    </a:cxn>
                    <a:cxn ang="0">
                      <a:pos x="636" y="87"/>
                    </a:cxn>
                    <a:cxn ang="0">
                      <a:pos x="585" y="88"/>
                    </a:cxn>
                    <a:cxn ang="0">
                      <a:pos x="564" y="89"/>
                    </a:cxn>
                    <a:cxn ang="0">
                      <a:pos x="337" y="89"/>
                    </a:cxn>
                    <a:cxn ang="0">
                      <a:pos x="334" y="89"/>
                    </a:cxn>
                    <a:cxn ang="0">
                      <a:pos x="289" y="88"/>
                    </a:cxn>
                    <a:cxn ang="0">
                      <a:pos x="247" y="87"/>
                    </a:cxn>
                    <a:cxn ang="0">
                      <a:pos x="207" y="86"/>
                    </a:cxn>
                    <a:cxn ang="0">
                      <a:pos x="168" y="84"/>
                    </a:cxn>
                    <a:cxn ang="0">
                      <a:pos x="131" y="84"/>
                    </a:cxn>
                    <a:cxn ang="0">
                      <a:pos x="102" y="82"/>
                    </a:cxn>
                    <a:cxn ang="0">
                      <a:pos x="72" y="80"/>
                    </a:cxn>
                    <a:cxn ang="0">
                      <a:pos x="49" y="78"/>
                    </a:cxn>
                    <a:cxn ang="0">
                      <a:pos x="26" y="75"/>
                    </a:cxn>
                    <a:cxn ang="0">
                      <a:pos x="18" y="72"/>
                    </a:cxn>
                    <a:cxn ang="0">
                      <a:pos x="6" y="69"/>
                    </a:cxn>
                    <a:cxn ang="0">
                      <a:pos x="0" y="65"/>
                    </a:cxn>
                    <a:cxn ang="0">
                      <a:pos x="0" y="64"/>
                    </a:cxn>
                    <a:cxn ang="0">
                      <a:pos x="4" y="60"/>
                    </a:cxn>
                    <a:cxn ang="0">
                      <a:pos x="16" y="54"/>
                    </a:cxn>
                    <a:cxn ang="0">
                      <a:pos x="33" y="46"/>
                    </a:cxn>
                    <a:cxn ang="0">
                      <a:pos x="68" y="37"/>
                    </a:cxn>
                    <a:cxn ang="0">
                      <a:pos x="106" y="29"/>
                    </a:cxn>
                    <a:cxn ang="0">
                      <a:pos x="145" y="21"/>
                    </a:cxn>
                    <a:cxn ang="0">
                      <a:pos x="191" y="15"/>
                    </a:cxn>
                    <a:cxn ang="0">
                      <a:pos x="242" y="10"/>
                    </a:cxn>
                    <a:cxn ang="0">
                      <a:pos x="294" y="5"/>
                    </a:cxn>
                    <a:cxn ang="0">
                      <a:pos x="353" y="4"/>
                    </a:cxn>
                    <a:cxn ang="0">
                      <a:pos x="412" y="4"/>
                    </a:cxn>
                    <a:cxn ang="0">
                      <a:pos x="474" y="0"/>
                    </a:cxn>
                    <a:cxn ang="0">
                      <a:pos x="474" y="0"/>
                    </a:cxn>
                    <a:cxn ang="0">
                      <a:pos x="538" y="4"/>
                    </a:cxn>
                    <a:cxn ang="0">
                      <a:pos x="600" y="4"/>
                    </a:cxn>
                    <a:cxn ang="0">
                      <a:pos x="661" y="6"/>
                    </a:cxn>
                    <a:cxn ang="0">
                      <a:pos x="717" y="11"/>
                    </a:cxn>
                    <a:cxn ang="0">
                      <a:pos x="767" y="17"/>
                    </a:cxn>
                    <a:cxn ang="0">
                      <a:pos x="814" y="24"/>
                    </a:cxn>
                    <a:cxn ang="0">
                      <a:pos x="856" y="32"/>
                    </a:cxn>
                    <a:cxn ang="0">
                      <a:pos x="892" y="40"/>
                    </a:cxn>
                    <a:cxn ang="0">
                      <a:pos x="922" y="49"/>
                    </a:cxn>
                    <a:cxn ang="0">
                      <a:pos x="922" y="49"/>
                    </a:cxn>
                  </a:cxnLst>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true">
                  <a:gsLst>
                    <a:gs pos="0">
                      <a:srgbClr val="FFFFFF"/>
                    </a:gs>
                    <a:gs pos="100000">
                      <a:srgbClr val="FF6600"/>
                    </a:gs>
                  </a:gsLst>
                  <a:lin ang="5400000" scaled="true"/>
                  <a:tileRect/>
                </a:gradFill>
                <a:ln w="0">
                  <a:noFill/>
                </a:ln>
              </p:spPr>
              <p:txBody>
                <a:bodyPr/>
                <a:p>
                  <a:endParaRPr lang="zh-CN" altLang="en-US">
                    <a:latin typeface="微软雅黑" panose="020B0503020204020204" pitchFamily="34" charset="-122"/>
                    <a:ea typeface="微软雅黑" panose="020B0503020204020204" pitchFamily="34" charset="-122"/>
                  </a:endParaRPr>
                </a:p>
              </p:txBody>
            </p:sp>
          </p:grpSp>
          <p:sp>
            <p:nvSpPr>
              <p:cNvPr id="13" name="Text Box 8"/>
              <p:cNvSpPr txBox="true">
                <a:spLocks noChangeArrowheads="true"/>
              </p:cNvSpPr>
              <p:nvPr/>
            </p:nvSpPr>
            <p:spPr bwMode="gray">
              <a:xfrm>
                <a:off x="2340" y="2258"/>
                <a:ext cx="1278" cy="600"/>
              </a:xfrm>
              <a:prstGeom prst="rect">
                <a:avLst/>
              </a:prstGeom>
              <a:noFill/>
              <a:ln>
                <a:noFill/>
              </a:ln>
              <a:effectLst/>
            </p:spPr>
            <p:txBody>
              <a:bodyPr>
                <a:spAutoFit/>
              </a:bodyPr>
              <a:lstStyle/>
              <a:p>
                <a:pPr marR="0" defTabSz="914400" eaLnBrk="0" hangingPunct="0">
                  <a:lnSpc>
                    <a:spcPct val="80000"/>
                  </a:lnSpc>
                  <a:spcBef>
                    <a:spcPct val="20000"/>
                  </a:spcBef>
                  <a:buClr>
                    <a:schemeClr val="hlink"/>
                  </a:buClr>
                  <a:buSzTx/>
                  <a:buFont typeface="Wingdings" panose="05000000000000000000" pitchFamily="2" charset="2"/>
                  <a:buNone/>
                  <a:defRPr/>
                </a:pPr>
                <a:r>
                  <a:rPr kumimoji="0" lang="zh-CN" altLang="zh-CN" sz="3200" kern="1200" cap="none" spc="0" normalizeH="0" baseline="0" noProof="0" dirty="0">
                    <a:solidFill>
                      <a:srgbClr val="FFFF00"/>
                    </a:solidFill>
                    <a:latin typeface="微软雅黑" panose="020B0503020204020204" pitchFamily="34" charset="-122"/>
                    <a:ea typeface="微软雅黑" panose="020B0503020204020204" pitchFamily="34" charset="-122"/>
                    <a:cs typeface="+mn-cs"/>
                  </a:rPr>
                  <a:t>信用概念的特征</a:t>
                </a:r>
                <a:endParaRPr kumimoji="0" lang="zh-CN" altLang="zh-CN" sz="3200" kern="1200" cap="none" spc="0" normalizeH="0" baseline="0" noProof="0" dirty="0">
                  <a:solidFill>
                    <a:srgbClr val="FFFF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endParaRPr>
              </a:p>
            </p:txBody>
          </p:sp>
          <p:grpSp>
            <p:nvGrpSpPr>
              <p:cNvPr id="15374" name="Group 9"/>
              <p:cNvGrpSpPr/>
              <p:nvPr/>
            </p:nvGrpSpPr>
            <p:grpSpPr>
              <a:xfrm>
                <a:off x="2640" y="1104"/>
                <a:ext cx="432" cy="415"/>
                <a:chOff x="2640" y="1088"/>
                <a:chExt cx="432" cy="415"/>
              </a:xfrm>
            </p:grpSpPr>
            <p:grpSp>
              <p:nvGrpSpPr>
                <p:cNvPr id="15375" name="Group 10"/>
                <p:cNvGrpSpPr/>
                <p:nvPr/>
              </p:nvGrpSpPr>
              <p:grpSpPr>
                <a:xfrm>
                  <a:off x="2640" y="1088"/>
                  <a:ext cx="432" cy="415"/>
                  <a:chOff x="2016" y="1920"/>
                  <a:chExt cx="1680" cy="1680"/>
                </a:xfrm>
              </p:grpSpPr>
              <p:sp>
                <p:nvSpPr>
                  <p:cNvPr id="55" name="Oval 11"/>
                  <p:cNvSpPr>
                    <a:spLocks noChangeArrowheads="true"/>
                  </p:cNvSpPr>
                  <p:nvPr/>
                </p:nvSpPr>
                <p:spPr bwMode="gray">
                  <a:xfrm>
                    <a:off x="2015" y="1920"/>
                    <a:ext cx="1680" cy="1681"/>
                  </a:xfrm>
                  <a:prstGeom prst="ellipse">
                    <a:avLst/>
                  </a:prstGeom>
                  <a:gradFill rotWithShape="true">
                    <a:gsLst>
                      <a:gs pos="0">
                        <a:schemeClr val="accent2"/>
                      </a:gs>
                      <a:gs pos="100000">
                        <a:schemeClr val="accent2">
                          <a:gamma/>
                          <a:shade val="42353"/>
                          <a:invGamma/>
                        </a:schemeClr>
                      </a:gs>
                    </a:gsLst>
                    <a:lin ang="5400000" scaled="true"/>
                  </a:gradFill>
                  <a:ln>
                    <a:noFill/>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5377" name="Freeform 12"/>
                  <p:cNvSpPr/>
                  <p:nvPr/>
                </p:nvSpPr>
                <p:spPr>
                  <a:xfrm>
                    <a:off x="2208" y="1948"/>
                    <a:ext cx="1296" cy="634"/>
                  </a:xfrm>
                  <a:custGeom>
                    <a:avLst/>
                    <a:gdLst/>
                    <a:ahLst/>
                    <a:cxnLst>
                      <a:cxn ang="0">
                        <a:pos x="922" y="49"/>
                      </a:cxn>
                      <a:cxn ang="0">
                        <a:pos x="934" y="54"/>
                      </a:cxn>
                      <a:cxn ang="0">
                        <a:pos x="937" y="60"/>
                      </a:cxn>
                      <a:cxn ang="0">
                        <a:pos x="932" y="64"/>
                      </a:cxn>
                      <a:cxn ang="0">
                        <a:pos x="920" y="68"/>
                      </a:cxn>
                      <a:cxn ang="0">
                        <a:pos x="902" y="72"/>
                      </a:cxn>
                      <a:cxn ang="0">
                        <a:pos x="878" y="75"/>
                      </a:cxn>
                      <a:cxn ang="0">
                        <a:pos x="848" y="77"/>
                      </a:cxn>
                      <a:cxn ang="0">
                        <a:pos x="813" y="81"/>
                      </a:cxn>
                      <a:cxn ang="0">
                        <a:pos x="774" y="83"/>
                      </a:cxn>
                      <a:cxn ang="0">
                        <a:pos x="731" y="84"/>
                      </a:cxn>
                      <a:cxn ang="0">
                        <a:pos x="686" y="85"/>
                      </a:cxn>
                      <a:cxn ang="0">
                        <a:pos x="636" y="87"/>
                      </a:cxn>
                      <a:cxn ang="0">
                        <a:pos x="585" y="88"/>
                      </a:cxn>
                      <a:cxn ang="0">
                        <a:pos x="564" y="89"/>
                      </a:cxn>
                      <a:cxn ang="0">
                        <a:pos x="337" y="89"/>
                      </a:cxn>
                      <a:cxn ang="0">
                        <a:pos x="334" y="89"/>
                      </a:cxn>
                      <a:cxn ang="0">
                        <a:pos x="289" y="88"/>
                      </a:cxn>
                      <a:cxn ang="0">
                        <a:pos x="247" y="87"/>
                      </a:cxn>
                      <a:cxn ang="0">
                        <a:pos x="207" y="86"/>
                      </a:cxn>
                      <a:cxn ang="0">
                        <a:pos x="168" y="84"/>
                      </a:cxn>
                      <a:cxn ang="0">
                        <a:pos x="131" y="84"/>
                      </a:cxn>
                      <a:cxn ang="0">
                        <a:pos x="102" y="82"/>
                      </a:cxn>
                      <a:cxn ang="0">
                        <a:pos x="72" y="80"/>
                      </a:cxn>
                      <a:cxn ang="0">
                        <a:pos x="49" y="78"/>
                      </a:cxn>
                      <a:cxn ang="0">
                        <a:pos x="26" y="75"/>
                      </a:cxn>
                      <a:cxn ang="0">
                        <a:pos x="18" y="72"/>
                      </a:cxn>
                      <a:cxn ang="0">
                        <a:pos x="6" y="69"/>
                      </a:cxn>
                      <a:cxn ang="0">
                        <a:pos x="0" y="65"/>
                      </a:cxn>
                      <a:cxn ang="0">
                        <a:pos x="0" y="64"/>
                      </a:cxn>
                      <a:cxn ang="0">
                        <a:pos x="4" y="60"/>
                      </a:cxn>
                      <a:cxn ang="0">
                        <a:pos x="16" y="54"/>
                      </a:cxn>
                      <a:cxn ang="0">
                        <a:pos x="33" y="46"/>
                      </a:cxn>
                      <a:cxn ang="0">
                        <a:pos x="68" y="37"/>
                      </a:cxn>
                      <a:cxn ang="0">
                        <a:pos x="106" y="29"/>
                      </a:cxn>
                      <a:cxn ang="0">
                        <a:pos x="145" y="21"/>
                      </a:cxn>
                      <a:cxn ang="0">
                        <a:pos x="191" y="15"/>
                      </a:cxn>
                      <a:cxn ang="0">
                        <a:pos x="242" y="10"/>
                      </a:cxn>
                      <a:cxn ang="0">
                        <a:pos x="294" y="5"/>
                      </a:cxn>
                      <a:cxn ang="0">
                        <a:pos x="353" y="4"/>
                      </a:cxn>
                      <a:cxn ang="0">
                        <a:pos x="412" y="4"/>
                      </a:cxn>
                      <a:cxn ang="0">
                        <a:pos x="474" y="0"/>
                      </a:cxn>
                      <a:cxn ang="0">
                        <a:pos x="474" y="0"/>
                      </a:cxn>
                      <a:cxn ang="0">
                        <a:pos x="538" y="4"/>
                      </a:cxn>
                      <a:cxn ang="0">
                        <a:pos x="600" y="4"/>
                      </a:cxn>
                      <a:cxn ang="0">
                        <a:pos x="661" y="6"/>
                      </a:cxn>
                      <a:cxn ang="0">
                        <a:pos x="717" y="11"/>
                      </a:cxn>
                      <a:cxn ang="0">
                        <a:pos x="767" y="17"/>
                      </a:cxn>
                      <a:cxn ang="0">
                        <a:pos x="814" y="24"/>
                      </a:cxn>
                      <a:cxn ang="0">
                        <a:pos x="856" y="32"/>
                      </a:cxn>
                      <a:cxn ang="0">
                        <a:pos x="892" y="40"/>
                      </a:cxn>
                      <a:cxn ang="0">
                        <a:pos x="922" y="49"/>
                      </a:cxn>
                      <a:cxn ang="0">
                        <a:pos x="922" y="49"/>
                      </a:cxn>
                    </a:cxnLst>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true">
                    <a:gsLst>
                      <a:gs pos="0">
                        <a:srgbClr val="FFFFFF"/>
                      </a:gs>
                      <a:gs pos="100000">
                        <a:schemeClr val="accent2"/>
                      </a:gs>
                    </a:gsLst>
                    <a:lin ang="5400000" scaled="true"/>
                    <a:tileRect/>
                  </a:gradFill>
                  <a:ln w="0">
                    <a:noFill/>
                  </a:ln>
                </p:spPr>
                <p:txBody>
                  <a:bodyPr/>
                  <a:p>
                    <a:endParaRPr lang="zh-CN" altLang="en-US">
                      <a:latin typeface="微软雅黑" panose="020B0503020204020204" pitchFamily="34" charset="-122"/>
                      <a:ea typeface="微软雅黑" panose="020B0503020204020204" pitchFamily="34" charset="-122"/>
                    </a:endParaRPr>
                  </a:p>
                </p:txBody>
              </p:sp>
            </p:grpSp>
            <p:sp>
              <p:nvSpPr>
                <p:cNvPr id="54" name="Text Box 13"/>
                <p:cNvSpPr txBox="true">
                  <a:spLocks noChangeArrowheads="true"/>
                </p:cNvSpPr>
                <p:nvPr/>
              </p:nvSpPr>
              <p:spPr bwMode="gray">
                <a:xfrm>
                  <a:off x="2710" y="1152"/>
                  <a:ext cx="205" cy="213"/>
                </a:xfrm>
                <a:prstGeom prst="rect">
                  <a:avLst/>
                </a:prstGeom>
                <a:noFill/>
                <a:ln>
                  <a:noFill/>
                </a:ln>
                <a:effectLst/>
              </p:spPr>
              <p:txBody>
                <a:bodyPr wrap="none">
                  <a:spAutoFit/>
                </a:bodyPr>
                <a:lstStyle/>
                <a:p>
                  <a:pPr marR="0" defTabSz="914400" eaLnBrk="0" hangingPunct="0">
                    <a:lnSpc>
                      <a:spcPct val="80000"/>
                    </a:lnSpc>
                    <a:spcBef>
                      <a:spcPct val="20000"/>
                    </a:spcBef>
                    <a:buClr>
                      <a:schemeClr val="hlink"/>
                    </a:buClr>
                    <a:buSzTx/>
                    <a:buFont typeface="Wingdings" panose="05000000000000000000" pitchFamily="2" charset="2"/>
                    <a:buNone/>
                    <a:defRPr/>
                  </a:pPr>
                  <a:r>
                    <a:rPr kumimoji="0" lang="en-US" altLang="zh-CN" kern="1200" cap="none" spc="0" normalizeH="0" baseline="0" noProof="0">
                      <a:solidFill>
                        <a:srgbClr val="FFFFFF"/>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Arial" panose="020B0604020202020204" pitchFamily="34" charset="0"/>
                    </a:rPr>
                    <a:t>B</a:t>
                  </a:r>
                  <a:endParaRPr kumimoji="0" lang="en-US" altLang="zh-CN" kern="1200" cap="none" spc="0" normalizeH="0" baseline="0" noProof="0">
                    <a:solidFill>
                      <a:srgbClr val="FFFFFF"/>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5379" name="Group 14"/>
              <p:cNvGrpSpPr/>
              <p:nvPr/>
            </p:nvGrpSpPr>
            <p:grpSpPr>
              <a:xfrm>
                <a:off x="2236" y="3191"/>
                <a:ext cx="201" cy="176"/>
                <a:chOff x="2236" y="3191"/>
                <a:chExt cx="201" cy="176"/>
              </a:xfrm>
            </p:grpSpPr>
            <p:sp>
              <p:nvSpPr>
                <p:cNvPr id="51" name="Oval 15"/>
                <p:cNvSpPr>
                  <a:spLocks noChangeArrowheads="true"/>
                </p:cNvSpPr>
                <p:nvPr/>
              </p:nvSpPr>
              <p:spPr bwMode="gray">
                <a:xfrm rot="18227093">
                  <a:off x="2223" y="3282"/>
                  <a:ext cx="81" cy="87"/>
                </a:xfrm>
                <a:prstGeom prst="ellipse">
                  <a:avLst/>
                </a:prstGeom>
                <a:gradFill rotWithShape="true">
                  <a:gsLst>
                    <a:gs pos="0">
                      <a:schemeClr val="folHlink"/>
                    </a:gs>
                    <a:gs pos="100000">
                      <a:schemeClr val="folHlink">
                        <a:gamma/>
                        <a:shade val="66667"/>
                        <a:invGamma/>
                      </a:schemeClr>
                    </a:gs>
                  </a:gsLst>
                  <a:path path="shape">
                    <a:fillToRect l="50000" t="50000" r="50000" b="50000"/>
                  </a:path>
                </a:gradFill>
                <a:ln>
                  <a:noFill/>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52" name="Oval 16"/>
                <p:cNvSpPr>
                  <a:spLocks noChangeArrowheads="true"/>
                </p:cNvSpPr>
                <p:nvPr/>
              </p:nvSpPr>
              <p:spPr bwMode="gray">
                <a:xfrm rot="18227093">
                  <a:off x="2345" y="3205"/>
                  <a:ext cx="76" cy="87"/>
                </a:xfrm>
                <a:prstGeom prst="ellipse">
                  <a:avLst/>
                </a:prstGeom>
                <a:gradFill rotWithShape="true">
                  <a:gsLst>
                    <a:gs pos="0">
                      <a:schemeClr val="folHlink"/>
                    </a:gs>
                    <a:gs pos="100000">
                      <a:schemeClr val="folHlink">
                        <a:gamma/>
                        <a:shade val="66667"/>
                        <a:invGamma/>
                      </a:schemeClr>
                    </a:gs>
                  </a:gsLst>
                  <a:path path="shape">
                    <a:fillToRect l="50000" t="50000" r="50000" b="50000"/>
                  </a:path>
                </a:gradFill>
                <a:ln>
                  <a:noFill/>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5382" name="Group 17"/>
              <p:cNvGrpSpPr/>
              <p:nvPr/>
            </p:nvGrpSpPr>
            <p:grpSpPr>
              <a:xfrm>
                <a:off x="1824" y="3357"/>
                <a:ext cx="432" cy="432"/>
                <a:chOff x="1824" y="3357"/>
                <a:chExt cx="432" cy="432"/>
              </a:xfrm>
            </p:grpSpPr>
            <p:grpSp>
              <p:nvGrpSpPr>
                <p:cNvPr id="15383" name="Group 18"/>
                <p:cNvGrpSpPr/>
                <p:nvPr/>
              </p:nvGrpSpPr>
              <p:grpSpPr>
                <a:xfrm>
                  <a:off x="1824" y="3357"/>
                  <a:ext cx="432" cy="432"/>
                  <a:chOff x="2016" y="1920"/>
                  <a:chExt cx="1680" cy="1680"/>
                </a:xfrm>
              </p:grpSpPr>
              <p:sp>
                <p:nvSpPr>
                  <p:cNvPr id="49" name="Oval 19"/>
                  <p:cNvSpPr>
                    <a:spLocks noChangeArrowheads="true"/>
                  </p:cNvSpPr>
                  <p:nvPr/>
                </p:nvSpPr>
                <p:spPr bwMode="gray">
                  <a:xfrm>
                    <a:off x="2029" y="1922"/>
                    <a:ext cx="1638" cy="1678"/>
                  </a:xfrm>
                  <a:prstGeom prst="ellipse">
                    <a:avLst/>
                  </a:prstGeom>
                  <a:gradFill rotWithShape="true">
                    <a:gsLst>
                      <a:gs pos="0">
                        <a:schemeClr val="folHlink"/>
                      </a:gs>
                      <a:gs pos="100000">
                        <a:schemeClr val="folHlink">
                          <a:gamma/>
                          <a:shade val="24314"/>
                          <a:invGamma/>
                        </a:schemeClr>
                      </a:gs>
                    </a:gsLst>
                    <a:lin ang="5400000" scaled="true"/>
                  </a:gradFill>
                  <a:ln>
                    <a:noFill/>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5385" name="Freeform 20"/>
                  <p:cNvSpPr/>
                  <p:nvPr/>
                </p:nvSpPr>
                <p:spPr>
                  <a:xfrm>
                    <a:off x="2208" y="1948"/>
                    <a:ext cx="1296" cy="634"/>
                  </a:xfrm>
                  <a:custGeom>
                    <a:avLst/>
                    <a:gdLst/>
                    <a:ahLst/>
                    <a:cxnLst>
                      <a:cxn ang="0">
                        <a:pos x="922" y="49"/>
                      </a:cxn>
                      <a:cxn ang="0">
                        <a:pos x="934" y="54"/>
                      </a:cxn>
                      <a:cxn ang="0">
                        <a:pos x="937" y="60"/>
                      </a:cxn>
                      <a:cxn ang="0">
                        <a:pos x="932" y="64"/>
                      </a:cxn>
                      <a:cxn ang="0">
                        <a:pos x="920" y="68"/>
                      </a:cxn>
                      <a:cxn ang="0">
                        <a:pos x="902" y="72"/>
                      </a:cxn>
                      <a:cxn ang="0">
                        <a:pos x="878" y="75"/>
                      </a:cxn>
                      <a:cxn ang="0">
                        <a:pos x="848" y="77"/>
                      </a:cxn>
                      <a:cxn ang="0">
                        <a:pos x="813" y="81"/>
                      </a:cxn>
                      <a:cxn ang="0">
                        <a:pos x="774" y="83"/>
                      </a:cxn>
                      <a:cxn ang="0">
                        <a:pos x="731" y="84"/>
                      </a:cxn>
                      <a:cxn ang="0">
                        <a:pos x="686" y="85"/>
                      </a:cxn>
                      <a:cxn ang="0">
                        <a:pos x="636" y="87"/>
                      </a:cxn>
                      <a:cxn ang="0">
                        <a:pos x="585" y="88"/>
                      </a:cxn>
                      <a:cxn ang="0">
                        <a:pos x="564" y="89"/>
                      </a:cxn>
                      <a:cxn ang="0">
                        <a:pos x="337" y="89"/>
                      </a:cxn>
                      <a:cxn ang="0">
                        <a:pos x="334" y="89"/>
                      </a:cxn>
                      <a:cxn ang="0">
                        <a:pos x="289" y="88"/>
                      </a:cxn>
                      <a:cxn ang="0">
                        <a:pos x="247" y="87"/>
                      </a:cxn>
                      <a:cxn ang="0">
                        <a:pos x="207" y="86"/>
                      </a:cxn>
                      <a:cxn ang="0">
                        <a:pos x="168" y="84"/>
                      </a:cxn>
                      <a:cxn ang="0">
                        <a:pos x="131" y="84"/>
                      </a:cxn>
                      <a:cxn ang="0">
                        <a:pos x="102" y="82"/>
                      </a:cxn>
                      <a:cxn ang="0">
                        <a:pos x="72" y="80"/>
                      </a:cxn>
                      <a:cxn ang="0">
                        <a:pos x="49" y="78"/>
                      </a:cxn>
                      <a:cxn ang="0">
                        <a:pos x="26" y="75"/>
                      </a:cxn>
                      <a:cxn ang="0">
                        <a:pos x="18" y="72"/>
                      </a:cxn>
                      <a:cxn ang="0">
                        <a:pos x="6" y="69"/>
                      </a:cxn>
                      <a:cxn ang="0">
                        <a:pos x="0" y="65"/>
                      </a:cxn>
                      <a:cxn ang="0">
                        <a:pos x="0" y="64"/>
                      </a:cxn>
                      <a:cxn ang="0">
                        <a:pos x="4" y="60"/>
                      </a:cxn>
                      <a:cxn ang="0">
                        <a:pos x="16" y="54"/>
                      </a:cxn>
                      <a:cxn ang="0">
                        <a:pos x="33" y="46"/>
                      </a:cxn>
                      <a:cxn ang="0">
                        <a:pos x="68" y="37"/>
                      </a:cxn>
                      <a:cxn ang="0">
                        <a:pos x="106" y="29"/>
                      </a:cxn>
                      <a:cxn ang="0">
                        <a:pos x="145" y="21"/>
                      </a:cxn>
                      <a:cxn ang="0">
                        <a:pos x="191" y="15"/>
                      </a:cxn>
                      <a:cxn ang="0">
                        <a:pos x="242" y="10"/>
                      </a:cxn>
                      <a:cxn ang="0">
                        <a:pos x="294" y="5"/>
                      </a:cxn>
                      <a:cxn ang="0">
                        <a:pos x="353" y="4"/>
                      </a:cxn>
                      <a:cxn ang="0">
                        <a:pos x="412" y="4"/>
                      </a:cxn>
                      <a:cxn ang="0">
                        <a:pos x="474" y="0"/>
                      </a:cxn>
                      <a:cxn ang="0">
                        <a:pos x="474" y="0"/>
                      </a:cxn>
                      <a:cxn ang="0">
                        <a:pos x="538" y="4"/>
                      </a:cxn>
                      <a:cxn ang="0">
                        <a:pos x="600" y="4"/>
                      </a:cxn>
                      <a:cxn ang="0">
                        <a:pos x="661" y="6"/>
                      </a:cxn>
                      <a:cxn ang="0">
                        <a:pos x="717" y="11"/>
                      </a:cxn>
                      <a:cxn ang="0">
                        <a:pos x="767" y="17"/>
                      </a:cxn>
                      <a:cxn ang="0">
                        <a:pos x="814" y="24"/>
                      </a:cxn>
                      <a:cxn ang="0">
                        <a:pos x="856" y="32"/>
                      </a:cxn>
                      <a:cxn ang="0">
                        <a:pos x="892" y="40"/>
                      </a:cxn>
                      <a:cxn ang="0">
                        <a:pos x="922" y="49"/>
                      </a:cxn>
                      <a:cxn ang="0">
                        <a:pos x="922" y="49"/>
                      </a:cxn>
                    </a:cxnLst>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true">
                    <a:gsLst>
                      <a:gs pos="0">
                        <a:srgbClr val="FFFFFF"/>
                      </a:gs>
                      <a:gs pos="100000">
                        <a:schemeClr val="folHlink"/>
                      </a:gs>
                    </a:gsLst>
                    <a:lin ang="5400000" scaled="true"/>
                    <a:tileRect/>
                  </a:gradFill>
                  <a:ln w="0">
                    <a:noFill/>
                  </a:ln>
                </p:spPr>
                <p:txBody>
                  <a:bodyPr/>
                  <a:p>
                    <a:endParaRPr lang="zh-CN" altLang="en-US">
                      <a:latin typeface="微软雅黑" panose="020B0503020204020204" pitchFamily="34" charset="-122"/>
                      <a:ea typeface="微软雅黑" panose="020B0503020204020204" pitchFamily="34" charset="-122"/>
                    </a:endParaRPr>
                  </a:p>
                </p:txBody>
              </p:sp>
            </p:grpSp>
            <p:sp>
              <p:nvSpPr>
                <p:cNvPr id="48" name="Text Box 21"/>
                <p:cNvSpPr txBox="true">
                  <a:spLocks noChangeArrowheads="true"/>
                </p:cNvSpPr>
                <p:nvPr/>
              </p:nvSpPr>
              <p:spPr bwMode="gray">
                <a:xfrm>
                  <a:off x="1903" y="3440"/>
                  <a:ext cx="194" cy="213"/>
                </a:xfrm>
                <a:prstGeom prst="rect">
                  <a:avLst/>
                </a:prstGeom>
                <a:noFill/>
                <a:ln>
                  <a:noFill/>
                </a:ln>
                <a:effectLst/>
              </p:spPr>
              <p:txBody>
                <a:bodyPr wrap="none">
                  <a:spAutoFit/>
                </a:bodyPr>
                <a:lstStyle/>
                <a:p>
                  <a:pPr marR="0" defTabSz="914400" eaLnBrk="0" hangingPunct="0">
                    <a:lnSpc>
                      <a:spcPct val="80000"/>
                    </a:lnSpc>
                    <a:spcBef>
                      <a:spcPct val="20000"/>
                    </a:spcBef>
                    <a:buClr>
                      <a:schemeClr val="hlink"/>
                    </a:buClr>
                    <a:buSzTx/>
                    <a:buFont typeface="Wingdings" panose="05000000000000000000" pitchFamily="2" charset="2"/>
                    <a:buNone/>
                    <a:defRPr/>
                  </a:pPr>
                  <a:r>
                    <a:rPr kumimoji="0" lang="en-US" altLang="zh-CN" kern="1200" cap="none" spc="0" normalizeH="0" baseline="0" noProof="0">
                      <a:solidFill>
                        <a:srgbClr val="FFFFFF"/>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Arial" panose="020B0604020202020204" pitchFamily="34" charset="0"/>
                    </a:rPr>
                    <a:t>E</a:t>
                  </a:r>
                  <a:endParaRPr kumimoji="0" lang="en-US" altLang="zh-CN" kern="1200" cap="none" spc="0" normalizeH="0" baseline="0" noProof="0">
                    <a:solidFill>
                      <a:srgbClr val="FFFFFF"/>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5387" name="Group 22"/>
              <p:cNvGrpSpPr/>
              <p:nvPr/>
            </p:nvGrpSpPr>
            <p:grpSpPr>
              <a:xfrm>
                <a:off x="3938" y="1968"/>
                <a:ext cx="430" cy="437"/>
                <a:chOff x="3938" y="1968"/>
                <a:chExt cx="430" cy="437"/>
              </a:xfrm>
            </p:grpSpPr>
            <p:grpSp>
              <p:nvGrpSpPr>
                <p:cNvPr id="15388" name="Group 23"/>
                <p:cNvGrpSpPr/>
                <p:nvPr/>
              </p:nvGrpSpPr>
              <p:grpSpPr>
                <a:xfrm>
                  <a:off x="3938" y="1968"/>
                  <a:ext cx="430" cy="437"/>
                  <a:chOff x="2016" y="1920"/>
                  <a:chExt cx="1680" cy="1680"/>
                </a:xfrm>
              </p:grpSpPr>
              <p:sp>
                <p:nvSpPr>
                  <p:cNvPr id="45" name="Oval 24"/>
                  <p:cNvSpPr>
                    <a:spLocks noChangeArrowheads="true"/>
                  </p:cNvSpPr>
                  <p:nvPr/>
                </p:nvSpPr>
                <p:spPr bwMode="gray">
                  <a:xfrm>
                    <a:off x="2020" y="1921"/>
                    <a:ext cx="1680" cy="1680"/>
                  </a:xfrm>
                  <a:prstGeom prst="ellipse">
                    <a:avLst/>
                  </a:prstGeom>
                  <a:gradFill rotWithShape="true">
                    <a:gsLst>
                      <a:gs pos="0">
                        <a:schemeClr val="hlink"/>
                      </a:gs>
                      <a:gs pos="100000">
                        <a:schemeClr val="hlink">
                          <a:gamma/>
                          <a:shade val="62353"/>
                          <a:invGamma/>
                        </a:schemeClr>
                      </a:gs>
                    </a:gsLst>
                    <a:lin ang="5400000" scaled="true"/>
                  </a:gradFill>
                  <a:ln>
                    <a:noFill/>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5390" name="Freeform 25"/>
                  <p:cNvSpPr/>
                  <p:nvPr/>
                </p:nvSpPr>
                <p:spPr>
                  <a:xfrm>
                    <a:off x="2208" y="1948"/>
                    <a:ext cx="1296" cy="634"/>
                  </a:xfrm>
                  <a:custGeom>
                    <a:avLst/>
                    <a:gdLst/>
                    <a:ahLst/>
                    <a:cxnLst>
                      <a:cxn ang="0">
                        <a:pos x="922" y="49"/>
                      </a:cxn>
                      <a:cxn ang="0">
                        <a:pos x="934" y="54"/>
                      </a:cxn>
                      <a:cxn ang="0">
                        <a:pos x="937" y="60"/>
                      </a:cxn>
                      <a:cxn ang="0">
                        <a:pos x="932" y="64"/>
                      </a:cxn>
                      <a:cxn ang="0">
                        <a:pos x="920" y="68"/>
                      </a:cxn>
                      <a:cxn ang="0">
                        <a:pos x="902" y="72"/>
                      </a:cxn>
                      <a:cxn ang="0">
                        <a:pos x="878" y="75"/>
                      </a:cxn>
                      <a:cxn ang="0">
                        <a:pos x="848" y="77"/>
                      </a:cxn>
                      <a:cxn ang="0">
                        <a:pos x="813" y="81"/>
                      </a:cxn>
                      <a:cxn ang="0">
                        <a:pos x="774" y="83"/>
                      </a:cxn>
                      <a:cxn ang="0">
                        <a:pos x="731" y="84"/>
                      </a:cxn>
                      <a:cxn ang="0">
                        <a:pos x="686" y="85"/>
                      </a:cxn>
                      <a:cxn ang="0">
                        <a:pos x="636" y="87"/>
                      </a:cxn>
                      <a:cxn ang="0">
                        <a:pos x="585" y="88"/>
                      </a:cxn>
                      <a:cxn ang="0">
                        <a:pos x="564" y="89"/>
                      </a:cxn>
                      <a:cxn ang="0">
                        <a:pos x="337" y="89"/>
                      </a:cxn>
                      <a:cxn ang="0">
                        <a:pos x="334" y="89"/>
                      </a:cxn>
                      <a:cxn ang="0">
                        <a:pos x="289" y="88"/>
                      </a:cxn>
                      <a:cxn ang="0">
                        <a:pos x="247" y="87"/>
                      </a:cxn>
                      <a:cxn ang="0">
                        <a:pos x="207" y="86"/>
                      </a:cxn>
                      <a:cxn ang="0">
                        <a:pos x="168" y="84"/>
                      </a:cxn>
                      <a:cxn ang="0">
                        <a:pos x="131" y="84"/>
                      </a:cxn>
                      <a:cxn ang="0">
                        <a:pos x="102" y="82"/>
                      </a:cxn>
                      <a:cxn ang="0">
                        <a:pos x="72" y="80"/>
                      </a:cxn>
                      <a:cxn ang="0">
                        <a:pos x="49" y="78"/>
                      </a:cxn>
                      <a:cxn ang="0">
                        <a:pos x="26" y="75"/>
                      </a:cxn>
                      <a:cxn ang="0">
                        <a:pos x="18" y="72"/>
                      </a:cxn>
                      <a:cxn ang="0">
                        <a:pos x="6" y="69"/>
                      </a:cxn>
                      <a:cxn ang="0">
                        <a:pos x="0" y="65"/>
                      </a:cxn>
                      <a:cxn ang="0">
                        <a:pos x="0" y="64"/>
                      </a:cxn>
                      <a:cxn ang="0">
                        <a:pos x="4" y="60"/>
                      </a:cxn>
                      <a:cxn ang="0">
                        <a:pos x="16" y="54"/>
                      </a:cxn>
                      <a:cxn ang="0">
                        <a:pos x="33" y="46"/>
                      </a:cxn>
                      <a:cxn ang="0">
                        <a:pos x="68" y="37"/>
                      </a:cxn>
                      <a:cxn ang="0">
                        <a:pos x="106" y="29"/>
                      </a:cxn>
                      <a:cxn ang="0">
                        <a:pos x="145" y="21"/>
                      </a:cxn>
                      <a:cxn ang="0">
                        <a:pos x="191" y="15"/>
                      </a:cxn>
                      <a:cxn ang="0">
                        <a:pos x="242" y="10"/>
                      </a:cxn>
                      <a:cxn ang="0">
                        <a:pos x="294" y="5"/>
                      </a:cxn>
                      <a:cxn ang="0">
                        <a:pos x="353" y="4"/>
                      </a:cxn>
                      <a:cxn ang="0">
                        <a:pos x="412" y="4"/>
                      </a:cxn>
                      <a:cxn ang="0">
                        <a:pos x="474" y="0"/>
                      </a:cxn>
                      <a:cxn ang="0">
                        <a:pos x="474" y="0"/>
                      </a:cxn>
                      <a:cxn ang="0">
                        <a:pos x="538" y="4"/>
                      </a:cxn>
                      <a:cxn ang="0">
                        <a:pos x="600" y="4"/>
                      </a:cxn>
                      <a:cxn ang="0">
                        <a:pos x="661" y="6"/>
                      </a:cxn>
                      <a:cxn ang="0">
                        <a:pos x="717" y="11"/>
                      </a:cxn>
                      <a:cxn ang="0">
                        <a:pos x="767" y="17"/>
                      </a:cxn>
                      <a:cxn ang="0">
                        <a:pos x="814" y="24"/>
                      </a:cxn>
                      <a:cxn ang="0">
                        <a:pos x="856" y="32"/>
                      </a:cxn>
                      <a:cxn ang="0">
                        <a:pos x="892" y="40"/>
                      </a:cxn>
                      <a:cxn ang="0">
                        <a:pos x="922" y="49"/>
                      </a:cxn>
                      <a:cxn ang="0">
                        <a:pos x="922" y="49"/>
                      </a:cxn>
                    </a:cxnLst>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true">
                    <a:gsLst>
                      <a:gs pos="0">
                        <a:srgbClr val="FFFFFF"/>
                      </a:gs>
                      <a:gs pos="100000">
                        <a:schemeClr val="hlink"/>
                      </a:gs>
                    </a:gsLst>
                    <a:lin ang="5400000" scaled="true"/>
                    <a:tileRect/>
                  </a:gradFill>
                  <a:ln w="0">
                    <a:noFill/>
                  </a:ln>
                </p:spPr>
                <p:txBody>
                  <a:bodyPr/>
                  <a:p>
                    <a:endParaRPr lang="zh-CN" altLang="en-US">
                      <a:latin typeface="微软雅黑" panose="020B0503020204020204" pitchFamily="34" charset="-122"/>
                      <a:ea typeface="微软雅黑" panose="020B0503020204020204" pitchFamily="34" charset="-122"/>
                    </a:endParaRPr>
                  </a:p>
                </p:txBody>
              </p:sp>
            </p:grpSp>
            <p:sp>
              <p:nvSpPr>
                <p:cNvPr id="44" name="Text Box 26"/>
                <p:cNvSpPr txBox="true">
                  <a:spLocks noChangeArrowheads="true"/>
                </p:cNvSpPr>
                <p:nvPr/>
              </p:nvSpPr>
              <p:spPr bwMode="gray">
                <a:xfrm>
                  <a:off x="4010" y="2028"/>
                  <a:ext cx="211" cy="213"/>
                </a:xfrm>
                <a:prstGeom prst="rect">
                  <a:avLst/>
                </a:prstGeom>
                <a:noFill/>
                <a:ln>
                  <a:noFill/>
                </a:ln>
                <a:effectLst/>
              </p:spPr>
              <p:txBody>
                <a:bodyPr wrap="none">
                  <a:spAutoFit/>
                </a:bodyPr>
                <a:lstStyle/>
                <a:p>
                  <a:pPr marR="0" defTabSz="914400" eaLnBrk="0" hangingPunct="0">
                    <a:lnSpc>
                      <a:spcPct val="80000"/>
                    </a:lnSpc>
                    <a:spcBef>
                      <a:spcPct val="20000"/>
                    </a:spcBef>
                    <a:buClr>
                      <a:schemeClr val="hlink"/>
                    </a:buClr>
                    <a:buSzTx/>
                    <a:buFont typeface="Wingdings" panose="05000000000000000000" pitchFamily="2" charset="2"/>
                    <a:buNone/>
                    <a:defRPr/>
                  </a:pPr>
                  <a:r>
                    <a:rPr kumimoji="0" lang="en-US" altLang="zh-CN" kern="1200" cap="none" spc="0" normalizeH="0" baseline="0" noProof="0">
                      <a:solidFill>
                        <a:srgbClr val="FFFFFF"/>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Arial" panose="020B0604020202020204" pitchFamily="34" charset="0"/>
                    </a:rPr>
                    <a:t>C</a:t>
                  </a:r>
                  <a:endParaRPr kumimoji="0" lang="en-US" altLang="zh-CN" kern="1200" cap="none" spc="0" normalizeH="0" baseline="0" noProof="0">
                    <a:solidFill>
                      <a:srgbClr val="FFFFFF"/>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5392" name="Group 27"/>
              <p:cNvGrpSpPr/>
              <p:nvPr/>
            </p:nvGrpSpPr>
            <p:grpSpPr>
              <a:xfrm>
                <a:off x="3552" y="3360"/>
                <a:ext cx="412" cy="392"/>
                <a:chOff x="3552" y="3339"/>
                <a:chExt cx="412" cy="392"/>
              </a:xfrm>
            </p:grpSpPr>
            <p:grpSp>
              <p:nvGrpSpPr>
                <p:cNvPr id="15393" name="Group 28"/>
                <p:cNvGrpSpPr/>
                <p:nvPr/>
              </p:nvGrpSpPr>
              <p:grpSpPr>
                <a:xfrm>
                  <a:off x="3552" y="3339"/>
                  <a:ext cx="412" cy="392"/>
                  <a:chOff x="2016" y="1920"/>
                  <a:chExt cx="1680" cy="1680"/>
                </a:xfrm>
              </p:grpSpPr>
              <p:sp>
                <p:nvSpPr>
                  <p:cNvPr id="41" name="Oval 29"/>
                  <p:cNvSpPr>
                    <a:spLocks noChangeArrowheads="true"/>
                  </p:cNvSpPr>
                  <p:nvPr/>
                </p:nvSpPr>
                <p:spPr bwMode="gray">
                  <a:xfrm>
                    <a:off x="2015" y="1918"/>
                    <a:ext cx="1681" cy="1682"/>
                  </a:xfrm>
                  <a:prstGeom prst="ellipse">
                    <a:avLst/>
                  </a:prstGeom>
                  <a:gradFill rotWithShape="true">
                    <a:gsLst>
                      <a:gs pos="0">
                        <a:schemeClr val="bg2"/>
                      </a:gs>
                      <a:gs pos="100000">
                        <a:schemeClr val="bg2">
                          <a:gamma/>
                          <a:shade val="45490"/>
                          <a:invGamma/>
                        </a:schemeClr>
                      </a:gs>
                    </a:gsLst>
                    <a:lin ang="5400000" scaled="true"/>
                  </a:gradFill>
                  <a:ln>
                    <a:noFill/>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5395" name="Freeform 30"/>
                  <p:cNvSpPr/>
                  <p:nvPr/>
                </p:nvSpPr>
                <p:spPr>
                  <a:xfrm>
                    <a:off x="2208" y="1948"/>
                    <a:ext cx="1296" cy="634"/>
                  </a:xfrm>
                  <a:custGeom>
                    <a:avLst/>
                    <a:gdLst/>
                    <a:ahLst/>
                    <a:cxnLst>
                      <a:cxn ang="0">
                        <a:pos x="922" y="49"/>
                      </a:cxn>
                      <a:cxn ang="0">
                        <a:pos x="934" y="54"/>
                      </a:cxn>
                      <a:cxn ang="0">
                        <a:pos x="937" y="60"/>
                      </a:cxn>
                      <a:cxn ang="0">
                        <a:pos x="932" y="64"/>
                      </a:cxn>
                      <a:cxn ang="0">
                        <a:pos x="920" y="68"/>
                      </a:cxn>
                      <a:cxn ang="0">
                        <a:pos x="902" y="72"/>
                      </a:cxn>
                      <a:cxn ang="0">
                        <a:pos x="878" y="75"/>
                      </a:cxn>
                      <a:cxn ang="0">
                        <a:pos x="848" y="77"/>
                      </a:cxn>
                      <a:cxn ang="0">
                        <a:pos x="813" y="81"/>
                      </a:cxn>
                      <a:cxn ang="0">
                        <a:pos x="774" y="83"/>
                      </a:cxn>
                      <a:cxn ang="0">
                        <a:pos x="731" y="84"/>
                      </a:cxn>
                      <a:cxn ang="0">
                        <a:pos x="686" y="85"/>
                      </a:cxn>
                      <a:cxn ang="0">
                        <a:pos x="636" y="87"/>
                      </a:cxn>
                      <a:cxn ang="0">
                        <a:pos x="585" y="88"/>
                      </a:cxn>
                      <a:cxn ang="0">
                        <a:pos x="564" y="89"/>
                      </a:cxn>
                      <a:cxn ang="0">
                        <a:pos x="337" y="89"/>
                      </a:cxn>
                      <a:cxn ang="0">
                        <a:pos x="334" y="89"/>
                      </a:cxn>
                      <a:cxn ang="0">
                        <a:pos x="289" y="88"/>
                      </a:cxn>
                      <a:cxn ang="0">
                        <a:pos x="247" y="87"/>
                      </a:cxn>
                      <a:cxn ang="0">
                        <a:pos x="207" y="86"/>
                      </a:cxn>
                      <a:cxn ang="0">
                        <a:pos x="168" y="84"/>
                      </a:cxn>
                      <a:cxn ang="0">
                        <a:pos x="131" y="84"/>
                      </a:cxn>
                      <a:cxn ang="0">
                        <a:pos x="102" y="82"/>
                      </a:cxn>
                      <a:cxn ang="0">
                        <a:pos x="72" y="80"/>
                      </a:cxn>
                      <a:cxn ang="0">
                        <a:pos x="49" y="78"/>
                      </a:cxn>
                      <a:cxn ang="0">
                        <a:pos x="26" y="75"/>
                      </a:cxn>
                      <a:cxn ang="0">
                        <a:pos x="18" y="72"/>
                      </a:cxn>
                      <a:cxn ang="0">
                        <a:pos x="6" y="69"/>
                      </a:cxn>
                      <a:cxn ang="0">
                        <a:pos x="0" y="65"/>
                      </a:cxn>
                      <a:cxn ang="0">
                        <a:pos x="0" y="64"/>
                      </a:cxn>
                      <a:cxn ang="0">
                        <a:pos x="4" y="60"/>
                      </a:cxn>
                      <a:cxn ang="0">
                        <a:pos x="16" y="54"/>
                      </a:cxn>
                      <a:cxn ang="0">
                        <a:pos x="33" y="46"/>
                      </a:cxn>
                      <a:cxn ang="0">
                        <a:pos x="68" y="37"/>
                      </a:cxn>
                      <a:cxn ang="0">
                        <a:pos x="106" y="29"/>
                      </a:cxn>
                      <a:cxn ang="0">
                        <a:pos x="145" y="21"/>
                      </a:cxn>
                      <a:cxn ang="0">
                        <a:pos x="191" y="15"/>
                      </a:cxn>
                      <a:cxn ang="0">
                        <a:pos x="242" y="10"/>
                      </a:cxn>
                      <a:cxn ang="0">
                        <a:pos x="294" y="5"/>
                      </a:cxn>
                      <a:cxn ang="0">
                        <a:pos x="353" y="4"/>
                      </a:cxn>
                      <a:cxn ang="0">
                        <a:pos x="412" y="4"/>
                      </a:cxn>
                      <a:cxn ang="0">
                        <a:pos x="474" y="0"/>
                      </a:cxn>
                      <a:cxn ang="0">
                        <a:pos x="474" y="0"/>
                      </a:cxn>
                      <a:cxn ang="0">
                        <a:pos x="538" y="4"/>
                      </a:cxn>
                      <a:cxn ang="0">
                        <a:pos x="600" y="4"/>
                      </a:cxn>
                      <a:cxn ang="0">
                        <a:pos x="661" y="6"/>
                      </a:cxn>
                      <a:cxn ang="0">
                        <a:pos x="717" y="11"/>
                      </a:cxn>
                      <a:cxn ang="0">
                        <a:pos x="767" y="17"/>
                      </a:cxn>
                      <a:cxn ang="0">
                        <a:pos x="814" y="24"/>
                      </a:cxn>
                      <a:cxn ang="0">
                        <a:pos x="856" y="32"/>
                      </a:cxn>
                      <a:cxn ang="0">
                        <a:pos x="892" y="40"/>
                      </a:cxn>
                      <a:cxn ang="0">
                        <a:pos x="922" y="49"/>
                      </a:cxn>
                      <a:cxn ang="0">
                        <a:pos x="922" y="49"/>
                      </a:cxn>
                    </a:cxnLst>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true">
                    <a:gsLst>
                      <a:gs pos="0">
                        <a:srgbClr val="FFFFFF"/>
                      </a:gs>
                      <a:gs pos="100000">
                        <a:schemeClr val="bg2"/>
                      </a:gs>
                    </a:gsLst>
                    <a:lin ang="5400000" scaled="true"/>
                    <a:tileRect/>
                  </a:gradFill>
                  <a:ln w="0">
                    <a:noFill/>
                  </a:ln>
                </p:spPr>
                <p:txBody>
                  <a:bodyPr/>
                  <a:p>
                    <a:endParaRPr lang="zh-CN" altLang="en-US">
                      <a:latin typeface="微软雅黑" panose="020B0503020204020204" pitchFamily="34" charset="-122"/>
                      <a:ea typeface="微软雅黑" panose="020B0503020204020204" pitchFamily="34" charset="-122"/>
                    </a:endParaRPr>
                  </a:p>
                </p:txBody>
              </p:sp>
            </p:grpSp>
            <p:sp>
              <p:nvSpPr>
                <p:cNvPr id="40" name="Text Box 31"/>
                <p:cNvSpPr txBox="true">
                  <a:spLocks noChangeArrowheads="true"/>
                </p:cNvSpPr>
                <p:nvPr/>
              </p:nvSpPr>
              <p:spPr bwMode="gray">
                <a:xfrm>
                  <a:off x="3617" y="3358"/>
                  <a:ext cx="224" cy="213"/>
                </a:xfrm>
                <a:prstGeom prst="rect">
                  <a:avLst/>
                </a:prstGeom>
                <a:noFill/>
                <a:ln>
                  <a:noFill/>
                </a:ln>
                <a:effectLst/>
              </p:spPr>
              <p:txBody>
                <a:bodyPr wrap="none">
                  <a:spAutoFit/>
                </a:bodyPr>
                <a:lstStyle/>
                <a:p>
                  <a:pPr marR="0" defTabSz="914400" eaLnBrk="0" hangingPunct="0">
                    <a:lnSpc>
                      <a:spcPct val="80000"/>
                    </a:lnSpc>
                    <a:spcBef>
                      <a:spcPct val="20000"/>
                    </a:spcBef>
                    <a:buClr>
                      <a:schemeClr val="hlink"/>
                    </a:buClr>
                    <a:buSzTx/>
                    <a:buFont typeface="Wingdings" panose="05000000000000000000" pitchFamily="2" charset="2"/>
                    <a:buNone/>
                    <a:defRPr/>
                  </a:pPr>
                  <a:r>
                    <a:rPr kumimoji="0" lang="en-US" altLang="zh-CN" kern="1200" cap="none" spc="0" normalizeH="0" baseline="0" noProof="0">
                      <a:solidFill>
                        <a:srgbClr val="FFFFFF"/>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Arial" panose="020B0604020202020204" pitchFamily="34" charset="0"/>
                    </a:rPr>
                    <a:t>D</a:t>
                  </a:r>
                  <a:endParaRPr kumimoji="0" lang="en-US" altLang="zh-CN" kern="1200" cap="none" spc="0" normalizeH="0" baseline="0" noProof="0">
                    <a:solidFill>
                      <a:srgbClr val="FFFFFF"/>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5397" name="Group 32"/>
              <p:cNvGrpSpPr/>
              <p:nvPr/>
            </p:nvGrpSpPr>
            <p:grpSpPr>
              <a:xfrm>
                <a:off x="1488" y="1968"/>
                <a:ext cx="432" cy="432"/>
                <a:chOff x="1488" y="1968"/>
                <a:chExt cx="432" cy="432"/>
              </a:xfrm>
            </p:grpSpPr>
            <p:grpSp>
              <p:nvGrpSpPr>
                <p:cNvPr id="15398" name="Group 33"/>
                <p:cNvGrpSpPr/>
                <p:nvPr/>
              </p:nvGrpSpPr>
              <p:grpSpPr>
                <a:xfrm>
                  <a:off x="1488" y="1968"/>
                  <a:ext cx="432" cy="432"/>
                  <a:chOff x="2016" y="1920"/>
                  <a:chExt cx="1680" cy="1680"/>
                </a:xfrm>
              </p:grpSpPr>
              <p:sp>
                <p:nvSpPr>
                  <p:cNvPr id="37" name="Oval 34"/>
                  <p:cNvSpPr>
                    <a:spLocks noChangeArrowheads="true"/>
                  </p:cNvSpPr>
                  <p:nvPr/>
                </p:nvSpPr>
                <p:spPr bwMode="gray">
                  <a:xfrm>
                    <a:off x="2008" y="1921"/>
                    <a:ext cx="1680" cy="1678"/>
                  </a:xfrm>
                  <a:prstGeom prst="ellipse">
                    <a:avLst/>
                  </a:prstGeom>
                  <a:gradFill rotWithShape="true">
                    <a:gsLst>
                      <a:gs pos="0">
                        <a:schemeClr val="accent1"/>
                      </a:gs>
                      <a:gs pos="100000">
                        <a:schemeClr val="accent1">
                          <a:gamma/>
                          <a:shade val="45490"/>
                          <a:invGamma/>
                        </a:schemeClr>
                      </a:gs>
                    </a:gsLst>
                    <a:lin ang="5400000" scaled="true"/>
                  </a:gradFill>
                  <a:ln>
                    <a:noFill/>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5400" name="Freeform 35"/>
                  <p:cNvSpPr/>
                  <p:nvPr/>
                </p:nvSpPr>
                <p:spPr>
                  <a:xfrm>
                    <a:off x="2208" y="1948"/>
                    <a:ext cx="1296" cy="634"/>
                  </a:xfrm>
                  <a:custGeom>
                    <a:avLst/>
                    <a:gdLst/>
                    <a:ahLst/>
                    <a:cxnLst>
                      <a:cxn ang="0">
                        <a:pos x="922" y="49"/>
                      </a:cxn>
                      <a:cxn ang="0">
                        <a:pos x="934" y="54"/>
                      </a:cxn>
                      <a:cxn ang="0">
                        <a:pos x="937" y="60"/>
                      </a:cxn>
                      <a:cxn ang="0">
                        <a:pos x="932" y="64"/>
                      </a:cxn>
                      <a:cxn ang="0">
                        <a:pos x="920" y="68"/>
                      </a:cxn>
                      <a:cxn ang="0">
                        <a:pos x="902" y="72"/>
                      </a:cxn>
                      <a:cxn ang="0">
                        <a:pos x="878" y="75"/>
                      </a:cxn>
                      <a:cxn ang="0">
                        <a:pos x="848" y="77"/>
                      </a:cxn>
                      <a:cxn ang="0">
                        <a:pos x="813" y="81"/>
                      </a:cxn>
                      <a:cxn ang="0">
                        <a:pos x="774" y="83"/>
                      </a:cxn>
                      <a:cxn ang="0">
                        <a:pos x="731" y="84"/>
                      </a:cxn>
                      <a:cxn ang="0">
                        <a:pos x="686" y="85"/>
                      </a:cxn>
                      <a:cxn ang="0">
                        <a:pos x="636" y="87"/>
                      </a:cxn>
                      <a:cxn ang="0">
                        <a:pos x="585" y="88"/>
                      </a:cxn>
                      <a:cxn ang="0">
                        <a:pos x="564" y="89"/>
                      </a:cxn>
                      <a:cxn ang="0">
                        <a:pos x="337" y="89"/>
                      </a:cxn>
                      <a:cxn ang="0">
                        <a:pos x="334" y="89"/>
                      </a:cxn>
                      <a:cxn ang="0">
                        <a:pos x="289" y="88"/>
                      </a:cxn>
                      <a:cxn ang="0">
                        <a:pos x="247" y="87"/>
                      </a:cxn>
                      <a:cxn ang="0">
                        <a:pos x="207" y="86"/>
                      </a:cxn>
                      <a:cxn ang="0">
                        <a:pos x="168" y="84"/>
                      </a:cxn>
                      <a:cxn ang="0">
                        <a:pos x="131" y="84"/>
                      </a:cxn>
                      <a:cxn ang="0">
                        <a:pos x="102" y="82"/>
                      </a:cxn>
                      <a:cxn ang="0">
                        <a:pos x="72" y="80"/>
                      </a:cxn>
                      <a:cxn ang="0">
                        <a:pos x="49" y="78"/>
                      </a:cxn>
                      <a:cxn ang="0">
                        <a:pos x="26" y="75"/>
                      </a:cxn>
                      <a:cxn ang="0">
                        <a:pos x="18" y="72"/>
                      </a:cxn>
                      <a:cxn ang="0">
                        <a:pos x="6" y="69"/>
                      </a:cxn>
                      <a:cxn ang="0">
                        <a:pos x="0" y="65"/>
                      </a:cxn>
                      <a:cxn ang="0">
                        <a:pos x="0" y="64"/>
                      </a:cxn>
                      <a:cxn ang="0">
                        <a:pos x="4" y="60"/>
                      </a:cxn>
                      <a:cxn ang="0">
                        <a:pos x="16" y="54"/>
                      </a:cxn>
                      <a:cxn ang="0">
                        <a:pos x="33" y="46"/>
                      </a:cxn>
                      <a:cxn ang="0">
                        <a:pos x="68" y="37"/>
                      </a:cxn>
                      <a:cxn ang="0">
                        <a:pos x="106" y="29"/>
                      </a:cxn>
                      <a:cxn ang="0">
                        <a:pos x="145" y="21"/>
                      </a:cxn>
                      <a:cxn ang="0">
                        <a:pos x="191" y="15"/>
                      </a:cxn>
                      <a:cxn ang="0">
                        <a:pos x="242" y="10"/>
                      </a:cxn>
                      <a:cxn ang="0">
                        <a:pos x="294" y="5"/>
                      </a:cxn>
                      <a:cxn ang="0">
                        <a:pos x="353" y="4"/>
                      </a:cxn>
                      <a:cxn ang="0">
                        <a:pos x="412" y="4"/>
                      </a:cxn>
                      <a:cxn ang="0">
                        <a:pos x="474" y="0"/>
                      </a:cxn>
                      <a:cxn ang="0">
                        <a:pos x="474" y="0"/>
                      </a:cxn>
                      <a:cxn ang="0">
                        <a:pos x="538" y="4"/>
                      </a:cxn>
                      <a:cxn ang="0">
                        <a:pos x="600" y="4"/>
                      </a:cxn>
                      <a:cxn ang="0">
                        <a:pos x="661" y="6"/>
                      </a:cxn>
                      <a:cxn ang="0">
                        <a:pos x="717" y="11"/>
                      </a:cxn>
                      <a:cxn ang="0">
                        <a:pos x="767" y="17"/>
                      </a:cxn>
                      <a:cxn ang="0">
                        <a:pos x="814" y="24"/>
                      </a:cxn>
                      <a:cxn ang="0">
                        <a:pos x="856" y="32"/>
                      </a:cxn>
                      <a:cxn ang="0">
                        <a:pos x="892" y="40"/>
                      </a:cxn>
                      <a:cxn ang="0">
                        <a:pos x="922" y="49"/>
                      </a:cxn>
                      <a:cxn ang="0">
                        <a:pos x="922" y="49"/>
                      </a:cxn>
                    </a:cxnLst>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true">
                    <a:gsLst>
                      <a:gs pos="0">
                        <a:srgbClr val="FFFFFF"/>
                      </a:gs>
                      <a:gs pos="100000">
                        <a:schemeClr val="accent1"/>
                      </a:gs>
                    </a:gsLst>
                    <a:lin ang="5400000" scaled="true"/>
                    <a:tileRect/>
                  </a:gradFill>
                  <a:ln w="0">
                    <a:noFill/>
                  </a:ln>
                </p:spPr>
                <p:txBody>
                  <a:bodyPr/>
                  <a:p>
                    <a:endParaRPr lang="zh-CN" altLang="en-US">
                      <a:latin typeface="微软雅黑" panose="020B0503020204020204" pitchFamily="34" charset="-122"/>
                      <a:ea typeface="微软雅黑" panose="020B0503020204020204" pitchFamily="34" charset="-122"/>
                    </a:endParaRPr>
                  </a:p>
                </p:txBody>
              </p:sp>
            </p:grpSp>
            <p:sp>
              <p:nvSpPr>
                <p:cNvPr id="36" name="Text Box 36"/>
                <p:cNvSpPr txBox="true">
                  <a:spLocks noChangeArrowheads="true"/>
                </p:cNvSpPr>
                <p:nvPr/>
              </p:nvSpPr>
              <p:spPr bwMode="gray">
                <a:xfrm>
                  <a:off x="1567" y="2016"/>
                  <a:ext cx="215" cy="213"/>
                </a:xfrm>
                <a:prstGeom prst="rect">
                  <a:avLst/>
                </a:prstGeom>
                <a:noFill/>
                <a:ln>
                  <a:noFill/>
                </a:ln>
                <a:effectLst/>
              </p:spPr>
              <p:txBody>
                <a:bodyPr wrap="none">
                  <a:spAutoFit/>
                </a:bodyPr>
                <a:lstStyle/>
                <a:p>
                  <a:pPr marR="0" defTabSz="914400" eaLnBrk="0" hangingPunct="0">
                    <a:lnSpc>
                      <a:spcPct val="80000"/>
                    </a:lnSpc>
                    <a:spcBef>
                      <a:spcPct val="20000"/>
                    </a:spcBef>
                    <a:buClr>
                      <a:schemeClr val="hlink"/>
                    </a:buClr>
                    <a:buSzTx/>
                    <a:buFont typeface="Wingdings" panose="05000000000000000000" pitchFamily="2" charset="2"/>
                    <a:buNone/>
                    <a:defRPr/>
                  </a:pPr>
                  <a:r>
                    <a:rPr kumimoji="0" lang="en-US" altLang="zh-CN" kern="1200" cap="none" spc="0" normalizeH="0" baseline="0" noProof="0">
                      <a:solidFill>
                        <a:srgbClr val="FFFFFF"/>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Arial" panose="020B0604020202020204" pitchFamily="34" charset="0"/>
                    </a:rPr>
                    <a:t>A</a:t>
                  </a:r>
                  <a:endParaRPr kumimoji="0" lang="en-US" altLang="zh-CN" kern="1200" cap="none" spc="0" normalizeH="0" baseline="0" noProof="0">
                    <a:solidFill>
                      <a:srgbClr val="FFFFFF"/>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2" name="Oval 37"/>
              <p:cNvSpPr>
                <a:spLocks noChangeArrowheads="true"/>
              </p:cNvSpPr>
              <p:nvPr/>
            </p:nvSpPr>
            <p:spPr bwMode="gray">
              <a:xfrm rot="18227093">
                <a:off x="3507" y="3263"/>
                <a:ext cx="77" cy="87"/>
              </a:xfrm>
              <a:prstGeom prst="ellipse">
                <a:avLst/>
              </a:prstGeom>
              <a:gradFill rotWithShape="true">
                <a:gsLst>
                  <a:gs pos="0">
                    <a:schemeClr val="bg2"/>
                  </a:gs>
                  <a:gs pos="100000">
                    <a:schemeClr val="bg2">
                      <a:gamma/>
                      <a:shade val="66667"/>
                      <a:invGamma/>
                    </a:schemeClr>
                  </a:gs>
                </a:gsLst>
                <a:path path="shape">
                  <a:fillToRect l="50000" t="50000" r="50000" b="50000"/>
                </a:path>
              </a:gradFill>
              <a:ln>
                <a:noFill/>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Oval 38"/>
              <p:cNvSpPr>
                <a:spLocks noChangeArrowheads="true"/>
              </p:cNvSpPr>
              <p:nvPr/>
            </p:nvSpPr>
            <p:spPr bwMode="gray">
              <a:xfrm rot="18227093">
                <a:off x="3406" y="3172"/>
                <a:ext cx="77" cy="89"/>
              </a:xfrm>
              <a:prstGeom prst="ellipse">
                <a:avLst/>
              </a:prstGeom>
              <a:gradFill rotWithShape="true">
                <a:gsLst>
                  <a:gs pos="0">
                    <a:schemeClr val="bg2"/>
                  </a:gs>
                  <a:gs pos="100000">
                    <a:schemeClr val="bg2">
                      <a:gamma/>
                      <a:shade val="66667"/>
                      <a:invGamma/>
                    </a:schemeClr>
                  </a:gs>
                </a:gsLst>
                <a:path path="shape">
                  <a:fillToRect l="50000" t="50000" r="50000" b="50000"/>
                </a:path>
              </a:gradFill>
              <a:ln>
                <a:noFill/>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15404" name="Group 39"/>
              <p:cNvGrpSpPr/>
              <p:nvPr/>
            </p:nvGrpSpPr>
            <p:grpSpPr>
              <a:xfrm>
                <a:off x="1968" y="2256"/>
                <a:ext cx="231" cy="130"/>
                <a:chOff x="2016" y="2304"/>
                <a:chExt cx="231" cy="130"/>
              </a:xfrm>
            </p:grpSpPr>
            <p:sp>
              <p:nvSpPr>
                <p:cNvPr id="33" name="Oval 40"/>
                <p:cNvSpPr>
                  <a:spLocks noChangeArrowheads="true"/>
                </p:cNvSpPr>
                <p:nvPr/>
              </p:nvSpPr>
              <p:spPr bwMode="gray">
                <a:xfrm rot="18227093">
                  <a:off x="2011" y="2303"/>
                  <a:ext cx="81" cy="87"/>
                </a:xfrm>
                <a:prstGeom prst="ellipse">
                  <a:avLst/>
                </a:prstGeom>
                <a:gradFill rotWithShape="true">
                  <a:gsLst>
                    <a:gs pos="0">
                      <a:schemeClr val="accent1"/>
                    </a:gs>
                    <a:gs pos="100000">
                      <a:schemeClr val="accent1">
                        <a:gamma/>
                        <a:shade val="57647"/>
                        <a:invGamma/>
                      </a:schemeClr>
                    </a:gs>
                  </a:gsLst>
                  <a:path path="shape">
                    <a:fillToRect l="50000" t="50000" r="50000" b="50000"/>
                  </a:path>
                </a:gradFill>
                <a:ln>
                  <a:noFill/>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4" name="Oval 41"/>
                <p:cNvSpPr>
                  <a:spLocks noChangeArrowheads="true"/>
                </p:cNvSpPr>
                <p:nvPr/>
              </p:nvSpPr>
              <p:spPr bwMode="gray">
                <a:xfrm rot="18227093">
                  <a:off x="2147" y="2349"/>
                  <a:ext cx="82" cy="87"/>
                </a:xfrm>
                <a:prstGeom prst="ellipse">
                  <a:avLst/>
                </a:prstGeom>
                <a:gradFill rotWithShape="true">
                  <a:gsLst>
                    <a:gs pos="0">
                      <a:schemeClr val="accent1"/>
                    </a:gs>
                    <a:gs pos="100000">
                      <a:schemeClr val="accent1">
                        <a:gamma/>
                        <a:shade val="48627"/>
                        <a:invGamma/>
                      </a:schemeClr>
                    </a:gs>
                  </a:gsLst>
                  <a:path path="shape">
                    <a:fillToRect l="50000" t="50000" r="50000" b="50000"/>
                  </a:path>
                </a:gradFill>
                <a:ln>
                  <a:noFill/>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5407" name="Group 42"/>
              <p:cNvGrpSpPr/>
              <p:nvPr/>
            </p:nvGrpSpPr>
            <p:grpSpPr>
              <a:xfrm>
                <a:off x="2832" y="1612"/>
                <a:ext cx="87" cy="260"/>
                <a:chOff x="2832" y="1612"/>
                <a:chExt cx="87" cy="260"/>
              </a:xfrm>
            </p:grpSpPr>
            <p:sp>
              <p:nvSpPr>
                <p:cNvPr id="31" name="Oval 43"/>
                <p:cNvSpPr>
                  <a:spLocks noChangeArrowheads="true"/>
                </p:cNvSpPr>
                <p:nvPr/>
              </p:nvSpPr>
              <p:spPr bwMode="gray">
                <a:xfrm rot="18227093">
                  <a:off x="2819" y="1609"/>
                  <a:ext cx="82" cy="87"/>
                </a:xfrm>
                <a:prstGeom prst="ellipse">
                  <a:avLst/>
                </a:prstGeom>
                <a:gradFill rotWithShape="true">
                  <a:gsLst>
                    <a:gs pos="0">
                      <a:schemeClr val="accent2"/>
                    </a:gs>
                    <a:gs pos="100000">
                      <a:schemeClr val="accent2">
                        <a:gamma/>
                        <a:shade val="45490"/>
                        <a:invGamma/>
                      </a:schemeClr>
                    </a:gs>
                  </a:gsLst>
                  <a:path path="shape">
                    <a:fillToRect l="50000" t="50000" r="50000" b="50000"/>
                  </a:path>
                </a:gradFill>
                <a:ln>
                  <a:noFill/>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2" name="Oval 44"/>
                <p:cNvSpPr>
                  <a:spLocks noChangeArrowheads="true"/>
                </p:cNvSpPr>
                <p:nvPr/>
              </p:nvSpPr>
              <p:spPr bwMode="gray">
                <a:xfrm rot="18227093">
                  <a:off x="2819" y="1787"/>
                  <a:ext cx="82" cy="87"/>
                </a:xfrm>
                <a:prstGeom prst="ellipse">
                  <a:avLst/>
                </a:prstGeom>
                <a:gradFill rotWithShape="true">
                  <a:gsLst>
                    <a:gs pos="0">
                      <a:schemeClr val="accent2"/>
                    </a:gs>
                    <a:gs pos="100000">
                      <a:schemeClr val="accent2">
                        <a:gamma/>
                        <a:shade val="48627"/>
                        <a:invGamma/>
                      </a:schemeClr>
                    </a:gs>
                  </a:gsLst>
                  <a:path path="shape">
                    <a:fillToRect l="50000" t="50000" r="50000" b="50000"/>
                  </a:path>
                </a:gradFill>
                <a:ln>
                  <a:noFill/>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24" name="Oval 45"/>
              <p:cNvSpPr>
                <a:spLocks noChangeArrowheads="true"/>
              </p:cNvSpPr>
              <p:nvPr/>
            </p:nvSpPr>
            <p:spPr bwMode="gray">
              <a:xfrm rot="18227093">
                <a:off x="3765" y="2266"/>
                <a:ext cx="77" cy="102"/>
              </a:xfrm>
              <a:prstGeom prst="ellipse">
                <a:avLst/>
              </a:prstGeom>
              <a:gradFill rotWithShape="true">
                <a:gsLst>
                  <a:gs pos="0">
                    <a:schemeClr val="hlink"/>
                  </a:gs>
                  <a:gs pos="100000">
                    <a:schemeClr val="hlink">
                      <a:gamma/>
                      <a:shade val="44314"/>
                      <a:invGamma/>
                    </a:schemeClr>
                  </a:gs>
                </a:gsLst>
                <a:path path="shape">
                  <a:fillToRect l="50000" t="50000" r="50000" b="50000"/>
                </a:path>
              </a:gradFill>
              <a:ln>
                <a:noFill/>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Oval 46"/>
              <p:cNvSpPr>
                <a:spLocks noChangeArrowheads="true"/>
              </p:cNvSpPr>
              <p:nvPr/>
            </p:nvSpPr>
            <p:spPr bwMode="gray">
              <a:xfrm rot="18227093">
                <a:off x="3603" y="2351"/>
                <a:ext cx="77" cy="87"/>
              </a:xfrm>
              <a:prstGeom prst="ellipse">
                <a:avLst/>
              </a:prstGeom>
              <a:gradFill rotWithShape="true">
                <a:gsLst>
                  <a:gs pos="0">
                    <a:schemeClr val="hlink"/>
                  </a:gs>
                  <a:gs pos="100000">
                    <a:schemeClr val="hlink">
                      <a:gamma/>
                      <a:shade val="44314"/>
                      <a:invGamma/>
                    </a:schemeClr>
                  </a:gs>
                </a:gsLst>
                <a:path path="shape">
                  <a:fillToRect l="50000" t="50000" r="50000" b="50000"/>
                </a:path>
              </a:gradFill>
              <a:ln>
                <a:noFill/>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5" name="矩形 4"/>
            <p:cNvSpPr/>
            <p:nvPr/>
          </p:nvSpPr>
          <p:spPr>
            <a:xfrm>
              <a:off x="1288" y="5715"/>
              <a:ext cx="2715" cy="1113"/>
            </a:xfrm>
            <a:prstGeom prst="rect">
              <a:avLst/>
            </a:prstGeom>
          </p:spPr>
          <p:txBody>
            <a:bodyPr>
              <a:spAutoFit/>
            </a:bodyPr>
            <a:lstStyle/>
            <a:p>
              <a:pPr marL="0" marR="0" lvl="0" indent="0" algn="l"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zh-CN"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信用源自一种社会心理</a:t>
              </a:r>
              <a:endParaRPr kumimoji="0" lang="zh-CN" altLang="zh-CN"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4220" y="3285"/>
              <a:ext cx="3393" cy="1113"/>
            </a:xfrm>
            <a:prstGeom prst="rect">
              <a:avLst/>
            </a:prstGeom>
          </p:spPr>
          <p:txBody>
            <a:bodyPr>
              <a:spAutoFit/>
            </a:bodyPr>
            <a:lstStyle/>
            <a:p>
              <a:pPr marL="0" marR="0" lvl="0" indent="0" algn="l"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zh-CN"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信用是一种社会</a:t>
              </a:r>
              <a:r>
                <a:rPr kumimoji="0" lang="zh-CN" altLang="en-US"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契约</a:t>
              </a:r>
              <a:r>
                <a:rPr kumimoji="0" lang="zh-CN" altLang="zh-CN"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关系</a:t>
              </a:r>
              <a:endParaRPr kumimoji="0" lang="zh-CN" altLang="zh-CN"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11403" y="5768"/>
              <a:ext cx="2243" cy="1113"/>
            </a:xfrm>
            <a:prstGeom prst="rect">
              <a:avLst/>
            </a:prstGeom>
          </p:spPr>
          <p:txBody>
            <a:bodyPr>
              <a:spAutoFit/>
            </a:bodyPr>
            <a:lstStyle/>
            <a:p>
              <a:pPr lvl="0" algn="l" fontAlgn="base">
                <a:spcBef>
                  <a:spcPts val="0"/>
                </a:spcBef>
                <a:buClr>
                  <a:schemeClr val="hlink"/>
                </a:buClr>
                <a:buSzTx/>
                <a:buFont typeface="Wingdings" panose="05000000000000000000" pitchFamily="2" charset="2"/>
                <a:defRPr/>
              </a:pPr>
              <a:r>
                <a:rPr lang="zh-CN" altLang="zh-CN" sz="2000" noProof="0" dirty="0">
                  <a:ln>
                    <a:noFill/>
                  </a:ln>
                  <a:effectLst/>
                  <a:uLnTx/>
                  <a:uFillTx/>
                  <a:latin typeface="微软雅黑" panose="020B0503020204020204" pitchFamily="34" charset="-122"/>
                  <a:ea typeface="微软雅黑" panose="020B0503020204020204" pitchFamily="34" charset="-122"/>
                  <a:sym typeface="+mn-ea"/>
                </a:rPr>
                <a:t>信用具有伦理特征</a:t>
              </a:r>
              <a:endParaRPr lang="zh-CN" altLang="zh-CN" sz="2000" noProof="0" dirty="0">
                <a:ln>
                  <a:noFill/>
                </a:ln>
                <a:effectLst/>
                <a:uLnTx/>
                <a:uFillTx/>
                <a:latin typeface="微软雅黑" panose="020B0503020204020204" pitchFamily="34" charset="-122"/>
                <a:ea typeface="微软雅黑" panose="020B0503020204020204" pitchFamily="34" charset="-122"/>
                <a:sym typeface="+mn-ea"/>
              </a:endParaRPr>
            </a:p>
          </p:txBody>
        </p:sp>
        <p:sp>
          <p:nvSpPr>
            <p:cNvPr id="8" name="矩形 7"/>
            <p:cNvSpPr/>
            <p:nvPr/>
          </p:nvSpPr>
          <p:spPr>
            <a:xfrm>
              <a:off x="10648" y="9035"/>
              <a:ext cx="2385" cy="1113"/>
            </a:xfrm>
            <a:prstGeom prst="rect">
              <a:avLst/>
            </a:prstGeom>
          </p:spPr>
          <p:txBody>
            <a:bodyPr>
              <a:spAutoFit/>
            </a:bodyPr>
            <a:lstStyle/>
            <a:p>
              <a:pPr lvl="0" algn="l" fontAlgn="base">
                <a:spcBef>
                  <a:spcPts val="0"/>
                </a:spcBef>
                <a:buClr>
                  <a:schemeClr val="hlink"/>
                </a:buClr>
                <a:buSzTx/>
                <a:buFont typeface="Wingdings" panose="05000000000000000000" pitchFamily="2" charset="2"/>
                <a:defRPr/>
              </a:pPr>
              <a:r>
                <a:rPr lang="zh-CN" altLang="zh-CN" sz="2000" noProof="0" dirty="0">
                  <a:ln>
                    <a:noFill/>
                  </a:ln>
                  <a:effectLst/>
                  <a:uLnTx/>
                  <a:uFillTx/>
                  <a:latin typeface="微软雅黑" panose="020B0503020204020204" pitchFamily="34" charset="-122"/>
                  <a:ea typeface="微软雅黑" panose="020B0503020204020204" pitchFamily="34" charset="-122"/>
                  <a:sym typeface="+mn-ea"/>
                </a:rPr>
                <a:t>信用具有文化特征</a:t>
              </a:r>
              <a:endParaRPr lang="zh-CN" altLang="zh-CN" sz="2000" noProof="0" dirty="0">
                <a:ln>
                  <a:noFill/>
                </a:ln>
                <a:effectLst/>
                <a:uLnTx/>
                <a:uFillTx/>
                <a:latin typeface="微软雅黑" panose="020B0503020204020204" pitchFamily="34" charset="-122"/>
                <a:ea typeface="微软雅黑" panose="020B0503020204020204" pitchFamily="34" charset="-122"/>
                <a:sym typeface="+mn-ea"/>
              </a:endParaRPr>
            </a:p>
          </p:txBody>
        </p:sp>
        <p:sp>
          <p:nvSpPr>
            <p:cNvPr id="59" name="矩形 58"/>
            <p:cNvSpPr/>
            <p:nvPr/>
          </p:nvSpPr>
          <p:spPr>
            <a:xfrm>
              <a:off x="2320" y="8888"/>
              <a:ext cx="2383" cy="1113"/>
            </a:xfrm>
            <a:prstGeom prst="rect">
              <a:avLst/>
            </a:prstGeom>
          </p:spPr>
          <p:txBody>
            <a:bodyPr>
              <a:spAutoFit/>
            </a:bodyPr>
            <a:lstStyle/>
            <a:p>
              <a:pPr lvl="0" algn="l" fontAlgn="base">
                <a:spcBef>
                  <a:spcPts val="0"/>
                </a:spcBef>
                <a:buClr>
                  <a:schemeClr val="hlink"/>
                </a:buClr>
                <a:buSzTx/>
                <a:buFont typeface="Wingdings" panose="05000000000000000000" pitchFamily="2" charset="2"/>
                <a:defRPr/>
              </a:pPr>
              <a:r>
                <a:rPr lang="zh-CN" altLang="zh-CN" sz="2000" noProof="0" dirty="0">
                  <a:ln>
                    <a:noFill/>
                  </a:ln>
                  <a:effectLst/>
                  <a:uLnTx/>
                  <a:uFillTx/>
                  <a:latin typeface="微软雅黑" panose="020B0503020204020204" pitchFamily="34" charset="-122"/>
                  <a:ea typeface="微软雅黑" panose="020B0503020204020204" pitchFamily="34" charset="-122"/>
                  <a:sym typeface="+mn-ea"/>
                </a:rPr>
                <a:t>信用具有时代特征</a:t>
              </a:r>
              <a:endParaRPr lang="zh-CN" altLang="zh-CN" sz="2000" noProof="0" dirty="0">
                <a:ln>
                  <a:noFill/>
                </a:ln>
                <a:effectLst/>
                <a:uLnTx/>
                <a:uFillTx/>
                <a:latin typeface="微软雅黑" panose="020B0503020204020204" pitchFamily="34" charset="-122"/>
                <a:ea typeface="微软雅黑" panose="020B0503020204020204" pitchFamily="34"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pitchFamily="34" charset="-122"/>
                <a:ea typeface="微软雅黑" panose="020B0503020204020204" pitchFamily="34" charset="-122"/>
              </a:rPr>
              <a:t>二、信用：经济学视角</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839595" y="1221740"/>
            <a:ext cx="8512175" cy="5032375"/>
            <a:chOff x="308" y="2330"/>
            <a:chExt cx="13405" cy="7925"/>
          </a:xfrm>
        </p:grpSpPr>
        <p:sp>
          <p:nvSpPr>
            <p:cNvPr id="3" name="Rectangle 5"/>
            <p:cNvSpPr>
              <a:spLocks noChangeArrowheads="true"/>
            </p:cNvSpPr>
            <p:nvPr/>
          </p:nvSpPr>
          <p:spPr bwMode="auto">
            <a:xfrm>
              <a:off x="308" y="2982"/>
              <a:ext cx="6675" cy="2508"/>
            </a:xfrm>
            <a:prstGeom prst="rect">
              <a:avLst/>
            </a:prstGeom>
            <a:solidFill>
              <a:schemeClr val="bg1"/>
            </a:solidFill>
            <a:ln w="9525">
              <a:solidFill>
                <a:srgbClr val="B3B3FF"/>
              </a:solidFill>
              <a:miter lim="800000"/>
            </a:ln>
            <a:effectLst>
              <a:outerShdw dist="53882" dir="2700000" algn="ctr" rotWithShape="0">
                <a:schemeClr val="bg2">
                  <a:alpha val="50000"/>
                </a:schemeClr>
              </a:outerShdw>
            </a:effectLst>
          </p:spPr>
          <p:txBody>
            <a:bodyPr/>
            <a:p>
              <a:pPr marL="0" marR="0" lvl="1" indent="0" algn="l"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提供信贷</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(Credit)</a:t>
              </a:r>
              <a:r>
                <a:rPr kumimoji="0" lang="zh-CN"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意味着把对某物</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如一笔钱</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的财产权给予让度，以交换在将来的某一特定时刻对另外的物品</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如另外一部分钱</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的所有权。</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Rectangle 5"/>
            <p:cNvSpPr>
              <a:spLocks noChangeArrowheads="true"/>
            </p:cNvSpPr>
            <p:nvPr/>
          </p:nvSpPr>
          <p:spPr bwMode="auto">
            <a:xfrm>
              <a:off x="8585" y="3120"/>
              <a:ext cx="4293" cy="2233"/>
            </a:xfrm>
            <a:prstGeom prst="rect">
              <a:avLst/>
            </a:prstGeom>
            <a:solidFill>
              <a:schemeClr val="bg1"/>
            </a:solidFill>
            <a:ln w="9525">
              <a:solidFill>
                <a:srgbClr val="B3B3FF"/>
              </a:solidFill>
              <a:miter lim="800000"/>
            </a:ln>
            <a:effectLst>
              <a:outerShdw dist="53882" dir="2700000" algn="ctr" rotWithShape="0">
                <a:schemeClr val="bg2">
                  <a:alpha val="50000"/>
                </a:schemeClr>
              </a:outerShdw>
            </a:effectLst>
          </p:spPr>
          <p:txBody>
            <a:bodyPr>
              <a:noAutofit/>
            </a:bodyPr>
            <a:p>
              <a:pPr marL="0" lvl="1" algn="l" fontAlgn="base">
                <a:spcBef>
                  <a:spcPts val="0"/>
                </a:spcBef>
                <a:buClr>
                  <a:schemeClr val="hlink"/>
                </a:buClr>
                <a:buSzTx/>
                <a:buFont typeface="Wingdings" panose="05000000000000000000" pitchFamily="2" charset="2"/>
                <a:defRPr/>
              </a:pPr>
              <a:r>
                <a:rPr lang="en-US" altLang="zh-CN" sz="20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指在得到或提供货物或服务后并不立即而是允诺在将来付给报酬的做法。</a:t>
              </a:r>
              <a:endParaRPr lang="en-US" altLang="zh-CN" sz="20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fontAlgn="base">
                <a:spcBef>
                  <a:spcPts val="0"/>
                </a:spcBef>
                <a:buClr>
                  <a:schemeClr val="hlink"/>
                </a:buClr>
                <a:buSzTx/>
                <a:buFont typeface="Wingdings" panose="05000000000000000000" pitchFamily="2" charset="2"/>
                <a:defRPr/>
              </a:pPr>
              <a:endParaRPr lang="en-US" altLang="zh-CN" sz="20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415" name="Rectangle 5"/>
            <p:cNvSpPr/>
            <p:nvPr/>
          </p:nvSpPr>
          <p:spPr>
            <a:xfrm>
              <a:off x="793" y="2330"/>
              <a:ext cx="5705" cy="531"/>
            </a:xfrm>
            <a:prstGeom prst="rect">
              <a:avLst/>
            </a:prstGeom>
            <a:solidFill>
              <a:schemeClr val="bg1"/>
            </a:solidFill>
            <a:ln w="9525" cap="flat" cmpd="sng">
              <a:solidFill>
                <a:srgbClr val="B3B3FF"/>
              </a:solidFill>
              <a:prstDash val="solid"/>
              <a:miter/>
              <a:headEnd type="none" w="med" len="med"/>
              <a:tailEnd type="none" w="med" len="med"/>
            </a:ln>
            <a:effectLst>
              <a:outerShdw dist="53882" dir="2699999" algn="ctr" rotWithShape="0">
                <a:schemeClr val="bg2">
                  <a:alpha val="50000"/>
                </a:schemeClr>
              </a:outerShdw>
            </a:effectLst>
          </p:spPr>
          <p:txBody>
            <a:bodyPr anchor="t" anchorCtr="false">
              <a:spAutoFit/>
            </a:bodyPr>
            <a:p>
              <a:pPr algn="ctr">
                <a:lnSpc>
                  <a:spcPct val="80000"/>
                </a:lnSpc>
                <a:spcBef>
                  <a:spcPct val="20000"/>
                </a:spcBef>
                <a:buClr>
                  <a:schemeClr val="hlink"/>
                </a:buClr>
                <a:buFont typeface="Wingdings" panose="05000000000000000000" pitchFamily="2" charset="2"/>
              </a:pPr>
              <a:r>
                <a:rPr lang="zh-CN" altLang="zh-CN" sz="2000" b="1" dirty="0">
                  <a:solidFill>
                    <a:srgbClr val="8C1B08"/>
                  </a:solidFill>
                  <a:latin typeface="微软雅黑" panose="020B0503020204020204" pitchFamily="34" charset="-122"/>
                  <a:ea typeface="微软雅黑" panose="020B0503020204020204" pitchFamily="34" charset="-122"/>
                </a:rPr>
                <a:t>《新帕格雷夫经济大辞典》</a:t>
              </a:r>
              <a:endParaRPr lang="zh-CN" altLang="zh-CN" sz="2000" b="1" dirty="0">
                <a:solidFill>
                  <a:srgbClr val="8C1B08"/>
                </a:solidFill>
                <a:latin typeface="微软雅黑" panose="020B0503020204020204" pitchFamily="34" charset="-122"/>
                <a:ea typeface="微软雅黑" panose="020B0503020204020204" pitchFamily="34" charset="-122"/>
              </a:endParaRPr>
            </a:p>
          </p:txBody>
        </p:sp>
        <p:sp>
          <p:nvSpPr>
            <p:cNvPr id="17416" name="Rectangle 9"/>
            <p:cNvSpPr/>
            <p:nvPr/>
          </p:nvSpPr>
          <p:spPr>
            <a:xfrm>
              <a:off x="7880" y="2375"/>
              <a:ext cx="5703" cy="531"/>
            </a:xfrm>
            <a:prstGeom prst="rect">
              <a:avLst/>
            </a:prstGeom>
            <a:solidFill>
              <a:schemeClr val="bg1"/>
            </a:solidFill>
            <a:ln w="9525" cap="flat" cmpd="sng">
              <a:solidFill>
                <a:srgbClr val="B3B3FF"/>
              </a:solidFill>
              <a:prstDash val="solid"/>
              <a:miter/>
              <a:headEnd type="none" w="med" len="med"/>
              <a:tailEnd type="none" w="med" len="med"/>
            </a:ln>
            <a:effectLst>
              <a:outerShdw dist="53882" dir="2699999" algn="ctr" rotWithShape="0">
                <a:schemeClr val="bg2">
                  <a:alpha val="50000"/>
                </a:schemeClr>
              </a:outerShdw>
            </a:effectLst>
          </p:spPr>
          <p:txBody>
            <a:bodyPr anchor="t" anchorCtr="false">
              <a:spAutoFit/>
            </a:bodyPr>
            <a:p>
              <a:pPr algn="ctr">
                <a:lnSpc>
                  <a:spcPct val="80000"/>
                </a:lnSpc>
                <a:spcBef>
                  <a:spcPct val="20000"/>
                </a:spcBef>
                <a:buClr>
                  <a:schemeClr val="hlink"/>
                </a:buClr>
                <a:buFont typeface="Wingdings" panose="05000000000000000000" pitchFamily="2" charset="2"/>
              </a:pPr>
              <a:r>
                <a:rPr lang="zh-CN" altLang="zh-CN" sz="2000" b="1" dirty="0">
                  <a:solidFill>
                    <a:srgbClr val="8C1B08"/>
                  </a:solidFill>
                  <a:latin typeface="微软雅黑" panose="020B0503020204020204" pitchFamily="34" charset="-122"/>
                  <a:ea typeface="微软雅黑" panose="020B0503020204020204" pitchFamily="34" charset="-122"/>
                </a:rPr>
                <a:t>《牛津法律大辞典》</a:t>
              </a:r>
              <a:endParaRPr lang="zh-CN" altLang="zh-CN" sz="2000" b="1" dirty="0">
                <a:solidFill>
                  <a:srgbClr val="8C1B08"/>
                </a:solidFill>
                <a:latin typeface="微软雅黑" panose="020B0503020204020204" pitchFamily="34" charset="-122"/>
                <a:ea typeface="微软雅黑" panose="020B0503020204020204" pitchFamily="34" charset="-122"/>
              </a:endParaRPr>
            </a:p>
          </p:txBody>
        </p:sp>
        <p:sp>
          <p:nvSpPr>
            <p:cNvPr id="5" name="Rectangle 5"/>
            <p:cNvSpPr/>
            <p:nvPr/>
          </p:nvSpPr>
          <p:spPr>
            <a:xfrm>
              <a:off x="621" y="8367"/>
              <a:ext cx="13092" cy="1888"/>
            </a:xfrm>
            <a:prstGeom prst="rect">
              <a:avLst/>
            </a:prstGeom>
            <a:solidFill>
              <a:schemeClr val="bg1"/>
            </a:solidFill>
            <a:ln w="9525" cap="flat" cmpd="sng">
              <a:solidFill>
                <a:srgbClr val="B3B3FF"/>
              </a:solidFill>
              <a:prstDash val="solid"/>
              <a:miter/>
              <a:headEnd type="none" w="med" len="med"/>
              <a:tailEnd type="none" w="med" len="med"/>
            </a:ln>
            <a:effectLst>
              <a:outerShdw dist="53882" dir="2699999" algn="ctr" rotWithShape="0">
                <a:schemeClr val="bg2">
                  <a:alpha val="50000"/>
                </a:schemeClr>
              </a:outerShdw>
            </a:effectLst>
          </p:spPr>
          <p:txBody>
            <a:bodyPr anchor="t" anchorCtr="false">
              <a:spAutoFit/>
            </a:bodyPr>
            <a:p>
              <a:pPr fontAlgn="auto">
                <a:lnSpc>
                  <a:spcPct val="100000"/>
                </a:lnSpc>
                <a:spcBef>
                  <a:spcPts val="0"/>
                </a:spcBef>
                <a:buClr>
                  <a:schemeClr val="hlink"/>
                </a:buClr>
                <a:buFont typeface="Wingdings" panose="05000000000000000000" pitchFamily="2" charset="2"/>
              </a:pPr>
              <a:r>
                <a:rPr lang="zh-CN" altLang="zh-CN" b="1" dirty="0">
                  <a:solidFill>
                    <a:srgbClr val="FF0000"/>
                  </a:solidFill>
                  <a:latin typeface="微软雅黑" panose="020B0503020204020204" pitchFamily="34" charset="-122"/>
                  <a:ea typeface="微软雅黑" panose="020B0503020204020204" pitchFamily="34" charset="-122"/>
                </a:rPr>
                <a:t>信用是建立在授信人对受信人偿付承诺的信任的基础上，使受信人不用立即付款就可获得商品、服务或货币的能力。这种能力受到一个条件的约束，即：受信方在其应允的时间期限内为所获得商品、服务或货币付款或付息。这个时间期限必须得到授信方的认可，具有契约强制性。</a:t>
              </a:r>
              <a:endParaRPr lang="zh-CN" altLang="zh-CN" b="1" dirty="0">
                <a:solidFill>
                  <a:srgbClr val="FF0000"/>
                </a:solidFill>
                <a:latin typeface="微软雅黑" panose="020B0503020204020204" pitchFamily="34" charset="-122"/>
                <a:ea typeface="微软雅黑" panose="020B0503020204020204" pitchFamily="34" charset="-122"/>
              </a:endParaRPr>
            </a:p>
          </p:txBody>
        </p:sp>
        <p:sp>
          <p:nvSpPr>
            <p:cNvPr id="17418" name="AutoShape 33"/>
            <p:cNvSpPr/>
            <p:nvPr/>
          </p:nvSpPr>
          <p:spPr>
            <a:xfrm rot="10800000">
              <a:off x="5787" y="6560"/>
              <a:ext cx="2983" cy="1564"/>
            </a:xfrm>
            <a:prstGeom prst="triangle">
              <a:avLst>
                <a:gd name="adj" fmla="val 51264"/>
              </a:avLst>
            </a:prstGeom>
            <a:gradFill rotWithShape="false">
              <a:gsLst>
                <a:gs pos="0">
                  <a:srgbClr val="FFFFFF"/>
                </a:gs>
                <a:gs pos="100000">
                  <a:srgbClr val="5C5C5C"/>
                </a:gs>
              </a:gsLst>
              <a:lin ang="5400000" scaled="true"/>
              <a:tileRect/>
            </a:gradFill>
            <a:ln w="12700" cap="flat" cmpd="sng">
              <a:solidFill>
                <a:schemeClr val="tx1"/>
              </a:solidFill>
              <a:prstDash val="solid"/>
              <a:miter/>
              <a:headEnd type="none" w="med" len="med"/>
              <a:tailEnd type="none" w="med" len="med"/>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17421" name="TextBox 1"/>
            <p:cNvSpPr txBox="true"/>
            <p:nvPr/>
          </p:nvSpPr>
          <p:spPr>
            <a:xfrm>
              <a:off x="5211" y="5878"/>
              <a:ext cx="4134" cy="531"/>
            </a:xfrm>
            <a:prstGeom prst="rect">
              <a:avLst/>
            </a:prstGeom>
            <a:noFill/>
            <a:ln w="9525">
              <a:noFill/>
            </a:ln>
          </p:spPr>
          <p:txBody>
            <a:bodyPr wrap="square" anchor="t" anchorCtr="false">
              <a:spAutoFit/>
            </a:bodyPr>
            <a:p>
              <a:pPr>
                <a:lnSpc>
                  <a:spcPct val="80000"/>
                </a:lnSpc>
                <a:spcBef>
                  <a:spcPct val="20000"/>
                </a:spcBef>
                <a:buClr>
                  <a:schemeClr val="hlink"/>
                </a:buClr>
                <a:buFont typeface="Wingdings" panose="05000000000000000000" pitchFamily="2" charset="2"/>
              </a:pPr>
              <a:r>
                <a:rPr lang="zh-CN" altLang="en-US" sz="2000" b="1" dirty="0">
                  <a:latin typeface="微软雅黑" panose="020B0503020204020204" pitchFamily="34" charset="-122"/>
                  <a:ea typeface="微软雅黑" panose="020B0503020204020204" pitchFamily="34" charset="-122"/>
                </a:rPr>
                <a:t>经济学意义上的概念</a:t>
              </a:r>
              <a:endParaRPr lang="zh-CN" altLang="en-US" sz="2000" b="1"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pitchFamily="34" charset="-122"/>
                <a:ea typeface="微软雅黑" panose="020B0503020204020204" pitchFamily="34" charset="-122"/>
              </a:rPr>
              <a:t>二、信用：经济学视角</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915160" y="1182053"/>
            <a:ext cx="8362950" cy="5192712"/>
            <a:chOff x="720" y="2113"/>
            <a:chExt cx="13170" cy="8177"/>
          </a:xfrm>
        </p:grpSpPr>
        <p:grpSp>
          <p:nvGrpSpPr>
            <p:cNvPr id="19461" name="Group 67"/>
            <p:cNvGrpSpPr/>
            <p:nvPr/>
          </p:nvGrpSpPr>
          <p:grpSpPr>
            <a:xfrm>
              <a:off x="1893" y="2113"/>
              <a:ext cx="10560" cy="4422"/>
              <a:chOff x="743" y="1344"/>
              <a:chExt cx="4224" cy="1769"/>
            </a:xfrm>
          </p:grpSpPr>
          <p:sp>
            <p:nvSpPr>
              <p:cNvPr id="19462" name="AutoShape 50"/>
              <p:cNvSpPr/>
              <p:nvPr/>
            </p:nvSpPr>
            <p:spPr>
              <a:xfrm>
                <a:off x="3527" y="2294"/>
                <a:ext cx="1440" cy="819"/>
              </a:xfrm>
              <a:prstGeom prst="roundRect">
                <a:avLst>
                  <a:gd name="adj" fmla="val 16667"/>
                </a:avLst>
              </a:prstGeom>
              <a:noFill/>
              <a:ln w="38100" cap="flat" cmpd="sng">
                <a:solidFill>
                  <a:schemeClr val="tx1"/>
                </a:solidFill>
                <a:prstDash val="solid"/>
                <a:round/>
                <a:headEnd type="none" w="med" len="med"/>
                <a:tailEnd type="none" w="med" len="med"/>
              </a:ln>
            </p:spPr>
            <p:txBody>
              <a:bodyPr wrap="none" anchor="ctr" anchorCtr="false"/>
              <a:p>
                <a:pPr algn="ctr" eaLnBrk="0" hangingPunct="0">
                  <a:buClrTx/>
                  <a:buFontTx/>
                </a:pPr>
                <a:endParaRPr lang="zh-CN" altLang="en-US" sz="1800" dirty="0">
                  <a:latin typeface="微软雅黑" panose="020B0503020204020204" pitchFamily="34" charset="-122"/>
                  <a:ea typeface="微软雅黑" panose="020B0503020204020204" pitchFamily="34" charset="-122"/>
                </a:endParaRPr>
              </a:p>
            </p:txBody>
          </p:sp>
          <p:sp>
            <p:nvSpPr>
              <p:cNvPr id="19463" name="AutoShape 51"/>
              <p:cNvSpPr/>
              <p:nvPr/>
            </p:nvSpPr>
            <p:spPr>
              <a:xfrm>
                <a:off x="743" y="2294"/>
                <a:ext cx="1440" cy="819"/>
              </a:xfrm>
              <a:prstGeom prst="roundRect">
                <a:avLst>
                  <a:gd name="adj" fmla="val 16667"/>
                </a:avLst>
              </a:prstGeom>
              <a:noFill/>
              <a:ln w="38100" cap="flat" cmpd="sng">
                <a:solidFill>
                  <a:schemeClr val="tx1"/>
                </a:solidFill>
                <a:prstDash val="solid"/>
                <a:round/>
                <a:headEnd type="none" w="med" len="med"/>
                <a:tailEnd type="none" w="med" len="med"/>
              </a:ln>
            </p:spPr>
            <p:txBody>
              <a:bodyPr wrap="none" anchor="ctr" anchorCtr="false"/>
              <a:p>
                <a:pPr algn="ctr" eaLnBrk="0" hangingPunct="0">
                  <a:buClrTx/>
                  <a:buFontTx/>
                </a:pPr>
                <a:endParaRPr lang="zh-CN" altLang="en-US" sz="1800" dirty="0">
                  <a:latin typeface="微软雅黑" panose="020B0503020204020204" pitchFamily="34" charset="-122"/>
                  <a:ea typeface="微软雅黑" panose="020B0503020204020204" pitchFamily="34" charset="-122"/>
                </a:endParaRPr>
              </a:p>
            </p:txBody>
          </p:sp>
          <p:sp>
            <p:nvSpPr>
              <p:cNvPr id="19464" name="Text Box 52"/>
              <p:cNvSpPr txBox="true"/>
              <p:nvPr/>
            </p:nvSpPr>
            <p:spPr>
              <a:xfrm>
                <a:off x="803" y="2420"/>
                <a:ext cx="1284" cy="446"/>
              </a:xfrm>
              <a:prstGeom prst="rect">
                <a:avLst/>
              </a:prstGeom>
              <a:noFill/>
              <a:ln w="9525">
                <a:noFill/>
              </a:ln>
            </p:spPr>
            <p:txBody>
              <a:bodyPr anchor="t" anchorCtr="false">
                <a:spAutoFit/>
              </a:bodyPr>
              <a:p>
                <a:pPr eaLnBrk="0" hangingPunct="0">
                  <a:buClrTx/>
                  <a:buFontTx/>
                </a:pPr>
                <a:r>
                  <a:rPr lang="zh-CN" altLang="en-US" sz="2000" b="1" dirty="0">
                    <a:solidFill>
                      <a:srgbClr val="000000"/>
                    </a:solidFill>
                    <a:latin typeface="微软雅黑" panose="020B0503020204020204" pitchFamily="34" charset="-122"/>
                    <a:ea typeface="微软雅黑" panose="020B0503020204020204" pitchFamily="34" charset="-122"/>
                  </a:rPr>
                  <a:t>信任：</a:t>
                </a:r>
                <a:r>
                  <a:rPr lang="zh-CN" altLang="en-US" sz="2000" dirty="0">
                    <a:latin typeface="微软雅黑" panose="020B0503020204020204" pitchFamily="34" charset="-122"/>
                    <a:ea typeface="微软雅黑" panose="020B0503020204020204" pitchFamily="34" charset="-122"/>
                  </a:rPr>
                  <a:t>授信人对受信人的信任</a:t>
                </a:r>
                <a:endParaRPr lang="en-US" altLang="zh-CN" sz="2000" dirty="0">
                  <a:latin typeface="微软雅黑" panose="020B0503020204020204" pitchFamily="34" charset="-122"/>
                  <a:ea typeface="微软雅黑" panose="020B0503020204020204" pitchFamily="34" charset="-122"/>
                </a:endParaRPr>
              </a:p>
            </p:txBody>
          </p:sp>
          <p:sp>
            <p:nvSpPr>
              <p:cNvPr id="112693" name="Freeform 53"/>
              <p:cNvSpPr/>
              <p:nvPr/>
            </p:nvSpPr>
            <p:spPr bwMode="gray">
              <a:xfrm>
                <a:off x="2053" y="2233"/>
                <a:ext cx="569" cy="782"/>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accent2"/>
                  </a:gs>
                  <a:gs pos="100000">
                    <a:schemeClr val="accent2">
                      <a:gamma/>
                      <a:tint val="63529"/>
                      <a:invGamma/>
                    </a:schemeClr>
                  </a:gs>
                </a:gsLst>
                <a:lin ang="0" scaled="true"/>
              </a:gradFill>
              <a:ln>
                <a:noFill/>
              </a:ln>
            </p:spPr>
            <p:txBody>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9466" name="AutoShape 54"/>
              <p:cNvSpPr>
                <a:spLocks noChangeAspect="true" noTextEdit="true"/>
              </p:cNvSpPr>
              <p:nvPr/>
            </p:nvSpPr>
            <p:spPr>
              <a:xfrm flipH="true">
                <a:off x="3090" y="2231"/>
                <a:ext cx="573" cy="784"/>
              </a:xfrm>
              <a:prstGeom prst="rect">
                <a:avLst/>
              </a:prstGeom>
              <a:noFill/>
              <a:ln w="9525">
                <a:noFill/>
              </a:ln>
            </p:spPr>
            <p:txBody>
              <a:bodyPr anchor="t" anchorCtr="false"/>
              <a:p>
                <a:pPr eaLnBrk="0" hangingPunct="0"/>
                <a:endParaRPr lang="zh-CN" altLang="en-US">
                  <a:latin typeface="微软雅黑" panose="020B0503020204020204" pitchFamily="34" charset="-122"/>
                  <a:ea typeface="微软雅黑" panose="020B0503020204020204" pitchFamily="34" charset="-122"/>
                </a:endParaRPr>
              </a:p>
            </p:txBody>
          </p:sp>
          <p:sp>
            <p:nvSpPr>
              <p:cNvPr id="112695" name="Freeform 55"/>
              <p:cNvSpPr/>
              <p:nvPr/>
            </p:nvSpPr>
            <p:spPr bwMode="gray">
              <a:xfrm flipH="true">
                <a:off x="3094" y="2233"/>
                <a:ext cx="569" cy="782"/>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hlink"/>
                  </a:gs>
                  <a:gs pos="100000">
                    <a:schemeClr val="hlink">
                      <a:gamma/>
                      <a:tint val="31765"/>
                      <a:invGamma/>
                    </a:schemeClr>
                  </a:gs>
                </a:gsLst>
                <a:lin ang="0" scaled="true"/>
              </a:gradFill>
              <a:ln>
                <a:noFill/>
              </a:ln>
            </p:spPr>
            <p:txBody>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2700" name="Oval 60"/>
              <p:cNvSpPr>
                <a:spLocks noChangeArrowheads="true"/>
              </p:cNvSpPr>
              <p:nvPr/>
            </p:nvSpPr>
            <p:spPr bwMode="gray">
              <a:xfrm>
                <a:off x="2032" y="1344"/>
                <a:ext cx="1691" cy="845"/>
              </a:xfrm>
              <a:prstGeom prst="ellipse">
                <a:avLst/>
              </a:prstGeom>
              <a:gradFill rotWithShape="true">
                <a:gsLst>
                  <a:gs pos="0">
                    <a:schemeClr val="accent1">
                      <a:gamma/>
                      <a:shade val="46275"/>
                      <a:invGamma/>
                    </a:schemeClr>
                  </a:gs>
                  <a:gs pos="100000">
                    <a:schemeClr val="accent1"/>
                  </a:gs>
                </a:gsLst>
                <a:lin ang="2700000" scaled="true"/>
              </a:gradFill>
              <a:ln>
                <a:noFill/>
              </a:ln>
              <a:effectLst/>
            </p:spPr>
            <p:txBody>
              <a:bodyPr vert="eaVert"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2701" name="Oval 61"/>
              <p:cNvSpPr>
                <a:spLocks noChangeArrowheads="true"/>
              </p:cNvSpPr>
              <p:nvPr/>
            </p:nvSpPr>
            <p:spPr bwMode="gray">
              <a:xfrm>
                <a:off x="2054" y="1349"/>
                <a:ext cx="1650" cy="824"/>
              </a:xfrm>
              <a:prstGeom prst="ellipse">
                <a:avLst/>
              </a:prstGeom>
              <a:gradFill rotWithShape="true">
                <a:gsLst>
                  <a:gs pos="0">
                    <a:schemeClr val="accent1">
                      <a:alpha val="0"/>
                    </a:schemeClr>
                  </a:gs>
                  <a:gs pos="100000">
                    <a:schemeClr val="accent1">
                      <a:gamma/>
                      <a:tint val="34902"/>
                      <a:invGamma/>
                    </a:schemeClr>
                  </a:gs>
                </a:gsLst>
                <a:lin ang="2700000" scaled="true"/>
              </a:gradFill>
              <a:ln>
                <a:noFill/>
              </a:ln>
              <a:effectLst/>
            </p:spPr>
            <p:txBody>
              <a:bodyPr vert="eaVert"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2702" name="Oval 62"/>
              <p:cNvSpPr>
                <a:spLocks noChangeArrowheads="true"/>
              </p:cNvSpPr>
              <p:nvPr/>
            </p:nvSpPr>
            <p:spPr bwMode="gray">
              <a:xfrm>
                <a:off x="2071" y="1357"/>
                <a:ext cx="1570" cy="770"/>
              </a:xfrm>
              <a:prstGeom prst="ellipse">
                <a:avLst/>
              </a:prstGeom>
              <a:gradFill rotWithShape="true">
                <a:gsLst>
                  <a:gs pos="0">
                    <a:schemeClr val="accent1">
                      <a:gamma/>
                      <a:shade val="79216"/>
                      <a:invGamma/>
                    </a:schemeClr>
                  </a:gs>
                  <a:gs pos="100000">
                    <a:schemeClr val="accent1">
                      <a:alpha val="48000"/>
                    </a:schemeClr>
                  </a:gs>
                </a:gsLst>
                <a:lin ang="2700000" scaled="true"/>
              </a:gradFill>
              <a:ln>
                <a:noFill/>
              </a:ln>
              <a:effectLst/>
            </p:spPr>
            <p:txBody>
              <a:bodyPr vert="eaVert"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2703" name="Oval 63"/>
              <p:cNvSpPr>
                <a:spLocks noChangeArrowheads="true"/>
              </p:cNvSpPr>
              <p:nvPr/>
            </p:nvSpPr>
            <p:spPr bwMode="gray">
              <a:xfrm>
                <a:off x="2154" y="1374"/>
                <a:ext cx="1382" cy="624"/>
              </a:xfrm>
              <a:prstGeom prst="ellipse">
                <a:avLst/>
              </a:prstGeom>
              <a:gradFill rotWithShape="true">
                <a:gsLst>
                  <a:gs pos="0">
                    <a:schemeClr val="accent1">
                      <a:gamma/>
                      <a:tint val="0"/>
                      <a:invGamma/>
                    </a:schemeClr>
                  </a:gs>
                  <a:gs pos="100000">
                    <a:schemeClr val="accent1">
                      <a:alpha val="38000"/>
                    </a:schemeClr>
                  </a:gs>
                </a:gsLst>
                <a:lin ang="2700000" scaled="true"/>
              </a:gradFill>
              <a:ln>
                <a:noFill/>
              </a:ln>
              <a:effectLst/>
            </p:spPr>
            <p:txBody>
              <a:bodyPr vert="eaVert"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9472" name="Text Box 64"/>
              <p:cNvSpPr txBox="true"/>
              <p:nvPr/>
            </p:nvSpPr>
            <p:spPr>
              <a:xfrm>
                <a:off x="2215" y="1492"/>
                <a:ext cx="1286" cy="523"/>
              </a:xfrm>
              <a:prstGeom prst="rect">
                <a:avLst/>
              </a:prstGeom>
              <a:noFill/>
              <a:ln w="9525">
                <a:noFill/>
              </a:ln>
            </p:spPr>
            <p:txBody>
              <a:bodyPr wrap="none" anchor="t" anchorCtr="false">
                <a:spAutoFit/>
              </a:bodyPr>
              <a:p>
                <a:pPr algn="ctr" eaLnBrk="0" hangingPunct="0">
                  <a:buClrTx/>
                  <a:buFontTx/>
                </a:pPr>
                <a:r>
                  <a:rPr lang="zh-CN" altLang="en-US" b="1" dirty="0">
                    <a:solidFill>
                      <a:srgbClr val="000000"/>
                    </a:solidFill>
                    <a:latin typeface="微软雅黑" panose="020B0503020204020204" pitchFamily="34" charset="-122"/>
                    <a:ea typeface="微软雅黑" panose="020B0503020204020204" pitchFamily="34" charset="-122"/>
                  </a:rPr>
                  <a:t>信用的构成</a:t>
                </a:r>
                <a:endParaRPr lang="zh-CN" altLang="en-US" b="1" dirty="0">
                  <a:solidFill>
                    <a:srgbClr val="000000"/>
                  </a:solidFill>
                  <a:latin typeface="微软雅黑" panose="020B0503020204020204" pitchFamily="34" charset="-122"/>
                  <a:ea typeface="微软雅黑" panose="020B0503020204020204" pitchFamily="34" charset="-122"/>
                </a:endParaRPr>
              </a:p>
              <a:p>
                <a:pPr algn="ctr" eaLnBrk="0" hangingPunct="0">
                  <a:buClrTx/>
                  <a:buFontTx/>
                </a:pPr>
                <a:r>
                  <a:rPr lang="zh-CN" altLang="en-US" b="1" dirty="0">
                    <a:solidFill>
                      <a:srgbClr val="000000"/>
                    </a:solidFill>
                    <a:latin typeface="微软雅黑" panose="020B0503020204020204" pitchFamily="34" charset="-122"/>
                    <a:ea typeface="微软雅黑" panose="020B0503020204020204" pitchFamily="34" charset="-122"/>
                  </a:rPr>
                  <a:t>（两个要素）</a:t>
                </a:r>
                <a:endParaRPr lang="zh-CN" altLang="en-US" b="1" dirty="0">
                  <a:solidFill>
                    <a:srgbClr val="000000"/>
                  </a:solidFill>
                  <a:latin typeface="微软雅黑" panose="020B0503020204020204" pitchFamily="34" charset="-122"/>
                  <a:ea typeface="微软雅黑" panose="020B0503020204020204" pitchFamily="34" charset="-122"/>
                </a:endParaRPr>
              </a:p>
            </p:txBody>
          </p:sp>
          <p:sp>
            <p:nvSpPr>
              <p:cNvPr id="19473" name="Text Box 65"/>
              <p:cNvSpPr txBox="true"/>
              <p:nvPr/>
            </p:nvSpPr>
            <p:spPr>
              <a:xfrm>
                <a:off x="3663" y="2304"/>
                <a:ext cx="1228" cy="640"/>
              </a:xfrm>
              <a:prstGeom prst="rect">
                <a:avLst/>
              </a:prstGeom>
              <a:noFill/>
              <a:ln w="9525">
                <a:noFill/>
              </a:ln>
            </p:spPr>
            <p:txBody>
              <a:bodyPr anchor="t" anchorCtr="false">
                <a:spAutoFit/>
              </a:bodyPr>
              <a:p>
                <a:pPr>
                  <a:buClrTx/>
                  <a:buFontTx/>
                </a:pPr>
                <a:r>
                  <a:rPr lang="zh-CN" altLang="en-US" sz="2000" b="1" dirty="0">
                    <a:solidFill>
                      <a:srgbClr val="000000"/>
                    </a:solidFill>
                    <a:latin typeface="微软雅黑" panose="020B0503020204020204" pitchFamily="34" charset="-122"/>
                    <a:ea typeface="微软雅黑" panose="020B0503020204020204" pitchFamily="34" charset="-122"/>
                  </a:rPr>
                  <a:t>时间：</a:t>
                </a:r>
                <a:r>
                  <a:rPr lang="zh-CN" altLang="en-US" sz="2000" dirty="0">
                    <a:latin typeface="微软雅黑" panose="020B0503020204020204" pitchFamily="34" charset="-122"/>
                    <a:ea typeface="微软雅黑" panose="020B0503020204020204" pitchFamily="34" charset="-122"/>
                  </a:rPr>
                  <a:t>授予信用和偿还信用的时间限制</a:t>
                </a:r>
                <a:endParaRPr lang="en-US" altLang="zh-CN" sz="2000" dirty="0">
                  <a:solidFill>
                    <a:srgbClr val="130401"/>
                  </a:solidFill>
                  <a:latin typeface="微软雅黑" panose="020B0503020204020204" pitchFamily="34" charset="-122"/>
                  <a:ea typeface="微软雅黑" panose="020B0503020204020204" pitchFamily="34" charset="-122"/>
                </a:endParaRPr>
              </a:p>
            </p:txBody>
          </p:sp>
        </p:grpSp>
        <p:sp>
          <p:nvSpPr>
            <p:cNvPr id="11271" name="TextBox 1"/>
            <p:cNvSpPr txBox="true"/>
            <p:nvPr/>
          </p:nvSpPr>
          <p:spPr>
            <a:xfrm>
              <a:off x="720" y="6923"/>
              <a:ext cx="13170" cy="3367"/>
            </a:xfrm>
            <a:prstGeom prst="rect">
              <a:avLst/>
            </a:prstGeom>
            <a:noFill/>
            <a:ln w="9525">
              <a:noFill/>
            </a:ln>
          </p:spPr>
          <p:txBody>
            <a:bodyPr anchor="t" anchorCtr="false">
              <a:spAutoFit/>
            </a:bodyPr>
            <a:p>
              <a:pPr fontAlgn="auto">
                <a:lnSpc>
                  <a:spcPct val="100000"/>
                </a:lnSpc>
                <a:spcBef>
                  <a:spcPts val="0"/>
                </a:spcBef>
                <a:buClr>
                  <a:schemeClr val="hlink"/>
                </a:buClr>
                <a:buFont typeface="Wingdings" panose="05000000000000000000" pitchFamily="2" charset="2"/>
              </a:pPr>
              <a:endParaRPr lang="zh-CN" altLang="zh-CN" dirty="0">
                <a:latin typeface="微软雅黑" panose="020B0503020204020204" pitchFamily="34" charset="-122"/>
                <a:ea typeface="微软雅黑" panose="020B0503020204020204" pitchFamily="34" charset="-122"/>
              </a:endParaRPr>
            </a:p>
            <a:p>
              <a:pPr fontAlgn="auto">
                <a:lnSpc>
                  <a:spcPct val="100000"/>
                </a:lnSpc>
                <a:spcBef>
                  <a:spcPts val="600"/>
                </a:spcBef>
                <a:spcAft>
                  <a:spcPts val="600"/>
                </a:spcAft>
                <a:buClr>
                  <a:schemeClr val="hlink"/>
                </a:buClr>
                <a:buFont typeface="Wingdings" panose="05000000000000000000" pitchFamily="2" charset="2"/>
              </a:pPr>
              <a:r>
                <a:rPr lang="zh-CN" altLang="zh-CN" dirty="0">
                  <a:latin typeface="微软雅黑" panose="020B0503020204020204" pitchFamily="34" charset="-122"/>
                  <a:ea typeface="微软雅黑" panose="020B0503020204020204" pitchFamily="34" charset="-122"/>
                </a:rPr>
                <a:t>从</a:t>
              </a:r>
              <a:r>
                <a:rPr lang="zh-CN" altLang="zh-CN" b="1" dirty="0">
                  <a:latin typeface="微软雅黑" panose="020B0503020204020204" pitchFamily="34" charset="-122"/>
                  <a:ea typeface="微软雅黑" panose="020B0503020204020204" pitchFamily="34" charset="-122"/>
                </a:rPr>
                <a:t>受信人的角度</a:t>
              </a:r>
              <a:r>
                <a:rPr lang="zh-CN" altLang="zh-CN" dirty="0">
                  <a:latin typeface="微软雅黑" panose="020B0503020204020204" pitchFamily="34" charset="-122"/>
                  <a:ea typeface="微软雅黑" panose="020B0503020204020204" pitchFamily="34" charset="-122"/>
                </a:rPr>
                <a:t>看，有</a:t>
              </a:r>
              <a:r>
                <a:rPr lang="zh-CN" altLang="zh-CN" b="1" dirty="0">
                  <a:latin typeface="微软雅黑" panose="020B0503020204020204" pitchFamily="34" charset="-122"/>
                  <a:ea typeface="微软雅黑" panose="020B0503020204020204" pitchFamily="34" charset="-122"/>
                </a:rPr>
                <a:t>两个因素</a:t>
              </a:r>
              <a:r>
                <a:rPr lang="zh-CN" altLang="zh-CN" dirty="0">
                  <a:latin typeface="微软雅黑" panose="020B0503020204020204" pitchFamily="34" charset="-122"/>
                  <a:ea typeface="微软雅黑" panose="020B0503020204020204" pitchFamily="34" charset="-122"/>
                </a:rPr>
                <a:t>对信用产生重要影响：</a:t>
              </a:r>
              <a:endParaRPr lang="zh-CN" altLang="zh-CN" dirty="0">
                <a:latin typeface="微软雅黑" panose="020B0503020204020204" pitchFamily="34" charset="-122"/>
                <a:ea typeface="微软雅黑" panose="020B0503020204020204" pitchFamily="34" charset="-122"/>
              </a:endParaRPr>
            </a:p>
            <a:p>
              <a:pPr fontAlgn="auto">
                <a:lnSpc>
                  <a:spcPct val="100000"/>
                </a:lnSpc>
                <a:spcBef>
                  <a:spcPts val="600"/>
                </a:spcBef>
                <a:spcAft>
                  <a:spcPts val="600"/>
                </a:spcAft>
                <a:buClr>
                  <a:schemeClr val="hlink"/>
                </a:buClr>
                <a:buFont typeface="Wingdings" panose="05000000000000000000" pitchFamily="2" charset="2"/>
              </a:pPr>
              <a:r>
                <a:rPr lang="zh-CN" altLang="zh-CN" dirty="0">
                  <a:latin typeface="微软雅黑" panose="020B0503020204020204" pitchFamily="34" charset="-122"/>
                  <a:ea typeface="微软雅黑" panose="020B0503020204020204" pitchFamily="34" charset="-122"/>
                </a:rPr>
                <a:t>一是</a:t>
              </a:r>
              <a:r>
                <a:rPr lang="zh-CN" altLang="zh-CN" b="1" dirty="0">
                  <a:solidFill>
                    <a:srgbClr val="130401"/>
                  </a:solidFill>
                  <a:latin typeface="微软雅黑" panose="020B0503020204020204" pitchFamily="34" charset="-122"/>
                  <a:ea typeface="微软雅黑" panose="020B0503020204020204" pitchFamily="34" charset="-122"/>
                </a:rPr>
                <a:t>履约能力</a:t>
              </a:r>
              <a:r>
                <a:rPr lang="zh-CN" altLang="zh-CN" dirty="0">
                  <a:latin typeface="微软雅黑" panose="020B0503020204020204" pitchFamily="34" charset="-122"/>
                  <a:ea typeface="微软雅黑" panose="020B0503020204020204" pitchFamily="34" charset="-122"/>
                </a:rPr>
                <a:t>。履约能力是受信人在特定期限内实现付款或还款的经济能力，与受信人的经济状况有密切关系</a:t>
              </a:r>
              <a:endParaRPr lang="zh-CN" altLang="zh-CN" dirty="0">
                <a:latin typeface="微软雅黑" panose="020B0503020204020204" pitchFamily="34" charset="-122"/>
                <a:ea typeface="微软雅黑" panose="020B0503020204020204" pitchFamily="34" charset="-122"/>
              </a:endParaRPr>
            </a:p>
            <a:p>
              <a:pPr fontAlgn="auto">
                <a:lnSpc>
                  <a:spcPct val="100000"/>
                </a:lnSpc>
                <a:spcBef>
                  <a:spcPts val="600"/>
                </a:spcBef>
                <a:spcAft>
                  <a:spcPts val="600"/>
                </a:spcAft>
                <a:buClr>
                  <a:schemeClr val="hlink"/>
                </a:buClr>
                <a:buFont typeface="Wingdings" panose="05000000000000000000" pitchFamily="2" charset="2"/>
              </a:pPr>
              <a:r>
                <a:rPr lang="zh-CN" altLang="zh-CN" dirty="0">
                  <a:latin typeface="微软雅黑" panose="020B0503020204020204" pitchFamily="34" charset="-122"/>
                  <a:ea typeface="微软雅黑" panose="020B0503020204020204" pitchFamily="34" charset="-122"/>
                </a:rPr>
                <a:t>二是</a:t>
              </a:r>
              <a:r>
                <a:rPr lang="zh-CN" altLang="zh-CN" b="1" dirty="0">
                  <a:solidFill>
                    <a:srgbClr val="130401"/>
                  </a:solidFill>
                  <a:latin typeface="微软雅黑" panose="020B0503020204020204" pitchFamily="34" charset="-122"/>
                  <a:ea typeface="微软雅黑" panose="020B0503020204020204" pitchFamily="34" charset="-122"/>
                </a:rPr>
                <a:t>履约意愿</a:t>
              </a:r>
              <a:r>
                <a:rPr lang="zh-CN" altLang="zh-CN" dirty="0">
                  <a:latin typeface="微软雅黑" panose="020B0503020204020204" pitchFamily="34" charset="-122"/>
                  <a:ea typeface="微软雅黑" panose="020B0503020204020204" pitchFamily="34" charset="-122"/>
                </a:rPr>
                <a:t>。履约意愿是指受信人在特定的期限内保证付款或还款的主观意愿，与受信人的道德品质有直接关系</a:t>
              </a: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pitchFamily="34" charset="-122"/>
                <a:ea typeface="微软雅黑" panose="020B0503020204020204" pitchFamily="34" charset="-122"/>
              </a:rPr>
              <a:t>三、信用与法律和道德的关系</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1117600" y="1861820"/>
            <a:ext cx="10115550" cy="4085590"/>
            <a:chOff x="1030" y="3623"/>
            <a:chExt cx="13125" cy="5405"/>
          </a:xfrm>
        </p:grpSpPr>
        <p:grpSp>
          <p:nvGrpSpPr>
            <p:cNvPr id="9" name="Group 3"/>
            <p:cNvGrpSpPr/>
            <p:nvPr/>
          </p:nvGrpSpPr>
          <p:grpSpPr>
            <a:xfrm>
              <a:off x="1155" y="4760"/>
              <a:ext cx="12575" cy="4268"/>
              <a:chOff x="290" y="1248"/>
              <a:chExt cx="5077" cy="1615"/>
            </a:xfrm>
          </p:grpSpPr>
          <p:grpSp>
            <p:nvGrpSpPr>
              <p:cNvPr id="21511" name="Group 4"/>
              <p:cNvGrpSpPr/>
              <p:nvPr/>
            </p:nvGrpSpPr>
            <p:grpSpPr>
              <a:xfrm>
                <a:off x="1681" y="1248"/>
                <a:ext cx="2303" cy="1615"/>
                <a:chOff x="1729" y="1824"/>
                <a:chExt cx="2303" cy="1615"/>
              </a:xfrm>
            </p:grpSpPr>
            <p:sp>
              <p:nvSpPr>
                <p:cNvPr id="2" name="AutoShape 5"/>
                <p:cNvSpPr>
                  <a:spLocks noChangeArrowheads="true"/>
                </p:cNvSpPr>
                <p:nvPr/>
              </p:nvSpPr>
              <p:spPr bwMode="gray">
                <a:xfrm rot="16200000" flipH="true">
                  <a:off x="1732" y="2440"/>
                  <a:ext cx="344" cy="350"/>
                </a:xfrm>
                <a:prstGeom prst="upArrow">
                  <a:avLst>
                    <a:gd name="adj1" fmla="val 51676"/>
                    <a:gd name="adj2" fmla="val 100000"/>
                  </a:avLst>
                </a:prstGeom>
                <a:gradFill rotWithShape="true">
                  <a:gsLst>
                    <a:gs pos="0">
                      <a:schemeClr val="tx2"/>
                    </a:gs>
                    <a:gs pos="100000">
                      <a:schemeClr val="tx2">
                        <a:gamma/>
                        <a:tint val="39216"/>
                        <a:invGamma/>
                      </a:schemeClr>
                    </a:gs>
                  </a:gsLst>
                  <a:lin ang="0" scaled="true"/>
                </a:gradFill>
                <a:ln>
                  <a:noFill/>
                </a:ln>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6" name="AutoShape 6"/>
                <p:cNvSpPr>
                  <a:spLocks noChangeArrowheads="true"/>
                </p:cNvSpPr>
                <p:nvPr/>
              </p:nvSpPr>
              <p:spPr bwMode="gray">
                <a:xfrm rot="5400000" flipH="true">
                  <a:off x="3689" y="2409"/>
                  <a:ext cx="336" cy="350"/>
                </a:xfrm>
                <a:prstGeom prst="upArrow">
                  <a:avLst>
                    <a:gd name="adj1" fmla="val 51676"/>
                    <a:gd name="adj2" fmla="val 100000"/>
                  </a:avLst>
                </a:prstGeom>
                <a:gradFill rotWithShape="true">
                  <a:gsLst>
                    <a:gs pos="0">
                      <a:schemeClr val="tx2"/>
                    </a:gs>
                    <a:gs pos="100000">
                      <a:schemeClr val="tx2">
                        <a:gamma/>
                        <a:tint val="39216"/>
                        <a:invGamma/>
                      </a:schemeClr>
                    </a:gs>
                  </a:gsLst>
                  <a:lin ang="0" scaled="true"/>
                </a:gradFill>
                <a:ln>
                  <a:noFill/>
                </a:ln>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1514" name="Oval 8"/>
                <p:cNvSpPr/>
                <p:nvPr/>
              </p:nvSpPr>
              <p:spPr>
                <a:xfrm>
                  <a:off x="2078" y="1824"/>
                  <a:ext cx="1615" cy="1615"/>
                </a:xfrm>
                <a:prstGeom prst="ellipse">
                  <a:avLst/>
                </a:prstGeom>
                <a:gradFill rotWithShape="true">
                  <a:gsLst>
                    <a:gs pos="0">
                      <a:srgbClr val="767676"/>
                    </a:gs>
                    <a:gs pos="50000">
                      <a:srgbClr val="FFFFFF"/>
                    </a:gs>
                    <a:gs pos="100000">
                      <a:srgbClr val="767676"/>
                    </a:gs>
                  </a:gsLst>
                  <a:lin ang="5400000" scaled="true"/>
                  <a:tileRect/>
                </a:gradFill>
                <a:ln w="57150" cap="flat" cmpd="sng">
                  <a:solidFill>
                    <a:schemeClr val="bg1"/>
                  </a:solidFill>
                  <a:prstDash val="solid"/>
                  <a:round/>
                  <a:headEnd type="none" w="med" len="med"/>
                  <a:tailEnd type="none" w="med" len="med"/>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21515" name="Oval 9"/>
                <p:cNvSpPr/>
                <p:nvPr/>
              </p:nvSpPr>
              <p:spPr>
                <a:xfrm>
                  <a:off x="2170" y="1915"/>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30" name="Oval 10"/>
                <p:cNvSpPr>
                  <a:spLocks noChangeArrowheads="true"/>
                </p:cNvSpPr>
                <p:nvPr/>
              </p:nvSpPr>
              <p:spPr bwMode="gray">
                <a:xfrm>
                  <a:off x="2254" y="2000"/>
                  <a:ext cx="1277" cy="1264"/>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squar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1517" name="Oval 11"/>
                <p:cNvSpPr/>
                <p:nvPr/>
              </p:nvSpPr>
              <p:spPr>
                <a:xfrm>
                  <a:off x="2254" y="2000"/>
                  <a:ext cx="1262" cy="1264"/>
                </a:xfrm>
                <a:prstGeom prst="ellipse">
                  <a:avLst/>
                </a:prstGeom>
                <a:gradFill rotWithShape="true">
                  <a:gsLst>
                    <a:gs pos="0">
                      <a:srgbClr val="000000"/>
                    </a:gs>
                    <a:gs pos="100000">
                      <a:srgbClr val="FFCC00"/>
                    </a:gs>
                  </a:gsLst>
                  <a:lin ang="2700000" scaled="true"/>
                  <a:tileRect/>
                </a:gradFill>
                <a:ln w="38100">
                  <a:noFill/>
                </a:ln>
              </p:spPr>
              <p:txBody>
                <a:bodyPr wrap="square"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sp>
              <p:nvSpPr>
                <p:cNvPr id="32" name="Oval 12"/>
                <p:cNvSpPr>
                  <a:spLocks noChangeArrowheads="true"/>
                </p:cNvSpPr>
                <p:nvPr/>
              </p:nvSpPr>
              <p:spPr bwMode="gray">
                <a:xfrm>
                  <a:off x="2337" y="2084"/>
                  <a:ext cx="1096" cy="1097"/>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1519" name="Oval 13"/>
                <p:cNvSpPr/>
                <p:nvPr/>
              </p:nvSpPr>
              <p:spPr>
                <a:xfrm>
                  <a:off x="2331" y="2101"/>
                  <a:ext cx="1096" cy="1098"/>
                </a:xfrm>
                <a:prstGeom prst="ellipse">
                  <a:avLst/>
                </a:prstGeom>
                <a:gradFill rotWithShape="true">
                  <a:gsLst>
                    <a:gs pos="0">
                      <a:srgbClr val="FFCC00"/>
                    </a:gs>
                    <a:gs pos="100000">
                      <a:srgbClr val="7C6300"/>
                    </a:gs>
                  </a:gsLst>
                  <a:lin ang="27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pitchFamily="34" charset="-122"/>
                    <a:ea typeface="微软雅黑" panose="020B0503020204020204" pitchFamily="34" charset="-122"/>
                  </a:endParaRPr>
                </a:p>
              </p:txBody>
            </p:sp>
          </p:grpSp>
          <p:sp>
            <p:nvSpPr>
              <p:cNvPr id="11" name="AutoShape 14"/>
              <p:cNvSpPr>
                <a:spLocks noChangeArrowheads="true"/>
              </p:cNvSpPr>
              <p:nvPr/>
            </p:nvSpPr>
            <p:spPr bwMode="gray">
              <a:xfrm>
                <a:off x="290" y="2256"/>
                <a:ext cx="1390" cy="379"/>
              </a:xfrm>
              <a:prstGeom prst="can">
                <a:avLst>
                  <a:gd name="adj" fmla="val 25000"/>
                </a:avLst>
              </a:prstGeom>
              <a:gradFill rotWithShape="true">
                <a:gsLst>
                  <a:gs pos="0">
                    <a:schemeClr val="folHlink">
                      <a:gamma/>
                      <a:shade val="46275"/>
                      <a:invGamma/>
                    </a:schemeClr>
                  </a:gs>
                  <a:gs pos="50000">
                    <a:schemeClr val="folHlink"/>
                  </a:gs>
                  <a:gs pos="100000">
                    <a:schemeClr val="folHlink">
                      <a:gamma/>
                      <a:shade val="46275"/>
                      <a:invGamma/>
                    </a:schemeClr>
                  </a:gs>
                </a:gsLst>
                <a:lin ang="0" scaled="true"/>
              </a:gradFill>
              <a:ln>
                <a:noFill/>
              </a:ln>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AutoShape 15"/>
              <p:cNvSpPr>
                <a:spLocks noChangeArrowheads="true"/>
              </p:cNvSpPr>
              <p:nvPr/>
            </p:nvSpPr>
            <p:spPr bwMode="gray">
              <a:xfrm>
                <a:off x="290" y="1920"/>
                <a:ext cx="1390" cy="387"/>
              </a:xfrm>
              <a:prstGeom prst="can">
                <a:avLst>
                  <a:gd name="adj" fmla="val 25000"/>
                </a:avLst>
              </a:prstGeom>
              <a:gradFill rotWithShape="true">
                <a:gsLst>
                  <a:gs pos="0">
                    <a:schemeClr val="folHlink">
                      <a:gamma/>
                      <a:shade val="46275"/>
                      <a:invGamma/>
                    </a:schemeClr>
                  </a:gs>
                  <a:gs pos="50000">
                    <a:schemeClr val="folHlink"/>
                  </a:gs>
                  <a:gs pos="100000">
                    <a:schemeClr val="folHlink">
                      <a:gamma/>
                      <a:shade val="46275"/>
                      <a:invGamma/>
                    </a:schemeClr>
                  </a:gs>
                </a:gsLst>
                <a:lin ang="0" scaled="true"/>
              </a:gradFill>
              <a:ln>
                <a:noFill/>
              </a:ln>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AutoShape 16"/>
              <p:cNvSpPr>
                <a:spLocks noChangeArrowheads="true"/>
              </p:cNvSpPr>
              <p:nvPr/>
            </p:nvSpPr>
            <p:spPr bwMode="gray">
              <a:xfrm>
                <a:off x="290" y="1584"/>
                <a:ext cx="1390" cy="377"/>
              </a:xfrm>
              <a:prstGeom prst="can">
                <a:avLst>
                  <a:gd name="adj" fmla="val 25000"/>
                </a:avLst>
              </a:prstGeom>
              <a:gradFill rotWithShape="true">
                <a:gsLst>
                  <a:gs pos="0">
                    <a:schemeClr val="folHlink">
                      <a:gamma/>
                      <a:shade val="46275"/>
                      <a:invGamma/>
                    </a:schemeClr>
                  </a:gs>
                  <a:gs pos="50000">
                    <a:schemeClr val="folHlink"/>
                  </a:gs>
                  <a:gs pos="100000">
                    <a:schemeClr val="folHlink">
                      <a:gamma/>
                      <a:shade val="46275"/>
                      <a:invGamma/>
                    </a:schemeClr>
                  </a:gs>
                </a:gsLst>
                <a:lin ang="0" scaled="true"/>
              </a:gradFill>
              <a:ln>
                <a:noFill/>
              </a:ln>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AutoShape 17"/>
              <p:cNvSpPr>
                <a:spLocks noChangeArrowheads="true"/>
              </p:cNvSpPr>
              <p:nvPr/>
            </p:nvSpPr>
            <p:spPr bwMode="gray">
              <a:xfrm>
                <a:off x="3984" y="2256"/>
                <a:ext cx="1383" cy="379"/>
              </a:xfrm>
              <a:prstGeom prst="can">
                <a:avLst>
                  <a:gd name="adj" fmla="val 25000"/>
                </a:avLst>
              </a:prstGeom>
              <a:gradFill rotWithShape="true">
                <a:gsLst>
                  <a:gs pos="0">
                    <a:schemeClr val="accent1">
                      <a:gamma/>
                      <a:shade val="46275"/>
                      <a:invGamma/>
                    </a:schemeClr>
                  </a:gs>
                  <a:gs pos="50000">
                    <a:schemeClr val="accent1"/>
                  </a:gs>
                  <a:gs pos="100000">
                    <a:schemeClr val="accent1">
                      <a:gamma/>
                      <a:shade val="46275"/>
                      <a:invGamma/>
                    </a:schemeClr>
                  </a:gs>
                </a:gsLst>
                <a:lin ang="0" scaled="true"/>
              </a:gradFill>
              <a:ln>
                <a:noFill/>
              </a:ln>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AutoShape 18"/>
              <p:cNvSpPr>
                <a:spLocks noChangeArrowheads="true"/>
              </p:cNvSpPr>
              <p:nvPr/>
            </p:nvSpPr>
            <p:spPr bwMode="gray">
              <a:xfrm>
                <a:off x="3984" y="1920"/>
                <a:ext cx="1383" cy="387"/>
              </a:xfrm>
              <a:prstGeom prst="can">
                <a:avLst>
                  <a:gd name="adj" fmla="val 25000"/>
                </a:avLst>
              </a:prstGeom>
              <a:gradFill rotWithShape="true">
                <a:gsLst>
                  <a:gs pos="0">
                    <a:schemeClr val="accent1">
                      <a:gamma/>
                      <a:shade val="46275"/>
                      <a:invGamma/>
                    </a:schemeClr>
                  </a:gs>
                  <a:gs pos="50000">
                    <a:schemeClr val="accent1"/>
                  </a:gs>
                  <a:gs pos="100000">
                    <a:schemeClr val="accent1">
                      <a:gamma/>
                      <a:shade val="46275"/>
                      <a:invGamma/>
                    </a:schemeClr>
                  </a:gs>
                </a:gsLst>
                <a:lin ang="0" scaled="true"/>
              </a:gradFill>
              <a:ln>
                <a:noFill/>
              </a:ln>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6" name="AutoShape 19"/>
              <p:cNvSpPr>
                <a:spLocks noChangeArrowheads="true"/>
              </p:cNvSpPr>
              <p:nvPr/>
            </p:nvSpPr>
            <p:spPr bwMode="gray">
              <a:xfrm>
                <a:off x="3984" y="1584"/>
                <a:ext cx="1383" cy="377"/>
              </a:xfrm>
              <a:prstGeom prst="can">
                <a:avLst>
                  <a:gd name="adj" fmla="val 25000"/>
                </a:avLst>
              </a:prstGeom>
              <a:gradFill rotWithShape="true">
                <a:gsLst>
                  <a:gs pos="0">
                    <a:schemeClr val="accent1">
                      <a:gamma/>
                      <a:shade val="46275"/>
                      <a:invGamma/>
                    </a:schemeClr>
                  </a:gs>
                  <a:gs pos="50000">
                    <a:schemeClr val="accent1"/>
                  </a:gs>
                  <a:gs pos="100000">
                    <a:schemeClr val="accent1">
                      <a:gamma/>
                      <a:shade val="46275"/>
                      <a:invGamma/>
                    </a:schemeClr>
                  </a:gs>
                </a:gsLst>
                <a:lin ang="0" scaled="true"/>
              </a:gradFill>
              <a:ln>
                <a:noFill/>
              </a:ln>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1526" name="Text Box 20"/>
              <p:cNvSpPr txBox="true"/>
              <p:nvPr/>
            </p:nvSpPr>
            <p:spPr>
              <a:xfrm>
                <a:off x="2514" y="1840"/>
                <a:ext cx="646" cy="243"/>
              </a:xfrm>
              <a:prstGeom prst="rect">
                <a:avLst/>
              </a:prstGeom>
              <a:noFill/>
              <a:ln w="9525">
                <a:noFill/>
              </a:ln>
            </p:spPr>
            <p:txBody>
              <a:bodyPr wrap="square" anchor="t" anchorCtr="false">
                <a:spAutoFit/>
              </a:bodyPr>
              <a:p>
                <a:pPr eaLnBrk="0" hangingPunct="0">
                  <a:lnSpc>
                    <a:spcPct val="80000"/>
                  </a:lnSpc>
                  <a:spcBef>
                    <a:spcPct val="20000"/>
                  </a:spcBef>
                  <a:buClr>
                    <a:schemeClr val="hlink"/>
                  </a:buClr>
                  <a:buFont typeface="Wingdings" panose="05000000000000000000" pitchFamily="2" charset="2"/>
                </a:pPr>
                <a:r>
                  <a:rPr lang="zh-CN" altLang="en-US" sz="3200" b="1" dirty="0">
                    <a:latin typeface="微软雅黑" panose="020B0503020204020204" pitchFamily="34" charset="-122"/>
                    <a:ea typeface="微软雅黑" panose="020B0503020204020204" pitchFamily="34" charset="-122"/>
                  </a:rPr>
                  <a:t>信用</a:t>
                </a:r>
                <a:endParaRPr lang="zh-CN" altLang="en-US" sz="3200" b="1" dirty="0">
                  <a:latin typeface="微软雅黑" panose="020B0503020204020204" pitchFamily="34" charset="-122"/>
                  <a:ea typeface="微软雅黑" panose="020B0503020204020204" pitchFamily="34" charset="-122"/>
                </a:endParaRPr>
              </a:p>
            </p:txBody>
          </p:sp>
        </p:grpSp>
        <p:sp>
          <p:nvSpPr>
            <p:cNvPr id="34" name="AutoShape 16"/>
            <p:cNvSpPr>
              <a:spLocks noChangeArrowheads="true"/>
            </p:cNvSpPr>
            <p:nvPr/>
          </p:nvSpPr>
          <p:spPr bwMode="gray">
            <a:xfrm>
              <a:off x="1143" y="4153"/>
              <a:ext cx="3415" cy="895"/>
            </a:xfrm>
            <a:prstGeom prst="can">
              <a:avLst>
                <a:gd name="adj" fmla="val 25000"/>
              </a:avLst>
            </a:prstGeom>
            <a:gradFill rotWithShape="true">
              <a:gsLst>
                <a:gs pos="0">
                  <a:schemeClr val="folHlink">
                    <a:gamma/>
                    <a:shade val="46275"/>
                    <a:invGamma/>
                  </a:schemeClr>
                </a:gs>
                <a:gs pos="50000">
                  <a:schemeClr val="folHlink"/>
                </a:gs>
                <a:gs pos="100000">
                  <a:schemeClr val="folHlink">
                    <a:gamma/>
                    <a:shade val="46275"/>
                    <a:invGamma/>
                  </a:schemeClr>
                </a:gs>
              </a:gsLst>
              <a:lin ang="0" scaled="true"/>
            </a:gradFill>
            <a:ln>
              <a:noFill/>
            </a:ln>
            <a:effectLst/>
          </p:spPr>
          <p:txBody>
            <a:bodyPr wrap="none" anchor="ctr"/>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32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Arial" panose="020B0604020202020204" pitchFamily="34" charset="0"/>
                </a:rPr>
                <a:t>法律</a:t>
              </a:r>
              <a:endParaRPr kumimoji="0" lang="zh-CN" altLang="en-US" sz="32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5" name="AutoShape 19"/>
            <p:cNvSpPr>
              <a:spLocks noChangeArrowheads="true"/>
            </p:cNvSpPr>
            <p:nvPr/>
          </p:nvSpPr>
          <p:spPr bwMode="gray">
            <a:xfrm>
              <a:off x="10345" y="3978"/>
              <a:ext cx="3398" cy="893"/>
            </a:xfrm>
            <a:prstGeom prst="can">
              <a:avLst>
                <a:gd name="adj" fmla="val 25000"/>
              </a:avLst>
            </a:prstGeom>
            <a:gradFill rotWithShape="true">
              <a:gsLst>
                <a:gs pos="0">
                  <a:schemeClr val="accent1">
                    <a:gamma/>
                    <a:shade val="46275"/>
                    <a:invGamma/>
                  </a:schemeClr>
                </a:gs>
                <a:gs pos="50000">
                  <a:schemeClr val="accent1"/>
                </a:gs>
                <a:gs pos="100000">
                  <a:schemeClr val="accent1">
                    <a:gamma/>
                    <a:shade val="46275"/>
                    <a:invGamma/>
                  </a:schemeClr>
                </a:gs>
              </a:gsLst>
              <a:lin ang="0" scaled="true"/>
            </a:gradFill>
            <a:ln>
              <a:noFill/>
            </a:ln>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6" name="Text Box 22"/>
            <p:cNvSpPr txBox="true"/>
            <p:nvPr/>
          </p:nvSpPr>
          <p:spPr>
            <a:xfrm>
              <a:off x="1030" y="7618"/>
              <a:ext cx="3770" cy="772"/>
            </a:xfrm>
            <a:prstGeom prst="rect">
              <a:avLst/>
            </a:prstGeom>
            <a:noFill/>
            <a:ln w="9525">
              <a:noFill/>
            </a:ln>
          </p:spPr>
          <p:txBody>
            <a:bodyPr anchor="t" anchorCtr="false">
              <a:spAutoFit/>
            </a:bodyPr>
            <a:p>
              <a:pPr eaLnBrk="0" hangingPunct="0">
                <a:lnSpc>
                  <a:spcPct val="80000"/>
                </a:lnSpc>
                <a:spcBef>
                  <a:spcPct val="20000"/>
                </a:spcBef>
                <a:buClr>
                  <a:schemeClr val="hlink"/>
                </a:buClr>
                <a:buFont typeface="Wingdings" panose="05000000000000000000" pitchFamily="2" charset="2"/>
              </a:pPr>
              <a:r>
                <a:rPr lang="zh-CN" altLang="zh-CN" sz="2000" b="1" dirty="0">
                  <a:solidFill>
                    <a:srgbClr val="FFFF00"/>
                  </a:solidFill>
                  <a:latin typeface="微软雅黑" panose="020B0503020204020204" pitchFamily="34" charset="-122"/>
                  <a:ea typeface="微软雅黑" panose="020B0503020204020204" pitchFamily="34" charset="-122"/>
                </a:rPr>
                <a:t>信用是信用管理法律规范的立法依据</a:t>
              </a:r>
              <a:endParaRPr lang="zh-CN" altLang="zh-CN" sz="2000" b="1" dirty="0">
                <a:solidFill>
                  <a:srgbClr val="FFFF00"/>
                </a:solidFill>
                <a:latin typeface="微软雅黑" panose="020B0503020204020204" pitchFamily="34" charset="-122"/>
                <a:ea typeface="微软雅黑" panose="020B0503020204020204" pitchFamily="34" charset="-122"/>
              </a:endParaRPr>
            </a:p>
          </p:txBody>
        </p:sp>
        <p:sp>
          <p:nvSpPr>
            <p:cNvPr id="37" name="Text Box 22"/>
            <p:cNvSpPr txBox="true"/>
            <p:nvPr/>
          </p:nvSpPr>
          <p:spPr>
            <a:xfrm>
              <a:off x="11325" y="4108"/>
              <a:ext cx="1588" cy="642"/>
            </a:xfrm>
            <a:prstGeom prst="rect">
              <a:avLst/>
            </a:prstGeom>
            <a:noFill/>
            <a:ln w="9525">
              <a:noFill/>
            </a:ln>
          </p:spPr>
          <p:txBody>
            <a:bodyPr wrap="square" anchor="t" anchorCtr="false">
              <a:spAutoFit/>
            </a:bodyPr>
            <a:p>
              <a:pPr algn="ctr" eaLnBrk="0" hangingPunct="0">
                <a:lnSpc>
                  <a:spcPct val="80000"/>
                </a:lnSpc>
                <a:spcBef>
                  <a:spcPct val="20000"/>
                </a:spcBef>
                <a:buClr>
                  <a:schemeClr val="hlink"/>
                </a:buClr>
                <a:buFont typeface="Wingdings" panose="05000000000000000000" pitchFamily="2" charset="2"/>
              </a:pPr>
              <a:r>
                <a:rPr lang="zh-CN" altLang="en-US" sz="3200" b="1" dirty="0">
                  <a:solidFill>
                    <a:srgbClr val="FFFF00"/>
                  </a:solidFill>
                  <a:latin typeface="微软雅黑" panose="020B0503020204020204" pitchFamily="34" charset="-122"/>
                  <a:ea typeface="微软雅黑" panose="020B0503020204020204" pitchFamily="34" charset="-122"/>
                </a:rPr>
                <a:t>道德</a:t>
              </a:r>
              <a:endParaRPr lang="zh-CN" altLang="en-US" sz="3200" b="1" dirty="0">
                <a:solidFill>
                  <a:srgbClr val="FFFF00"/>
                </a:solidFill>
                <a:latin typeface="微软雅黑" panose="020B0503020204020204" pitchFamily="34" charset="-122"/>
                <a:ea typeface="微软雅黑" panose="020B0503020204020204" pitchFamily="34" charset="-122"/>
              </a:endParaRPr>
            </a:p>
          </p:txBody>
        </p:sp>
        <p:sp>
          <p:nvSpPr>
            <p:cNvPr id="10" name="矩形 9"/>
            <p:cNvSpPr/>
            <p:nvPr/>
          </p:nvSpPr>
          <p:spPr>
            <a:xfrm>
              <a:off x="1143" y="5993"/>
              <a:ext cx="3542" cy="446"/>
            </a:xfrm>
            <a:prstGeom prst="rect">
              <a:avLst/>
            </a:prstGeom>
            <a:noFill/>
            <a:ln w="9525">
              <a:noFill/>
            </a:ln>
          </p:spPr>
          <p:txBody>
            <a:bodyPr wrap="square" anchor="t" anchorCtr="false">
              <a:spAutoFit/>
            </a:bodyPr>
            <a:p>
              <a:pPr>
                <a:lnSpc>
                  <a:spcPct val="80000"/>
                </a:lnSpc>
                <a:spcBef>
                  <a:spcPct val="20000"/>
                </a:spcBef>
                <a:buClr>
                  <a:schemeClr val="hlink"/>
                </a:buClr>
                <a:buFont typeface="Wingdings" panose="05000000000000000000" pitchFamily="2" charset="2"/>
              </a:pPr>
              <a:r>
                <a:rPr lang="zh-CN" altLang="zh-CN" sz="2000" b="1" dirty="0">
                  <a:solidFill>
                    <a:srgbClr val="FFFF00"/>
                  </a:solidFill>
                  <a:latin typeface="微软雅黑" panose="020B0503020204020204" pitchFamily="34" charset="-122"/>
                  <a:ea typeface="微软雅黑" panose="020B0503020204020204" pitchFamily="34" charset="-122"/>
                </a:rPr>
                <a:t>法律是信用的保证</a:t>
              </a:r>
              <a:endParaRPr lang="zh-CN" altLang="zh-CN" sz="2000" b="1" dirty="0">
                <a:solidFill>
                  <a:srgbClr val="FFFF00"/>
                </a:solidFill>
                <a:latin typeface="微软雅黑" panose="020B0503020204020204" pitchFamily="34" charset="-122"/>
                <a:ea typeface="微软雅黑" panose="020B0503020204020204" pitchFamily="34" charset="-122"/>
              </a:endParaRPr>
            </a:p>
          </p:txBody>
        </p:sp>
        <p:sp>
          <p:nvSpPr>
            <p:cNvPr id="17" name="矩形 16"/>
            <p:cNvSpPr/>
            <p:nvPr/>
          </p:nvSpPr>
          <p:spPr>
            <a:xfrm>
              <a:off x="1058" y="6838"/>
              <a:ext cx="3747" cy="446"/>
            </a:xfrm>
            <a:prstGeom prst="rect">
              <a:avLst/>
            </a:prstGeom>
            <a:noFill/>
            <a:ln w="9525">
              <a:noFill/>
            </a:ln>
          </p:spPr>
          <p:txBody>
            <a:bodyPr wrap="square" anchor="t" anchorCtr="false">
              <a:spAutoFit/>
            </a:bodyPr>
            <a:p>
              <a:pPr>
                <a:lnSpc>
                  <a:spcPct val="80000"/>
                </a:lnSpc>
                <a:spcBef>
                  <a:spcPct val="20000"/>
                </a:spcBef>
                <a:buClr>
                  <a:schemeClr val="hlink"/>
                </a:buClr>
                <a:buFont typeface="Wingdings" panose="05000000000000000000" pitchFamily="2" charset="2"/>
              </a:pPr>
              <a:r>
                <a:rPr lang="zh-CN" altLang="zh-CN" sz="20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信用是法律的补充 </a:t>
              </a:r>
              <a:endParaRPr lang="zh-CN" altLang="zh-CN" sz="20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9" name="矩形 38"/>
            <p:cNvSpPr/>
            <p:nvPr/>
          </p:nvSpPr>
          <p:spPr>
            <a:xfrm>
              <a:off x="10265" y="7633"/>
              <a:ext cx="3600" cy="772"/>
            </a:xfrm>
            <a:prstGeom prst="rect">
              <a:avLst/>
            </a:prstGeom>
            <a:noFill/>
            <a:ln w="9525">
              <a:noFill/>
            </a:ln>
          </p:spPr>
          <p:txBody>
            <a:bodyPr anchor="t" anchorCtr="false">
              <a:spAutoFit/>
            </a:bodyPr>
            <a:p>
              <a:pPr>
                <a:lnSpc>
                  <a:spcPct val="80000"/>
                </a:lnSpc>
                <a:spcBef>
                  <a:spcPct val="20000"/>
                </a:spcBef>
                <a:buClr>
                  <a:schemeClr val="hlink"/>
                </a:buClr>
                <a:buFont typeface="Wingdings" panose="05000000000000000000" pitchFamily="2" charset="2"/>
              </a:pPr>
              <a:r>
                <a:rPr lang="zh-CN" altLang="zh-CN" sz="20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广义信用的“诚信”内涵具有道德属性</a:t>
              </a:r>
              <a:endParaRPr lang="zh-CN" altLang="zh-CN" sz="20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 name="矩形 39"/>
            <p:cNvSpPr/>
            <p:nvPr/>
          </p:nvSpPr>
          <p:spPr>
            <a:xfrm>
              <a:off x="10345" y="5823"/>
              <a:ext cx="3810" cy="772"/>
            </a:xfrm>
            <a:prstGeom prst="rect">
              <a:avLst/>
            </a:prstGeom>
            <a:noFill/>
            <a:ln w="9525">
              <a:noFill/>
            </a:ln>
          </p:spPr>
          <p:txBody>
            <a:bodyPr anchor="t" anchorCtr="false">
              <a:spAutoFit/>
            </a:bodyPr>
            <a:p>
              <a:pPr>
                <a:lnSpc>
                  <a:spcPct val="80000"/>
                </a:lnSpc>
                <a:spcBef>
                  <a:spcPct val="20000"/>
                </a:spcBef>
                <a:buClr>
                  <a:schemeClr val="hlink"/>
                </a:buClr>
                <a:buFont typeface="Wingdings" panose="05000000000000000000" pitchFamily="2" charset="2"/>
              </a:pPr>
              <a:r>
                <a:rPr lang="zh-CN" altLang="zh-CN" sz="2000" b="1" dirty="0">
                  <a:solidFill>
                    <a:srgbClr val="FFFF00"/>
                  </a:solidFill>
                  <a:latin typeface="微软雅黑" panose="020B0503020204020204" pitchFamily="34" charset="-122"/>
                  <a:ea typeface="微软雅黑" panose="020B0503020204020204" pitchFamily="34" charset="-122"/>
                </a:rPr>
                <a:t>履约意愿属于道德和伦理的范畴</a:t>
              </a:r>
              <a:endParaRPr lang="zh-CN" altLang="zh-CN" sz="2000" b="1" dirty="0">
                <a:solidFill>
                  <a:srgbClr val="FFFF00"/>
                </a:solidFill>
                <a:latin typeface="微软雅黑" panose="020B0503020204020204" pitchFamily="34" charset="-122"/>
                <a:ea typeface="微软雅黑" panose="020B0503020204020204" pitchFamily="34" charset="-122"/>
              </a:endParaRPr>
            </a:p>
          </p:txBody>
        </p:sp>
        <p:sp>
          <p:nvSpPr>
            <p:cNvPr id="44" name="Freeform 8"/>
            <p:cNvSpPr/>
            <p:nvPr/>
          </p:nvSpPr>
          <p:spPr bwMode="auto">
            <a:xfrm rot="9957534" flipH="true" flipV="true">
              <a:off x="4108" y="3840"/>
              <a:ext cx="2645" cy="1423"/>
            </a:xfrm>
            <a:custGeom>
              <a:avLst/>
              <a:gdLst/>
              <a:ahLst/>
              <a:cxnLst>
                <a:cxn ang="0">
                  <a:pos x="571" y="696"/>
                </a:cxn>
                <a:cxn ang="0">
                  <a:pos x="331" y="818"/>
                </a:cxn>
                <a:cxn ang="0">
                  <a:pos x="1052" y="818"/>
                </a:cxn>
                <a:cxn ang="0">
                  <a:pos x="1415" y="232"/>
                </a:cxn>
                <a:cxn ang="0">
                  <a:pos x="1178" y="344"/>
                </a:cxn>
                <a:cxn ang="0">
                  <a:pos x="1082" y="162"/>
                </a:cxn>
                <a:cxn ang="0">
                  <a:pos x="1082" y="162"/>
                </a:cxn>
                <a:cxn ang="0">
                  <a:pos x="1072" y="147"/>
                </a:cxn>
                <a:cxn ang="0">
                  <a:pos x="1062" y="131"/>
                </a:cxn>
                <a:cxn ang="0">
                  <a:pos x="1048" y="116"/>
                </a:cxn>
                <a:cxn ang="0">
                  <a:pos x="1034" y="100"/>
                </a:cxn>
                <a:cxn ang="0">
                  <a:pos x="1018" y="85"/>
                </a:cxn>
                <a:cxn ang="0">
                  <a:pos x="1001" y="71"/>
                </a:cxn>
                <a:cxn ang="0">
                  <a:pos x="981" y="57"/>
                </a:cxn>
                <a:cxn ang="0">
                  <a:pos x="961" y="43"/>
                </a:cxn>
                <a:cxn ang="0">
                  <a:pos x="938" y="32"/>
                </a:cxn>
                <a:cxn ang="0">
                  <a:pos x="915" y="23"/>
                </a:cxn>
                <a:cxn ang="0">
                  <a:pos x="889" y="14"/>
                </a:cxn>
                <a:cxn ang="0">
                  <a:pos x="864" y="7"/>
                </a:cxn>
                <a:cxn ang="0">
                  <a:pos x="836" y="2"/>
                </a:cxn>
                <a:cxn ang="0">
                  <a:pos x="808" y="0"/>
                </a:cxn>
                <a:cxn ang="0">
                  <a:pos x="779" y="0"/>
                </a:cxn>
                <a:cxn ang="0">
                  <a:pos x="748" y="2"/>
                </a:cxn>
                <a:cxn ang="0">
                  <a:pos x="0" y="107"/>
                </a:cxn>
                <a:cxn ang="0">
                  <a:pos x="0" y="107"/>
                </a:cxn>
                <a:cxn ang="0">
                  <a:pos x="29" y="103"/>
                </a:cxn>
                <a:cxn ang="0">
                  <a:pos x="58" y="103"/>
                </a:cxn>
                <a:cxn ang="0">
                  <a:pos x="84" y="104"/>
                </a:cxn>
                <a:cxn ang="0">
                  <a:pos x="111" y="107"/>
                </a:cxn>
                <a:cxn ang="0">
                  <a:pos x="137" y="111"/>
                </a:cxn>
                <a:cxn ang="0">
                  <a:pos x="161" y="118"/>
                </a:cxn>
                <a:cxn ang="0">
                  <a:pos x="185" y="126"/>
                </a:cxn>
                <a:cxn ang="0">
                  <a:pos x="209" y="137"/>
                </a:cxn>
                <a:cxn ang="0">
                  <a:pos x="229" y="148"/>
                </a:cxn>
                <a:cxn ang="0">
                  <a:pos x="250" y="161"/>
                </a:cxn>
                <a:cxn ang="0">
                  <a:pos x="270" y="175"/>
                </a:cxn>
                <a:cxn ang="0">
                  <a:pos x="287" y="190"/>
                </a:cxn>
                <a:cxn ang="0">
                  <a:pos x="303" y="207"/>
                </a:cxn>
                <a:cxn ang="0">
                  <a:pos x="318" y="224"/>
                </a:cxn>
                <a:cxn ang="0">
                  <a:pos x="331" y="243"/>
                </a:cxn>
                <a:cxn ang="0">
                  <a:pos x="342" y="262"/>
                </a:cxn>
                <a:cxn ang="0">
                  <a:pos x="571" y="696"/>
                </a:cxn>
              </a:cxnLst>
              <a:rect l="0" t="0" r="r" b="b"/>
              <a:pathLst>
                <a:path w="1415" h="818">
                  <a:moveTo>
                    <a:pt x="571" y="696"/>
                  </a:moveTo>
                  <a:lnTo>
                    <a:pt x="331" y="818"/>
                  </a:lnTo>
                  <a:lnTo>
                    <a:pt x="1052" y="818"/>
                  </a:lnTo>
                  <a:lnTo>
                    <a:pt x="1415" y="232"/>
                  </a:lnTo>
                  <a:lnTo>
                    <a:pt x="1178" y="344"/>
                  </a:lnTo>
                  <a:lnTo>
                    <a:pt x="1082" y="162"/>
                  </a:lnTo>
                  <a:lnTo>
                    <a:pt x="1082" y="162"/>
                  </a:lnTo>
                  <a:lnTo>
                    <a:pt x="1072" y="147"/>
                  </a:lnTo>
                  <a:lnTo>
                    <a:pt x="1062" y="131"/>
                  </a:lnTo>
                  <a:lnTo>
                    <a:pt x="1048" y="116"/>
                  </a:lnTo>
                  <a:lnTo>
                    <a:pt x="1034" y="100"/>
                  </a:lnTo>
                  <a:lnTo>
                    <a:pt x="1018" y="85"/>
                  </a:lnTo>
                  <a:lnTo>
                    <a:pt x="1001" y="71"/>
                  </a:lnTo>
                  <a:lnTo>
                    <a:pt x="981" y="57"/>
                  </a:lnTo>
                  <a:lnTo>
                    <a:pt x="961" y="43"/>
                  </a:lnTo>
                  <a:lnTo>
                    <a:pt x="938" y="32"/>
                  </a:lnTo>
                  <a:lnTo>
                    <a:pt x="915" y="23"/>
                  </a:lnTo>
                  <a:lnTo>
                    <a:pt x="889" y="14"/>
                  </a:lnTo>
                  <a:lnTo>
                    <a:pt x="864" y="7"/>
                  </a:lnTo>
                  <a:lnTo>
                    <a:pt x="836" y="2"/>
                  </a:lnTo>
                  <a:lnTo>
                    <a:pt x="808" y="0"/>
                  </a:lnTo>
                  <a:lnTo>
                    <a:pt x="779" y="0"/>
                  </a:lnTo>
                  <a:lnTo>
                    <a:pt x="748" y="2"/>
                  </a:lnTo>
                  <a:lnTo>
                    <a:pt x="0" y="107"/>
                  </a:lnTo>
                  <a:lnTo>
                    <a:pt x="0" y="107"/>
                  </a:lnTo>
                  <a:lnTo>
                    <a:pt x="29" y="103"/>
                  </a:lnTo>
                  <a:lnTo>
                    <a:pt x="58" y="103"/>
                  </a:lnTo>
                  <a:lnTo>
                    <a:pt x="84" y="104"/>
                  </a:lnTo>
                  <a:lnTo>
                    <a:pt x="111" y="107"/>
                  </a:lnTo>
                  <a:lnTo>
                    <a:pt x="137" y="111"/>
                  </a:lnTo>
                  <a:lnTo>
                    <a:pt x="161" y="118"/>
                  </a:lnTo>
                  <a:lnTo>
                    <a:pt x="185" y="126"/>
                  </a:lnTo>
                  <a:lnTo>
                    <a:pt x="209" y="137"/>
                  </a:lnTo>
                  <a:lnTo>
                    <a:pt x="229" y="148"/>
                  </a:lnTo>
                  <a:lnTo>
                    <a:pt x="250" y="161"/>
                  </a:lnTo>
                  <a:lnTo>
                    <a:pt x="270" y="175"/>
                  </a:lnTo>
                  <a:lnTo>
                    <a:pt x="287" y="190"/>
                  </a:lnTo>
                  <a:lnTo>
                    <a:pt x="303" y="207"/>
                  </a:lnTo>
                  <a:lnTo>
                    <a:pt x="318" y="224"/>
                  </a:lnTo>
                  <a:lnTo>
                    <a:pt x="331" y="243"/>
                  </a:lnTo>
                  <a:lnTo>
                    <a:pt x="342" y="262"/>
                  </a:lnTo>
                  <a:lnTo>
                    <a:pt x="571" y="696"/>
                  </a:lnTo>
                </a:path>
              </a:pathLst>
            </a:custGeom>
            <a:gradFill rotWithShape="false">
              <a:gsLst>
                <a:gs pos="0">
                  <a:srgbClr val="CC9900">
                    <a:gamma/>
                    <a:tint val="12157"/>
                    <a:invGamma/>
                  </a:srgbClr>
                </a:gs>
                <a:gs pos="100000">
                  <a:srgbClr val="CC9900"/>
                </a:gs>
              </a:gsLst>
              <a:lin ang="5400000" scaled="true"/>
            </a:gradFill>
            <a:ln w="0">
              <a:noFill/>
              <a:prstDash val="solid"/>
              <a:round/>
            </a:ln>
            <a:effectLst>
              <a:outerShdw dist="28382" dir="1594878" algn="ctr" rotWithShape="0">
                <a:srgbClr val="996633"/>
              </a:outerShdw>
            </a:effectLst>
          </p:spPr>
          <p:txBody>
            <a:bodyPr/>
            <a:p>
              <a:pPr marL="0" marR="0" lvl="0" indent="0" algn="l" defTabSz="914400" rtl="0" eaLnBrk="1" fontAlgn="auto" latinLnBrk="0" hangingPunct="1">
                <a:lnSpc>
                  <a:spcPct val="80000"/>
                </a:lnSpc>
                <a:spcBef>
                  <a:spcPts val="0"/>
                </a:spcBef>
                <a:spcAft>
                  <a:spcPts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6" name="Freeform 7"/>
            <p:cNvSpPr/>
            <p:nvPr/>
          </p:nvSpPr>
          <p:spPr bwMode="auto">
            <a:xfrm rot="11888053" flipV="true">
              <a:off x="8503" y="3623"/>
              <a:ext cx="2048" cy="1858"/>
            </a:xfrm>
            <a:custGeom>
              <a:avLst/>
              <a:gdLst/>
              <a:ahLst/>
              <a:cxnLst>
                <a:cxn ang="0">
                  <a:pos x="571" y="696"/>
                </a:cxn>
                <a:cxn ang="0">
                  <a:pos x="331" y="818"/>
                </a:cxn>
                <a:cxn ang="0">
                  <a:pos x="1052" y="818"/>
                </a:cxn>
                <a:cxn ang="0">
                  <a:pos x="1415" y="232"/>
                </a:cxn>
                <a:cxn ang="0">
                  <a:pos x="1178" y="344"/>
                </a:cxn>
                <a:cxn ang="0">
                  <a:pos x="1082" y="162"/>
                </a:cxn>
                <a:cxn ang="0">
                  <a:pos x="1082" y="162"/>
                </a:cxn>
                <a:cxn ang="0">
                  <a:pos x="1072" y="147"/>
                </a:cxn>
                <a:cxn ang="0">
                  <a:pos x="1062" y="131"/>
                </a:cxn>
                <a:cxn ang="0">
                  <a:pos x="1048" y="116"/>
                </a:cxn>
                <a:cxn ang="0">
                  <a:pos x="1034" y="100"/>
                </a:cxn>
                <a:cxn ang="0">
                  <a:pos x="1018" y="85"/>
                </a:cxn>
                <a:cxn ang="0">
                  <a:pos x="1001" y="71"/>
                </a:cxn>
                <a:cxn ang="0">
                  <a:pos x="981" y="57"/>
                </a:cxn>
                <a:cxn ang="0">
                  <a:pos x="961" y="43"/>
                </a:cxn>
                <a:cxn ang="0">
                  <a:pos x="938" y="32"/>
                </a:cxn>
                <a:cxn ang="0">
                  <a:pos x="915" y="23"/>
                </a:cxn>
                <a:cxn ang="0">
                  <a:pos x="889" y="14"/>
                </a:cxn>
                <a:cxn ang="0">
                  <a:pos x="864" y="7"/>
                </a:cxn>
                <a:cxn ang="0">
                  <a:pos x="836" y="2"/>
                </a:cxn>
                <a:cxn ang="0">
                  <a:pos x="808" y="0"/>
                </a:cxn>
                <a:cxn ang="0">
                  <a:pos x="779" y="0"/>
                </a:cxn>
                <a:cxn ang="0">
                  <a:pos x="748" y="2"/>
                </a:cxn>
                <a:cxn ang="0">
                  <a:pos x="0" y="107"/>
                </a:cxn>
                <a:cxn ang="0">
                  <a:pos x="0" y="107"/>
                </a:cxn>
                <a:cxn ang="0">
                  <a:pos x="29" y="103"/>
                </a:cxn>
                <a:cxn ang="0">
                  <a:pos x="58" y="103"/>
                </a:cxn>
                <a:cxn ang="0">
                  <a:pos x="84" y="104"/>
                </a:cxn>
                <a:cxn ang="0">
                  <a:pos x="111" y="107"/>
                </a:cxn>
                <a:cxn ang="0">
                  <a:pos x="137" y="111"/>
                </a:cxn>
                <a:cxn ang="0">
                  <a:pos x="161" y="118"/>
                </a:cxn>
                <a:cxn ang="0">
                  <a:pos x="185" y="126"/>
                </a:cxn>
                <a:cxn ang="0">
                  <a:pos x="209" y="137"/>
                </a:cxn>
                <a:cxn ang="0">
                  <a:pos x="229" y="148"/>
                </a:cxn>
                <a:cxn ang="0">
                  <a:pos x="250" y="161"/>
                </a:cxn>
                <a:cxn ang="0">
                  <a:pos x="270" y="175"/>
                </a:cxn>
                <a:cxn ang="0">
                  <a:pos x="287" y="190"/>
                </a:cxn>
                <a:cxn ang="0">
                  <a:pos x="303" y="207"/>
                </a:cxn>
                <a:cxn ang="0">
                  <a:pos x="318" y="224"/>
                </a:cxn>
                <a:cxn ang="0">
                  <a:pos x="331" y="243"/>
                </a:cxn>
                <a:cxn ang="0">
                  <a:pos x="342" y="262"/>
                </a:cxn>
                <a:cxn ang="0">
                  <a:pos x="571" y="696"/>
                </a:cxn>
              </a:cxnLst>
              <a:rect l="0" t="0" r="r" b="b"/>
              <a:pathLst>
                <a:path w="1415" h="818">
                  <a:moveTo>
                    <a:pt x="571" y="696"/>
                  </a:moveTo>
                  <a:lnTo>
                    <a:pt x="331" y="818"/>
                  </a:lnTo>
                  <a:lnTo>
                    <a:pt x="1052" y="818"/>
                  </a:lnTo>
                  <a:lnTo>
                    <a:pt x="1415" y="232"/>
                  </a:lnTo>
                  <a:lnTo>
                    <a:pt x="1178" y="344"/>
                  </a:lnTo>
                  <a:lnTo>
                    <a:pt x="1082" y="162"/>
                  </a:lnTo>
                  <a:lnTo>
                    <a:pt x="1082" y="162"/>
                  </a:lnTo>
                  <a:lnTo>
                    <a:pt x="1072" y="147"/>
                  </a:lnTo>
                  <a:lnTo>
                    <a:pt x="1062" y="131"/>
                  </a:lnTo>
                  <a:lnTo>
                    <a:pt x="1048" y="116"/>
                  </a:lnTo>
                  <a:lnTo>
                    <a:pt x="1034" y="100"/>
                  </a:lnTo>
                  <a:lnTo>
                    <a:pt x="1018" y="85"/>
                  </a:lnTo>
                  <a:lnTo>
                    <a:pt x="1001" y="71"/>
                  </a:lnTo>
                  <a:lnTo>
                    <a:pt x="981" y="57"/>
                  </a:lnTo>
                  <a:lnTo>
                    <a:pt x="961" y="43"/>
                  </a:lnTo>
                  <a:lnTo>
                    <a:pt x="938" y="32"/>
                  </a:lnTo>
                  <a:lnTo>
                    <a:pt x="915" y="23"/>
                  </a:lnTo>
                  <a:lnTo>
                    <a:pt x="889" y="14"/>
                  </a:lnTo>
                  <a:lnTo>
                    <a:pt x="864" y="7"/>
                  </a:lnTo>
                  <a:lnTo>
                    <a:pt x="836" y="2"/>
                  </a:lnTo>
                  <a:lnTo>
                    <a:pt x="808" y="0"/>
                  </a:lnTo>
                  <a:lnTo>
                    <a:pt x="779" y="0"/>
                  </a:lnTo>
                  <a:lnTo>
                    <a:pt x="748" y="2"/>
                  </a:lnTo>
                  <a:lnTo>
                    <a:pt x="0" y="107"/>
                  </a:lnTo>
                  <a:lnTo>
                    <a:pt x="0" y="107"/>
                  </a:lnTo>
                  <a:lnTo>
                    <a:pt x="29" y="103"/>
                  </a:lnTo>
                  <a:lnTo>
                    <a:pt x="58" y="103"/>
                  </a:lnTo>
                  <a:lnTo>
                    <a:pt x="84" y="104"/>
                  </a:lnTo>
                  <a:lnTo>
                    <a:pt x="111" y="107"/>
                  </a:lnTo>
                  <a:lnTo>
                    <a:pt x="137" y="111"/>
                  </a:lnTo>
                  <a:lnTo>
                    <a:pt x="161" y="118"/>
                  </a:lnTo>
                  <a:lnTo>
                    <a:pt x="185" y="126"/>
                  </a:lnTo>
                  <a:lnTo>
                    <a:pt x="209" y="137"/>
                  </a:lnTo>
                  <a:lnTo>
                    <a:pt x="229" y="148"/>
                  </a:lnTo>
                  <a:lnTo>
                    <a:pt x="250" y="161"/>
                  </a:lnTo>
                  <a:lnTo>
                    <a:pt x="270" y="175"/>
                  </a:lnTo>
                  <a:lnTo>
                    <a:pt x="287" y="190"/>
                  </a:lnTo>
                  <a:lnTo>
                    <a:pt x="303" y="207"/>
                  </a:lnTo>
                  <a:lnTo>
                    <a:pt x="318" y="224"/>
                  </a:lnTo>
                  <a:lnTo>
                    <a:pt x="331" y="243"/>
                  </a:lnTo>
                  <a:lnTo>
                    <a:pt x="342" y="262"/>
                  </a:lnTo>
                  <a:lnTo>
                    <a:pt x="571" y="696"/>
                  </a:lnTo>
                </a:path>
              </a:pathLst>
            </a:custGeom>
            <a:gradFill rotWithShape="false">
              <a:gsLst>
                <a:gs pos="0">
                  <a:srgbClr val="CC9900"/>
                </a:gs>
                <a:gs pos="100000">
                  <a:srgbClr val="CC9900">
                    <a:gamma/>
                    <a:tint val="12157"/>
                    <a:invGamma/>
                  </a:srgbClr>
                </a:gs>
              </a:gsLst>
              <a:lin ang="5400000" scaled="true"/>
            </a:gradFill>
            <a:ln w="0" cap="flat" cmpd="sng">
              <a:noFill/>
              <a:prstDash val="solid"/>
              <a:round/>
              <a:headEnd type="none" w="med" len="med"/>
              <a:tailEnd type="none" w="med" len="med"/>
            </a:ln>
            <a:effectLst>
              <a:outerShdw dist="38094" dir="21597834" algn="ctr" rotWithShape="0">
                <a:srgbClr val="996633"/>
              </a:outerShdw>
            </a:effectLst>
          </p:spPr>
          <p:txBody>
            <a:bodyPr/>
            <a:p>
              <a:pPr marL="0" marR="0" lvl="0" indent="0" algn="l" defTabSz="914400" rtl="0" eaLnBrk="1" fontAlgn="auto" latinLnBrk="0" hangingPunct="1">
                <a:lnSpc>
                  <a:spcPct val="80000"/>
                </a:lnSpc>
                <a:spcBef>
                  <a:spcPts val="0"/>
                </a:spcBef>
                <a:spcAft>
                  <a:spcPts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sp>
        <p:nvSpPr>
          <p:cNvPr id="38" name="矩形 37"/>
          <p:cNvSpPr/>
          <p:nvPr/>
        </p:nvSpPr>
        <p:spPr>
          <a:xfrm>
            <a:off x="8317230" y="4274185"/>
            <a:ext cx="2536825" cy="337185"/>
          </a:xfrm>
          <a:prstGeom prst="rect">
            <a:avLst/>
          </a:prstGeom>
          <a:noFill/>
          <a:ln w="9525">
            <a:noFill/>
          </a:ln>
        </p:spPr>
        <p:txBody>
          <a:bodyPr wrap="square" anchor="t" anchorCtr="false">
            <a:spAutoFit/>
          </a:bodyPr>
          <a:p>
            <a:pPr>
              <a:lnSpc>
                <a:spcPct val="80000"/>
              </a:lnSpc>
              <a:spcBef>
                <a:spcPct val="20000"/>
              </a:spcBef>
              <a:buClr>
                <a:schemeClr val="hlink"/>
              </a:buClr>
              <a:buFont typeface="Wingdings" panose="05000000000000000000" pitchFamily="2" charset="2"/>
            </a:pPr>
            <a:r>
              <a:rPr lang="zh-CN" altLang="zh-CN" sz="2000" b="1" dirty="0">
                <a:solidFill>
                  <a:srgbClr val="FFFF00"/>
                </a:solidFill>
                <a:latin typeface="微软雅黑" panose="020B0503020204020204" pitchFamily="34" charset="-122"/>
                <a:ea typeface="微软雅黑" panose="020B0503020204020204" pitchFamily="34" charset="-122"/>
              </a:rPr>
              <a:t>狭义信用与道德无关</a:t>
            </a:r>
            <a:endParaRPr lang="zh-CN" altLang="en-US" sz="2000" b="1" dirty="0">
              <a:solidFill>
                <a:srgbClr val="FFFF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heel(1)">
                                      <p:cBhvr>
                                        <p:cTn id="7" dur="2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emhhbmdqaWFuemhhbmcuZ2l0ZWUuaW8lMkZpbnRlcm5ldF9jcmVkaXQlMkYmdGV4dFR5cGU9dGV4dCZyb3VuZD0wJmdyYWRpZW50V2F5PTAmZnRDb2xvcj0lMjNhYmEwMDAmY29udGVudD0lRTglQUYlQkUlRTclQTglOEIlRTclQkQlOTElRTclQUIlOTkiLAogICAiTG9nbyIgOiAiIiwKICAgIk9yaWdpbmFsVXJsIiA6ICJodHRwOi8vd3d3LnRvcHNjYW4uY29tL3dwcy9pbmRleC5odG1sIgp9Cg=="/>
    </extobj>
    <extobj name="44B7C0F4-79DB-4F8B-9303-0E098D69D8BE-2">
      <extobjdata type="44B7C0F4-79DB-4F8B-9303-0E098D69D8BE" data="ewogICAiTGFzdFVybCIgOiAiaHR0cDovL3d3dy50b3BzY2FuLmNvbS93cHMvaW5kZXguaHRtbD90ZXh0PWh0dHBzJTNBJTJGJTJGemhhbmdqaWFuemhhbmcuZ2l0ZWUuaW8lMkZpbnRlcm5ldF9jcmVkaXQlMkYmdGV4dFR5cGU9dGV4dCZyb3VuZD0wJmdyYWRpZW50V2F5PTAmZnRDb2xvcj0lMjNhYmEwMDAmY29udGVudD0lRTglQUYlQkUlRTclQTglOEIlRTclQkQlOTElRTclQUIlOTkiLAogICAiTG9nbyIgOiAiIiwKICAgIk9yaWdpbmFsVXJsIiA6ICJodHRwOi8vd3d3LnRvcHNjYW4uY29tL3dwcy9pbmRleC5odG1sIgp9Cg=="/>
    </extobj>
    <extobj name="44B7C0F4-79DB-4F8B-9303-0E098D69D8BE-3">
      <extobjdata type="44B7C0F4-79DB-4F8B-9303-0E098D69D8BE" data="ewogICAiTGFzdFVybCIgOiAiaHR0cDovL3d3dy50b3BzY2FuLmNvbS93cHMvaW5kZXguaHRtbD90ZXh0PWh0dHBzJTNBJTJGJTJGd3d3LnByb2Nlc3Nvbi5jb20lMkZ2aWV3JTJGbGluayUyRjYwYzVhNTczNTY1M2JiN2EzMjQyMzQ1MC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2960</Words>
  <Application>WPS 演示</Application>
  <PresentationFormat>宽屏</PresentationFormat>
  <Paragraphs>261</Paragraphs>
  <Slides>20</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宋体</vt:lpstr>
      <vt:lpstr>Wingdings</vt:lpstr>
      <vt:lpstr>微软雅黑</vt:lpstr>
      <vt:lpstr>经典综艺体简</vt:lpstr>
      <vt:lpstr>新宋体</vt:lpstr>
      <vt:lpstr>Arial Unicode MS</vt:lpstr>
      <vt:lpstr>等线 Light</vt:lpstr>
      <vt:lpstr>等线</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zjz</cp:lastModifiedBy>
  <cp:revision>260</cp:revision>
  <dcterms:created xsi:type="dcterms:W3CDTF">2021-06-13T06:29:51Z</dcterms:created>
  <dcterms:modified xsi:type="dcterms:W3CDTF">2021-06-13T06:29:51Z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