
<file path=[Content_Types].xml><?xml version="1.0" encoding="utf-8"?>
<Types xmlns="http://schemas.openxmlformats.org/package/2006/content-types">
  <Default Extension="xml" ContentType="application/xml"/>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63"/>
  </p:handoutMasterIdLst>
  <p:sldIdLst>
    <p:sldId id="276" r:id="rId3"/>
    <p:sldId id="277" r:id="rId4"/>
    <p:sldId id="327" r:id="rId6"/>
    <p:sldId id="423" r:id="rId7"/>
    <p:sldId id="424" r:id="rId8"/>
    <p:sldId id="425" r:id="rId9"/>
    <p:sldId id="426" r:id="rId10"/>
    <p:sldId id="427" r:id="rId11"/>
    <p:sldId id="428" r:id="rId12"/>
    <p:sldId id="429" r:id="rId13"/>
    <p:sldId id="430" r:id="rId14"/>
    <p:sldId id="431" r:id="rId15"/>
    <p:sldId id="432" r:id="rId16"/>
    <p:sldId id="433" r:id="rId17"/>
    <p:sldId id="434" r:id="rId18"/>
    <p:sldId id="435" r:id="rId19"/>
    <p:sldId id="436" r:id="rId20"/>
    <p:sldId id="437" r:id="rId21"/>
    <p:sldId id="438" r:id="rId22"/>
    <p:sldId id="439" r:id="rId23"/>
    <p:sldId id="440" r:id="rId24"/>
    <p:sldId id="498" r:id="rId25"/>
    <p:sldId id="499" r:id="rId26"/>
    <p:sldId id="500" r:id="rId27"/>
    <p:sldId id="501" r:id="rId28"/>
    <p:sldId id="502" r:id="rId29"/>
    <p:sldId id="503" r:id="rId30"/>
    <p:sldId id="504" r:id="rId31"/>
    <p:sldId id="505" r:id="rId32"/>
    <p:sldId id="521" r:id="rId33"/>
    <p:sldId id="524" r:id="rId34"/>
    <p:sldId id="525" r:id="rId35"/>
    <p:sldId id="506" r:id="rId36"/>
    <p:sldId id="507" r:id="rId37"/>
    <p:sldId id="526" r:id="rId38"/>
    <p:sldId id="527" r:id="rId39"/>
    <p:sldId id="528" r:id="rId40"/>
    <p:sldId id="529" r:id="rId41"/>
    <p:sldId id="530" r:id="rId42"/>
    <p:sldId id="531" r:id="rId43"/>
    <p:sldId id="508" r:id="rId44"/>
    <p:sldId id="509" r:id="rId45"/>
    <p:sldId id="510" r:id="rId46"/>
    <p:sldId id="511" r:id="rId47"/>
    <p:sldId id="512" r:id="rId48"/>
    <p:sldId id="513" r:id="rId49"/>
    <p:sldId id="514" r:id="rId50"/>
    <p:sldId id="515" r:id="rId51"/>
    <p:sldId id="516" r:id="rId52"/>
    <p:sldId id="517" r:id="rId53"/>
    <p:sldId id="518" r:id="rId54"/>
    <p:sldId id="519" r:id="rId55"/>
    <p:sldId id="520" r:id="rId56"/>
    <p:sldId id="532" r:id="rId57"/>
    <p:sldId id="533" r:id="rId58"/>
    <p:sldId id="534" r:id="rId59"/>
    <p:sldId id="535" r:id="rId60"/>
    <p:sldId id="536" r:id="rId61"/>
    <p:sldId id="283" r:id="rId6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6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8" Type="http://schemas.openxmlformats.org/officeDocument/2006/relationships/customXml" Target="../customXml/item1.xml"/><Relationship Id="rId67" Type="http://schemas.openxmlformats.org/officeDocument/2006/relationships/customXmlProps" Target="../customXml/itemProps1.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handoutMaster" Target="handoutMasters/handoutMaster1.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image" Target="../media/image9.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7.xml"/><Relationship Id="rId4" Type="http://schemas.openxmlformats.org/officeDocument/2006/relationships/image" Target="../media/image12.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7.xml"/><Relationship Id="rId4" Type="http://schemas.openxmlformats.org/officeDocument/2006/relationships/image" Target="../media/image13.wmf"/><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vmlDrawing" Target="../drawings/vmlDrawing1.vml"/><Relationship Id="rId6" Type="http://schemas.openxmlformats.org/officeDocument/2006/relationships/slideLayout" Target="../slideLayouts/slideLayout7.xml"/><Relationship Id="rId5" Type="http://schemas.openxmlformats.org/officeDocument/2006/relationships/image" Target="../media/image14.emf"/><Relationship Id="rId4" Type="http://schemas.openxmlformats.org/officeDocument/2006/relationships/oleObject" Target="../embeddings/oleObject1.bin"/><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7.xml"/><Relationship Id="rId4" Type="http://schemas.openxmlformats.org/officeDocument/2006/relationships/image" Target="../media/image15.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png"/><Relationship Id="rId7" Type="http://schemas.openxmlformats.org/officeDocument/2006/relationships/image" Target="../media/image19.png"/><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3.png"/><Relationship Id="rId2" Type="http://schemas.microsoft.com/office/2007/relationships/hdphoto" Target="../media/image2.wdp"/><Relationship Id="rId12" Type="http://schemas.openxmlformats.org/officeDocument/2006/relationships/notesSlide" Target="../notesSlides/notesSlide21.xml"/><Relationship Id="rId11" Type="http://schemas.openxmlformats.org/officeDocument/2006/relationships/slideLayout" Target="../slideLayouts/slideLayout7.xml"/><Relationship Id="rId10" Type="http://schemas.openxmlformats.org/officeDocument/2006/relationships/image" Target="../media/image22.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7.xml"/><Relationship Id="rId4" Type="http://schemas.openxmlformats.org/officeDocument/2006/relationships/image" Target="../media/image23.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6" Type="http://schemas.openxmlformats.org/officeDocument/2006/relationships/notesSlide" Target="../notesSlides/notesSlide44.xml"/><Relationship Id="rId5" Type="http://schemas.openxmlformats.org/officeDocument/2006/relationships/slideLayout" Target="../slideLayouts/slideLayout7.xml"/><Relationship Id="rId4" Type="http://schemas.openxmlformats.org/officeDocument/2006/relationships/image" Target="../media/image24.emf"/><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7.xml.rels><?xml version="1.0" encoding="UTF-8" standalone="yes"?>
<Relationships xmlns="http://schemas.openxmlformats.org/package/2006/relationships"><Relationship Id="rId6" Type="http://schemas.openxmlformats.org/officeDocument/2006/relationships/notesSlide" Target="../notesSlides/notesSlide46.xml"/><Relationship Id="rId5" Type="http://schemas.openxmlformats.org/officeDocument/2006/relationships/slideLayout" Target="../slideLayouts/slideLayout7.xml"/><Relationship Id="rId4" Type="http://schemas.openxmlformats.org/officeDocument/2006/relationships/image" Target="../media/image25.emf"/><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8.xml.rels><?xml version="1.0" encoding="UTF-8" standalone="yes"?>
<Relationships xmlns="http://schemas.openxmlformats.org/package/2006/relationships"><Relationship Id="rId6" Type="http://schemas.openxmlformats.org/officeDocument/2006/relationships/notesSlide" Target="../notesSlides/notesSlide47.xml"/><Relationship Id="rId5" Type="http://schemas.openxmlformats.org/officeDocument/2006/relationships/slideLayout" Target="../slideLayouts/slideLayout7.xml"/><Relationship Id="rId4" Type="http://schemas.openxmlformats.org/officeDocument/2006/relationships/image" Target="../media/image26.emf"/><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9.xml.rels><?xml version="1.0" encoding="UTF-8" standalone="yes"?>
<Relationships xmlns="http://schemas.openxmlformats.org/package/2006/relationships"><Relationship Id="rId6" Type="http://schemas.openxmlformats.org/officeDocument/2006/relationships/notesSlide" Target="../notesSlides/notesSlide48.xml"/><Relationship Id="rId5" Type="http://schemas.openxmlformats.org/officeDocument/2006/relationships/slideLayout" Target="../slideLayouts/slideLayout7.xml"/><Relationship Id="rId4" Type="http://schemas.openxmlformats.org/officeDocument/2006/relationships/image" Target="../media/image27.emf"/><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6" Type="http://schemas.openxmlformats.org/officeDocument/2006/relationships/notesSlide" Target="../notesSlides/notesSlide49.xml"/><Relationship Id="rId5" Type="http://schemas.openxmlformats.org/officeDocument/2006/relationships/slideLayout" Target="../slideLayouts/slideLayout7.xml"/><Relationship Id="rId4" Type="http://schemas.openxmlformats.org/officeDocument/2006/relationships/image" Target="../media/image28.emf"/><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1.xml.rels><?xml version="1.0" encoding="UTF-8" standalone="yes"?>
<Relationships xmlns="http://schemas.openxmlformats.org/package/2006/relationships"><Relationship Id="rId6" Type="http://schemas.openxmlformats.org/officeDocument/2006/relationships/notesSlide" Target="../notesSlides/notesSlide50.xml"/><Relationship Id="rId5" Type="http://schemas.openxmlformats.org/officeDocument/2006/relationships/slideLayout" Target="../slideLayouts/slideLayout7.xml"/><Relationship Id="rId4" Type="http://schemas.openxmlformats.org/officeDocument/2006/relationships/image" Target="../media/image29.emf"/><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2.xml.rels><?xml version="1.0" encoding="UTF-8" standalone="yes"?>
<Relationships xmlns="http://schemas.openxmlformats.org/package/2006/relationships"><Relationship Id="rId6" Type="http://schemas.openxmlformats.org/officeDocument/2006/relationships/notesSlide" Target="../notesSlides/notesSlide51.xml"/><Relationship Id="rId5" Type="http://schemas.openxmlformats.org/officeDocument/2006/relationships/slideLayout" Target="../slideLayouts/slideLayout7.xml"/><Relationship Id="rId4" Type="http://schemas.openxmlformats.org/officeDocument/2006/relationships/image" Target="../media/image30.emf"/><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3.xml.rels><?xml version="1.0" encoding="UTF-8" standalone="yes"?>
<Relationships xmlns="http://schemas.openxmlformats.org/package/2006/relationships"><Relationship Id="rId6" Type="http://schemas.openxmlformats.org/officeDocument/2006/relationships/notesSlide" Target="../notesSlides/notesSlide52.xml"/><Relationship Id="rId5" Type="http://schemas.openxmlformats.org/officeDocument/2006/relationships/slideLayout" Target="../slideLayouts/slideLayout7.xml"/><Relationship Id="rId4" Type="http://schemas.openxmlformats.org/officeDocument/2006/relationships/image" Target="../media/image31.emf"/><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4.xml.rels><?xml version="1.0" encoding="UTF-8" standalone="yes"?>
<Relationships xmlns="http://schemas.openxmlformats.org/package/2006/relationships"><Relationship Id="rId6" Type="http://schemas.openxmlformats.org/officeDocument/2006/relationships/notesSlide" Target="../notesSlides/notesSlide53.xml"/><Relationship Id="rId5" Type="http://schemas.openxmlformats.org/officeDocument/2006/relationships/slideLayout" Target="../slideLayouts/slideLayout7.xml"/><Relationship Id="rId4" Type="http://schemas.openxmlformats.org/officeDocument/2006/relationships/image" Target="../media/image32.emf"/><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5.xml.rels><?xml version="1.0" encoding="UTF-8" standalone="yes"?>
<Relationships xmlns="http://schemas.openxmlformats.org/package/2006/relationships"><Relationship Id="rId6" Type="http://schemas.openxmlformats.org/officeDocument/2006/relationships/notesSlide" Target="../notesSlides/notesSlide54.xml"/><Relationship Id="rId5" Type="http://schemas.openxmlformats.org/officeDocument/2006/relationships/slideLayout" Target="../slideLayouts/slideLayout7.xml"/><Relationship Id="rId4" Type="http://schemas.openxmlformats.org/officeDocument/2006/relationships/image" Target="../media/image33.emf"/><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6.xml.rels><?xml version="1.0" encoding="UTF-8" standalone="yes"?>
<Relationships xmlns="http://schemas.openxmlformats.org/package/2006/relationships"><Relationship Id="rId5" Type="http://schemas.openxmlformats.org/officeDocument/2006/relationships/notesSlide" Target="../notesSlides/notesSlide5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7.xml.rels><?xml version="1.0" encoding="UTF-8" standalone="yes"?>
<Relationships xmlns="http://schemas.openxmlformats.org/package/2006/relationships"><Relationship Id="rId5" Type="http://schemas.openxmlformats.org/officeDocument/2006/relationships/notesSlide" Target="../notesSlides/notesSlide5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8.xml.rels><?xml version="1.0" encoding="UTF-8" standalone="yes"?>
<Relationships xmlns="http://schemas.openxmlformats.org/package/2006/relationships"><Relationship Id="rId5" Type="http://schemas.openxmlformats.org/officeDocument/2006/relationships/notesSlide" Target="../notesSlides/notesSlide5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9.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第三章：企业信用管理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999345" y="4352925"/>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2" descr="qt_temp"/>
          <p:cNvPicPr>
            <a:picLocks noChangeAspect="true"/>
          </p:cNvPicPr>
          <p:nvPr/>
        </p:nvPicPr>
        <p:blipFill>
          <a:blip r:embed="rId7"/>
          <a:stretch>
            <a:fillRect/>
          </a:stretch>
        </p:blipFill>
        <p:spPr>
          <a:xfrm>
            <a:off x="8296910" y="4352925"/>
            <a:ext cx="1306195" cy="13061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一、赊销的必要性</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22212" name="Rectangle 3"/>
          <p:cNvSpPr>
            <a:spLocks noGrp="true"/>
          </p:cNvSpPr>
          <p:nvPr/>
        </p:nvSpPr>
        <p:spPr>
          <a:xfrm>
            <a:off x="1986915" y="1573213"/>
            <a:ext cx="8218488" cy="200977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algn="ctr" eaLnBrk="1" hangingPunct="1">
              <a:buNone/>
            </a:pPr>
            <a:r>
              <a:rPr lang="en-US" altLang="zh-CN" sz="2000" dirty="0">
                <a:solidFill>
                  <a:srgbClr val="0000FF"/>
                </a:solidFill>
                <a:latin typeface="微软雅黑" panose="020B0503020204020204" charset="-122"/>
                <a:ea typeface="微软雅黑" panose="020B0503020204020204" charset="-122"/>
                <a:cs typeface="微软雅黑" panose="020B0503020204020204" charset="-122"/>
              </a:rPr>
              <a:t>DSO</a:t>
            </a:r>
            <a:r>
              <a:rPr lang="zh-CN" altLang="en-US" sz="2000" dirty="0">
                <a:solidFill>
                  <a:srgbClr val="0000FF"/>
                </a:solidFill>
                <a:latin typeface="微软雅黑" panose="020B0503020204020204" charset="-122"/>
                <a:ea typeface="微软雅黑" panose="020B0503020204020204" charset="-122"/>
                <a:cs typeface="微软雅黑" panose="020B0503020204020204" charset="-122"/>
              </a:rPr>
              <a:t>与资金管理</a:t>
            </a:r>
            <a:endParaRPr lang="zh-CN" altLang="en-US" sz="2000" dirty="0">
              <a:solidFill>
                <a:srgbClr val="0000FF"/>
              </a:solidFill>
              <a:latin typeface="微软雅黑" panose="020B0503020204020204" charset="-122"/>
              <a:ea typeface="微软雅黑" panose="020B0503020204020204" charset="-122"/>
              <a:cs typeface="微软雅黑" panose="020B0503020204020204" charset="-122"/>
            </a:endParaRPr>
          </a:p>
          <a:p>
            <a:pPr eaLnBrk="1" hangingPunct="1"/>
            <a:r>
              <a:rPr lang="zh-CN" altLang="en-US" sz="2400" dirty="0">
                <a:latin typeface="微软雅黑" panose="020B0503020204020204" charset="-122"/>
                <a:ea typeface="微软雅黑" panose="020B0503020204020204" charset="-122"/>
                <a:cs typeface="微软雅黑" panose="020B0503020204020204" charset="-122"/>
              </a:rPr>
              <a:t>假定美国人、欧洲人、中国人在做同行业的生意，而他们皆拥有壹万元资金；</a:t>
            </a:r>
            <a:endParaRPr lang="zh-CN" altLang="en-US" sz="2400" dirty="0">
              <a:latin typeface="微软雅黑" panose="020B0503020204020204" charset="-122"/>
              <a:ea typeface="微软雅黑" panose="020B0503020204020204" charset="-122"/>
              <a:cs typeface="微软雅黑" panose="020B0503020204020204" charset="-122"/>
            </a:endParaRPr>
          </a:p>
          <a:p>
            <a:pPr eaLnBrk="1" hangingPunct="1"/>
            <a:r>
              <a:rPr lang="zh-CN" altLang="en-US" sz="2400" dirty="0">
                <a:latin typeface="微软雅黑" panose="020B0503020204020204" charset="-122"/>
                <a:ea typeface="微软雅黑" panose="020B0503020204020204" charset="-122"/>
                <a:cs typeface="微软雅黑" panose="020B0503020204020204" charset="-122"/>
              </a:rPr>
              <a:t>根据各国的行业平均应收账在外天数</a:t>
            </a:r>
            <a:r>
              <a:rPr lang="en-US" altLang="zh-CN" sz="2400" dirty="0">
                <a:latin typeface="微软雅黑" panose="020B0503020204020204" charset="-122"/>
                <a:ea typeface="微软雅黑" panose="020B0503020204020204" charset="-122"/>
                <a:cs typeface="微软雅黑" panose="020B0503020204020204" charset="-122"/>
              </a:rPr>
              <a:t>(DSO)</a:t>
            </a:r>
            <a:r>
              <a:rPr lang="zh-CN" altLang="en-US" sz="2400" dirty="0">
                <a:latin typeface="微软雅黑" panose="020B0503020204020204" charset="-122"/>
                <a:ea typeface="微软雅黑" panose="020B0503020204020204" charset="-122"/>
                <a:cs typeface="微软雅黑" panose="020B0503020204020204" charset="-122"/>
              </a:rPr>
              <a:t>统计</a:t>
            </a:r>
            <a:r>
              <a:rPr lang="en-US" altLang="zh-CN" sz="2400" dirty="0">
                <a:latin typeface="微软雅黑" panose="020B0503020204020204" charset="-122"/>
                <a:ea typeface="微软雅黑" panose="020B0503020204020204" charset="-122"/>
                <a:cs typeface="微软雅黑" panose="020B0503020204020204" charset="-122"/>
              </a:rPr>
              <a:t>:</a:t>
            </a:r>
            <a:endParaRPr lang="en-US" altLang="zh-CN" sz="2400" dirty="0">
              <a:latin typeface="微软雅黑" panose="020B0503020204020204" charset="-122"/>
              <a:ea typeface="微软雅黑" panose="020B0503020204020204" charset="-122"/>
              <a:cs typeface="微软雅黑" panose="020B0503020204020204" charset="-122"/>
            </a:endParaRPr>
          </a:p>
        </p:txBody>
      </p:sp>
      <p:graphicFrame>
        <p:nvGraphicFramePr>
          <p:cNvPr id="245799" name="Group 39"/>
          <p:cNvGraphicFramePr>
            <a:graphicFrameLocks noGrp="true"/>
          </p:cNvGraphicFramePr>
          <p:nvPr/>
        </p:nvGraphicFramePr>
        <p:xfrm>
          <a:off x="2112328" y="3800475"/>
          <a:ext cx="8147050" cy="2000250"/>
        </p:xfrm>
        <a:graphic>
          <a:graphicData uri="http://schemas.openxmlformats.org/drawingml/2006/table">
            <a:tbl>
              <a:tblPr/>
              <a:tblGrid>
                <a:gridCol w="1184275"/>
                <a:gridCol w="1073150"/>
                <a:gridCol w="1857375"/>
                <a:gridCol w="2095500"/>
                <a:gridCol w="1936750"/>
              </a:tblGrid>
              <a:tr h="487632">
                <a:tc>
                  <a:txBody>
                    <a:bodyPr/>
                    <a:lstStyle/>
                    <a:p>
                      <a:pPr marL="0" marR="0" lvl="0" indent="0" algn="ctr" defTabSz="914400" rtl="0" eaLnBrk="0" fontAlgn="base" latinLnBrk="0" hangingPunct="0">
                        <a:spcBef>
                          <a:spcPct val="0"/>
                        </a:spcBef>
                        <a:spcAft>
                          <a:spcPct val="0"/>
                        </a:spcAft>
                        <a:buClr>
                          <a:schemeClr val="hlink"/>
                        </a:buClr>
                        <a:buSzTx/>
                        <a:buFont typeface="Wingdings" panose="05000000000000000000" pitchFamily="2" charset="2"/>
                        <a:buNone/>
                      </a:pPr>
                      <a:r>
                        <a:rPr kumimoji="0" lang="zh-CN" altLang="en-US" sz="24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 国家 </a:t>
                      </a:r>
                      <a:endParaRPr kumimoji="0" lang="zh-CN" altLang="en-US" sz="24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696" marB="45696" horzOverflow="overflow">
                    <a:lnL w="38100" cap="flat" cmpd="sng" algn="ctr">
                      <a:solidFill>
                        <a:srgbClr val="FF9900"/>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rgbClr val="FF9900"/>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
                          <a:schemeClr val="hlink"/>
                        </a:buClr>
                        <a:buSzTx/>
                        <a:buFont typeface="Wingdings" panose="05000000000000000000" pitchFamily="2" charset="2"/>
                        <a:buNone/>
                      </a:pPr>
                      <a:r>
                        <a:rPr kumimoji="0" lang="zh-CN" altLang="en-US" sz="2400" b="0" i="0" u="none" strike="noStrike" cap="none" normalizeH="0" baseline="0">
                          <a:ln>
                            <a:noFill/>
                          </a:ln>
                          <a:solidFill>
                            <a:srgbClr val="006600"/>
                          </a:solidFill>
                          <a:effectLst/>
                          <a:latin typeface="微软雅黑" panose="020B0503020204020204" charset="-122"/>
                          <a:ea typeface="微软雅黑" panose="020B0503020204020204" charset="-122"/>
                        </a:rPr>
                        <a:t>金额</a:t>
                      </a:r>
                      <a:endParaRPr kumimoji="0" lang="zh-CN" altLang="en-US" sz="2400" b="0" i="0" u="none" strike="noStrike" cap="none" normalizeH="0" baseline="0">
                        <a:ln>
                          <a:noFill/>
                        </a:ln>
                        <a:solidFill>
                          <a:srgbClr val="006600"/>
                        </a:solidFill>
                        <a:effectLst/>
                        <a:latin typeface="微软雅黑" panose="020B0503020204020204" charset="-122"/>
                        <a:ea typeface="微软雅黑" panose="020B0503020204020204" charset="-122"/>
                      </a:endParaRPr>
                    </a:p>
                  </a:txBody>
                  <a:tcPr marT="45696" marB="4569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rgbClr val="FF9900"/>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
                          <a:schemeClr val="hlink"/>
                        </a:buClr>
                        <a:buSzTx/>
                        <a:buFont typeface="Wingdings" panose="05000000000000000000" pitchFamily="2" charset="2"/>
                        <a:buNone/>
                      </a:pPr>
                      <a:r>
                        <a:rPr kumimoji="0" lang="en-US" altLang="zh-CN" sz="2400" b="0" i="0" u="none" strike="noStrike" cap="none" normalizeH="0" baseline="0" dirty="0">
                          <a:ln>
                            <a:noFill/>
                          </a:ln>
                          <a:solidFill>
                            <a:srgbClr val="FF0000"/>
                          </a:solidFill>
                          <a:effectLst/>
                          <a:latin typeface="微软雅黑" panose="020B0503020204020204" charset="-122"/>
                          <a:ea typeface="微软雅黑" panose="020B0503020204020204" charset="-122"/>
                        </a:rPr>
                        <a:t>DSO</a:t>
                      </a:r>
                      <a:endParaRPr kumimoji="0" lang="en-US" altLang="zh-CN" sz="2400" b="0" i="0" u="none" strike="noStrike" cap="none" normalizeH="0" baseline="0" dirty="0">
                        <a:ln>
                          <a:noFill/>
                        </a:ln>
                        <a:solidFill>
                          <a:srgbClr val="FF0000"/>
                        </a:solidFill>
                        <a:effectLst/>
                        <a:latin typeface="微软雅黑" panose="020B0503020204020204" charset="-122"/>
                        <a:ea typeface="微软雅黑" panose="020B0503020204020204" charset="-122"/>
                      </a:endParaRPr>
                    </a:p>
                  </a:txBody>
                  <a:tcPr marT="45696" marB="4569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rgbClr val="FF9900"/>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
                          <a:schemeClr val="hlink"/>
                        </a:buClr>
                        <a:buSzTx/>
                        <a:buFont typeface="Wingdings" panose="05000000000000000000" pitchFamily="2" charset="2"/>
                        <a:buNone/>
                      </a:pPr>
                      <a:r>
                        <a:rPr kumimoji="0" lang="zh-CN" altLang="en-US" sz="2400" b="0" i="0" u="none" strike="noStrike" cap="none" normalizeH="0" baseline="0">
                          <a:ln>
                            <a:noFill/>
                          </a:ln>
                          <a:solidFill>
                            <a:srgbClr val="006600"/>
                          </a:solidFill>
                          <a:effectLst/>
                          <a:latin typeface="微软雅黑" panose="020B0503020204020204" charset="-122"/>
                          <a:ea typeface="微软雅黑" panose="020B0503020204020204" charset="-122"/>
                        </a:rPr>
                        <a:t>年周转次数</a:t>
                      </a:r>
                      <a:endParaRPr kumimoji="0" lang="zh-CN" altLang="en-US" sz="2400" b="0" i="0" u="none" strike="noStrike" cap="none" normalizeH="0" baseline="0">
                        <a:ln>
                          <a:noFill/>
                        </a:ln>
                        <a:solidFill>
                          <a:srgbClr val="006600"/>
                        </a:solidFill>
                        <a:effectLst/>
                        <a:latin typeface="微软雅黑" panose="020B0503020204020204" charset="-122"/>
                        <a:ea typeface="微软雅黑" panose="020B0503020204020204" charset="-122"/>
                      </a:endParaRPr>
                    </a:p>
                  </a:txBody>
                  <a:tcPr marT="45696" marB="4569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rgbClr val="FF9900"/>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
                          <a:schemeClr val="hlink"/>
                        </a:buClr>
                        <a:buSzTx/>
                        <a:buFont typeface="Wingdings" panose="05000000000000000000" pitchFamily="2" charset="2"/>
                        <a:buNone/>
                      </a:pPr>
                      <a:r>
                        <a:rPr kumimoji="0" lang="zh-CN" altLang="en-US" sz="2400" b="0" i="0" u="none" strike="noStrike" cap="none" normalizeH="0" baseline="0">
                          <a:ln>
                            <a:noFill/>
                          </a:ln>
                          <a:solidFill>
                            <a:srgbClr val="FF0000"/>
                          </a:solidFill>
                          <a:effectLst/>
                          <a:latin typeface="微软雅黑" panose="020B0503020204020204" charset="-122"/>
                          <a:ea typeface="微软雅黑" panose="020B0503020204020204" charset="-122"/>
                        </a:rPr>
                        <a:t>等于金额</a:t>
                      </a:r>
                      <a:endParaRPr kumimoji="0" lang="zh-CN" altLang="en-US" sz="2400" b="0" i="0" u="none" strike="noStrike" cap="none" normalizeH="0" baseline="0">
                        <a:ln>
                          <a:noFill/>
                        </a:ln>
                        <a:solidFill>
                          <a:srgbClr val="FF0000"/>
                        </a:solidFill>
                        <a:effectLst/>
                        <a:latin typeface="微软雅黑" panose="020B0503020204020204" charset="-122"/>
                        <a:ea typeface="微软雅黑" panose="020B0503020204020204" charset="-122"/>
                      </a:endParaRPr>
                    </a:p>
                  </a:txBody>
                  <a:tcPr marT="45696" marB="45696" horzOverflow="overflow">
                    <a:lnL w="12700" cap="flat" cmpd="sng" algn="ctr">
                      <a:solidFill>
                        <a:schemeClr val="tx1"/>
                      </a:solidFill>
                      <a:prstDash val="solid"/>
                      <a:miter lim="800000"/>
                      <a:headEnd type="none" w="med" len="med"/>
                      <a:tailEnd type="none" w="med" len="med"/>
                    </a:lnL>
                    <a:lnR w="38100" cap="flat" cmpd="sng" algn="ctr">
                      <a:solidFill>
                        <a:srgbClr val="FF9900"/>
                      </a:solidFill>
                      <a:prstDash val="solid"/>
                      <a:miter lim="800000"/>
                      <a:headEnd type="none" w="med" len="med"/>
                      <a:tailEnd type="none" w="med" len="med"/>
                    </a:lnR>
                    <a:lnT w="38100" cap="flat" cmpd="sng" algn="ctr">
                      <a:solidFill>
                        <a:srgbClr val="FF9900"/>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20427">
                <a:tc>
                  <a:txBody>
                    <a:bodyPr/>
                    <a:lstStyle/>
                    <a:p>
                      <a:pPr marL="0" marR="0" lvl="0" indent="0" algn="ctr" defTabSz="914400" rtl="0" eaLnBrk="0" fontAlgn="base" latinLnBrk="0" hangingPunct="0">
                        <a:spcBef>
                          <a:spcPct val="0"/>
                        </a:spcBef>
                        <a:spcAft>
                          <a:spcPct val="0"/>
                        </a:spcAft>
                        <a:buClr>
                          <a:schemeClr val="hlink"/>
                        </a:buClr>
                        <a:buSzTx/>
                        <a:buFont typeface="Wingdings" panose="05000000000000000000" pitchFamily="2" charset="2"/>
                        <a:buNone/>
                      </a:pPr>
                      <a:r>
                        <a:rPr kumimoji="0" lang="zh-CN" altLang="en-US" sz="24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 美国 </a:t>
                      </a:r>
                      <a:endParaRPr kumimoji="0" lang="zh-CN" altLang="en-US" sz="24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696" marB="45696" horzOverflow="overflow">
                    <a:lnL w="38100" cap="flat" cmpd="sng" algn="ctr">
                      <a:solidFill>
                        <a:srgbClr val="FF9900"/>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
                          <a:schemeClr val="hlink"/>
                        </a:buClr>
                        <a:buSzTx/>
                        <a:buFont typeface="Wingdings" panose="05000000000000000000" pitchFamily="2" charset="2"/>
                        <a:buNone/>
                      </a:pPr>
                      <a:r>
                        <a:rPr kumimoji="0" lang="zh-CN" altLang="en-US" sz="2400" b="0" i="0" u="none" strike="noStrike" cap="none" normalizeH="0" baseline="0" dirty="0">
                          <a:ln>
                            <a:noFill/>
                          </a:ln>
                          <a:solidFill>
                            <a:srgbClr val="006600"/>
                          </a:solidFill>
                          <a:effectLst/>
                          <a:latin typeface="微软雅黑" panose="020B0503020204020204" charset="-122"/>
                          <a:ea typeface="微软雅黑" panose="020B0503020204020204" charset="-122"/>
                        </a:rPr>
                        <a:t>一万</a:t>
                      </a:r>
                      <a:endParaRPr kumimoji="0" lang="zh-CN" altLang="en-US" sz="2400" b="0" i="0" u="none" strike="noStrike" cap="none" normalizeH="0" baseline="0" dirty="0">
                        <a:ln>
                          <a:noFill/>
                        </a:ln>
                        <a:solidFill>
                          <a:srgbClr val="006600"/>
                        </a:solidFill>
                        <a:effectLst/>
                        <a:latin typeface="微软雅黑" panose="020B0503020204020204" charset="-122"/>
                        <a:ea typeface="微软雅黑" panose="020B0503020204020204" charset="-122"/>
                      </a:endParaRPr>
                    </a:p>
                  </a:txBody>
                  <a:tcPr marT="45696" marB="4569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
                          <a:schemeClr val="hlink"/>
                        </a:buClr>
                        <a:buSzTx/>
                        <a:buFont typeface="Wingdings" panose="05000000000000000000" pitchFamily="2" charset="2"/>
                        <a:buNone/>
                      </a:pPr>
                      <a:r>
                        <a:rPr kumimoji="0" lang="en-US" altLang="zh-CN" sz="2400" b="0" i="0" u="none" strike="noStrike" cap="none" normalizeH="0" baseline="0">
                          <a:ln>
                            <a:noFill/>
                          </a:ln>
                          <a:solidFill>
                            <a:srgbClr val="FF0000"/>
                          </a:solidFill>
                          <a:effectLst/>
                          <a:latin typeface="微软雅黑" panose="020B0503020204020204" charset="-122"/>
                          <a:ea typeface="微软雅黑" panose="020B0503020204020204" charset="-122"/>
                          <a:cs typeface="微软雅黑" panose="020B0503020204020204" charset="-122"/>
                        </a:rPr>
                        <a:t>9</a:t>
                      </a:r>
                      <a:r>
                        <a:rPr kumimoji="0" lang="zh-CN" altLang="en-US" sz="2400" b="0" i="0" u="none" strike="noStrike" cap="none" normalizeH="0" baseline="0">
                          <a:ln>
                            <a:noFill/>
                          </a:ln>
                          <a:solidFill>
                            <a:srgbClr val="FF0000"/>
                          </a:solidFill>
                          <a:effectLst/>
                          <a:latin typeface="微软雅黑" panose="020B0503020204020204" charset="-122"/>
                          <a:ea typeface="微软雅黑" panose="020B0503020204020204" charset="-122"/>
                          <a:cs typeface="微软雅黑" panose="020B0503020204020204" charset="-122"/>
                        </a:rPr>
                        <a:t>天</a:t>
                      </a:r>
                      <a:endParaRPr kumimoji="0" lang="zh-CN" altLang="en-US" sz="2400" b="0" i="0" u="none" strike="noStrike" cap="none" normalizeH="0" baseline="0">
                        <a:ln>
                          <a:noFill/>
                        </a:ln>
                        <a:solidFill>
                          <a:srgbClr val="FF0000"/>
                        </a:solidFill>
                        <a:effectLst/>
                        <a:latin typeface="微软雅黑" panose="020B0503020204020204" charset="-122"/>
                        <a:ea typeface="微软雅黑" panose="020B0503020204020204" charset="-122"/>
                        <a:cs typeface="微软雅黑" panose="020B0503020204020204" charset="-122"/>
                      </a:endParaRPr>
                    </a:p>
                  </a:txBody>
                  <a:tcPr marT="45696" marB="4569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
                          <a:schemeClr val="hlink"/>
                        </a:buClr>
                        <a:buSzTx/>
                        <a:buFont typeface="Wingdings" panose="05000000000000000000" pitchFamily="2" charset="2"/>
                        <a:buNone/>
                      </a:pPr>
                      <a:r>
                        <a:rPr kumimoji="0" lang="en-US" altLang="zh-CN" sz="2400" b="0" i="0" u="none" strike="noStrike" cap="none" normalizeH="0" baseline="0">
                          <a:ln>
                            <a:noFill/>
                          </a:ln>
                          <a:solidFill>
                            <a:srgbClr val="006600"/>
                          </a:solidFill>
                          <a:effectLst/>
                          <a:latin typeface="微软雅黑" panose="020B0503020204020204" charset="-122"/>
                          <a:ea typeface="微软雅黑" panose="020B0503020204020204" charset="-122"/>
                          <a:cs typeface="微软雅黑" panose="020B0503020204020204" charset="-122"/>
                        </a:rPr>
                        <a:t>40</a:t>
                      </a:r>
                      <a:r>
                        <a:rPr kumimoji="0" lang="zh-CN" altLang="en-US" sz="2400" b="0" i="0" u="none" strike="noStrike" cap="none" normalizeH="0" baseline="0">
                          <a:ln>
                            <a:noFill/>
                          </a:ln>
                          <a:solidFill>
                            <a:srgbClr val="006600"/>
                          </a:solidFill>
                          <a:effectLst/>
                          <a:latin typeface="微软雅黑" panose="020B0503020204020204" charset="-122"/>
                          <a:ea typeface="微软雅黑" panose="020B0503020204020204" charset="-122"/>
                          <a:cs typeface="微软雅黑" panose="020B0503020204020204" charset="-122"/>
                        </a:rPr>
                        <a:t>次</a:t>
                      </a:r>
                      <a:endParaRPr kumimoji="0" lang="zh-CN" altLang="en-US" sz="2400" b="0" i="0" u="none" strike="noStrike" cap="none" normalizeH="0" baseline="0">
                        <a:ln>
                          <a:noFill/>
                        </a:ln>
                        <a:solidFill>
                          <a:srgbClr val="006600"/>
                        </a:solidFill>
                        <a:effectLst/>
                        <a:latin typeface="微软雅黑" panose="020B0503020204020204" charset="-122"/>
                        <a:ea typeface="微软雅黑" panose="020B0503020204020204" charset="-122"/>
                        <a:cs typeface="微软雅黑" panose="020B0503020204020204" charset="-122"/>
                      </a:endParaRPr>
                    </a:p>
                  </a:txBody>
                  <a:tcPr marT="45696" marB="4569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
                          <a:schemeClr val="hlink"/>
                        </a:buClr>
                        <a:buSzTx/>
                        <a:buFont typeface="Wingdings" panose="05000000000000000000" pitchFamily="2" charset="2"/>
                        <a:buNone/>
                      </a:pPr>
                      <a:r>
                        <a:rPr kumimoji="0" lang="en-US" altLang="zh-CN" sz="2400" b="0" i="0" u="none" strike="noStrike" cap="none" normalizeH="0" baseline="0">
                          <a:ln>
                            <a:noFill/>
                          </a:ln>
                          <a:solidFill>
                            <a:srgbClr val="FF0000"/>
                          </a:solidFill>
                          <a:effectLst/>
                          <a:latin typeface="微软雅黑" panose="020B0503020204020204" charset="-122"/>
                          <a:ea typeface="微软雅黑" panose="020B0503020204020204" charset="-122"/>
                          <a:cs typeface="微软雅黑" panose="020B0503020204020204" charset="-122"/>
                        </a:rPr>
                        <a:t>40</a:t>
                      </a:r>
                      <a:r>
                        <a:rPr kumimoji="0" lang="zh-CN" altLang="en-US" sz="2400" b="0" i="0" u="none" strike="noStrike" cap="none" normalizeH="0" baseline="0">
                          <a:ln>
                            <a:noFill/>
                          </a:ln>
                          <a:solidFill>
                            <a:srgbClr val="FF0000"/>
                          </a:solidFill>
                          <a:effectLst/>
                          <a:latin typeface="微软雅黑" panose="020B0503020204020204" charset="-122"/>
                          <a:ea typeface="微软雅黑" panose="020B0503020204020204" charset="-122"/>
                          <a:cs typeface="微软雅黑" panose="020B0503020204020204" charset="-122"/>
                        </a:rPr>
                        <a:t>万</a:t>
                      </a:r>
                      <a:endParaRPr kumimoji="0" lang="zh-CN" altLang="en-US" sz="2400" b="0" i="0" u="none" strike="noStrike" cap="none" normalizeH="0" baseline="0">
                        <a:ln>
                          <a:noFill/>
                        </a:ln>
                        <a:solidFill>
                          <a:srgbClr val="FF0000"/>
                        </a:solidFill>
                        <a:effectLst/>
                        <a:latin typeface="微软雅黑" panose="020B0503020204020204" charset="-122"/>
                        <a:ea typeface="微软雅黑" panose="020B0503020204020204" charset="-122"/>
                        <a:cs typeface="微软雅黑" panose="020B0503020204020204" charset="-122"/>
                      </a:endParaRPr>
                    </a:p>
                  </a:txBody>
                  <a:tcPr marT="45696" marB="45696" horzOverflow="overflow">
                    <a:lnL w="12700" cap="flat" cmpd="sng" algn="ctr">
                      <a:solidFill>
                        <a:schemeClr val="tx1"/>
                      </a:solidFill>
                      <a:prstDash val="solid"/>
                      <a:miter lim="800000"/>
                      <a:headEnd type="none" w="med" len="med"/>
                      <a:tailEnd type="none" w="med" len="med"/>
                    </a:lnL>
                    <a:lnR w="38100" cap="flat" cmpd="sng" algn="ctr">
                      <a:solidFill>
                        <a:srgbClr val="FF9900"/>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7632">
                <a:tc>
                  <a:txBody>
                    <a:bodyPr/>
                    <a:lstStyle/>
                    <a:p>
                      <a:pPr marL="0" marR="0" lvl="0" indent="0" algn="ctr" defTabSz="914400" rtl="0" eaLnBrk="0" fontAlgn="base" latinLnBrk="0" hangingPunct="0">
                        <a:spcBef>
                          <a:spcPct val="0"/>
                        </a:spcBef>
                        <a:spcAft>
                          <a:spcPct val="0"/>
                        </a:spcAft>
                        <a:buClr>
                          <a:schemeClr val="hlink"/>
                        </a:buClr>
                        <a:buSzTx/>
                        <a:buFont typeface="Wingdings" panose="05000000000000000000" pitchFamily="2" charset="2"/>
                        <a:buNone/>
                      </a:pPr>
                      <a:r>
                        <a:rPr kumimoji="0" lang="zh-CN" altLang="en-US" sz="24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 欧洲 </a:t>
                      </a:r>
                      <a:endParaRPr kumimoji="0" lang="zh-CN" altLang="en-US" sz="24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696" marB="45696" horzOverflow="overflow">
                    <a:lnL w="38100" cap="flat" cmpd="sng" algn="ctr">
                      <a:solidFill>
                        <a:srgbClr val="FF9900"/>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
                          <a:schemeClr val="hlink"/>
                        </a:buClr>
                        <a:buSzTx/>
                        <a:buFont typeface="Wingdings" panose="05000000000000000000" pitchFamily="2" charset="2"/>
                        <a:buNone/>
                      </a:pPr>
                      <a:r>
                        <a:rPr kumimoji="0" lang="zh-CN" altLang="en-US" sz="2400" b="0" i="0" u="none" strike="noStrike" cap="none" normalizeH="0" baseline="0" dirty="0">
                          <a:ln>
                            <a:noFill/>
                          </a:ln>
                          <a:solidFill>
                            <a:srgbClr val="006600"/>
                          </a:solidFill>
                          <a:effectLst/>
                          <a:latin typeface="微软雅黑" panose="020B0503020204020204" charset="-122"/>
                          <a:ea typeface="微软雅黑" panose="020B0503020204020204" charset="-122"/>
                        </a:rPr>
                        <a:t>一万</a:t>
                      </a:r>
                      <a:endParaRPr kumimoji="0" lang="zh-CN" altLang="en-US" sz="2400" b="0" i="0" u="none" strike="noStrike" cap="none" normalizeH="0" baseline="0" dirty="0">
                        <a:ln>
                          <a:noFill/>
                        </a:ln>
                        <a:solidFill>
                          <a:srgbClr val="006600"/>
                        </a:solidFill>
                        <a:effectLst/>
                        <a:latin typeface="微软雅黑" panose="020B0503020204020204" charset="-122"/>
                        <a:ea typeface="微软雅黑" panose="020B0503020204020204" charset="-122"/>
                      </a:endParaRPr>
                    </a:p>
                  </a:txBody>
                  <a:tcPr marT="45696" marB="4569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
                          <a:schemeClr val="hlink"/>
                        </a:buClr>
                        <a:buSzTx/>
                        <a:buFont typeface="Wingdings" panose="05000000000000000000" pitchFamily="2" charset="2"/>
                        <a:buNone/>
                      </a:pPr>
                      <a:r>
                        <a:rPr kumimoji="0" lang="en-US" altLang="zh-CN" sz="2400" b="0" i="0" u="none" strike="noStrike" cap="none" normalizeH="0" baseline="0" dirty="0">
                          <a:ln>
                            <a:noFill/>
                          </a:ln>
                          <a:solidFill>
                            <a:srgbClr val="FF0000"/>
                          </a:solidFill>
                          <a:effectLst/>
                          <a:latin typeface="微软雅黑" panose="020B0503020204020204" charset="-122"/>
                          <a:ea typeface="微软雅黑" panose="020B0503020204020204" charset="-122"/>
                          <a:cs typeface="微软雅黑" panose="020B0503020204020204" charset="-122"/>
                        </a:rPr>
                        <a:t>60~90</a:t>
                      </a:r>
                      <a:r>
                        <a:rPr kumimoji="0" lang="zh-CN" altLang="en-US" sz="2400" b="0" i="0" u="none" strike="noStrike" cap="none" normalizeH="0" baseline="0" dirty="0">
                          <a:ln>
                            <a:noFill/>
                          </a:ln>
                          <a:solidFill>
                            <a:srgbClr val="FF0000"/>
                          </a:solidFill>
                          <a:effectLst/>
                          <a:latin typeface="微软雅黑" panose="020B0503020204020204" charset="-122"/>
                          <a:ea typeface="微软雅黑" panose="020B0503020204020204" charset="-122"/>
                          <a:cs typeface="微软雅黑" panose="020B0503020204020204" charset="-122"/>
                        </a:rPr>
                        <a:t>天</a:t>
                      </a:r>
                      <a:endParaRPr kumimoji="0" lang="zh-CN" altLang="en-US" sz="2400" b="0" i="0" u="none" strike="noStrike" cap="none" normalizeH="0" baseline="0" dirty="0">
                        <a:ln>
                          <a:noFill/>
                        </a:ln>
                        <a:solidFill>
                          <a:srgbClr val="FF0000"/>
                        </a:solidFill>
                        <a:effectLst/>
                        <a:latin typeface="微软雅黑" panose="020B0503020204020204" charset="-122"/>
                        <a:ea typeface="微软雅黑" panose="020B0503020204020204" charset="-122"/>
                        <a:cs typeface="微软雅黑" panose="020B0503020204020204" charset="-122"/>
                      </a:endParaRPr>
                    </a:p>
                  </a:txBody>
                  <a:tcPr marT="45696" marB="4569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
                          <a:schemeClr val="hlink"/>
                        </a:buClr>
                        <a:buSzTx/>
                        <a:buFont typeface="Wingdings" panose="05000000000000000000" pitchFamily="2" charset="2"/>
                        <a:buNone/>
                      </a:pPr>
                      <a:r>
                        <a:rPr kumimoji="0" lang="en-US" altLang="zh-CN" sz="2400" b="0" i="0" u="none" strike="noStrike" cap="none" normalizeH="0" baseline="0">
                          <a:ln>
                            <a:noFill/>
                          </a:ln>
                          <a:solidFill>
                            <a:srgbClr val="006600"/>
                          </a:solidFill>
                          <a:effectLst/>
                          <a:latin typeface="微软雅黑" panose="020B0503020204020204" charset="-122"/>
                          <a:ea typeface="微软雅黑" panose="020B0503020204020204" charset="-122"/>
                          <a:cs typeface="微软雅黑" panose="020B0503020204020204" charset="-122"/>
                        </a:rPr>
                        <a:t>4~6</a:t>
                      </a:r>
                      <a:r>
                        <a:rPr kumimoji="0" lang="zh-CN" altLang="en-US" sz="2400" b="0" i="0" u="none" strike="noStrike" cap="none" normalizeH="0" baseline="0">
                          <a:ln>
                            <a:noFill/>
                          </a:ln>
                          <a:solidFill>
                            <a:srgbClr val="006600"/>
                          </a:solidFill>
                          <a:effectLst/>
                          <a:latin typeface="微软雅黑" panose="020B0503020204020204" charset="-122"/>
                          <a:ea typeface="微软雅黑" panose="020B0503020204020204" charset="-122"/>
                          <a:cs typeface="微软雅黑" panose="020B0503020204020204" charset="-122"/>
                        </a:rPr>
                        <a:t>次</a:t>
                      </a:r>
                      <a:endParaRPr kumimoji="0" lang="zh-CN" altLang="en-US" sz="2400" b="0" i="0" u="none" strike="noStrike" cap="none" normalizeH="0" baseline="0">
                        <a:ln>
                          <a:noFill/>
                        </a:ln>
                        <a:solidFill>
                          <a:srgbClr val="006600"/>
                        </a:solidFill>
                        <a:effectLst/>
                        <a:latin typeface="微软雅黑" panose="020B0503020204020204" charset="-122"/>
                        <a:ea typeface="微软雅黑" panose="020B0503020204020204" charset="-122"/>
                        <a:cs typeface="微软雅黑" panose="020B0503020204020204" charset="-122"/>
                      </a:endParaRPr>
                    </a:p>
                  </a:txBody>
                  <a:tcPr marT="45696" marB="4569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
                          <a:schemeClr val="hlink"/>
                        </a:buClr>
                        <a:buSzTx/>
                        <a:buFont typeface="Wingdings" panose="05000000000000000000" pitchFamily="2" charset="2"/>
                        <a:buNone/>
                      </a:pPr>
                      <a:r>
                        <a:rPr kumimoji="0" lang="en-US" altLang="zh-CN" sz="2400" b="0" i="0" u="none" strike="noStrike" cap="none" normalizeH="0" baseline="0">
                          <a:ln>
                            <a:noFill/>
                          </a:ln>
                          <a:solidFill>
                            <a:srgbClr val="FF0000"/>
                          </a:solidFill>
                          <a:effectLst/>
                          <a:latin typeface="微软雅黑" panose="020B0503020204020204" charset="-122"/>
                          <a:ea typeface="微软雅黑" panose="020B0503020204020204" charset="-122"/>
                          <a:cs typeface="微软雅黑" panose="020B0503020204020204" charset="-122"/>
                        </a:rPr>
                        <a:t>4~6</a:t>
                      </a:r>
                      <a:r>
                        <a:rPr kumimoji="0" lang="zh-CN" altLang="en-US" sz="2400" b="0" i="0" u="none" strike="noStrike" cap="none" normalizeH="0" baseline="0">
                          <a:ln>
                            <a:noFill/>
                          </a:ln>
                          <a:solidFill>
                            <a:srgbClr val="FF0000"/>
                          </a:solidFill>
                          <a:effectLst/>
                          <a:latin typeface="微软雅黑" panose="020B0503020204020204" charset="-122"/>
                          <a:ea typeface="微软雅黑" panose="020B0503020204020204" charset="-122"/>
                          <a:cs typeface="微软雅黑" panose="020B0503020204020204" charset="-122"/>
                        </a:rPr>
                        <a:t>万</a:t>
                      </a:r>
                      <a:endParaRPr kumimoji="0" lang="zh-CN" altLang="en-US" sz="2400" b="0" i="0" u="none" strike="noStrike" cap="none" normalizeH="0" baseline="0">
                        <a:ln>
                          <a:noFill/>
                        </a:ln>
                        <a:solidFill>
                          <a:srgbClr val="FF0000"/>
                        </a:solidFill>
                        <a:effectLst/>
                        <a:latin typeface="微软雅黑" panose="020B0503020204020204" charset="-122"/>
                        <a:ea typeface="微软雅黑" panose="020B0503020204020204" charset="-122"/>
                        <a:cs typeface="微软雅黑" panose="020B0503020204020204" charset="-122"/>
                      </a:endParaRPr>
                    </a:p>
                  </a:txBody>
                  <a:tcPr marT="45696" marB="45696" horzOverflow="overflow">
                    <a:lnL w="12700" cap="flat" cmpd="sng" algn="ctr">
                      <a:solidFill>
                        <a:schemeClr val="tx1"/>
                      </a:solidFill>
                      <a:prstDash val="solid"/>
                      <a:miter lim="800000"/>
                      <a:headEnd type="none" w="med" len="med"/>
                      <a:tailEnd type="none" w="med" len="med"/>
                    </a:lnL>
                    <a:lnR w="38100" cap="flat" cmpd="sng" algn="ctr">
                      <a:solidFill>
                        <a:srgbClr val="FF9900"/>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4559">
                <a:tc>
                  <a:txBody>
                    <a:bodyPr/>
                    <a:lstStyle/>
                    <a:p>
                      <a:pPr marL="0" marR="0" lvl="0" indent="0" algn="ctr" defTabSz="914400" rtl="0" eaLnBrk="0" fontAlgn="base" latinLnBrk="0" hangingPunct="0">
                        <a:spcBef>
                          <a:spcPct val="0"/>
                        </a:spcBef>
                        <a:spcAft>
                          <a:spcPct val="0"/>
                        </a:spcAft>
                        <a:buClr>
                          <a:schemeClr val="hlink"/>
                        </a:buClr>
                        <a:buSzTx/>
                        <a:buFont typeface="Wingdings" panose="05000000000000000000" pitchFamily="2" charset="2"/>
                        <a:buNone/>
                      </a:pPr>
                      <a:r>
                        <a:rPr kumimoji="0" lang="zh-CN" altLang="en-US" sz="24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 中国 </a:t>
                      </a:r>
                      <a:endParaRPr kumimoji="0" lang="zh-CN" altLang="en-US" sz="24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696" marB="45696" horzOverflow="overflow">
                    <a:lnL w="38100" cap="flat" cmpd="sng" algn="ctr">
                      <a:solidFill>
                        <a:srgbClr val="FF9900"/>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rgbClr val="FF99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
                          <a:schemeClr val="hlink"/>
                        </a:buClr>
                        <a:buSzTx/>
                        <a:buFont typeface="Wingdings" panose="05000000000000000000" pitchFamily="2" charset="2"/>
                        <a:buNone/>
                      </a:pPr>
                      <a:r>
                        <a:rPr kumimoji="0" lang="zh-CN" altLang="en-US" sz="2400" b="0" i="0" u="none" strike="noStrike" cap="none" normalizeH="0" baseline="0">
                          <a:ln>
                            <a:noFill/>
                          </a:ln>
                          <a:solidFill>
                            <a:srgbClr val="006600"/>
                          </a:solidFill>
                          <a:effectLst/>
                          <a:latin typeface="微软雅黑" panose="020B0503020204020204" charset="-122"/>
                          <a:ea typeface="微软雅黑" panose="020B0503020204020204" charset="-122"/>
                        </a:rPr>
                        <a:t>一万</a:t>
                      </a:r>
                      <a:endParaRPr kumimoji="0" lang="zh-CN" altLang="en-US" sz="2400" b="0" i="0" u="none" strike="noStrike" cap="none" normalizeH="0" baseline="0">
                        <a:ln>
                          <a:noFill/>
                        </a:ln>
                        <a:solidFill>
                          <a:srgbClr val="006600"/>
                        </a:solidFill>
                        <a:effectLst/>
                        <a:latin typeface="微软雅黑" panose="020B0503020204020204" charset="-122"/>
                        <a:ea typeface="微软雅黑" panose="020B0503020204020204" charset="-122"/>
                      </a:endParaRPr>
                    </a:p>
                  </a:txBody>
                  <a:tcPr marT="45696" marB="4569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rgbClr val="FF99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
                          <a:schemeClr val="hlink"/>
                        </a:buClr>
                        <a:buSzTx/>
                        <a:buFont typeface="Wingdings" panose="05000000000000000000" pitchFamily="2" charset="2"/>
                        <a:buNone/>
                      </a:pPr>
                      <a:r>
                        <a:rPr kumimoji="0" lang="en-US" altLang="zh-CN" sz="2400" b="0" i="0" u="none" strike="noStrike" cap="none" normalizeH="0" baseline="0" dirty="0">
                          <a:ln>
                            <a:noFill/>
                          </a:ln>
                          <a:solidFill>
                            <a:srgbClr val="FF0000"/>
                          </a:solidFill>
                          <a:effectLst/>
                          <a:latin typeface="微软雅黑" panose="020B0503020204020204" charset="-122"/>
                          <a:ea typeface="微软雅黑" panose="020B0503020204020204" charset="-122"/>
                          <a:cs typeface="微软雅黑" panose="020B0503020204020204" charset="-122"/>
                        </a:rPr>
                        <a:t>180</a:t>
                      </a:r>
                      <a:r>
                        <a:rPr kumimoji="0" lang="zh-CN" altLang="en-US" sz="2400" b="0" i="0" u="none" strike="noStrike" cap="none" normalizeH="0" baseline="0" dirty="0">
                          <a:ln>
                            <a:noFill/>
                          </a:ln>
                          <a:solidFill>
                            <a:srgbClr val="FF0000"/>
                          </a:solidFill>
                          <a:effectLst/>
                          <a:latin typeface="微软雅黑" panose="020B0503020204020204" charset="-122"/>
                          <a:ea typeface="微软雅黑" panose="020B0503020204020204" charset="-122"/>
                          <a:cs typeface="微软雅黑" panose="020B0503020204020204" charset="-122"/>
                        </a:rPr>
                        <a:t>天</a:t>
                      </a:r>
                      <a:endParaRPr kumimoji="0" lang="zh-CN" altLang="en-US" sz="2400" b="0" i="0" u="none" strike="noStrike" cap="none" normalizeH="0" baseline="0" dirty="0">
                        <a:ln>
                          <a:noFill/>
                        </a:ln>
                        <a:solidFill>
                          <a:srgbClr val="FF0000"/>
                        </a:solidFill>
                        <a:effectLst/>
                        <a:latin typeface="微软雅黑" panose="020B0503020204020204" charset="-122"/>
                        <a:ea typeface="微软雅黑" panose="020B0503020204020204" charset="-122"/>
                        <a:cs typeface="微软雅黑" panose="020B0503020204020204" charset="-122"/>
                      </a:endParaRPr>
                    </a:p>
                  </a:txBody>
                  <a:tcPr marT="45696" marB="4569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rgbClr val="FF99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
                          <a:schemeClr val="hlink"/>
                        </a:buClr>
                        <a:buSzTx/>
                        <a:buFont typeface="Wingdings" panose="05000000000000000000" pitchFamily="2" charset="2"/>
                        <a:buNone/>
                      </a:pPr>
                      <a:r>
                        <a:rPr kumimoji="0" lang="en-US" altLang="zh-CN" sz="2400" b="0" i="0" u="none" strike="noStrike" cap="none" normalizeH="0" baseline="0">
                          <a:ln>
                            <a:noFill/>
                          </a:ln>
                          <a:solidFill>
                            <a:srgbClr val="006600"/>
                          </a:solidFill>
                          <a:effectLst/>
                          <a:latin typeface="微软雅黑" panose="020B0503020204020204" charset="-122"/>
                          <a:ea typeface="微软雅黑" panose="020B0503020204020204" charset="-122"/>
                          <a:cs typeface="微软雅黑" panose="020B0503020204020204" charset="-122"/>
                        </a:rPr>
                        <a:t>2</a:t>
                      </a:r>
                      <a:r>
                        <a:rPr kumimoji="0" lang="zh-CN" altLang="en-US" sz="2400" b="0" i="0" u="none" strike="noStrike" cap="none" normalizeH="0" baseline="0">
                          <a:ln>
                            <a:noFill/>
                          </a:ln>
                          <a:solidFill>
                            <a:srgbClr val="006600"/>
                          </a:solidFill>
                          <a:effectLst/>
                          <a:latin typeface="微软雅黑" panose="020B0503020204020204" charset="-122"/>
                          <a:ea typeface="微软雅黑" panose="020B0503020204020204" charset="-122"/>
                          <a:cs typeface="微软雅黑" panose="020B0503020204020204" charset="-122"/>
                        </a:rPr>
                        <a:t>次</a:t>
                      </a:r>
                      <a:endParaRPr kumimoji="0" lang="zh-CN" altLang="en-US" sz="2400" b="0" i="0" u="none" strike="noStrike" cap="none" normalizeH="0" baseline="0">
                        <a:ln>
                          <a:noFill/>
                        </a:ln>
                        <a:solidFill>
                          <a:srgbClr val="006600"/>
                        </a:solidFill>
                        <a:effectLst/>
                        <a:latin typeface="微软雅黑" panose="020B0503020204020204" charset="-122"/>
                        <a:ea typeface="微软雅黑" panose="020B0503020204020204" charset="-122"/>
                        <a:cs typeface="微软雅黑" panose="020B0503020204020204" charset="-122"/>
                      </a:endParaRPr>
                    </a:p>
                  </a:txBody>
                  <a:tcPr marT="45696" marB="4569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rgbClr val="FF99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
                          <a:schemeClr val="hlink"/>
                        </a:buClr>
                        <a:buSzTx/>
                        <a:buFont typeface="Wingdings" panose="05000000000000000000" pitchFamily="2" charset="2"/>
                        <a:buNone/>
                      </a:pPr>
                      <a:r>
                        <a:rPr kumimoji="0" lang="en-US" altLang="zh-CN" sz="2400" b="0" i="0" u="none" strike="noStrike" cap="none" normalizeH="0" baseline="0" dirty="0">
                          <a:ln>
                            <a:noFill/>
                          </a:ln>
                          <a:solidFill>
                            <a:srgbClr val="FF0000"/>
                          </a:solidFill>
                          <a:effectLst/>
                          <a:latin typeface="微软雅黑" panose="020B0503020204020204" charset="-122"/>
                          <a:ea typeface="微软雅黑" panose="020B0503020204020204" charset="-122"/>
                          <a:cs typeface="微软雅黑" panose="020B0503020204020204" charset="-122"/>
                        </a:rPr>
                        <a:t>2</a:t>
                      </a:r>
                      <a:r>
                        <a:rPr kumimoji="0" lang="zh-CN" altLang="en-US" sz="2400" b="0" i="0" u="none" strike="noStrike" cap="none" normalizeH="0" baseline="0" dirty="0">
                          <a:ln>
                            <a:noFill/>
                          </a:ln>
                          <a:solidFill>
                            <a:srgbClr val="FF0000"/>
                          </a:solidFill>
                          <a:effectLst/>
                          <a:latin typeface="微软雅黑" panose="020B0503020204020204" charset="-122"/>
                          <a:ea typeface="微软雅黑" panose="020B0503020204020204" charset="-122"/>
                          <a:cs typeface="微软雅黑" panose="020B0503020204020204" charset="-122"/>
                        </a:rPr>
                        <a:t>万</a:t>
                      </a:r>
                      <a:endParaRPr kumimoji="0" lang="zh-CN" altLang="en-US" sz="2400" b="0" i="0" u="none" strike="noStrike" cap="none" normalizeH="0" baseline="0" dirty="0">
                        <a:ln>
                          <a:noFill/>
                        </a:ln>
                        <a:solidFill>
                          <a:srgbClr val="FF0000"/>
                        </a:solidFill>
                        <a:effectLst/>
                        <a:latin typeface="微软雅黑" panose="020B0503020204020204" charset="-122"/>
                        <a:ea typeface="微软雅黑" panose="020B0503020204020204" charset="-122"/>
                        <a:cs typeface="微软雅黑" panose="020B0503020204020204" charset="-122"/>
                      </a:endParaRPr>
                    </a:p>
                  </a:txBody>
                  <a:tcPr marT="45696" marB="45696" horzOverflow="overflow">
                    <a:lnL w="12700" cap="flat" cmpd="sng" algn="ctr">
                      <a:solidFill>
                        <a:schemeClr val="tx1"/>
                      </a:solidFill>
                      <a:prstDash val="solid"/>
                      <a:miter lim="800000"/>
                      <a:headEnd type="none" w="med" len="med"/>
                      <a:tailEnd type="none" w="med" len="med"/>
                    </a:lnL>
                    <a:lnR w="38100" cap="flat" cmpd="sng" algn="ctr">
                      <a:solidFill>
                        <a:srgbClr val="FF9900"/>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rgbClr val="FF9900"/>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二、赊销成本分析</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64640" y="1357948"/>
            <a:ext cx="9550083" cy="4879975"/>
            <a:chOff x="0" y="2443"/>
            <a:chExt cx="15040" cy="7685"/>
          </a:xfrm>
        </p:grpSpPr>
        <p:sp>
          <p:nvSpPr>
            <p:cNvPr id="3" name="文本占位符 2"/>
            <p:cNvSpPr>
              <a:spLocks noGrp="true"/>
            </p:cNvSpPr>
            <p:nvPr/>
          </p:nvSpPr>
          <p:spPr>
            <a:xfrm>
              <a:off x="0" y="2443"/>
              <a:ext cx="6360" cy="768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en-US" altLang="zh-CN"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一</a:t>
              </a:r>
              <a:r>
                <a:rPr kumimoji="0" lang="en-US" altLang="zh-CN"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坏账成本</a:t>
              </a:r>
              <a:endPar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a:lnSpc>
                  <a:spcPct val="100000"/>
                </a:lnSpc>
                <a:spcBef>
                  <a:spcPts val="0"/>
                </a:spcBef>
                <a:spcAft>
                  <a:spcPct val="0"/>
                </a:spcAft>
                <a:buClr>
                  <a:schemeClr val="hlink"/>
                </a:buClr>
                <a:buSzTx/>
                <a:buFont typeface="Wingdings" panose="05000000000000000000" pitchFamily="2" charset="2"/>
                <a:buNone/>
                <a:defRPr/>
              </a:pPr>
              <a:endParaRPr kumimoji="0" lang="en-US" altLang="zh-CN"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18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坏账成本是指企业销售后无法收回的价值，即价值的灭失。坏账成本随着应收账款持有量的增大而上升</a:t>
              </a:r>
              <a:endParaRPr kumimoji="0" lang="en-US" altLang="zh-CN" sz="18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18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在一个行业中，信用水平的高低决定了企业坏账率的高低。坏账率过高，说明企业管理水平低下，是企业经营的最大隐患，必须克服；</a:t>
              </a:r>
              <a:r>
                <a:rPr kumimoji="0" lang="zh-CN" altLang="en-US" sz="180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坏账损失是不可避免的</a:t>
              </a:r>
              <a:r>
                <a:rPr kumimoji="0" lang="zh-CN" altLang="en-US" sz="18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，也不应该刻意避免，完全没有坏账，反而说明企业的赊销能力没有完全发挥。</a:t>
              </a:r>
              <a:endParaRPr kumimoji="0" lang="zh-CN" altLang="en-US" sz="18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18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坏账成本高低与企业信用管理水平密切相关，企业管理水平越高，坏账成本线的斜率越小；管理水平越低，坏账成本线斜率越大。</a:t>
              </a:r>
              <a:endParaRPr kumimoji="0" lang="zh-CN" altLang="en-US" sz="18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18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p:txBody>
        </p:sp>
        <p:pic>
          <p:nvPicPr>
            <p:cNvPr id="224260" name="Picture 2"/>
            <p:cNvPicPr>
              <a:picLocks noChangeAspect="true"/>
            </p:cNvPicPr>
            <p:nvPr/>
          </p:nvPicPr>
          <p:blipFill>
            <a:blip r:embed="rId4"/>
            <a:stretch>
              <a:fillRect/>
            </a:stretch>
          </p:blipFill>
          <p:spPr>
            <a:xfrm>
              <a:off x="6977" y="3872"/>
              <a:ext cx="8063" cy="5465"/>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机会成本</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377633" y="1165225"/>
            <a:ext cx="9874567" cy="5118100"/>
            <a:chOff x="2916" y="1861"/>
            <a:chExt cx="15550" cy="8060"/>
          </a:xfrm>
        </p:grpSpPr>
        <p:sp>
          <p:nvSpPr>
            <p:cNvPr id="225282" name="文本占位符 2"/>
            <p:cNvSpPr>
              <a:spLocks noGrp="true"/>
            </p:cNvSpPr>
            <p:nvPr/>
          </p:nvSpPr>
          <p:spPr>
            <a:xfrm>
              <a:off x="2916" y="2131"/>
              <a:ext cx="7295" cy="760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algn="just"/>
              <a:r>
                <a:rPr lang="zh-CN" altLang="en-US" sz="2400" dirty="0">
                  <a:latin typeface="微软雅黑" panose="020B0503020204020204" charset="-122"/>
                  <a:ea typeface="微软雅黑" panose="020B0503020204020204" charset="-122"/>
                </a:rPr>
                <a:t>机会成本是指应收账款作为企业强化竞争、扩大市场占有率的资金占用，明显损失了</a:t>
              </a:r>
              <a:r>
                <a:rPr lang="zh-CN" altLang="en-US" sz="2400" dirty="0">
                  <a:solidFill>
                    <a:srgbClr val="FF0000"/>
                  </a:solidFill>
                  <a:latin typeface="微软雅黑" panose="020B0503020204020204" charset="-122"/>
                  <a:ea typeface="微软雅黑" panose="020B0503020204020204" charset="-122"/>
                </a:rPr>
                <a:t>该部分资金用于其他投资的收入</a:t>
              </a:r>
              <a:r>
                <a:rPr lang="zh-CN" altLang="en-US" sz="2400" dirty="0">
                  <a:latin typeface="微软雅黑" panose="020B0503020204020204" charset="-122"/>
                  <a:ea typeface="微软雅黑" panose="020B0503020204020204" charset="-122"/>
                </a:rPr>
                <a:t>，与应收账款额度成正比。</a:t>
              </a:r>
              <a:endParaRPr lang="zh-CN" altLang="en-US" sz="2400" dirty="0">
                <a:latin typeface="微软雅黑" panose="020B0503020204020204" charset="-122"/>
                <a:ea typeface="微软雅黑" panose="020B0503020204020204" charset="-122"/>
              </a:endParaRPr>
            </a:p>
            <a:p>
              <a:pPr algn="just"/>
              <a:r>
                <a:rPr lang="zh-CN" altLang="en-US" sz="2400" dirty="0">
                  <a:latin typeface="微软雅黑" panose="020B0503020204020204" charset="-122"/>
                  <a:ea typeface="微软雅黑" panose="020B0503020204020204" charset="-122"/>
                </a:rPr>
                <a:t>机会成本是测算企业赊销总量和考察信用管理水平的重要数据，赊销和账款逾期造成机会成本的产生。在一个企业中，机会成本往往是最大的信用成本。企业信用管理的重中之重是减少机会成本损失。</a:t>
              </a:r>
              <a:endParaRPr lang="zh-CN" altLang="en-US" sz="2400" dirty="0">
                <a:latin typeface="微软雅黑" panose="020B0503020204020204" charset="-122"/>
                <a:ea typeface="微软雅黑" panose="020B0503020204020204" charset="-122"/>
              </a:endParaRPr>
            </a:p>
            <a:p>
              <a:endParaRPr lang="zh-CN" altLang="en-US" dirty="0">
                <a:latin typeface="微软雅黑" panose="020B0503020204020204" charset="-122"/>
                <a:ea typeface="微软雅黑" panose="020B0503020204020204" charset="-122"/>
              </a:endParaRPr>
            </a:p>
          </p:txBody>
        </p:sp>
        <p:sp>
          <p:nvSpPr>
            <p:cNvPr id="4" name="内容占位符 3"/>
            <p:cNvSpPr>
              <a:spLocks noGrp="true"/>
            </p:cNvSpPr>
            <p:nvPr/>
          </p:nvSpPr>
          <p:spPr>
            <a:xfrm>
              <a:off x="10801" y="2051"/>
              <a:ext cx="7665" cy="768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zh-CN" altLang="en-US" sz="3200" b="1"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机会成本计算方法如下：</a:t>
              </a:r>
              <a:endParaRPr kumimoji="0" lang="zh-CN" altLang="en-US" sz="3200" b="1"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en-US" altLang="zh-CN"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en-US" altLang="zh-CN"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en-US" altLang="zh-CN"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zh-CN" altLang="en-US"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机会成本＝稳健投资回报率</a:t>
              </a:r>
              <a:r>
                <a:rPr kumimoji="0" lang="en-US" altLang="zh-CN"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×DSO</a:t>
              </a:r>
              <a:endParaRPr kumimoji="0" lang="en-US" altLang="zh-CN"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或者</a:t>
              </a:r>
              <a:endParaRPr kumimoji="0" lang="zh-CN" altLang="en-US"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zh-CN" altLang="en-US"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企业利润率＋贷款利率</a:t>
              </a:r>
              <a:r>
                <a:rPr kumimoji="0" lang="en-US" altLang="zh-CN"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)×DSO</a:t>
              </a:r>
              <a:endParaRPr kumimoji="0" lang="en-US" altLang="zh-CN"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32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cxnSp>
          <p:nvCxnSpPr>
            <p:cNvPr id="6" name="直接箭头连接符 5"/>
            <p:cNvCxnSpPr/>
            <p:nvPr/>
          </p:nvCxnSpPr>
          <p:spPr bwMode="auto">
            <a:xfrm flipH="true">
              <a:off x="10305" y="1861"/>
              <a:ext cx="41" cy="8060"/>
            </a:xfrm>
            <a:prstGeom prst="straightConnector1">
              <a:avLst/>
            </a:prstGeom>
            <a:ln w="31750">
              <a:headEnd type="none" w="med" len="med"/>
              <a:tailEnd type="triangle"/>
            </a:ln>
          </p:spPr>
          <p:style>
            <a:lnRef idx="1">
              <a:schemeClr val="dk1"/>
            </a:lnRef>
            <a:fillRef idx="0">
              <a:schemeClr val="dk1"/>
            </a:fillRef>
            <a:effectRef idx="0">
              <a:schemeClr val="dk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管理成本和短缺成本</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149985" y="1343660"/>
            <a:ext cx="9245918" cy="5051108"/>
            <a:chOff x="1811" y="2116"/>
            <a:chExt cx="14561" cy="7955"/>
          </a:xfrm>
        </p:grpSpPr>
        <p:sp>
          <p:nvSpPr>
            <p:cNvPr id="3" name="文本占位符 2"/>
            <p:cNvSpPr>
              <a:spLocks noGrp="true"/>
            </p:cNvSpPr>
            <p:nvPr/>
          </p:nvSpPr>
          <p:spPr>
            <a:xfrm>
              <a:off x="2629" y="2116"/>
              <a:ext cx="6360" cy="768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en-US" altLang="zh-CN"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三</a:t>
              </a:r>
              <a:r>
                <a:rPr kumimoji="0" lang="en-US" altLang="zh-CN"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管理成本</a:t>
              </a:r>
              <a:endParaRPr kumimoji="0" lang="en-US" altLang="zh-CN" sz="32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zh-CN" altLang="en-US" sz="18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赊销的管理成本是指从应收账款发生到回收期间，所有与应收账款管理有关的费用总和。管理成本呈阶跃性，在应收账款在一定规模内，保持基本稳定，超过这个规模时，管理成本将跳跃到另一个更高的成本数量级。</a:t>
              </a:r>
              <a:endParaRPr kumimoji="0" lang="zh-CN" altLang="en-US" sz="18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 name="内容占位符 3"/>
            <p:cNvSpPr>
              <a:spLocks noGrp="true"/>
            </p:cNvSpPr>
            <p:nvPr/>
          </p:nvSpPr>
          <p:spPr>
            <a:xfrm>
              <a:off x="9229" y="2116"/>
              <a:ext cx="6778" cy="768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en-US" altLang="zh-CN"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四</a:t>
              </a:r>
              <a:r>
                <a:rPr kumimoji="0" lang="en-US" altLang="zh-CN"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短缺成本</a:t>
              </a:r>
              <a:endParaRPr kumimoji="0" lang="en-US" altLang="zh-CN" sz="32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zh-CN" altLang="en-US" sz="18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短缺成本是指没有获得最大销售而产生的损失。市场越充分竞争（买方市场）提高一单位的应收账款持有量，所获得的短缺成本降低量越大（斜率绝对值越大）。</a:t>
              </a:r>
              <a:endParaRPr kumimoji="0" lang="zh-CN" altLang="en-US" sz="18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18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18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p:txBody>
        </p:sp>
        <p:pic>
          <p:nvPicPr>
            <p:cNvPr id="226308" name="图片 4"/>
            <p:cNvPicPr>
              <a:picLocks noChangeAspect="true"/>
            </p:cNvPicPr>
            <p:nvPr/>
          </p:nvPicPr>
          <p:blipFill>
            <a:blip r:embed="rId4"/>
            <a:stretch>
              <a:fillRect/>
            </a:stretch>
          </p:blipFill>
          <p:spPr>
            <a:xfrm>
              <a:off x="1811" y="5821"/>
              <a:ext cx="7178" cy="4078"/>
            </a:xfrm>
            <a:prstGeom prst="rect">
              <a:avLst/>
            </a:prstGeom>
            <a:noFill/>
            <a:ln w="9525">
              <a:noFill/>
            </a:ln>
          </p:spPr>
        </p:pic>
        <p:pic>
          <p:nvPicPr>
            <p:cNvPr id="226309" name="图片 7"/>
            <p:cNvPicPr>
              <a:picLocks noChangeAspect="true"/>
            </p:cNvPicPr>
            <p:nvPr/>
          </p:nvPicPr>
          <p:blipFill>
            <a:blip r:embed="rId5"/>
            <a:stretch>
              <a:fillRect/>
            </a:stretch>
          </p:blipFill>
          <p:spPr>
            <a:xfrm>
              <a:off x="9229" y="4738"/>
              <a:ext cx="7143" cy="5333"/>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 信用成本</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24000" y="1080135"/>
            <a:ext cx="9430385" cy="5391150"/>
            <a:chOff x="685" y="2040"/>
            <a:chExt cx="11138" cy="8490"/>
          </a:xfrm>
        </p:grpSpPr>
        <p:pic>
          <p:nvPicPr>
            <p:cNvPr id="227330" name="Picture 2"/>
            <p:cNvPicPr>
              <a:picLocks noChangeAspect="true"/>
            </p:cNvPicPr>
            <p:nvPr/>
          </p:nvPicPr>
          <p:blipFill>
            <a:blip r:embed="rId4"/>
            <a:stretch>
              <a:fillRect/>
            </a:stretch>
          </p:blipFill>
          <p:spPr>
            <a:xfrm>
              <a:off x="2500" y="4983"/>
              <a:ext cx="7332" cy="5547"/>
            </a:xfrm>
            <a:prstGeom prst="rect">
              <a:avLst/>
            </a:prstGeom>
            <a:noFill/>
            <a:ln w="9525">
              <a:noFill/>
            </a:ln>
          </p:spPr>
        </p:pic>
        <p:sp>
          <p:nvSpPr>
            <p:cNvPr id="227331" name="文本框 6"/>
            <p:cNvSpPr txBox="true"/>
            <p:nvPr/>
          </p:nvSpPr>
          <p:spPr>
            <a:xfrm>
              <a:off x="685" y="2040"/>
              <a:ext cx="11138" cy="2567"/>
            </a:xfrm>
            <a:prstGeom prst="rect">
              <a:avLst/>
            </a:prstGeom>
            <a:noFill/>
            <a:ln w="9525">
              <a:noFill/>
            </a:ln>
          </p:spPr>
          <p:txBody>
            <a:bodyPr anchor="t" anchorCtr="false">
              <a:spAutoFit/>
            </a:bodyPr>
            <a:p>
              <a:pPr eaLnBrk="0" hangingPunct="0"/>
              <a:r>
                <a:rPr lang="zh-CN" altLang="en-US" sz="2000" dirty="0">
                  <a:latin typeface="微软雅黑" panose="020B0503020204020204" charset="-122"/>
                  <a:ea typeface="微软雅黑" panose="020B0503020204020204" charset="-122"/>
                </a:rPr>
                <a:t>信用成本是指与信用销售有关的所有成本的综合，是</a:t>
              </a:r>
              <a:r>
                <a:rPr lang="zh-CN" altLang="en-US" sz="2000" dirty="0">
                  <a:solidFill>
                    <a:srgbClr val="FF0000"/>
                  </a:solidFill>
                  <a:latin typeface="微软雅黑" panose="020B0503020204020204" charset="-122"/>
                  <a:ea typeface="微软雅黑" panose="020B0503020204020204" charset="-122"/>
                </a:rPr>
                <a:t>机会成本、坏账成本、管理成本和短缺成本四项成本的综合指标</a:t>
              </a:r>
              <a:r>
                <a:rPr lang="zh-CN" altLang="en-US" sz="2000" dirty="0">
                  <a:latin typeface="微软雅黑" panose="020B0503020204020204" charset="-122"/>
                  <a:ea typeface="微软雅黑" panose="020B0503020204020204" charset="-122"/>
                </a:rPr>
                <a:t>，是考核企业管理水平的最重要的综合指标。</a:t>
              </a:r>
              <a:endParaRPr lang="zh-CN" altLang="en-US" sz="2000" dirty="0">
                <a:latin typeface="微软雅黑" panose="020B0503020204020204" charset="-122"/>
                <a:ea typeface="微软雅黑" panose="020B0503020204020204" charset="-122"/>
              </a:endParaRPr>
            </a:p>
            <a:p>
              <a:pPr eaLnBrk="0" hangingPunct="0"/>
              <a:endParaRPr lang="zh-CN" altLang="en-US" sz="2000" dirty="0">
                <a:latin typeface="微软雅黑" panose="020B0503020204020204" charset="-122"/>
                <a:ea typeface="微软雅黑" panose="020B0503020204020204" charset="-122"/>
              </a:endParaRPr>
            </a:p>
            <a:p>
              <a:pPr eaLnBrk="0" hangingPunct="0"/>
              <a:r>
                <a:rPr lang="zh-CN" altLang="en-US" sz="2000" dirty="0">
                  <a:latin typeface="微软雅黑" panose="020B0503020204020204" charset="-122"/>
                  <a:ea typeface="微软雅黑" panose="020B0503020204020204" charset="-122"/>
                </a:rPr>
                <a:t>信用成本线在应收账款持有量</a:t>
              </a:r>
              <a:r>
                <a:rPr lang="en-US" altLang="zh-CN" sz="2000" dirty="0">
                  <a:latin typeface="微软雅黑" panose="020B0503020204020204" charset="-122"/>
                  <a:ea typeface="微软雅黑" panose="020B0503020204020204" charset="-122"/>
                </a:rPr>
                <a:t>/</a:t>
              </a:r>
              <a:r>
                <a:rPr lang="zh-CN" altLang="en-US" sz="2000" dirty="0">
                  <a:latin typeface="微软雅黑" panose="020B0503020204020204" charset="-122"/>
                  <a:ea typeface="微软雅黑" panose="020B0503020204020204" charset="-122"/>
                </a:rPr>
                <a:t>成本坐标图中呈</a:t>
              </a:r>
              <a:r>
                <a:rPr lang="en-US" altLang="zh-CN" sz="2000" dirty="0">
                  <a:latin typeface="微软雅黑" panose="020B0503020204020204" charset="-122"/>
                  <a:ea typeface="微软雅黑" panose="020B0503020204020204" charset="-122"/>
                </a:rPr>
                <a:t>U</a:t>
              </a:r>
              <a:r>
                <a:rPr lang="zh-CN" altLang="en-US" sz="2000" dirty="0">
                  <a:latin typeface="微软雅黑" panose="020B0503020204020204" charset="-122"/>
                  <a:ea typeface="微软雅黑" panose="020B0503020204020204" charset="-122"/>
                </a:rPr>
                <a:t>形分布，利润在坐标图中呈钟形分布，最佳应收账款持有量应使得总利润与信用成本的差值最大。</a:t>
              </a:r>
              <a:endParaRPr lang="zh-CN" altLang="en-US" sz="20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三、赊销政策制定 </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94840" y="1366520"/>
            <a:ext cx="8402320" cy="4959350"/>
            <a:chOff x="720" y="2390"/>
            <a:chExt cx="13232" cy="7810"/>
          </a:xfrm>
        </p:grpSpPr>
        <p:sp>
          <p:nvSpPr>
            <p:cNvPr id="187398" name="Rectangle 3"/>
            <p:cNvSpPr>
              <a:spLocks noGrp="true" noChangeArrowheads="true"/>
            </p:cNvSpPr>
            <p:nvPr/>
          </p:nvSpPr>
          <p:spPr>
            <a:xfrm>
              <a:off x="720" y="2390"/>
              <a:ext cx="12960" cy="7685"/>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（一）赊销政策</a:t>
              </a:r>
              <a:endParaRPr kumimoji="0" lang="zh-CN" altLang="en-US"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10000"/>
                </a:lnSpc>
                <a:spcBef>
                  <a:spcPct val="20000"/>
                </a:spcBef>
                <a:spcAft>
                  <a:spcPct val="0"/>
                </a:spcAft>
                <a:buClrTx/>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赊销政策是企业信用管理的基础，其主要外在表现就是</a:t>
              </a:r>
              <a:r>
                <a:rPr kumimoji="0" lang="zh-CN" altLang="en-US" sz="24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要求客户达到某种标准时才能获得信用额度</a:t>
              </a: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。赊销政策制订后，企业可通过</a:t>
              </a:r>
              <a:r>
                <a:rPr kumimoji="0" lang="zh-CN" altLang="en-US" sz="24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预期</a:t>
              </a:r>
              <a:r>
                <a:rPr kumimoji="0" lang="en-US" altLang="zh-CN" sz="24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DSO</a:t>
              </a:r>
              <a:r>
                <a:rPr kumimoji="0" lang="zh-CN" altLang="en-US" sz="24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和坏帐率</a:t>
              </a: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调整企业</a:t>
              </a:r>
              <a:r>
                <a:rPr lang="zh-CN" altLang="en-US" sz="2400" kern="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sym typeface="+mn-ea"/>
                </a:rPr>
                <a:t>赊销</a:t>
              </a: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标准。当指标超标时，紧缩赊销标准，当指标太低时，可适当放松赊销标准。</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10000"/>
                </a:lnSpc>
                <a:spcBef>
                  <a:spcPct val="20000"/>
                </a:spcBef>
                <a:spcAft>
                  <a:spcPct val="0"/>
                </a:spcAft>
                <a:buClrTx/>
                <a:buSzTx/>
                <a:buFont typeface="Wingdings" panose="05000000000000000000" pitchFamily="2" charset="2"/>
                <a:buChar char="n"/>
                <a:defRPr/>
              </a:pPr>
              <a:r>
                <a:rPr kumimoji="0" lang="zh-CN" altLang="en-US" sz="2400" b="1"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赊销标准是确定企业客户群的主要依据。</a:t>
              </a:r>
              <a:endParaRPr kumimoji="0" lang="zh-CN" altLang="en-US" sz="2400" b="1"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p:txBody>
        </p:sp>
        <p:pic>
          <p:nvPicPr>
            <p:cNvPr id="228358" name="Picture 4" descr="PE01561_"/>
            <p:cNvPicPr>
              <a:picLocks noChangeAspect="true"/>
            </p:cNvPicPr>
            <p:nvPr/>
          </p:nvPicPr>
          <p:blipFill>
            <a:blip r:embed="rId4"/>
            <a:stretch>
              <a:fillRect/>
            </a:stretch>
          </p:blipFill>
          <p:spPr>
            <a:xfrm>
              <a:off x="10740" y="7360"/>
              <a:ext cx="3213" cy="2840"/>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（二）赊销政策影响因素</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230405" name="Object 3"/>
          <p:cNvGraphicFramePr>
            <a:graphicFrameLocks noGrp="true" noChangeAspect="true"/>
          </p:cNvGraphicFramePr>
          <p:nvPr/>
        </p:nvGraphicFramePr>
        <p:xfrm>
          <a:off x="2209800" y="1542415"/>
          <a:ext cx="7772400" cy="4319588"/>
        </p:xfrm>
        <a:graphic>
          <a:graphicData uri="http://schemas.openxmlformats.org/presentationml/2006/ole">
            <mc:AlternateContent xmlns:mc="http://schemas.openxmlformats.org/markup-compatibility/2006">
              <mc:Choice xmlns:v="urn:schemas-microsoft-com:vml" Requires="v">
                <p:oleObj spid="_x0000_s3077" name="" r:id="rId4" imgW="7536815" imgH="3990340" progId="MSGraph.Chart.8">
                  <p:embed/>
                </p:oleObj>
              </mc:Choice>
              <mc:Fallback>
                <p:oleObj name="" r:id="rId4" imgW="7536815" imgH="3990340" progId="MSGraph.Chart.8">
                  <p:embed/>
                  <p:pic>
                    <p:nvPicPr>
                      <p:cNvPr id="0" name="图片 3076"/>
                      <p:cNvPicPr/>
                      <p:nvPr/>
                    </p:nvPicPr>
                    <p:blipFill>
                      <a:blip r:embed="rId5"/>
                      <a:stretch>
                        <a:fillRect/>
                      </a:stretch>
                    </p:blipFill>
                    <p:spPr>
                      <a:xfrm>
                        <a:off x="2209800" y="1542415"/>
                        <a:ext cx="7772400" cy="4319588"/>
                      </a:xfrm>
                      <a:prstGeom prst="rect">
                        <a:avLst/>
                      </a:prstGeom>
                      <a:noFill/>
                      <a:ln w="38100">
                        <a:miter/>
                      </a:ln>
                    </p:spPr>
                  </p:pic>
                </p:oleObj>
              </mc:Fallback>
            </mc:AlternateContent>
          </a:graphicData>
        </a:graphic>
      </p:graphicFrame>
      <p:cxnSp>
        <p:nvCxnSpPr>
          <p:cNvPr id="2" name="直接连接符 1"/>
          <p:cNvCxnSpPr/>
          <p:nvPr/>
        </p:nvCxnSpPr>
        <p:spPr>
          <a:xfrm>
            <a:off x="7193280" y="4025265"/>
            <a:ext cx="3773805" cy="0"/>
          </a:xfrm>
          <a:prstGeom prst="line">
            <a:avLst/>
          </a:prstGeom>
          <a:ln w="34925" cmpd="sng">
            <a:solidFill>
              <a:srgbClr val="FF3300"/>
            </a:solidFill>
            <a:prstDash val="solid"/>
          </a:ln>
        </p:spPr>
        <p:style>
          <a:lnRef idx="3">
            <a:schemeClr val="dk1"/>
          </a:lnRef>
          <a:fillRef idx="0">
            <a:schemeClr val="dk1"/>
          </a:fillRef>
          <a:effectRef idx="2">
            <a:schemeClr val="dk1"/>
          </a:effectRef>
          <a:fontRef idx="minor">
            <a:schemeClr val="tx1"/>
          </a:fontRef>
        </p:style>
      </p:cxnSp>
      <p:sp>
        <p:nvSpPr>
          <p:cNvPr id="3" name="文本框 2"/>
          <p:cNvSpPr txBox="true"/>
          <p:nvPr/>
        </p:nvSpPr>
        <p:spPr>
          <a:xfrm>
            <a:off x="10279380" y="2254885"/>
            <a:ext cx="809625" cy="64516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内部因素</a:t>
            </a:r>
            <a:endParaRPr lang="zh-CN" altLang="en-US">
              <a:latin typeface="微软雅黑" panose="020B0503020204020204" charset="-122"/>
              <a:ea typeface="微软雅黑" panose="020B0503020204020204" charset="-122"/>
            </a:endParaRPr>
          </a:p>
        </p:txBody>
      </p:sp>
      <p:sp>
        <p:nvSpPr>
          <p:cNvPr id="4" name="文本框 3"/>
          <p:cNvSpPr txBox="true"/>
          <p:nvPr/>
        </p:nvSpPr>
        <p:spPr>
          <a:xfrm>
            <a:off x="10279380" y="4607560"/>
            <a:ext cx="809625" cy="64516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外部因素</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（二）赊销政策影响因素</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09445" y="1342708"/>
            <a:ext cx="8372475" cy="4872672"/>
            <a:chOff x="280" y="2538"/>
            <a:chExt cx="13185" cy="7673"/>
          </a:xfrm>
        </p:grpSpPr>
        <p:sp>
          <p:nvSpPr>
            <p:cNvPr id="232453" name="Line 6"/>
            <p:cNvSpPr/>
            <p:nvPr/>
          </p:nvSpPr>
          <p:spPr>
            <a:xfrm flipV="true">
              <a:off x="1683" y="8170"/>
              <a:ext cx="11555" cy="3"/>
            </a:xfrm>
            <a:prstGeom prst="line">
              <a:avLst/>
            </a:prstGeom>
            <a:ln w="19050" cap="flat" cmpd="sng">
              <a:solidFill>
                <a:srgbClr val="000000"/>
              </a:solidFill>
              <a:prstDash val="solid"/>
              <a:round/>
              <a:headEnd type="none" w="med" len="med"/>
              <a:tailEnd type="triangle" w="med" len="med"/>
            </a:ln>
          </p:spPr>
        </p:sp>
        <p:sp>
          <p:nvSpPr>
            <p:cNvPr id="232454" name="Line 7"/>
            <p:cNvSpPr/>
            <p:nvPr/>
          </p:nvSpPr>
          <p:spPr>
            <a:xfrm flipV="true">
              <a:off x="1683" y="2538"/>
              <a:ext cx="2" cy="5582"/>
            </a:xfrm>
            <a:prstGeom prst="line">
              <a:avLst/>
            </a:prstGeom>
            <a:ln w="19050" cap="flat" cmpd="sng">
              <a:solidFill>
                <a:srgbClr val="000000"/>
              </a:solidFill>
              <a:prstDash val="solid"/>
              <a:round/>
              <a:headEnd type="none" w="med" len="med"/>
              <a:tailEnd type="triangle" w="med" len="med"/>
            </a:ln>
          </p:spPr>
        </p:sp>
        <p:sp>
          <p:nvSpPr>
            <p:cNvPr id="232455" name="Freeform 8"/>
            <p:cNvSpPr/>
            <p:nvPr/>
          </p:nvSpPr>
          <p:spPr>
            <a:xfrm>
              <a:off x="2245" y="4238"/>
              <a:ext cx="10993" cy="2930"/>
            </a:xfrm>
            <a:custGeom>
              <a:avLst/>
              <a:gdLst/>
              <a:ahLst/>
              <a:cxnLst>
                <a:cxn ang="0">
                  <a:pos x="0" y="0"/>
                </a:cxn>
                <a:cxn ang="0">
                  <a:pos x="2147483646" y="2147483646"/>
                </a:cxn>
                <a:cxn ang="0">
                  <a:pos x="2147483646" y="2147483646"/>
                </a:cxn>
                <a:cxn ang="0">
                  <a:pos x="2147483646" y="2147483646"/>
                </a:cxn>
              </a:cxnLst>
              <a:pathLst>
                <a:path w="3288" h="952">
                  <a:moveTo>
                    <a:pt x="0" y="0"/>
                  </a:moveTo>
                  <a:cubicBezTo>
                    <a:pt x="48" y="436"/>
                    <a:pt x="96" y="872"/>
                    <a:pt x="576" y="912"/>
                  </a:cubicBezTo>
                  <a:cubicBezTo>
                    <a:pt x="1056" y="952"/>
                    <a:pt x="2472" y="360"/>
                    <a:pt x="2880" y="240"/>
                  </a:cubicBezTo>
                  <a:cubicBezTo>
                    <a:pt x="3288" y="120"/>
                    <a:pt x="2992" y="200"/>
                    <a:pt x="3024" y="192"/>
                  </a:cubicBezTo>
                </a:path>
              </a:pathLst>
            </a:custGeom>
            <a:noFill/>
            <a:ln w="31750" cap="flat" cmpd="sng">
              <a:solidFill>
                <a:srgbClr val="000000"/>
              </a:solidFill>
              <a:prstDash val="lgDash"/>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32456" name="Line 9"/>
            <p:cNvSpPr/>
            <p:nvPr/>
          </p:nvSpPr>
          <p:spPr>
            <a:xfrm>
              <a:off x="1683" y="5695"/>
              <a:ext cx="11395" cy="3"/>
            </a:xfrm>
            <a:prstGeom prst="line">
              <a:avLst/>
            </a:prstGeom>
            <a:ln w="28575" cap="flat" cmpd="sng">
              <a:solidFill>
                <a:srgbClr val="000000"/>
              </a:solidFill>
              <a:prstDash val="solid"/>
              <a:round/>
              <a:headEnd type="none" w="med" len="med"/>
              <a:tailEnd type="none" w="med" len="med"/>
            </a:ln>
          </p:spPr>
        </p:sp>
        <p:sp>
          <p:nvSpPr>
            <p:cNvPr id="232457" name="Text Box 10"/>
            <p:cNvSpPr txBox="true"/>
            <p:nvPr/>
          </p:nvSpPr>
          <p:spPr>
            <a:xfrm>
              <a:off x="280" y="6668"/>
              <a:ext cx="1375" cy="700"/>
            </a:xfrm>
            <a:prstGeom prst="rect">
              <a:avLst/>
            </a:prstGeom>
            <a:noFill/>
            <a:ln w="9525">
              <a:noFill/>
            </a:ln>
          </p:spPr>
          <p:txBody>
            <a:bodyPr lIns="71323" tIns="35662" rIns="71323" bIns="35662" anchor="t" anchorCtr="false"/>
            <a:p>
              <a:pPr algn="just">
                <a:buClrTx/>
                <a:buFont typeface="Arial" panose="020B0604020202020204" pitchFamily="34" charset="0"/>
              </a:pPr>
              <a:r>
                <a:rPr lang="zh-CN" altLang="en-US" sz="2000" b="1" dirty="0">
                  <a:latin typeface="微软雅黑" panose="020B0503020204020204" charset="-122"/>
                  <a:ea typeface="微软雅黑" panose="020B0503020204020204" charset="-122"/>
                </a:rPr>
                <a:t>紧缩</a:t>
              </a:r>
              <a:endParaRPr lang="zh-CN" altLang="en-US" sz="2000" b="1" dirty="0">
                <a:latin typeface="微软雅黑" panose="020B0503020204020204" charset="-122"/>
                <a:ea typeface="微软雅黑" panose="020B0503020204020204" charset="-122"/>
              </a:endParaRPr>
            </a:p>
          </p:txBody>
        </p:sp>
        <p:sp>
          <p:nvSpPr>
            <p:cNvPr id="232458" name="Text Box 11"/>
            <p:cNvSpPr txBox="true"/>
            <p:nvPr/>
          </p:nvSpPr>
          <p:spPr>
            <a:xfrm>
              <a:off x="280" y="5453"/>
              <a:ext cx="1375" cy="697"/>
            </a:xfrm>
            <a:prstGeom prst="rect">
              <a:avLst/>
            </a:prstGeom>
            <a:noFill/>
            <a:ln w="9525">
              <a:noFill/>
            </a:ln>
          </p:spPr>
          <p:txBody>
            <a:bodyPr lIns="71323" tIns="35662" rIns="71323" bIns="35662" anchor="t" anchorCtr="false"/>
            <a:p>
              <a:pPr algn="just">
                <a:buClrTx/>
                <a:buFont typeface="Arial" panose="020B0604020202020204" pitchFamily="34" charset="0"/>
              </a:pPr>
              <a:r>
                <a:rPr lang="zh-CN" altLang="en-US" sz="2000" b="1" dirty="0">
                  <a:latin typeface="微软雅黑" panose="020B0503020204020204" charset="-122"/>
                  <a:ea typeface="微软雅黑" panose="020B0503020204020204" charset="-122"/>
                </a:rPr>
                <a:t>均衡</a:t>
              </a:r>
              <a:endParaRPr lang="zh-CN" altLang="en-US" sz="2000" b="1" dirty="0">
                <a:latin typeface="微软雅黑" panose="020B0503020204020204" charset="-122"/>
                <a:ea typeface="微软雅黑" panose="020B0503020204020204" charset="-122"/>
              </a:endParaRPr>
            </a:p>
          </p:txBody>
        </p:sp>
        <p:sp>
          <p:nvSpPr>
            <p:cNvPr id="232459" name="Text Box 12"/>
            <p:cNvSpPr txBox="true"/>
            <p:nvPr/>
          </p:nvSpPr>
          <p:spPr>
            <a:xfrm>
              <a:off x="280" y="4238"/>
              <a:ext cx="1375" cy="702"/>
            </a:xfrm>
            <a:prstGeom prst="rect">
              <a:avLst/>
            </a:prstGeom>
            <a:noFill/>
            <a:ln w="9525">
              <a:noFill/>
            </a:ln>
          </p:spPr>
          <p:txBody>
            <a:bodyPr lIns="71323" tIns="35662" rIns="71323" bIns="35662" anchor="t" anchorCtr="false"/>
            <a:p>
              <a:pPr algn="just">
                <a:buClrTx/>
                <a:buFont typeface="Arial" panose="020B0604020202020204" pitchFamily="34" charset="0"/>
              </a:pPr>
              <a:r>
                <a:rPr lang="zh-CN" altLang="en-US" sz="2000" b="1" dirty="0">
                  <a:latin typeface="微软雅黑" panose="020B0503020204020204" charset="-122"/>
                  <a:ea typeface="微软雅黑" panose="020B0503020204020204" charset="-122"/>
                </a:rPr>
                <a:t>宽松</a:t>
              </a:r>
              <a:endParaRPr lang="zh-CN" altLang="en-US" sz="2000" b="1" dirty="0">
                <a:latin typeface="微软雅黑" panose="020B0503020204020204" charset="-122"/>
                <a:ea typeface="微软雅黑" panose="020B0503020204020204" charset="-122"/>
              </a:endParaRPr>
            </a:p>
          </p:txBody>
        </p:sp>
        <p:sp>
          <p:nvSpPr>
            <p:cNvPr id="232460" name="Text Box 13"/>
            <p:cNvSpPr txBox="true"/>
            <p:nvPr/>
          </p:nvSpPr>
          <p:spPr>
            <a:xfrm>
              <a:off x="4263" y="8263"/>
              <a:ext cx="1375" cy="700"/>
            </a:xfrm>
            <a:prstGeom prst="rect">
              <a:avLst/>
            </a:prstGeom>
            <a:noFill/>
            <a:ln w="9525">
              <a:noFill/>
            </a:ln>
          </p:spPr>
          <p:txBody>
            <a:bodyPr lIns="71323" tIns="35662" rIns="71323" bIns="35662" anchor="t" anchorCtr="false"/>
            <a:p>
              <a:pPr algn="just">
                <a:buClrTx/>
                <a:buFont typeface="Arial" panose="020B0604020202020204" pitchFamily="34" charset="0"/>
              </a:pPr>
              <a:r>
                <a:rPr lang="zh-CN" altLang="en-US" sz="2000" b="1" dirty="0">
                  <a:latin typeface="微软雅黑" panose="020B0503020204020204" charset="-122"/>
                  <a:ea typeface="微软雅黑" panose="020B0503020204020204" charset="-122"/>
                </a:rPr>
                <a:t>发展</a:t>
              </a:r>
              <a:endParaRPr lang="zh-CN" altLang="en-US" sz="2000" b="1" dirty="0">
                <a:latin typeface="微软雅黑" panose="020B0503020204020204" charset="-122"/>
                <a:ea typeface="微软雅黑" panose="020B0503020204020204" charset="-122"/>
              </a:endParaRPr>
            </a:p>
          </p:txBody>
        </p:sp>
        <p:sp>
          <p:nvSpPr>
            <p:cNvPr id="232461" name="Text Box 14"/>
            <p:cNvSpPr txBox="true"/>
            <p:nvPr/>
          </p:nvSpPr>
          <p:spPr>
            <a:xfrm>
              <a:off x="1793" y="8263"/>
              <a:ext cx="1375" cy="700"/>
            </a:xfrm>
            <a:prstGeom prst="rect">
              <a:avLst/>
            </a:prstGeom>
            <a:noFill/>
            <a:ln w="9525">
              <a:noFill/>
            </a:ln>
          </p:spPr>
          <p:txBody>
            <a:bodyPr lIns="71323" tIns="35662" rIns="71323" bIns="35662" anchor="t" anchorCtr="false"/>
            <a:p>
              <a:pPr algn="just">
                <a:buClrTx/>
                <a:buFont typeface="Arial" panose="020B0604020202020204" pitchFamily="34" charset="0"/>
              </a:pPr>
              <a:r>
                <a:rPr lang="zh-CN" altLang="en-US" sz="2000" b="1" dirty="0">
                  <a:latin typeface="微软雅黑" panose="020B0503020204020204" charset="-122"/>
                  <a:ea typeface="微软雅黑" panose="020B0503020204020204" charset="-122"/>
                </a:rPr>
                <a:t>上市</a:t>
              </a:r>
              <a:endParaRPr lang="zh-CN" altLang="en-US" sz="2000" b="1" dirty="0">
                <a:latin typeface="微软雅黑" panose="020B0503020204020204" charset="-122"/>
                <a:ea typeface="微软雅黑" panose="020B0503020204020204" charset="-122"/>
              </a:endParaRPr>
            </a:p>
          </p:txBody>
        </p:sp>
        <p:sp>
          <p:nvSpPr>
            <p:cNvPr id="232462" name="Text Box 15"/>
            <p:cNvSpPr txBox="true"/>
            <p:nvPr/>
          </p:nvSpPr>
          <p:spPr>
            <a:xfrm>
              <a:off x="6603" y="8263"/>
              <a:ext cx="1372" cy="700"/>
            </a:xfrm>
            <a:prstGeom prst="rect">
              <a:avLst/>
            </a:prstGeom>
            <a:noFill/>
            <a:ln w="9525">
              <a:noFill/>
            </a:ln>
          </p:spPr>
          <p:txBody>
            <a:bodyPr lIns="71323" tIns="35662" rIns="71323" bIns="35662" anchor="t" anchorCtr="false"/>
            <a:p>
              <a:pPr algn="just">
                <a:buClrTx/>
                <a:buFont typeface="Arial" panose="020B0604020202020204" pitchFamily="34" charset="0"/>
              </a:pPr>
              <a:r>
                <a:rPr lang="zh-CN" altLang="en-US" sz="2000" b="1" dirty="0">
                  <a:latin typeface="微软雅黑" panose="020B0503020204020204" charset="-122"/>
                  <a:ea typeface="微软雅黑" panose="020B0503020204020204" charset="-122"/>
                </a:rPr>
                <a:t>成熟</a:t>
              </a:r>
              <a:endParaRPr lang="zh-CN" altLang="en-US" sz="2000" b="1" dirty="0">
                <a:latin typeface="微软雅黑" panose="020B0503020204020204" charset="-122"/>
                <a:ea typeface="微软雅黑" panose="020B0503020204020204" charset="-122"/>
              </a:endParaRPr>
            </a:p>
          </p:txBody>
        </p:sp>
        <p:sp>
          <p:nvSpPr>
            <p:cNvPr id="232463" name="Text Box 16"/>
            <p:cNvSpPr txBox="true"/>
            <p:nvPr/>
          </p:nvSpPr>
          <p:spPr>
            <a:xfrm>
              <a:off x="9208" y="8263"/>
              <a:ext cx="1375" cy="700"/>
            </a:xfrm>
            <a:prstGeom prst="rect">
              <a:avLst/>
            </a:prstGeom>
            <a:noFill/>
            <a:ln w="9525">
              <a:noFill/>
            </a:ln>
          </p:spPr>
          <p:txBody>
            <a:bodyPr lIns="71323" tIns="35662" rIns="71323" bIns="35662" anchor="t" anchorCtr="false"/>
            <a:p>
              <a:pPr algn="just">
                <a:buClrTx/>
                <a:buFont typeface="Arial" panose="020B0604020202020204" pitchFamily="34" charset="0"/>
              </a:pPr>
              <a:r>
                <a:rPr lang="zh-CN" altLang="en-US" sz="2000" b="1" dirty="0">
                  <a:latin typeface="微软雅黑" panose="020B0503020204020204" charset="-122"/>
                  <a:ea typeface="微软雅黑" panose="020B0503020204020204" charset="-122"/>
                </a:rPr>
                <a:t>衰退</a:t>
              </a:r>
              <a:endParaRPr lang="zh-CN" altLang="en-US" sz="2000" b="1" dirty="0">
                <a:latin typeface="微软雅黑" panose="020B0503020204020204" charset="-122"/>
                <a:ea typeface="微软雅黑" panose="020B0503020204020204" charset="-122"/>
              </a:endParaRPr>
            </a:p>
          </p:txBody>
        </p:sp>
        <p:sp>
          <p:nvSpPr>
            <p:cNvPr id="232464" name="Text Box 17"/>
            <p:cNvSpPr txBox="true"/>
            <p:nvPr/>
          </p:nvSpPr>
          <p:spPr>
            <a:xfrm>
              <a:off x="11683" y="8263"/>
              <a:ext cx="1375" cy="700"/>
            </a:xfrm>
            <a:prstGeom prst="rect">
              <a:avLst/>
            </a:prstGeom>
            <a:noFill/>
            <a:ln w="9525">
              <a:noFill/>
            </a:ln>
          </p:spPr>
          <p:txBody>
            <a:bodyPr lIns="71323" tIns="35662" rIns="71323" bIns="35662" anchor="t" anchorCtr="false"/>
            <a:p>
              <a:pPr algn="just">
                <a:buClrTx/>
                <a:buFont typeface="Arial" panose="020B0604020202020204" pitchFamily="34" charset="0"/>
              </a:pPr>
              <a:r>
                <a:rPr lang="zh-CN" altLang="en-US" sz="2000" b="1" dirty="0">
                  <a:latin typeface="微软雅黑" panose="020B0503020204020204" charset="-122"/>
                  <a:ea typeface="微软雅黑" panose="020B0503020204020204" charset="-122"/>
                </a:rPr>
                <a:t>终结</a:t>
              </a:r>
              <a:endParaRPr lang="zh-CN" altLang="en-US" sz="2000" b="1" dirty="0">
                <a:latin typeface="微软雅黑" panose="020B0503020204020204" charset="-122"/>
                <a:ea typeface="微软雅黑" panose="020B0503020204020204" charset="-122"/>
              </a:endParaRPr>
            </a:p>
          </p:txBody>
        </p:sp>
        <p:sp>
          <p:nvSpPr>
            <p:cNvPr id="232465" name="Text Box 18"/>
            <p:cNvSpPr txBox="true"/>
            <p:nvPr/>
          </p:nvSpPr>
          <p:spPr>
            <a:xfrm>
              <a:off x="9465" y="8855"/>
              <a:ext cx="4000" cy="783"/>
            </a:xfrm>
            <a:prstGeom prst="rect">
              <a:avLst/>
            </a:prstGeom>
            <a:noFill/>
            <a:ln w="9525">
              <a:noFill/>
            </a:ln>
          </p:spPr>
          <p:txBody>
            <a:bodyPr lIns="71323" tIns="35662" rIns="71323" bIns="35662" anchor="t" anchorCtr="false"/>
            <a:p>
              <a:pPr algn="ctr">
                <a:buClrTx/>
                <a:buFont typeface="Arial" panose="020B0604020202020204" pitchFamily="34" charset="0"/>
              </a:pPr>
              <a:r>
                <a:rPr lang="zh-CN" altLang="en-US" b="1" dirty="0">
                  <a:latin typeface="微软雅黑" panose="020B0503020204020204" charset="-122"/>
                  <a:ea typeface="微软雅黑" panose="020B0503020204020204" charset="-122"/>
                </a:rPr>
                <a:t>企业或产品生命周期</a:t>
              </a:r>
              <a:endParaRPr lang="zh-CN" altLang="en-US" b="1" dirty="0">
                <a:latin typeface="微软雅黑" panose="020B0503020204020204" charset="-122"/>
                <a:ea typeface="微软雅黑" panose="020B0503020204020204" charset="-122"/>
              </a:endParaRPr>
            </a:p>
          </p:txBody>
        </p:sp>
        <p:sp>
          <p:nvSpPr>
            <p:cNvPr id="232466" name="Text Box 19"/>
            <p:cNvSpPr txBox="true"/>
            <p:nvPr/>
          </p:nvSpPr>
          <p:spPr>
            <a:xfrm>
              <a:off x="1963" y="2538"/>
              <a:ext cx="1965" cy="697"/>
            </a:xfrm>
            <a:prstGeom prst="rect">
              <a:avLst/>
            </a:prstGeom>
            <a:noFill/>
            <a:ln w="9525">
              <a:noFill/>
            </a:ln>
          </p:spPr>
          <p:txBody>
            <a:bodyPr lIns="71323" tIns="35662" rIns="71323" bIns="35662" anchor="t" anchorCtr="false"/>
            <a:p>
              <a:pPr algn="just">
                <a:buClrTx/>
                <a:buFont typeface="Arial" panose="020B0604020202020204" pitchFamily="34" charset="0"/>
              </a:pPr>
              <a:r>
                <a:rPr lang="zh-CN" altLang="en-US" sz="2000" b="1" dirty="0">
                  <a:latin typeface="微软雅黑" panose="020B0503020204020204" charset="-122"/>
                  <a:ea typeface="微软雅黑" panose="020B0503020204020204" charset="-122"/>
                </a:rPr>
                <a:t>信用政策</a:t>
              </a:r>
              <a:endParaRPr lang="zh-CN" altLang="en-US" sz="2000" b="1" dirty="0">
                <a:latin typeface="微软雅黑" panose="020B0503020204020204" charset="-122"/>
                <a:ea typeface="微软雅黑" panose="020B0503020204020204" charset="-122"/>
              </a:endParaRPr>
            </a:p>
          </p:txBody>
        </p:sp>
        <p:sp>
          <p:nvSpPr>
            <p:cNvPr id="232467" name="Text Box 20"/>
            <p:cNvSpPr txBox="true"/>
            <p:nvPr/>
          </p:nvSpPr>
          <p:spPr>
            <a:xfrm>
              <a:off x="4344" y="9638"/>
              <a:ext cx="5890" cy="573"/>
            </a:xfrm>
            <a:prstGeom prst="rect">
              <a:avLst/>
            </a:prstGeom>
            <a:solidFill>
              <a:srgbClr val="FFFFFF"/>
            </a:solidFill>
            <a:ln w="9525">
              <a:noFill/>
            </a:ln>
          </p:spPr>
          <p:txBody>
            <a:bodyPr anchor="t" anchorCtr="false"/>
            <a:p>
              <a:pPr algn="just">
                <a:buClrTx/>
                <a:buFont typeface="Arial" panose="020B0604020202020204" pitchFamily="34" charset="0"/>
              </a:pPr>
              <a:r>
                <a:rPr lang="zh-CN" altLang="en-US" sz="1600" b="1" dirty="0">
                  <a:latin typeface="微软雅黑" panose="020B0503020204020204" charset="-122"/>
                  <a:ea typeface="微软雅黑" panose="020B0503020204020204" charset="-122"/>
                </a:rPr>
                <a:t>生命周期对信用政策的影响</a:t>
              </a:r>
              <a:endParaRPr lang="zh-CN" altLang="en-US" sz="16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（二）赊销政策影响因素</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9" name="组合 8"/>
          <p:cNvGrpSpPr/>
          <p:nvPr/>
        </p:nvGrpSpPr>
        <p:grpSpPr>
          <a:xfrm>
            <a:off x="1670685" y="1247775"/>
            <a:ext cx="8850313" cy="4820475"/>
            <a:chOff x="465" y="2515"/>
            <a:chExt cx="13938" cy="7195"/>
          </a:xfrm>
        </p:grpSpPr>
        <p:sp>
          <p:nvSpPr>
            <p:cNvPr id="8" name="AutoShape 3"/>
            <p:cNvSpPr>
              <a:spLocks noChangeArrowheads="true"/>
            </p:cNvSpPr>
            <p:nvPr/>
          </p:nvSpPr>
          <p:spPr bwMode="grayWhite">
            <a:xfrm>
              <a:off x="6265" y="2515"/>
              <a:ext cx="1445" cy="1343"/>
            </a:xfrm>
            <a:prstGeom prst="pentagon">
              <a:avLst/>
            </a:prstGeom>
            <a:solidFill>
              <a:srgbClr val="0099CC">
                <a:alpha val="50195"/>
              </a:srgbClr>
            </a:solidFill>
            <a:ln w="76200" algn="ctr">
              <a:solidFill>
                <a:srgbClr val="0099CC"/>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234502" name="Group 4"/>
            <p:cNvGrpSpPr/>
            <p:nvPr/>
          </p:nvGrpSpPr>
          <p:grpSpPr>
            <a:xfrm>
              <a:off x="465" y="2760"/>
              <a:ext cx="13938" cy="6950"/>
              <a:chOff x="103" y="1036"/>
              <a:chExt cx="5714" cy="2875"/>
            </a:xfrm>
          </p:grpSpPr>
          <p:sp>
            <p:nvSpPr>
              <p:cNvPr id="10" name="Line 5"/>
              <p:cNvSpPr>
                <a:spLocks noChangeShapeType="true"/>
              </p:cNvSpPr>
              <p:nvPr/>
            </p:nvSpPr>
            <p:spPr bwMode="gray">
              <a:xfrm flipV="true">
                <a:off x="2021" y="1526"/>
                <a:ext cx="590" cy="433"/>
              </a:xfrm>
              <a:prstGeom prst="line">
                <a:avLst/>
              </a:prstGeom>
              <a:noFill/>
              <a:ln w="76200">
                <a:solidFill>
                  <a:srgbClr val="B2B2B2"/>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11" name="Line 6"/>
              <p:cNvSpPr>
                <a:spLocks noChangeShapeType="true"/>
              </p:cNvSpPr>
              <p:nvPr/>
            </p:nvSpPr>
            <p:spPr bwMode="gray">
              <a:xfrm flipH="true" flipV="true">
                <a:off x="2973" y="1526"/>
                <a:ext cx="590" cy="433"/>
              </a:xfrm>
              <a:prstGeom prst="line">
                <a:avLst/>
              </a:prstGeom>
              <a:noFill/>
              <a:ln w="76200">
                <a:solidFill>
                  <a:srgbClr val="B2B2B2"/>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2" name="Line 7"/>
              <p:cNvSpPr>
                <a:spLocks noChangeShapeType="true"/>
              </p:cNvSpPr>
              <p:nvPr/>
            </p:nvSpPr>
            <p:spPr bwMode="gray">
              <a:xfrm flipH="true">
                <a:off x="2412" y="3205"/>
                <a:ext cx="738" cy="0"/>
              </a:xfrm>
              <a:prstGeom prst="line">
                <a:avLst/>
              </a:prstGeom>
              <a:noFill/>
              <a:ln w="76200">
                <a:solidFill>
                  <a:srgbClr val="B2B2B2"/>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13" name="Line 8"/>
              <p:cNvSpPr>
                <a:spLocks noChangeShapeType="true"/>
              </p:cNvSpPr>
              <p:nvPr/>
            </p:nvSpPr>
            <p:spPr bwMode="gray">
              <a:xfrm flipH="true">
                <a:off x="3457" y="2331"/>
                <a:ext cx="243" cy="668"/>
              </a:xfrm>
              <a:prstGeom prst="line">
                <a:avLst/>
              </a:prstGeom>
              <a:noFill/>
              <a:ln w="76200">
                <a:solidFill>
                  <a:srgbClr val="B2B2B2"/>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3" name="Line 9"/>
              <p:cNvSpPr>
                <a:spLocks noChangeShapeType="true"/>
              </p:cNvSpPr>
              <p:nvPr/>
            </p:nvSpPr>
            <p:spPr bwMode="gray">
              <a:xfrm>
                <a:off x="1881" y="2331"/>
                <a:ext cx="234" cy="668"/>
              </a:xfrm>
              <a:prstGeom prst="line">
                <a:avLst/>
              </a:prstGeom>
              <a:noFill/>
              <a:ln w="76200">
                <a:solidFill>
                  <a:srgbClr val="B2B2B2"/>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15" name="AutoShape 10"/>
              <p:cNvSpPr>
                <a:spLocks noChangeArrowheads="true"/>
              </p:cNvSpPr>
              <p:nvPr/>
            </p:nvSpPr>
            <p:spPr bwMode="grayWhite">
              <a:xfrm>
                <a:off x="1828" y="2987"/>
                <a:ext cx="589" cy="545"/>
              </a:xfrm>
              <a:prstGeom prst="pentagon">
                <a:avLst/>
              </a:prstGeom>
              <a:solidFill>
                <a:srgbClr val="CC3300">
                  <a:alpha val="50195"/>
                </a:srgbClr>
              </a:solidFill>
              <a:ln w="76200" algn="ctr">
                <a:solidFill>
                  <a:srgbClr val="CC330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6" name="AutoShape 11"/>
              <p:cNvSpPr>
                <a:spLocks noChangeArrowheads="true"/>
              </p:cNvSpPr>
              <p:nvPr/>
            </p:nvSpPr>
            <p:spPr bwMode="grayWhite">
              <a:xfrm>
                <a:off x="1396" y="1745"/>
                <a:ext cx="618" cy="577"/>
              </a:xfrm>
              <a:prstGeom prst="pentagon">
                <a:avLst/>
              </a:prstGeom>
              <a:solidFill>
                <a:srgbClr val="FCC704">
                  <a:alpha val="50195"/>
                </a:srgbClr>
              </a:solidFill>
              <a:ln w="76200" algn="ctr">
                <a:solidFill>
                  <a:schemeClr val="accent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7" name="AutoShape 12"/>
              <p:cNvSpPr>
                <a:spLocks noChangeArrowheads="true"/>
              </p:cNvSpPr>
              <p:nvPr/>
            </p:nvSpPr>
            <p:spPr bwMode="grayWhite">
              <a:xfrm>
                <a:off x="3558" y="1750"/>
                <a:ext cx="619" cy="575"/>
              </a:xfrm>
              <a:prstGeom prst="pentagon">
                <a:avLst/>
              </a:prstGeom>
              <a:solidFill>
                <a:schemeClr val="accent2">
                  <a:alpha val="50195"/>
                </a:schemeClr>
              </a:solidFill>
              <a:ln w="76200" algn="ctr">
                <a:solidFill>
                  <a:schemeClr val="accent2"/>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 name="AutoShape 13"/>
              <p:cNvSpPr>
                <a:spLocks noChangeArrowheads="true"/>
              </p:cNvSpPr>
              <p:nvPr/>
            </p:nvSpPr>
            <p:spPr bwMode="grayWhite">
              <a:xfrm>
                <a:off x="3155" y="2984"/>
                <a:ext cx="586" cy="548"/>
              </a:xfrm>
              <a:prstGeom prst="pentagon">
                <a:avLst/>
              </a:prstGeom>
              <a:solidFill>
                <a:srgbClr val="339966">
                  <a:alpha val="50195"/>
                </a:srgbClr>
              </a:solidFill>
              <a:ln w="76200" algn="ctr">
                <a:solidFill>
                  <a:srgbClr val="00800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234512" name="Group 14"/>
              <p:cNvGrpSpPr/>
              <p:nvPr/>
            </p:nvGrpSpPr>
            <p:grpSpPr>
              <a:xfrm>
                <a:off x="1543" y="1895"/>
                <a:ext cx="329" cy="324"/>
                <a:chOff x="523" y="2809"/>
                <a:chExt cx="876" cy="882"/>
              </a:xfrm>
            </p:grpSpPr>
            <p:sp>
              <p:nvSpPr>
                <p:cNvPr id="40" name="Oval 15"/>
                <p:cNvSpPr>
                  <a:spLocks noChangeArrowheads="true"/>
                </p:cNvSpPr>
                <p:nvPr/>
              </p:nvSpPr>
              <p:spPr bwMode="gray">
                <a:xfrm>
                  <a:off x="523" y="2810"/>
                  <a:ext cx="876" cy="876"/>
                </a:xfrm>
                <a:prstGeom prst="ellipse">
                  <a:avLst/>
                </a:prstGeom>
                <a:solidFill>
                  <a:srgbClr val="292929">
                    <a:alpha val="50195"/>
                  </a:srgbClr>
                </a:solidFill>
                <a:ln w="19050" algn="ctr">
                  <a:solidFill>
                    <a:srgbClr val="FFFFFF"/>
                  </a:solidFill>
                  <a:round/>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1" name="Line 16"/>
                <p:cNvSpPr>
                  <a:spLocks noChangeShapeType="true"/>
                </p:cNvSpPr>
                <p:nvPr/>
              </p:nvSpPr>
              <p:spPr bwMode="gray">
                <a:xfrm>
                  <a:off x="965" y="2810"/>
                  <a:ext cx="0" cy="870"/>
                </a:xfrm>
                <a:prstGeom prst="line">
                  <a:avLst/>
                </a:pr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42" name="Line 17"/>
                <p:cNvSpPr>
                  <a:spLocks noChangeShapeType="true"/>
                </p:cNvSpPr>
                <p:nvPr/>
              </p:nvSpPr>
              <p:spPr bwMode="gray">
                <a:xfrm>
                  <a:off x="523" y="3244"/>
                  <a:ext cx="876" cy="0"/>
                </a:xfrm>
                <a:prstGeom prst="line">
                  <a:avLst/>
                </a:pr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43" name="Freeform 18"/>
                <p:cNvSpPr/>
                <p:nvPr/>
              </p:nvSpPr>
              <p:spPr bwMode="gray">
                <a:xfrm>
                  <a:off x="1022" y="2816"/>
                  <a:ext cx="183" cy="864"/>
                </a:xfrm>
                <a:custGeom>
                  <a:avLst/>
                  <a:gdLst>
                    <a:gd name="T0" fmla="*/ 0 w 182"/>
                    <a:gd name="T1" fmla="*/ 0 h 864"/>
                    <a:gd name="T2" fmla="*/ 182 w 182"/>
                    <a:gd name="T3" fmla="*/ 435 h 864"/>
                    <a:gd name="T4" fmla="*/ 6 w 182"/>
                    <a:gd name="T5" fmla="*/ 864 h 864"/>
                    <a:gd name="T6" fmla="*/ 0 60000 65536"/>
                    <a:gd name="T7" fmla="*/ 0 60000 65536"/>
                    <a:gd name="T8" fmla="*/ 0 60000 65536"/>
                    <a:gd name="T9" fmla="*/ 0 w 182"/>
                    <a:gd name="T10" fmla="*/ 0 h 864"/>
                    <a:gd name="T11" fmla="*/ 182 w 182"/>
                    <a:gd name="T12" fmla="*/ 864 h 864"/>
                  </a:gdLst>
                  <a:ahLst/>
                  <a:cxnLst>
                    <a:cxn ang="T6">
                      <a:pos x="T0" y="T1"/>
                    </a:cxn>
                    <a:cxn ang="T7">
                      <a:pos x="T2" y="T3"/>
                    </a:cxn>
                    <a:cxn ang="T8">
                      <a:pos x="T4" y="T5"/>
                    </a:cxn>
                  </a:cxnLst>
                  <a:rect l="T9" t="T10" r="T11" b="T12"/>
                  <a:pathLst>
                    <a:path w="182" h="864">
                      <a:moveTo>
                        <a:pt x="0" y="0"/>
                      </a:moveTo>
                      <a:cubicBezTo>
                        <a:pt x="59" y="89"/>
                        <a:pt x="182" y="177"/>
                        <a:pt x="182" y="435"/>
                      </a:cubicBezTo>
                      <a:cubicBezTo>
                        <a:pt x="182" y="693"/>
                        <a:pt x="70" y="800"/>
                        <a:pt x="6" y="864"/>
                      </a:cubicBezTo>
                    </a:path>
                  </a:pathLst>
                </a:cu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4" name="Freeform 19"/>
                <p:cNvSpPr/>
                <p:nvPr/>
              </p:nvSpPr>
              <p:spPr bwMode="gray">
                <a:xfrm>
                  <a:off x="725" y="2821"/>
                  <a:ext cx="199" cy="870"/>
                </a:xfrm>
                <a:custGeom>
                  <a:avLst/>
                  <a:gdLst>
                    <a:gd name="T0" fmla="*/ 167 w 197"/>
                    <a:gd name="T1" fmla="*/ 0 h 870"/>
                    <a:gd name="T2" fmla="*/ 0 w 197"/>
                    <a:gd name="T3" fmla="*/ 436 h 870"/>
                    <a:gd name="T4" fmla="*/ 197 w 197"/>
                    <a:gd name="T5" fmla="*/ 870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5" name="Freeform 20"/>
                <p:cNvSpPr/>
                <p:nvPr/>
              </p:nvSpPr>
              <p:spPr bwMode="gray">
                <a:xfrm rot="5400000">
                  <a:off x="888" y="3168"/>
                  <a:ext cx="115" cy="655"/>
                </a:xfrm>
                <a:custGeom>
                  <a:avLst/>
                  <a:gdLst>
                    <a:gd name="T0" fmla="*/ 32 w 197"/>
                    <a:gd name="T1" fmla="*/ 0 h 870"/>
                    <a:gd name="T2" fmla="*/ 0 w 197"/>
                    <a:gd name="T3" fmla="*/ 184 h 870"/>
                    <a:gd name="T4" fmla="*/ 38 w 197"/>
                    <a:gd name="T5" fmla="*/ 368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6" name="Freeform 21"/>
                <p:cNvSpPr/>
                <p:nvPr/>
              </p:nvSpPr>
              <p:spPr bwMode="gray">
                <a:xfrm rot="16200000" flipV="true">
                  <a:off x="897" y="2667"/>
                  <a:ext cx="113" cy="652"/>
                </a:xfrm>
                <a:custGeom>
                  <a:avLst/>
                  <a:gdLst>
                    <a:gd name="T0" fmla="*/ 32 w 197"/>
                    <a:gd name="T1" fmla="*/ 0 h 870"/>
                    <a:gd name="T2" fmla="*/ 0 w 197"/>
                    <a:gd name="T3" fmla="*/ 184 h 870"/>
                    <a:gd name="T4" fmla="*/ 38 w 197"/>
                    <a:gd name="T5" fmla="*/ 368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grpSp>
            <p:nvGrpSpPr>
              <p:cNvPr id="234520" name="Group 22"/>
              <p:cNvGrpSpPr/>
              <p:nvPr/>
            </p:nvGrpSpPr>
            <p:grpSpPr>
              <a:xfrm>
                <a:off x="1968" y="3156"/>
                <a:ext cx="286" cy="240"/>
                <a:chOff x="2640" y="3304"/>
                <a:chExt cx="294" cy="252"/>
              </a:xfrm>
            </p:grpSpPr>
            <p:sp>
              <p:nvSpPr>
                <p:cNvPr id="34" name="AutoShape 23"/>
                <p:cNvSpPr>
                  <a:spLocks noChangeArrowheads="true"/>
                </p:cNvSpPr>
                <p:nvPr/>
              </p:nvSpPr>
              <p:spPr bwMode="gray">
                <a:xfrm>
                  <a:off x="2700" y="3304"/>
                  <a:ext cx="176" cy="176"/>
                </a:xfrm>
                <a:prstGeom prst="roundRect">
                  <a:avLst>
                    <a:gd name="adj" fmla="val 6250"/>
                  </a:avLst>
                </a:prstGeom>
                <a:solidFill>
                  <a:srgbClr val="292929">
                    <a:alpha val="50195"/>
                  </a:srgbClr>
                </a:solidFill>
                <a:ln w="19050" algn="ctr">
                  <a:solidFill>
                    <a:srgbClr val="FFFFFF"/>
                  </a:solidFill>
                  <a:round/>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5" name="AutoShape 24"/>
                <p:cNvSpPr>
                  <a:spLocks noChangeArrowheads="true"/>
                </p:cNvSpPr>
                <p:nvPr/>
              </p:nvSpPr>
              <p:spPr bwMode="gray">
                <a:xfrm>
                  <a:off x="2640" y="3478"/>
                  <a:ext cx="294" cy="78"/>
                </a:xfrm>
                <a:prstGeom prst="roundRect">
                  <a:avLst>
                    <a:gd name="adj" fmla="val 16667"/>
                  </a:avLst>
                </a:prstGeom>
                <a:solidFill>
                  <a:srgbClr val="292929">
                    <a:alpha val="50195"/>
                  </a:srgbClr>
                </a:solidFill>
                <a:ln w="19050" algn="ctr">
                  <a:solidFill>
                    <a:srgbClr val="FFFFFF"/>
                  </a:solidFill>
                  <a:round/>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6" name="Line 25"/>
                <p:cNvSpPr>
                  <a:spLocks noChangeShapeType="true"/>
                </p:cNvSpPr>
                <p:nvPr/>
              </p:nvSpPr>
              <p:spPr bwMode="gray">
                <a:xfrm flipH="true">
                  <a:off x="2847" y="3517"/>
                  <a:ext cx="45" cy="0"/>
                </a:xfrm>
                <a:prstGeom prst="line">
                  <a:avLst/>
                </a:pr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37" name="Line 26"/>
                <p:cNvSpPr>
                  <a:spLocks noChangeShapeType="true"/>
                </p:cNvSpPr>
                <p:nvPr/>
              </p:nvSpPr>
              <p:spPr bwMode="gray">
                <a:xfrm flipH="true">
                  <a:off x="2759" y="3359"/>
                  <a:ext cx="73" cy="0"/>
                </a:xfrm>
                <a:prstGeom prst="line">
                  <a:avLst/>
                </a:pr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38" name="Line 27"/>
                <p:cNvSpPr>
                  <a:spLocks noChangeShapeType="true"/>
                </p:cNvSpPr>
                <p:nvPr/>
              </p:nvSpPr>
              <p:spPr bwMode="gray">
                <a:xfrm flipH="true">
                  <a:off x="2788" y="3385"/>
                  <a:ext cx="44" cy="0"/>
                </a:xfrm>
                <a:prstGeom prst="line">
                  <a:avLst/>
                </a:pr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39" name="Line 28"/>
                <p:cNvSpPr>
                  <a:spLocks noChangeShapeType="true"/>
                </p:cNvSpPr>
                <p:nvPr/>
              </p:nvSpPr>
              <p:spPr bwMode="gray">
                <a:xfrm flipH="true">
                  <a:off x="2807" y="3434"/>
                  <a:ext cx="39" cy="0"/>
                </a:xfrm>
                <a:prstGeom prst="line">
                  <a:avLst/>
                </a:pr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grpSp>
          <p:sp>
            <p:nvSpPr>
              <p:cNvPr id="5" name="AutoShape 29"/>
              <p:cNvSpPr>
                <a:spLocks noChangeArrowheads="true"/>
              </p:cNvSpPr>
              <p:nvPr/>
            </p:nvSpPr>
            <p:spPr bwMode="gray">
              <a:xfrm>
                <a:off x="2676" y="1166"/>
                <a:ext cx="251" cy="243"/>
              </a:xfrm>
              <a:prstGeom prst="cube">
                <a:avLst>
                  <a:gd name="adj" fmla="val 25000"/>
                </a:avLst>
              </a:prstGeom>
              <a:solidFill>
                <a:srgbClr val="292929">
                  <a:alpha val="50195"/>
                </a:srgbClr>
              </a:solidFill>
              <a:ln w="19050">
                <a:solidFill>
                  <a:srgbClr val="FFFFFF"/>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234528" name="Group 30"/>
              <p:cNvGrpSpPr/>
              <p:nvPr/>
            </p:nvGrpSpPr>
            <p:grpSpPr>
              <a:xfrm>
                <a:off x="3711" y="1900"/>
                <a:ext cx="322" cy="298"/>
                <a:chOff x="3422" y="1347"/>
                <a:chExt cx="330" cy="313"/>
              </a:xfrm>
            </p:grpSpPr>
            <p:sp>
              <p:nvSpPr>
                <p:cNvPr id="32" name="AutoShape 31"/>
                <p:cNvSpPr>
                  <a:spLocks noChangeArrowheads="true"/>
                </p:cNvSpPr>
                <p:nvPr/>
              </p:nvSpPr>
              <p:spPr bwMode="gray">
                <a:xfrm>
                  <a:off x="3422" y="1411"/>
                  <a:ext cx="330" cy="256"/>
                </a:xfrm>
                <a:prstGeom prst="roundRect">
                  <a:avLst>
                    <a:gd name="adj" fmla="val 16667"/>
                  </a:avLst>
                </a:prstGeom>
                <a:solidFill>
                  <a:srgbClr val="292929">
                    <a:alpha val="50195"/>
                  </a:srgbClr>
                </a:solidFill>
                <a:ln w="19050" algn="ctr">
                  <a:solidFill>
                    <a:srgbClr val="FFFFFF"/>
                  </a:solidFill>
                  <a:round/>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3" name="AutoShape 32"/>
                <p:cNvSpPr>
                  <a:spLocks noChangeArrowheads="true"/>
                </p:cNvSpPr>
                <p:nvPr/>
              </p:nvSpPr>
              <p:spPr bwMode="gray">
                <a:xfrm>
                  <a:off x="3522" y="1347"/>
                  <a:ext cx="122" cy="11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646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292929">
                    <a:alpha val="50195"/>
                  </a:srgbClr>
                </a:solidFill>
                <a:ln w="12700" algn="ctr">
                  <a:solidFill>
                    <a:srgbClr val="FFFFFF"/>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grpSp>
            <p:nvGrpSpPr>
              <p:cNvPr id="234531" name="Group 33"/>
              <p:cNvGrpSpPr/>
              <p:nvPr/>
            </p:nvGrpSpPr>
            <p:grpSpPr>
              <a:xfrm>
                <a:off x="3326" y="3128"/>
                <a:ext cx="263" cy="318"/>
                <a:chOff x="984" y="878"/>
                <a:chExt cx="3312" cy="4086"/>
              </a:xfrm>
            </p:grpSpPr>
            <p:sp>
              <p:nvSpPr>
                <p:cNvPr id="30" name="Freeform 34"/>
                <p:cNvSpPr/>
                <p:nvPr/>
              </p:nvSpPr>
              <p:spPr bwMode="gray">
                <a:xfrm>
                  <a:off x="989" y="999"/>
                  <a:ext cx="3304" cy="3960"/>
                </a:xfrm>
                <a:custGeom>
                  <a:avLst/>
                  <a:gdLst>
                    <a:gd name="T0" fmla="*/ 1376 w 3312"/>
                    <a:gd name="T1" fmla="*/ 696 h 3962"/>
                    <a:gd name="T2" fmla="*/ 1639 w 3312"/>
                    <a:gd name="T3" fmla="*/ 920 h 3962"/>
                    <a:gd name="T4" fmla="*/ 1926 w 3312"/>
                    <a:gd name="T5" fmla="*/ 708 h 3962"/>
                    <a:gd name="T6" fmla="*/ 2940 w 3312"/>
                    <a:gd name="T7" fmla="*/ 66 h 3962"/>
                    <a:gd name="T8" fmla="*/ 3204 w 3312"/>
                    <a:gd name="T9" fmla="*/ 78 h 3962"/>
                    <a:gd name="T10" fmla="*/ 3072 w 3312"/>
                    <a:gd name="T11" fmla="*/ 444 h 3962"/>
                    <a:gd name="T12" fmla="*/ 2139 w 3312"/>
                    <a:gd name="T13" fmla="*/ 1081 h 3962"/>
                    <a:gd name="T14" fmla="*/ 2476 w 3312"/>
                    <a:gd name="T15" fmla="*/ 2372 h 3962"/>
                    <a:gd name="T16" fmla="*/ 2251 w 3312"/>
                    <a:gd name="T17" fmla="*/ 2435 h 3962"/>
                    <a:gd name="T18" fmla="*/ 2614 w 3312"/>
                    <a:gd name="T19" fmla="*/ 3589 h 3962"/>
                    <a:gd name="T20" fmla="*/ 2539 w 3312"/>
                    <a:gd name="T21" fmla="*/ 3925 h 3962"/>
                    <a:gd name="T22" fmla="*/ 2226 w 3312"/>
                    <a:gd name="T23" fmla="*/ 3689 h 3962"/>
                    <a:gd name="T24" fmla="*/ 1789 w 3312"/>
                    <a:gd name="T25" fmla="*/ 2534 h 3962"/>
                    <a:gd name="T26" fmla="*/ 1414 w 3312"/>
                    <a:gd name="T27" fmla="*/ 2534 h 3962"/>
                    <a:gd name="T28" fmla="*/ 1051 w 3312"/>
                    <a:gd name="T29" fmla="*/ 3689 h 3962"/>
                    <a:gd name="T30" fmla="*/ 789 w 3312"/>
                    <a:gd name="T31" fmla="*/ 3925 h 3962"/>
                    <a:gd name="T32" fmla="*/ 676 w 3312"/>
                    <a:gd name="T33" fmla="*/ 3577 h 3962"/>
                    <a:gd name="T34" fmla="*/ 1001 w 3312"/>
                    <a:gd name="T35" fmla="*/ 2459 h 3962"/>
                    <a:gd name="T36" fmla="*/ 751 w 3312"/>
                    <a:gd name="T37" fmla="*/ 2397 h 3962"/>
                    <a:gd name="T38" fmla="*/ 1126 w 3312"/>
                    <a:gd name="T39" fmla="*/ 1081 h 3962"/>
                    <a:gd name="T40" fmla="*/ 139 w 3312"/>
                    <a:gd name="T41" fmla="*/ 497 h 3962"/>
                    <a:gd name="T42" fmla="*/ 60 w 3312"/>
                    <a:gd name="T43" fmla="*/ 180 h 3962"/>
                    <a:gd name="T44" fmla="*/ 389 w 3312"/>
                    <a:gd name="T45" fmla="*/ 162 h 3962"/>
                    <a:gd name="T46" fmla="*/ 1376 w 3312"/>
                    <a:gd name="T47" fmla="*/ 696 h 39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312"/>
                    <a:gd name="T73" fmla="*/ 0 h 3962"/>
                    <a:gd name="T74" fmla="*/ 3312 w 3312"/>
                    <a:gd name="T75" fmla="*/ 3962 h 396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312" h="3962">
                      <a:moveTo>
                        <a:pt x="1376" y="696"/>
                      </a:moveTo>
                      <a:cubicBezTo>
                        <a:pt x="1401" y="795"/>
                        <a:pt x="1489" y="920"/>
                        <a:pt x="1639" y="920"/>
                      </a:cubicBezTo>
                      <a:cubicBezTo>
                        <a:pt x="1801" y="920"/>
                        <a:pt x="1876" y="795"/>
                        <a:pt x="1926" y="708"/>
                      </a:cubicBezTo>
                      <a:lnTo>
                        <a:pt x="2940" y="66"/>
                      </a:lnTo>
                      <a:cubicBezTo>
                        <a:pt x="3042" y="0"/>
                        <a:pt x="3142" y="16"/>
                        <a:pt x="3204" y="78"/>
                      </a:cubicBezTo>
                      <a:cubicBezTo>
                        <a:pt x="3267" y="140"/>
                        <a:pt x="3312" y="264"/>
                        <a:pt x="3072" y="444"/>
                      </a:cubicBezTo>
                      <a:lnTo>
                        <a:pt x="2139" y="1081"/>
                      </a:lnTo>
                      <a:lnTo>
                        <a:pt x="2476" y="2372"/>
                      </a:lnTo>
                      <a:lnTo>
                        <a:pt x="2251" y="2435"/>
                      </a:lnTo>
                      <a:lnTo>
                        <a:pt x="2614" y="3589"/>
                      </a:lnTo>
                      <a:cubicBezTo>
                        <a:pt x="2651" y="3751"/>
                        <a:pt x="2639" y="3863"/>
                        <a:pt x="2539" y="3925"/>
                      </a:cubicBezTo>
                      <a:cubicBezTo>
                        <a:pt x="2401" y="3962"/>
                        <a:pt x="2289" y="3863"/>
                        <a:pt x="2226" y="3689"/>
                      </a:cubicBezTo>
                      <a:cubicBezTo>
                        <a:pt x="2101" y="3453"/>
                        <a:pt x="1876" y="2720"/>
                        <a:pt x="1789" y="2534"/>
                      </a:cubicBezTo>
                      <a:lnTo>
                        <a:pt x="1414" y="2534"/>
                      </a:lnTo>
                      <a:cubicBezTo>
                        <a:pt x="1339" y="2770"/>
                        <a:pt x="1151" y="3465"/>
                        <a:pt x="1051" y="3689"/>
                      </a:cubicBezTo>
                      <a:cubicBezTo>
                        <a:pt x="1001" y="3838"/>
                        <a:pt x="914" y="3950"/>
                        <a:pt x="789" y="3925"/>
                      </a:cubicBezTo>
                      <a:cubicBezTo>
                        <a:pt x="714" y="3875"/>
                        <a:pt x="614" y="3838"/>
                        <a:pt x="676" y="3577"/>
                      </a:cubicBezTo>
                      <a:lnTo>
                        <a:pt x="1001" y="2459"/>
                      </a:lnTo>
                      <a:lnTo>
                        <a:pt x="751" y="2397"/>
                      </a:lnTo>
                      <a:lnTo>
                        <a:pt x="1126" y="1081"/>
                      </a:lnTo>
                      <a:lnTo>
                        <a:pt x="139" y="497"/>
                      </a:lnTo>
                      <a:cubicBezTo>
                        <a:pt x="54" y="402"/>
                        <a:pt x="0" y="342"/>
                        <a:pt x="60" y="180"/>
                      </a:cubicBezTo>
                      <a:cubicBezTo>
                        <a:pt x="186" y="102"/>
                        <a:pt x="214" y="112"/>
                        <a:pt x="389" y="162"/>
                      </a:cubicBezTo>
                      <a:lnTo>
                        <a:pt x="1376" y="696"/>
                      </a:lnTo>
                      <a:close/>
                    </a:path>
                  </a:pathLst>
                </a:custGeom>
                <a:solidFill>
                  <a:srgbClr val="292929">
                    <a:alpha val="50195"/>
                  </a:srgbClr>
                </a:solid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1" name="Oval 35"/>
                <p:cNvSpPr>
                  <a:spLocks noChangeArrowheads="true"/>
                </p:cNvSpPr>
                <p:nvPr/>
              </p:nvSpPr>
              <p:spPr bwMode="gray">
                <a:xfrm>
                  <a:off x="2215" y="880"/>
                  <a:ext cx="852" cy="837"/>
                </a:xfrm>
                <a:prstGeom prst="ellipse">
                  <a:avLst/>
                </a:prstGeom>
                <a:solidFill>
                  <a:srgbClr val="292929">
                    <a:alpha val="50195"/>
                  </a:srgbClr>
                </a:solidFill>
                <a:ln w="19050">
                  <a:solidFill>
                    <a:srgbClr val="FFFFFF"/>
                  </a:solidFill>
                  <a:round/>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4" name="Rectangle 36"/>
              <p:cNvSpPr>
                <a:spLocks noChangeArrowheads="true"/>
              </p:cNvSpPr>
              <p:nvPr/>
            </p:nvSpPr>
            <p:spPr bwMode="auto">
              <a:xfrm>
                <a:off x="2112" y="2126"/>
                <a:ext cx="1372" cy="512"/>
              </a:xfrm>
              <a:prstGeom prst="rect">
                <a:avLst/>
              </a:prstGeom>
              <a:noFill/>
              <a:ln w="9525" algn="ctr">
                <a:noFill/>
                <a:miter lim="800000"/>
              </a:ln>
            </p:spPr>
            <p:txBody>
              <a:bodyPr wrap="square">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赊销政策影响因素：</a:t>
                </a:r>
                <a:r>
                  <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5P</a:t>
                </a: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准则</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6" name="AutoShape 37"/>
              <p:cNvSpPr/>
              <p:nvPr/>
            </p:nvSpPr>
            <p:spPr bwMode="auto">
              <a:xfrm>
                <a:off x="571" y="1036"/>
                <a:ext cx="1566" cy="366"/>
              </a:xfrm>
              <a:prstGeom prst="accentCallout2">
                <a:avLst>
                  <a:gd name="adj1" fmla="val 18750"/>
                  <a:gd name="adj2" fmla="val 104532"/>
                  <a:gd name="adj3" fmla="val 18750"/>
                  <a:gd name="adj4" fmla="val 118509"/>
                  <a:gd name="adj5" fmla="val 46093"/>
                  <a:gd name="adj6" fmla="val 133051"/>
                </a:avLst>
              </a:prstGeom>
              <a:noFill/>
              <a:ln w="9525">
                <a:solidFill>
                  <a:schemeClr val="folHlink"/>
                </a:solidFill>
                <a:miter lim="800000"/>
              </a:ln>
            </p:spPr>
            <p:txBody>
              <a:bodyPr anchor="ct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Protection——</a:t>
                </a: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债权确保风险最低原则：</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是否能要求顾客提供内外部担保</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6" name="AutoShape 38"/>
              <p:cNvSpPr/>
              <p:nvPr/>
            </p:nvSpPr>
            <p:spPr bwMode="auto">
              <a:xfrm>
                <a:off x="257" y="2396"/>
                <a:ext cx="1030" cy="365"/>
              </a:xfrm>
              <a:prstGeom prst="accentCallout2">
                <a:avLst>
                  <a:gd name="adj1" fmla="val 18750"/>
                  <a:gd name="adj2" fmla="val 104532"/>
                  <a:gd name="adj3" fmla="val 18750"/>
                  <a:gd name="adj4" fmla="val 113125"/>
                  <a:gd name="adj5" fmla="val -19009"/>
                  <a:gd name="adj6" fmla="val 122097"/>
                </a:avLst>
              </a:prstGeom>
              <a:noFill/>
              <a:ln w="9525">
                <a:solidFill>
                  <a:schemeClr val="accent1"/>
                </a:solidFill>
                <a:miter lim="800000"/>
              </a:ln>
            </p:spPr>
            <p:txBody>
              <a:bodyPr anchor="ct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Payment——</a:t>
                </a: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未来偿还帐款条件</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7" name="AutoShape 39"/>
              <p:cNvSpPr/>
              <p:nvPr/>
            </p:nvSpPr>
            <p:spPr bwMode="auto">
              <a:xfrm>
                <a:off x="103" y="3546"/>
                <a:ext cx="1552" cy="365"/>
              </a:xfrm>
              <a:prstGeom prst="accentCallout2">
                <a:avLst>
                  <a:gd name="adj1" fmla="val 18750"/>
                  <a:gd name="adj2" fmla="val 104532"/>
                  <a:gd name="adj3" fmla="val 18750"/>
                  <a:gd name="adj4" fmla="val 117847"/>
                  <a:gd name="adj5" fmla="val 26"/>
                  <a:gd name="adj6" fmla="val 121223"/>
                </a:avLst>
              </a:prstGeom>
              <a:noFill/>
              <a:ln w="9525">
                <a:solidFill>
                  <a:schemeClr val="tx2"/>
                </a:solidFill>
                <a:miter lim="800000"/>
              </a:ln>
            </p:spPr>
            <p:txBody>
              <a:bodyPr anchor="ct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Purpose——</a:t>
                </a: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与本公司往来的基本动机及目的</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8" name="AutoShape 40"/>
              <p:cNvSpPr/>
              <p:nvPr/>
            </p:nvSpPr>
            <p:spPr bwMode="auto">
              <a:xfrm>
                <a:off x="3900" y="2864"/>
                <a:ext cx="1917" cy="820"/>
              </a:xfrm>
              <a:prstGeom prst="accentCallout2">
                <a:avLst>
                  <a:gd name="adj1" fmla="val 18750"/>
                  <a:gd name="adj2" fmla="val -4532"/>
                  <a:gd name="adj3" fmla="val 18750"/>
                  <a:gd name="adj4" fmla="val -19829"/>
                  <a:gd name="adj5" fmla="val 26407"/>
                  <a:gd name="adj6" fmla="val -16781"/>
                </a:avLst>
              </a:prstGeom>
              <a:noFill/>
              <a:ln w="9525">
                <a:solidFill>
                  <a:schemeClr val="hlink"/>
                </a:solidFill>
                <a:miter lim="800000"/>
              </a:ln>
            </p:spPr>
            <p:txBody>
              <a:bodyPr anchor="ct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People——</a:t>
                </a: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企业经营者人格与信用</a:t>
                </a:r>
                <a:r>
                  <a:rPr kumimoji="0" lang="en-US" altLang="zh-CN"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00000"/>
                  </a:lnSpc>
                  <a:spcBef>
                    <a:spcPct val="0"/>
                  </a:spcBef>
                  <a:spcAft>
                    <a:spcPct val="0"/>
                  </a:spcAft>
                  <a:buClrTx/>
                  <a:buSzTx/>
                  <a:buFont typeface="+mj-ea"/>
                  <a:buAutoNum type="circleNumDbPlain"/>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企业经营年限、规模。</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00000"/>
                  </a:lnSpc>
                  <a:spcBef>
                    <a:spcPct val="0"/>
                  </a:spcBef>
                  <a:spcAft>
                    <a:spcPct val="0"/>
                  </a:spcAft>
                  <a:buClrTx/>
                  <a:buSzTx/>
                  <a:buFont typeface="+mj-ea"/>
                  <a:buAutoNum type="circleNumDbPlain"/>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企业经营者经营能力、责任感及一般风评及信用评价。</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00000"/>
                  </a:lnSpc>
                  <a:spcBef>
                    <a:spcPct val="0"/>
                  </a:spcBef>
                  <a:spcAft>
                    <a:spcPct val="0"/>
                  </a:spcAft>
                  <a:buClrTx/>
                  <a:buSzTx/>
                  <a:buFont typeface="+mj-ea"/>
                  <a:buAutoNum type="circleNumDbPlain"/>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企业经营团队综合能力。</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00000"/>
                  </a:lnSpc>
                  <a:spcBef>
                    <a:spcPct val="0"/>
                  </a:spcBef>
                  <a:spcAft>
                    <a:spcPct val="0"/>
                  </a:spcAft>
                  <a:buClrTx/>
                  <a:buSzTx/>
                  <a:buFont typeface="+mj-ea"/>
                  <a:buAutoNum type="circleNumDbPlain"/>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和银行往来情形与银行对企业的评价。</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00000"/>
                  </a:lnSpc>
                  <a:spcBef>
                    <a:spcPct val="0"/>
                  </a:spcBef>
                  <a:spcAft>
                    <a:spcPct val="0"/>
                  </a:spcAft>
                  <a:buClrTx/>
                  <a:buSzTx/>
                  <a:buFont typeface="+mj-ea"/>
                  <a:buAutoNum type="circleNumDbPlain"/>
                  <a:defRPr/>
                </a:pP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9" name="AutoShape 41"/>
              <p:cNvSpPr/>
              <p:nvPr/>
            </p:nvSpPr>
            <p:spPr bwMode="auto">
              <a:xfrm>
                <a:off x="4354" y="1280"/>
                <a:ext cx="1319" cy="365"/>
              </a:xfrm>
              <a:prstGeom prst="accentCallout2">
                <a:avLst>
                  <a:gd name="adj1" fmla="val 18750"/>
                  <a:gd name="adj2" fmla="val -4532"/>
                  <a:gd name="adj3" fmla="val 18750"/>
                  <a:gd name="adj4" fmla="val -12750"/>
                  <a:gd name="adj5" fmla="val 135501"/>
                  <a:gd name="adj6" fmla="val -38239"/>
                </a:avLst>
              </a:prstGeom>
              <a:noFill/>
              <a:ln w="9525">
                <a:solidFill>
                  <a:schemeClr val="accent2"/>
                </a:solidFill>
                <a:miter lim="800000"/>
              </a:ln>
            </p:spPr>
            <p:txBody>
              <a:bodyPr anchor="ct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Perspective——</a:t>
                </a: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了解顾客经营展望与愿景</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（三）赊销标准松紧度类型</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8" name="组合 27"/>
          <p:cNvGrpSpPr/>
          <p:nvPr/>
        </p:nvGrpSpPr>
        <p:grpSpPr>
          <a:xfrm>
            <a:off x="1637030" y="1634490"/>
            <a:ext cx="8918575" cy="4129088"/>
            <a:chOff x="355" y="2825"/>
            <a:chExt cx="14045" cy="6503"/>
          </a:xfrm>
        </p:grpSpPr>
        <p:pic>
          <p:nvPicPr>
            <p:cNvPr id="5" name="Picture 3" descr="box_1"/>
            <p:cNvPicPr>
              <a:picLocks noChangeAspect="true"/>
            </p:cNvPicPr>
            <p:nvPr/>
          </p:nvPicPr>
          <p:blipFill>
            <a:blip r:embed="rId4"/>
            <a:stretch>
              <a:fillRect/>
            </a:stretch>
          </p:blipFill>
          <p:spPr>
            <a:xfrm>
              <a:off x="4875" y="6965"/>
              <a:ext cx="2295" cy="2363"/>
            </a:xfrm>
            <a:prstGeom prst="rect">
              <a:avLst/>
            </a:prstGeom>
            <a:noFill/>
            <a:ln w="9525">
              <a:noFill/>
            </a:ln>
          </p:spPr>
        </p:pic>
        <p:pic>
          <p:nvPicPr>
            <p:cNvPr id="6" name="Picture 5" descr="box_1"/>
            <p:cNvPicPr>
              <a:picLocks noChangeAspect="true"/>
            </p:cNvPicPr>
            <p:nvPr/>
          </p:nvPicPr>
          <p:blipFill>
            <a:blip r:embed="rId4"/>
            <a:stretch>
              <a:fillRect/>
            </a:stretch>
          </p:blipFill>
          <p:spPr>
            <a:xfrm>
              <a:off x="4875" y="4528"/>
              <a:ext cx="2295" cy="2362"/>
            </a:xfrm>
            <a:prstGeom prst="rect">
              <a:avLst/>
            </a:prstGeom>
            <a:noFill/>
            <a:ln w="9525">
              <a:noFill/>
            </a:ln>
          </p:spPr>
        </p:pic>
        <p:pic>
          <p:nvPicPr>
            <p:cNvPr id="7" name="Picture 7" descr="box_1"/>
            <p:cNvPicPr>
              <a:picLocks noChangeAspect="true"/>
            </p:cNvPicPr>
            <p:nvPr/>
          </p:nvPicPr>
          <p:blipFill>
            <a:blip r:embed="rId4"/>
            <a:stretch>
              <a:fillRect/>
            </a:stretch>
          </p:blipFill>
          <p:spPr>
            <a:xfrm>
              <a:off x="7260" y="6965"/>
              <a:ext cx="2295" cy="2363"/>
            </a:xfrm>
            <a:prstGeom prst="rect">
              <a:avLst/>
            </a:prstGeom>
            <a:noFill/>
            <a:ln w="9525">
              <a:noFill/>
            </a:ln>
          </p:spPr>
        </p:pic>
        <p:pic>
          <p:nvPicPr>
            <p:cNvPr id="8" name="Picture 9" descr="box_1"/>
            <p:cNvPicPr>
              <a:picLocks noChangeAspect="true"/>
            </p:cNvPicPr>
            <p:nvPr/>
          </p:nvPicPr>
          <p:blipFill>
            <a:blip r:embed="rId4"/>
            <a:stretch>
              <a:fillRect/>
            </a:stretch>
          </p:blipFill>
          <p:spPr>
            <a:xfrm>
              <a:off x="7260" y="4528"/>
              <a:ext cx="2223" cy="2362"/>
            </a:xfrm>
            <a:prstGeom prst="rect">
              <a:avLst/>
            </a:prstGeom>
            <a:noFill/>
            <a:ln w="9525">
              <a:noFill/>
            </a:ln>
          </p:spPr>
        </p:pic>
        <p:grpSp>
          <p:nvGrpSpPr>
            <p:cNvPr id="9" name="组合 1"/>
            <p:cNvGrpSpPr/>
            <p:nvPr/>
          </p:nvGrpSpPr>
          <p:grpSpPr>
            <a:xfrm>
              <a:off x="4860" y="4528"/>
              <a:ext cx="4670" cy="4800"/>
              <a:chOff x="3086100" y="2874963"/>
              <a:chExt cx="2965450" cy="3048000"/>
            </a:xfrm>
          </p:grpSpPr>
          <p:sp>
            <p:nvSpPr>
              <p:cNvPr id="10" name="AutoShape 4"/>
              <p:cNvSpPr/>
              <p:nvPr/>
            </p:nvSpPr>
            <p:spPr>
              <a:xfrm>
                <a:off x="3086100" y="4422775"/>
                <a:ext cx="1455738" cy="1500188"/>
              </a:xfrm>
              <a:prstGeom prst="roundRect">
                <a:avLst>
                  <a:gd name="adj" fmla="val 9991"/>
                </a:avLst>
              </a:prstGeom>
              <a:solidFill>
                <a:schemeClr val="accent2">
                  <a:alpha val="50195"/>
                </a:schemeClr>
              </a:solidFill>
              <a:ln w="190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1" name="AutoShape 6"/>
              <p:cNvSpPr/>
              <p:nvPr/>
            </p:nvSpPr>
            <p:spPr>
              <a:xfrm>
                <a:off x="3086100" y="2874963"/>
                <a:ext cx="1455738" cy="1500187"/>
              </a:xfrm>
              <a:prstGeom prst="roundRect">
                <a:avLst>
                  <a:gd name="adj" fmla="val 9991"/>
                </a:avLst>
              </a:prstGeom>
              <a:solidFill>
                <a:schemeClr val="folHlink">
                  <a:alpha val="50195"/>
                </a:schemeClr>
              </a:solidFill>
              <a:ln w="190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3" name="AutoShape 8"/>
              <p:cNvSpPr/>
              <p:nvPr/>
            </p:nvSpPr>
            <p:spPr>
              <a:xfrm>
                <a:off x="4600575" y="4422775"/>
                <a:ext cx="1450975" cy="1500188"/>
              </a:xfrm>
              <a:prstGeom prst="roundRect">
                <a:avLst>
                  <a:gd name="adj" fmla="val 9991"/>
                </a:avLst>
              </a:prstGeom>
              <a:solidFill>
                <a:schemeClr val="accent1">
                  <a:alpha val="50195"/>
                </a:schemeClr>
              </a:solidFill>
              <a:ln w="190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 name="AutoShape 10"/>
              <p:cNvSpPr/>
              <p:nvPr/>
            </p:nvSpPr>
            <p:spPr>
              <a:xfrm>
                <a:off x="4600575" y="2874963"/>
                <a:ext cx="1403350" cy="1500187"/>
              </a:xfrm>
              <a:prstGeom prst="roundRect">
                <a:avLst>
                  <a:gd name="adj" fmla="val 9991"/>
                </a:avLst>
              </a:prstGeom>
              <a:solidFill>
                <a:schemeClr val="hlink">
                  <a:alpha val="50195"/>
                </a:schemeClr>
              </a:solidFill>
              <a:ln w="190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17" name="Rectangle 20"/>
            <p:cNvSpPr>
              <a:spLocks noChangeArrowheads="true"/>
            </p:cNvSpPr>
            <p:nvPr/>
          </p:nvSpPr>
          <p:spPr bwMode="auto">
            <a:xfrm>
              <a:off x="4988" y="5270"/>
              <a:ext cx="2005" cy="633"/>
            </a:xfrm>
            <a:prstGeom prst="rect">
              <a:avLst/>
            </a:prstGeom>
            <a:noFill/>
            <a:ln w="9525" algn="ctr">
              <a:noFill/>
              <a:miter lim="800000"/>
            </a:ln>
          </p:spPr>
          <p:txBody>
            <a:bodyPr>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前松后松</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3" name="Rectangle 20"/>
            <p:cNvSpPr>
              <a:spLocks noChangeArrowheads="true"/>
            </p:cNvSpPr>
            <p:nvPr/>
          </p:nvSpPr>
          <p:spPr bwMode="auto">
            <a:xfrm>
              <a:off x="7315" y="5260"/>
              <a:ext cx="2003" cy="630"/>
            </a:xfrm>
            <a:prstGeom prst="rect">
              <a:avLst/>
            </a:prstGeom>
            <a:noFill/>
            <a:ln w="9525" algn="ctr">
              <a:noFill/>
              <a:miter lim="800000"/>
            </a:ln>
          </p:spPr>
          <p:txBody>
            <a:bodyPr>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前紧后松</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4" name="Rectangle 20"/>
            <p:cNvSpPr>
              <a:spLocks noChangeArrowheads="true"/>
            </p:cNvSpPr>
            <p:nvPr/>
          </p:nvSpPr>
          <p:spPr bwMode="auto">
            <a:xfrm>
              <a:off x="7368" y="7860"/>
              <a:ext cx="2003" cy="630"/>
            </a:xfrm>
            <a:prstGeom prst="rect">
              <a:avLst/>
            </a:prstGeom>
            <a:noFill/>
            <a:ln w="9525" algn="ctr">
              <a:noFill/>
              <a:miter lim="800000"/>
            </a:ln>
          </p:spPr>
          <p:txBody>
            <a:bodyPr>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前紧后紧</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6" name="Rectangle 20"/>
            <p:cNvSpPr>
              <a:spLocks noChangeArrowheads="true"/>
            </p:cNvSpPr>
            <p:nvPr/>
          </p:nvSpPr>
          <p:spPr bwMode="auto">
            <a:xfrm>
              <a:off x="4998" y="7808"/>
              <a:ext cx="2005" cy="630"/>
            </a:xfrm>
            <a:prstGeom prst="rect">
              <a:avLst/>
            </a:prstGeom>
            <a:noFill/>
            <a:ln w="9525" algn="ctr">
              <a:noFill/>
              <a:miter lim="800000"/>
            </a:ln>
          </p:spPr>
          <p:txBody>
            <a:bodyPr>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前松后紧</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93554" name="矩形 22"/>
            <p:cNvSpPr/>
            <p:nvPr/>
          </p:nvSpPr>
          <p:spPr>
            <a:xfrm>
              <a:off x="355" y="4575"/>
              <a:ext cx="4728" cy="1708"/>
            </a:xfrm>
            <a:prstGeom prst="rect">
              <a:avLst/>
            </a:prstGeom>
            <a:noFill/>
            <a:ln w="9525">
              <a:noFill/>
            </a:ln>
          </p:spPr>
          <p:txBody>
            <a:bodyPr anchor="t" anchorCtr="false">
              <a:spAutoFit/>
            </a:bodyPr>
            <a:p>
              <a:pPr>
                <a:lnSpc>
                  <a:spcPct val="110000"/>
                </a:lnSpc>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高销售</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缓慢付款</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高坏账</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现金流量严重不足</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破产</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193555" name="矩形 23"/>
            <p:cNvSpPr/>
            <p:nvPr/>
          </p:nvSpPr>
          <p:spPr>
            <a:xfrm>
              <a:off x="355" y="7495"/>
              <a:ext cx="4728" cy="1213"/>
            </a:xfrm>
            <a:prstGeom prst="rect">
              <a:avLst/>
            </a:prstGeom>
            <a:noFill/>
            <a:ln w="9525">
              <a:noFill/>
            </a:ln>
          </p:spPr>
          <p:txBody>
            <a:bodyPr anchor="t" anchorCtr="false">
              <a:spAutoFit/>
            </a:bodyPr>
            <a:p>
              <a:pPr>
                <a:lnSpc>
                  <a:spcPct val="110000"/>
                </a:lnSpc>
                <a:buClrTx/>
                <a:buFont typeface="Arial" panose="020B0604020202020204" pitchFamily="34" charset="0"/>
              </a:pP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最大销售</a:t>
              </a:r>
              <a:r>
                <a:rPr lang="en-US" altLang="zh-CN" sz="2000" dirty="0">
                  <a:solidFill>
                    <a:srgbClr val="FF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及时付款</a:t>
              </a:r>
              <a:r>
                <a:rPr lang="en-US" altLang="zh-CN" sz="2000" dirty="0">
                  <a:solidFill>
                    <a:srgbClr val="FF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最小坏账</a:t>
              </a:r>
              <a:r>
                <a:rPr lang="en-US" altLang="zh-CN" sz="2000" dirty="0">
                  <a:solidFill>
                    <a:srgbClr val="FF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最大利润</a:t>
              </a:r>
              <a:endParaRPr lang="zh-CN" altLang="en-US" sz="2000"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193556" name="矩形 24"/>
            <p:cNvSpPr/>
            <p:nvPr/>
          </p:nvSpPr>
          <p:spPr>
            <a:xfrm>
              <a:off x="9673" y="7443"/>
              <a:ext cx="4727" cy="1175"/>
            </a:xfrm>
            <a:prstGeom prst="rect">
              <a:avLst/>
            </a:prstGeom>
            <a:noFill/>
            <a:ln w="9525">
              <a:noFill/>
            </a:ln>
          </p:spPr>
          <p:txBody>
            <a:bodyPr anchor="t" anchorCtr="false">
              <a:spAutoFit/>
            </a:bodyPr>
            <a:p>
              <a:pPr>
                <a:lnSpc>
                  <a:spcPct val="110000"/>
                </a:lnSpc>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低销售</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及时付款</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+0</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坏账</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低利润</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193557" name="矩形 25"/>
            <p:cNvSpPr/>
            <p:nvPr/>
          </p:nvSpPr>
          <p:spPr>
            <a:xfrm>
              <a:off x="9673" y="4615"/>
              <a:ext cx="4727" cy="1175"/>
            </a:xfrm>
            <a:prstGeom prst="rect">
              <a:avLst/>
            </a:prstGeom>
            <a:noFill/>
            <a:ln w="9525">
              <a:noFill/>
            </a:ln>
          </p:spPr>
          <p:txBody>
            <a:bodyPr anchor="t" anchorCtr="false">
              <a:spAutoFit/>
            </a:bodyPr>
            <a:p>
              <a:pPr>
                <a:lnSpc>
                  <a:spcPct val="110000"/>
                </a:lnSpc>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低销售</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缓慢付款</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+0</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坏账</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低利润</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现金流量不足</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27" name="TextBox 2"/>
            <p:cNvSpPr txBox="true"/>
            <p:nvPr/>
          </p:nvSpPr>
          <p:spPr>
            <a:xfrm>
              <a:off x="533" y="2825"/>
              <a:ext cx="9337" cy="725"/>
            </a:xfrm>
            <a:prstGeom prst="rect">
              <a:avLst/>
            </a:prstGeom>
            <a:noFill/>
            <a:ln w="9525">
              <a:noFill/>
            </a:ln>
          </p:spPr>
          <p:txBody>
            <a:bodyPr anchor="t" anchorCtr="false">
              <a:spAutoFit/>
            </a:bodyPr>
            <a:p>
              <a:pPr>
                <a:buClrTx/>
                <a:buFont typeface="Arial" panose="020B0604020202020204" pitchFamily="34" charset="0"/>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按赊销标准松紧度分类，分为以下</a:t>
              </a:r>
              <a:r>
                <a:rPr lang="en-US" altLang="zh-CN" sz="2400" dirty="0">
                  <a:solidFill>
                    <a:srgbClr val="130401"/>
                  </a:solidFill>
                  <a:latin typeface="微软雅黑" panose="020B0503020204020204" charset="-122"/>
                  <a:ea typeface="微软雅黑" panose="020B0503020204020204" charset="-122"/>
                  <a:cs typeface="微软雅黑" panose="020B0503020204020204" charset="-122"/>
                </a:rPr>
                <a:t>4</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种类型：</a:t>
              </a:r>
              <a:endParaRPr lang="zh-CN" altLang="en-US" sz="2400" dirty="0">
                <a:solidFill>
                  <a:srgbClr val="130401"/>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892233"/>
            <a:ext cx="4276725" cy="2194560"/>
          </a:xfrm>
          <a:prstGeom prst="rect">
            <a:avLst/>
          </a:prstGeom>
          <a:noFill/>
          <a:ln w="9525" algn="ctr">
            <a:noFill/>
            <a:miter lim="800000"/>
          </a:ln>
          <a:effectLst/>
        </p:spPr>
        <p:txBody>
          <a:bodyPr wrap="square" anchor="ctr">
            <a:spAutoFit/>
          </a:bodyPr>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企业信用管理概论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第二节  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第三节  企业客户管理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微软雅黑" panose="020B0503020204020204" charset="-122"/>
              </a:rPr>
              <a:t>第四节  企业赊销管理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第五节  应收账款管理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了解企业信用管理概念和企业信用管理制度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掌握企业客户管理制度和赊销管理政策</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重点掌握企业应收帐款管理制度和帐款催收技巧</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四、赊销调查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097915" y="1030605"/>
            <a:ext cx="8878570" cy="4763135"/>
            <a:chOff x="328" y="2490"/>
            <a:chExt cx="13982" cy="7501"/>
          </a:xfrm>
        </p:grpSpPr>
        <p:sp>
          <p:nvSpPr>
            <p:cNvPr id="2" name="内容占位符 2"/>
            <p:cNvSpPr>
              <a:spLocks noGrp="true"/>
            </p:cNvSpPr>
            <p:nvPr/>
          </p:nvSpPr>
          <p:spPr>
            <a:xfrm>
              <a:off x="853" y="3827"/>
              <a:ext cx="13457" cy="6164"/>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buNone/>
              </a:pPr>
              <a:r>
                <a:rPr lang="en-US" altLang="zh-CN" sz="2400" b="1" dirty="0">
                  <a:latin typeface="微软雅黑" panose="020B0503020204020204" charset="-122"/>
                  <a:ea typeface="微软雅黑" panose="020B0503020204020204" charset="-122"/>
                  <a:cs typeface="微软雅黑" panose="020B0503020204020204" charset="-122"/>
                </a:rPr>
                <a:t>1</a:t>
              </a:r>
              <a:r>
                <a:rPr lang="zh-CN" altLang="zh-CN" sz="2400" b="1" dirty="0">
                  <a:latin typeface="微软雅黑" panose="020B0503020204020204" charset="-122"/>
                  <a:ea typeface="微软雅黑" panose="020B0503020204020204" charset="-122"/>
                  <a:cs typeface="微软雅黑" panose="020B0503020204020204" charset="-122"/>
                </a:rPr>
                <a:t>、</a:t>
              </a:r>
              <a:r>
                <a:rPr lang="zh-CN" altLang="zh-CN" sz="2400" b="1" dirty="0">
                  <a:solidFill>
                    <a:srgbClr val="130401"/>
                  </a:solidFill>
                  <a:latin typeface="微软雅黑" panose="020B0503020204020204" charset="-122"/>
                  <a:ea typeface="微软雅黑" panose="020B0503020204020204" charset="-122"/>
                  <a:cs typeface="微软雅黑" panose="020B0503020204020204" charset="-122"/>
                </a:rPr>
                <a:t>调查选择</a:t>
              </a:r>
              <a:endParaRPr lang="zh-CN" altLang="zh-CN" sz="2400" b="1" dirty="0">
                <a:solidFill>
                  <a:srgbClr val="130401"/>
                </a:solidFill>
                <a:latin typeface="微软雅黑" panose="020B0503020204020204" charset="-122"/>
                <a:ea typeface="微软雅黑" panose="020B0503020204020204" charset="-122"/>
                <a:cs typeface="微软雅黑" panose="020B0503020204020204" charset="-122"/>
              </a:endParaRPr>
            </a:p>
            <a:p>
              <a:pPr marL="0" indent="0">
                <a:buClrTx/>
                <a:buFont typeface="Wingdings" panose="05000000000000000000" pitchFamily="2" charset="2"/>
                <a:buChar char="n"/>
              </a:pPr>
              <a:r>
                <a:rPr lang="zh-CN" altLang="zh-CN" sz="2400" dirty="0">
                  <a:solidFill>
                    <a:srgbClr val="130401"/>
                  </a:solidFill>
                  <a:latin typeface="微软雅黑" panose="020B0503020204020204" charset="-122"/>
                  <a:ea typeface="微软雅黑" panose="020B0503020204020204" charset="-122"/>
                  <a:cs typeface="微软雅黑" panose="020B0503020204020204" charset="-122"/>
                </a:rPr>
                <a:t>企业应谨慎确定顾客选择标准，合理确定企业信用额度，以此作为业务人员交易的基准。</a:t>
              </a:r>
              <a:r>
                <a:rPr lang="en-US" altLang="zh-CN" sz="2400" dirty="0">
                  <a:solidFill>
                    <a:srgbClr val="130401"/>
                  </a:solidFill>
                  <a:latin typeface="微软雅黑" panose="020B0503020204020204" charset="-122"/>
                  <a:ea typeface="微软雅黑" panose="020B0503020204020204" charset="-122"/>
                  <a:cs typeface="微软雅黑" panose="020B0503020204020204" charset="-122"/>
                </a:rPr>
                <a:t> </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a:buClrTx/>
                <a:buFont typeface="Wingdings" panose="05000000000000000000" pitchFamily="2" charset="2"/>
                <a:buChar char="n"/>
              </a:pPr>
              <a:endParaRPr lang="zh-CN"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a:buNone/>
              </a:pPr>
              <a:r>
                <a:rPr lang="en-US" altLang="zh-CN" sz="2400" b="1" dirty="0">
                  <a:solidFill>
                    <a:srgbClr val="130401"/>
                  </a:solidFill>
                  <a:latin typeface="微软雅黑" panose="020B0503020204020204" charset="-122"/>
                  <a:ea typeface="微软雅黑" panose="020B0503020204020204" charset="-122"/>
                  <a:cs typeface="微软雅黑" panose="020B0503020204020204" charset="-122"/>
                </a:rPr>
                <a:t>2</a:t>
              </a:r>
              <a:r>
                <a:rPr lang="zh-CN" altLang="zh-CN" sz="2400" b="1" dirty="0">
                  <a:solidFill>
                    <a:srgbClr val="130401"/>
                  </a:solidFill>
                  <a:latin typeface="微软雅黑" panose="020B0503020204020204" charset="-122"/>
                  <a:ea typeface="微软雅黑" panose="020B0503020204020204" charset="-122"/>
                  <a:cs typeface="微软雅黑" panose="020B0503020204020204" charset="-122"/>
                </a:rPr>
                <a:t>、明示交易条件</a:t>
              </a:r>
              <a:r>
                <a:rPr lang="en-US" altLang="zh-CN" sz="2400" b="1" dirty="0">
                  <a:solidFill>
                    <a:srgbClr val="130401"/>
                  </a:solidFill>
                  <a:latin typeface="微软雅黑" panose="020B0503020204020204" charset="-122"/>
                  <a:ea typeface="微软雅黑" panose="020B0503020204020204" charset="-122"/>
                  <a:cs typeface="微软雅黑" panose="020B0503020204020204" charset="-122"/>
                </a:rPr>
                <a:t> </a:t>
              </a:r>
              <a:endParaRPr lang="zh-CN" altLang="zh-CN" sz="2400" b="1" dirty="0">
                <a:solidFill>
                  <a:srgbClr val="130401"/>
                </a:solidFill>
                <a:latin typeface="微软雅黑" panose="020B0503020204020204" charset="-122"/>
                <a:ea typeface="微软雅黑" panose="020B0503020204020204" charset="-122"/>
                <a:cs typeface="微软雅黑" panose="020B0503020204020204" charset="-122"/>
              </a:endParaRPr>
            </a:p>
            <a:p>
              <a:pPr marL="0" indent="0">
                <a:buClrTx/>
                <a:buFont typeface="Wingdings" panose="05000000000000000000" pitchFamily="2" charset="2"/>
                <a:buChar char="n"/>
              </a:pPr>
              <a:r>
                <a:rPr lang="zh-CN" altLang="zh-CN" sz="2400" dirty="0">
                  <a:solidFill>
                    <a:srgbClr val="130401"/>
                  </a:solidFill>
                  <a:latin typeface="微软雅黑" panose="020B0503020204020204" charset="-122"/>
                  <a:ea typeface="微软雅黑" panose="020B0503020204020204" charset="-122"/>
                  <a:cs typeface="微软雅黑" panose="020B0503020204020204" charset="-122"/>
                </a:rPr>
                <a:t>企业业务人员与顾客进行交易时应明确将企业交易条件告知客户，获得顾客确认后才算交易成交。</a:t>
              </a:r>
              <a:endParaRPr lang="zh-CN"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a:buClrTx/>
                <a:buFont typeface="Wingdings" panose="05000000000000000000" pitchFamily="2" charset="2"/>
                <a:buChar char="n"/>
              </a:pPr>
              <a:r>
                <a:rPr lang="zh-CN" altLang="zh-CN" sz="2400" dirty="0">
                  <a:solidFill>
                    <a:srgbClr val="130401"/>
                  </a:solidFill>
                  <a:latin typeface="微软雅黑" panose="020B0503020204020204" charset="-122"/>
                  <a:ea typeface="微软雅黑" panose="020B0503020204020204" charset="-122"/>
                  <a:cs typeface="微软雅黑" panose="020B0503020204020204" charset="-122"/>
                </a:rPr>
                <a:t>交易条件一般包含：商品规格及价格、商品运送条件、收款时间及付款最长时间、折让及特别优惠办法。</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文本框 7"/>
            <p:cNvSpPr txBox="true"/>
            <p:nvPr/>
          </p:nvSpPr>
          <p:spPr>
            <a:xfrm>
              <a:off x="328" y="2490"/>
              <a:ext cx="7200" cy="725"/>
            </a:xfrm>
            <a:prstGeom prst="rect">
              <a:avLst/>
            </a:prstGeom>
            <a:noFill/>
            <a:ln w="9525">
              <a:noFill/>
            </a:ln>
          </p:spPr>
          <p:txBody>
            <a:bodyPr wrap="square" anchor="t" anchorCtr="false">
              <a:spAutoFit/>
            </a:bodyPr>
            <a:p>
              <a:pPr eaLnBrk="0" hangingPunct="0">
                <a:buClrTx/>
                <a:buFontTx/>
              </a:pPr>
              <a:r>
                <a:rPr lang="en-US" altLang="zh-CN" sz="2400" b="1" dirty="0">
                  <a:solidFill>
                    <a:srgbClr val="0B1A3F"/>
                  </a:solidFill>
                  <a:latin typeface="微软雅黑" panose="020B0503020204020204" charset="-122"/>
                  <a:ea typeface="微软雅黑" panose="020B0503020204020204" charset="-122"/>
                  <a:cs typeface="微软雅黑" panose="020B0503020204020204" charset="-122"/>
                </a:rPr>
                <a:t>(</a:t>
              </a:r>
              <a:r>
                <a:rPr lang="zh-CN" altLang="en-US" sz="2400" b="1" dirty="0">
                  <a:solidFill>
                    <a:srgbClr val="0B1A3F"/>
                  </a:solidFill>
                  <a:latin typeface="微软雅黑" panose="020B0503020204020204" charset="-122"/>
                  <a:ea typeface="微软雅黑" panose="020B0503020204020204" charset="-122"/>
                  <a:cs typeface="微软雅黑" panose="020B0503020204020204" charset="-122"/>
                </a:rPr>
                <a:t>一</a:t>
              </a:r>
              <a:r>
                <a:rPr lang="en-US" altLang="zh-CN" sz="2400" b="1" dirty="0">
                  <a:solidFill>
                    <a:srgbClr val="0B1A3F"/>
                  </a:solidFill>
                  <a:latin typeface="微软雅黑" panose="020B0503020204020204" charset="-122"/>
                  <a:ea typeface="微软雅黑" panose="020B0503020204020204" charset="-122"/>
                  <a:cs typeface="微软雅黑" panose="020B0503020204020204" charset="-122"/>
                </a:rPr>
                <a:t>) </a:t>
              </a:r>
              <a:r>
                <a:rPr lang="zh-CN" altLang="en-US" sz="2400" b="1" dirty="0">
                  <a:solidFill>
                    <a:srgbClr val="0B1A3F"/>
                  </a:solidFill>
                  <a:latin typeface="微软雅黑" panose="020B0503020204020204" charset="-122"/>
                  <a:ea typeface="微软雅黑" panose="020B0503020204020204" charset="-122"/>
                  <a:cs typeface="微软雅黑" panose="020B0503020204020204" charset="-122"/>
                </a:rPr>
                <a:t>交易前的授信调查</a:t>
              </a:r>
              <a:endParaRPr lang="zh-CN" altLang="en-US" sz="2400" b="1" dirty="0">
                <a:solidFill>
                  <a:srgbClr val="0B1A3F"/>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赊销合同管理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内容占位符 2"/>
          <p:cNvSpPr>
            <a:spLocks noGrp="true"/>
          </p:cNvSpPr>
          <p:nvPr/>
        </p:nvSpPr>
        <p:spPr>
          <a:xfrm>
            <a:off x="1981200" y="1339850"/>
            <a:ext cx="8229600" cy="347789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4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赊销合同是信用交易的重要文件。</a:t>
            </a:r>
            <a:endParaRPr kumimoji="0" lang="zh-CN" altLang="en-US" sz="24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4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赊销合同条款内容包括鉴于条款</a:t>
            </a:r>
            <a:r>
              <a:rPr kumimoji="0" lang="en-US" altLang="zh-CN" sz="24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4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叙述性条款</a:t>
            </a:r>
            <a:r>
              <a:rPr kumimoji="0" lang="en-US" altLang="zh-CN" sz="24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4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、标的条款、信用条款、结算条款、履约条款、违约责任、争议解决等。</a:t>
            </a:r>
            <a:endParaRPr kumimoji="0" lang="zh-CN" altLang="en-US" sz="24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4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企业应对签约合同进行登记和审查，及时检查履约情况，记录出现的问题，并通知相关部门及时处理，把客户违约风险控制在最低水平。</a:t>
            </a:r>
            <a:endParaRPr kumimoji="0" lang="zh-CN" altLang="en-US" sz="24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五、授信管理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809115" y="1299845"/>
            <a:ext cx="8573770" cy="4879340"/>
            <a:chOff x="720" y="2235"/>
            <a:chExt cx="13502" cy="7684"/>
          </a:xfrm>
        </p:grpSpPr>
        <p:sp>
          <p:nvSpPr>
            <p:cNvPr id="182278" name="Rectangle 3"/>
            <p:cNvSpPr>
              <a:spLocks noGrp="true" noChangeArrowheads="true"/>
            </p:cNvSpPr>
            <p:nvPr/>
          </p:nvSpPr>
          <p:spPr>
            <a:xfrm>
              <a:off x="720" y="2235"/>
              <a:ext cx="12960" cy="7685"/>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r>
                <a:rPr kumimoji="0" lang="en-US" altLang="zh-CN"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一</a:t>
              </a:r>
              <a:r>
                <a:rPr kumimoji="0" lang="en-US" altLang="zh-CN"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赊销额度审批及审批程序</a:t>
              </a:r>
              <a:endParaRPr kumimoji="0" lang="en-US" altLang="zh-CN" sz="28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457200" marR="0" lvl="0" indent="-457200" algn="l"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AutoNum type="arabicPeriod"/>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赊销额度审批</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）审核时机：半年或一年内需要对企业的授信重新审定一次。</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）审核方法：</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239623" name="组合 7"/>
            <p:cNvGrpSpPr/>
            <p:nvPr/>
          </p:nvGrpSpPr>
          <p:grpSpPr>
            <a:xfrm>
              <a:off x="720" y="5415"/>
              <a:ext cx="13503" cy="4138"/>
              <a:chOff x="834207" y="3629288"/>
              <a:chExt cx="8034585" cy="2626028"/>
            </a:xfrm>
          </p:grpSpPr>
          <p:grpSp>
            <p:nvGrpSpPr>
              <p:cNvPr id="239624" name="组合 8"/>
              <p:cNvGrpSpPr/>
              <p:nvPr/>
            </p:nvGrpSpPr>
            <p:grpSpPr>
              <a:xfrm>
                <a:off x="834207" y="3629288"/>
                <a:ext cx="8034585" cy="2626028"/>
                <a:chOff x="931862" y="3642311"/>
                <a:chExt cx="7296912" cy="2626028"/>
              </a:xfrm>
            </p:grpSpPr>
            <p:grpSp>
              <p:nvGrpSpPr>
                <p:cNvPr id="239625" name="Group 4"/>
                <p:cNvGrpSpPr/>
                <p:nvPr/>
              </p:nvGrpSpPr>
              <p:grpSpPr>
                <a:xfrm>
                  <a:off x="931862" y="3642311"/>
                  <a:ext cx="7296912" cy="838832"/>
                  <a:chOff x="-18289" y="-36151"/>
                  <a:chExt cx="7297123" cy="838314"/>
                </a:xfrm>
              </p:grpSpPr>
              <p:grpSp>
                <p:nvGrpSpPr>
                  <p:cNvPr id="239626" name="Group 5"/>
                  <p:cNvGrpSpPr/>
                  <p:nvPr/>
                </p:nvGrpSpPr>
                <p:grpSpPr>
                  <a:xfrm>
                    <a:off x="-18289" y="-9132"/>
                    <a:ext cx="1676448" cy="804173"/>
                    <a:chOff x="0" y="0"/>
                    <a:chExt cx="1676400" cy="804672"/>
                  </a:xfrm>
                </p:grpSpPr>
                <p:pic>
                  <p:nvPicPr>
                    <p:cNvPr id="239627" name="Pentagon 4"/>
                    <p:cNvPicPr/>
                    <p:nvPr/>
                  </p:nvPicPr>
                  <p:blipFill>
                    <a:blip r:embed="rId4"/>
                    <a:stretch>
                      <a:fillRect/>
                    </a:stretch>
                  </p:blipFill>
                  <p:spPr>
                    <a:xfrm>
                      <a:off x="0" y="0"/>
                      <a:ext cx="1676400" cy="804672"/>
                    </a:xfrm>
                    <a:prstGeom prst="rect">
                      <a:avLst/>
                    </a:prstGeom>
                    <a:noFill/>
                    <a:ln w="9525">
                      <a:noFill/>
                    </a:ln>
                  </p:spPr>
                </p:pic>
                <p:sp>
                  <p:nvSpPr>
                    <p:cNvPr id="39" name="Text Box 7"/>
                    <p:cNvSpPr txBox="true">
                      <a:spLocks noChangeArrowheads="true"/>
                    </p:cNvSpPr>
                    <p:nvPr/>
                  </p:nvSpPr>
                  <p:spPr bwMode="auto">
                    <a:xfrm>
                      <a:off x="18914" y="18979"/>
                      <a:ext cx="1444251" cy="780671"/>
                    </a:xfrm>
                    <a:prstGeom prst="rect">
                      <a:avLst/>
                    </a:prstGeom>
                    <a:noFill/>
                    <a:ln>
                      <a:noFill/>
                    </a:ln>
                  </p:spPr>
                  <p:txBody>
                    <a:bodyPr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确定总体额度</a:t>
                      </a:r>
                      <a:endParaRPr kumimoji="0" lang="zh-CN" altLang="en-US" sz="1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239629" name="Group 8"/>
                  <p:cNvGrpSpPr/>
                  <p:nvPr/>
                </p:nvGrpSpPr>
                <p:grpSpPr>
                  <a:xfrm>
                    <a:off x="1322870" y="-21763"/>
                    <a:ext cx="1803675" cy="804619"/>
                    <a:chOff x="0" y="-446"/>
                    <a:chExt cx="1803623" cy="805118"/>
                  </a:xfrm>
                </p:grpSpPr>
                <p:pic>
                  <p:nvPicPr>
                    <p:cNvPr id="239630" name="Chevron 6"/>
                    <p:cNvPicPr/>
                    <p:nvPr/>
                  </p:nvPicPr>
                  <p:blipFill>
                    <a:blip r:embed="rId5"/>
                    <a:stretch>
                      <a:fillRect/>
                    </a:stretch>
                  </p:blipFill>
                  <p:spPr>
                    <a:xfrm>
                      <a:off x="0" y="0"/>
                      <a:ext cx="1743456" cy="804672"/>
                    </a:xfrm>
                    <a:prstGeom prst="rect">
                      <a:avLst/>
                    </a:prstGeom>
                    <a:noFill/>
                    <a:ln w="9525">
                      <a:noFill/>
                    </a:ln>
                  </p:spPr>
                </p:pic>
                <p:sp>
                  <p:nvSpPr>
                    <p:cNvPr id="37" name="Text Box 10"/>
                    <p:cNvSpPr txBox="true">
                      <a:spLocks noChangeArrowheads="true"/>
                    </p:cNvSpPr>
                    <p:nvPr/>
                  </p:nvSpPr>
                  <p:spPr bwMode="auto">
                    <a:xfrm>
                      <a:off x="84216" y="-563"/>
                      <a:ext cx="1719862" cy="777496"/>
                    </a:xfrm>
                    <a:prstGeom prst="rect">
                      <a:avLst/>
                    </a:prstGeom>
                    <a:noFill/>
                    <a:ln>
                      <a:noFill/>
                    </a:ln>
                  </p:spPr>
                  <p:txBody>
                    <a:bodyPr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合理分配各客</a:t>
                      </a:r>
                      <a:endParaRPr kumimoji="0" lang="en-US" altLang="zh-CN" sz="1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户赊销额度</a:t>
                      </a:r>
                      <a:endParaRPr kumimoji="0" lang="en-US"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239632" name="Group 11"/>
                  <p:cNvGrpSpPr/>
                  <p:nvPr/>
                </p:nvGrpSpPr>
                <p:grpSpPr>
                  <a:xfrm>
                    <a:off x="2724991" y="-36151"/>
                    <a:ext cx="1749603" cy="819007"/>
                    <a:chOff x="0" y="-14843"/>
                    <a:chExt cx="1749552" cy="819515"/>
                  </a:xfrm>
                </p:grpSpPr>
                <p:pic>
                  <p:nvPicPr>
                    <p:cNvPr id="239633" name="Chevron 6"/>
                    <p:cNvPicPr/>
                    <p:nvPr/>
                  </p:nvPicPr>
                  <p:blipFill>
                    <a:blip r:embed="rId6"/>
                    <a:stretch>
                      <a:fillRect/>
                    </a:stretch>
                  </p:blipFill>
                  <p:spPr>
                    <a:xfrm>
                      <a:off x="0" y="0"/>
                      <a:ext cx="1749552" cy="804672"/>
                    </a:xfrm>
                    <a:prstGeom prst="rect">
                      <a:avLst/>
                    </a:prstGeom>
                    <a:noFill/>
                    <a:ln w="9525">
                      <a:noFill/>
                    </a:ln>
                  </p:spPr>
                </p:pic>
                <p:sp>
                  <p:nvSpPr>
                    <p:cNvPr id="239634" name="Text Box 13"/>
                    <p:cNvSpPr txBox="true"/>
                    <p:nvPr/>
                  </p:nvSpPr>
                  <p:spPr>
                    <a:xfrm>
                      <a:off x="453343" y="-14843"/>
                      <a:ext cx="1101068" cy="762472"/>
                    </a:xfrm>
                    <a:prstGeom prst="rect">
                      <a:avLst/>
                    </a:prstGeom>
                    <a:noFill/>
                    <a:ln w="9525">
                      <a:noFill/>
                    </a:ln>
                  </p:spPr>
                  <p:txBody>
                    <a:bodyPr anchor="ctr" anchorCtr="false"/>
                    <a:p>
                      <a:pPr algn="ctr">
                        <a:buClrTx/>
                        <a:buFont typeface="Arial" panose="020B0604020202020204" pitchFamily="34" charset="0"/>
                      </a:pPr>
                      <a:r>
                        <a:rPr lang="zh-CN" altLang="en-US" sz="1800" b="1" dirty="0">
                          <a:latin typeface="微软雅黑" panose="020B0503020204020204" charset="-122"/>
                          <a:ea typeface="微软雅黑" panose="020B0503020204020204" charset="-122"/>
                        </a:rPr>
                        <a:t>额度控制</a:t>
                      </a:r>
                      <a:endParaRPr lang="zh-CN" altLang="en-US" sz="1800" b="1" dirty="0">
                        <a:latin typeface="微软雅黑" panose="020B0503020204020204" charset="-122"/>
                        <a:ea typeface="微软雅黑" panose="020B0503020204020204" charset="-122"/>
                      </a:endParaRPr>
                    </a:p>
                  </p:txBody>
                </p:sp>
              </p:grpSp>
              <p:grpSp>
                <p:nvGrpSpPr>
                  <p:cNvPr id="239635" name="Group 14"/>
                  <p:cNvGrpSpPr/>
                  <p:nvPr/>
                </p:nvGrpSpPr>
                <p:grpSpPr>
                  <a:xfrm>
                    <a:off x="4133207" y="-21317"/>
                    <a:ext cx="1743506" cy="823480"/>
                    <a:chOff x="0" y="0"/>
                    <a:chExt cx="1743456" cy="823991"/>
                  </a:xfrm>
                </p:grpSpPr>
                <p:pic>
                  <p:nvPicPr>
                    <p:cNvPr id="239636" name="Chevron 6"/>
                    <p:cNvPicPr/>
                    <p:nvPr/>
                  </p:nvPicPr>
                  <p:blipFill>
                    <a:blip r:embed="rId5"/>
                    <a:stretch>
                      <a:fillRect/>
                    </a:stretch>
                  </p:blipFill>
                  <p:spPr>
                    <a:xfrm>
                      <a:off x="0" y="0"/>
                      <a:ext cx="1743456" cy="804672"/>
                    </a:xfrm>
                    <a:prstGeom prst="rect">
                      <a:avLst/>
                    </a:prstGeom>
                    <a:noFill/>
                    <a:ln w="9525">
                      <a:noFill/>
                    </a:ln>
                  </p:spPr>
                </p:pic>
                <p:sp>
                  <p:nvSpPr>
                    <p:cNvPr id="239637" name="Text Box 16"/>
                    <p:cNvSpPr txBox="true"/>
                    <p:nvPr/>
                  </p:nvSpPr>
                  <p:spPr>
                    <a:xfrm>
                      <a:off x="405102" y="61519"/>
                      <a:ext cx="1225847" cy="762472"/>
                    </a:xfrm>
                    <a:prstGeom prst="rect">
                      <a:avLst/>
                    </a:prstGeom>
                    <a:noFill/>
                    <a:ln w="9525">
                      <a:noFill/>
                    </a:ln>
                  </p:spPr>
                  <p:txBody>
                    <a:bodyPr anchor="ctr" anchorCtr="false"/>
                    <a:p>
                      <a:pPr algn="ctr">
                        <a:buClrTx/>
                        <a:buFont typeface="Arial" panose="020B0604020202020204" pitchFamily="34" charset="0"/>
                      </a:pPr>
                      <a:r>
                        <a:rPr lang="zh-CN" altLang="en-US" sz="1800" b="1" dirty="0">
                          <a:latin typeface="微软雅黑" panose="020B0503020204020204" charset="-122"/>
                          <a:ea typeface="微软雅黑" panose="020B0503020204020204" charset="-122"/>
                        </a:rPr>
                        <a:t>风险控制</a:t>
                      </a:r>
                      <a:endParaRPr lang="zh-CN" altLang="en-US" sz="1800" b="1" dirty="0">
                        <a:latin typeface="微软雅黑" panose="020B0503020204020204" charset="-122"/>
                        <a:ea typeface="微软雅黑" panose="020B0503020204020204" charset="-122"/>
                      </a:endParaRPr>
                    </a:p>
                  </p:txBody>
                </p:sp>
              </p:grpSp>
              <p:grpSp>
                <p:nvGrpSpPr>
                  <p:cNvPr id="239638" name="Group 17"/>
                  <p:cNvGrpSpPr/>
                  <p:nvPr/>
                </p:nvGrpSpPr>
                <p:grpSpPr>
                  <a:xfrm>
                    <a:off x="5535328" y="-21317"/>
                    <a:ext cx="1743506" cy="804173"/>
                    <a:chOff x="0" y="0"/>
                    <a:chExt cx="1743456" cy="804672"/>
                  </a:xfrm>
                </p:grpSpPr>
                <p:pic>
                  <p:nvPicPr>
                    <p:cNvPr id="239639" name="Chevron 6"/>
                    <p:cNvPicPr/>
                    <p:nvPr/>
                  </p:nvPicPr>
                  <p:blipFill>
                    <a:blip r:embed="rId7"/>
                    <a:stretch>
                      <a:fillRect/>
                    </a:stretch>
                  </p:blipFill>
                  <p:spPr>
                    <a:xfrm>
                      <a:off x="0" y="0"/>
                      <a:ext cx="1743456" cy="804672"/>
                    </a:xfrm>
                    <a:prstGeom prst="rect">
                      <a:avLst/>
                    </a:prstGeom>
                    <a:noFill/>
                    <a:ln w="9525">
                      <a:noFill/>
                    </a:ln>
                  </p:spPr>
                </p:pic>
                <p:sp>
                  <p:nvSpPr>
                    <p:cNvPr id="239640" name="Text Box 19"/>
                    <p:cNvSpPr txBox="true"/>
                    <p:nvPr/>
                  </p:nvSpPr>
                  <p:spPr>
                    <a:xfrm>
                      <a:off x="406715" y="21331"/>
                      <a:ext cx="1163250" cy="762472"/>
                    </a:xfrm>
                    <a:prstGeom prst="rect">
                      <a:avLst/>
                    </a:prstGeom>
                    <a:noFill/>
                    <a:ln w="9525">
                      <a:noFill/>
                    </a:ln>
                  </p:spPr>
                  <p:txBody>
                    <a:bodyPr anchor="ctr" anchorCtr="false"/>
                    <a:p>
                      <a:pPr algn="ctr">
                        <a:buClrTx/>
                        <a:buFont typeface="Arial" panose="020B0604020202020204" pitchFamily="34" charset="0"/>
                      </a:pPr>
                      <a:r>
                        <a:rPr lang="zh-CN" altLang="en-US" sz="1800" b="1" dirty="0">
                          <a:latin typeface="微软雅黑" panose="020B0503020204020204" charset="-122"/>
                          <a:ea typeface="微软雅黑" panose="020B0503020204020204" charset="-122"/>
                        </a:rPr>
                        <a:t>额度维护</a:t>
                      </a:r>
                      <a:endParaRPr lang="zh-CN" altLang="en-US" sz="1800" b="1" dirty="0">
                        <a:latin typeface="微软雅黑" panose="020B0503020204020204" charset="-122"/>
                        <a:ea typeface="微软雅黑" panose="020B0503020204020204" charset="-122"/>
                      </a:endParaRPr>
                    </a:p>
                  </p:txBody>
                </p:sp>
              </p:grpSp>
            </p:grpSp>
            <p:grpSp>
              <p:nvGrpSpPr>
                <p:cNvPr id="239641" name="Group 24"/>
                <p:cNvGrpSpPr/>
                <p:nvPr/>
              </p:nvGrpSpPr>
              <p:grpSpPr>
                <a:xfrm>
                  <a:off x="944054" y="4504497"/>
                  <a:ext cx="1267968" cy="1737432"/>
                  <a:chOff x="0" y="0"/>
                  <a:chExt cx="1267968" cy="950976"/>
                </a:xfrm>
              </p:grpSpPr>
              <p:pic>
                <p:nvPicPr>
                  <p:cNvPr id="239642" name="Rectangle 6"/>
                  <p:cNvPicPr/>
                  <p:nvPr/>
                </p:nvPicPr>
                <p:blipFill>
                  <a:blip r:embed="rId8"/>
                  <a:stretch>
                    <a:fillRect/>
                  </a:stretch>
                </p:blipFill>
                <p:spPr>
                  <a:xfrm>
                    <a:off x="0" y="0"/>
                    <a:ext cx="1267968" cy="950976"/>
                  </a:xfrm>
                  <a:prstGeom prst="rect">
                    <a:avLst/>
                  </a:prstGeom>
                  <a:noFill/>
                  <a:ln w="9525">
                    <a:noFill/>
                  </a:ln>
                </p:spPr>
              </p:pic>
              <p:sp>
                <p:nvSpPr>
                  <p:cNvPr id="239643" name="Text Box 26"/>
                  <p:cNvSpPr txBox="true"/>
                  <p:nvPr/>
                </p:nvSpPr>
                <p:spPr>
                  <a:xfrm>
                    <a:off x="6096" y="7424"/>
                    <a:ext cx="1254125" cy="914400"/>
                  </a:xfrm>
                  <a:prstGeom prst="rect">
                    <a:avLst/>
                  </a:prstGeom>
                  <a:noFill/>
                  <a:ln w="9525">
                    <a:noFill/>
                  </a:ln>
                </p:spPr>
                <p:txBody>
                  <a:bodyPr anchor="ctr" anchorCtr="false"/>
                  <a:p>
                    <a:pPr algn="ctr">
                      <a:buClrTx/>
                      <a:buFont typeface="Arial" panose="020B0604020202020204" pitchFamily="34" charset="0"/>
                    </a:pPr>
                    <a:endParaRPr lang="en-US" altLang="zh-CN" dirty="0">
                      <a:solidFill>
                        <a:srgbClr val="FFFFFF"/>
                      </a:solidFill>
                      <a:latin typeface="微软雅黑" panose="020B0503020204020204" charset="-122"/>
                      <a:ea typeface="微软雅黑" panose="020B0503020204020204" charset="-122"/>
                    </a:endParaRPr>
                  </a:p>
                </p:txBody>
              </p:sp>
            </p:grpSp>
            <p:grpSp>
              <p:nvGrpSpPr>
                <p:cNvPr id="239644" name="Group 34"/>
                <p:cNvGrpSpPr/>
                <p:nvPr/>
              </p:nvGrpSpPr>
              <p:grpSpPr>
                <a:xfrm>
                  <a:off x="2285174" y="4504497"/>
                  <a:ext cx="1341120" cy="1737432"/>
                  <a:chOff x="0" y="0"/>
                  <a:chExt cx="1341120" cy="950976"/>
                </a:xfrm>
              </p:grpSpPr>
              <p:pic>
                <p:nvPicPr>
                  <p:cNvPr id="239645" name="Rectangle 23"/>
                  <p:cNvPicPr/>
                  <p:nvPr/>
                </p:nvPicPr>
                <p:blipFill>
                  <a:blip r:embed="rId9"/>
                  <a:stretch>
                    <a:fillRect/>
                  </a:stretch>
                </p:blipFill>
                <p:spPr>
                  <a:xfrm>
                    <a:off x="0" y="0"/>
                    <a:ext cx="1341120" cy="950976"/>
                  </a:xfrm>
                  <a:prstGeom prst="rect">
                    <a:avLst/>
                  </a:prstGeom>
                  <a:noFill/>
                  <a:ln w="9525">
                    <a:noFill/>
                  </a:ln>
                </p:spPr>
              </p:pic>
              <p:sp>
                <p:nvSpPr>
                  <p:cNvPr id="239646" name="Text Box 36"/>
                  <p:cNvSpPr txBox="true"/>
                  <p:nvPr/>
                </p:nvSpPr>
                <p:spPr>
                  <a:xfrm>
                    <a:off x="4826" y="7424"/>
                    <a:ext cx="1327150" cy="914400"/>
                  </a:xfrm>
                  <a:prstGeom prst="rect">
                    <a:avLst/>
                  </a:prstGeom>
                  <a:noFill/>
                  <a:ln w="9525">
                    <a:noFill/>
                  </a:ln>
                </p:spPr>
                <p:txBody>
                  <a:bodyPr anchor="ctr" anchorCtr="false"/>
                  <a:p>
                    <a:pPr algn="ctr">
                      <a:buClrTx/>
                      <a:buFont typeface="Arial" panose="020B0604020202020204" pitchFamily="34" charset="0"/>
                    </a:pPr>
                    <a:endParaRPr lang="en-US" altLang="zh-CN" dirty="0">
                      <a:solidFill>
                        <a:srgbClr val="FFFFFF"/>
                      </a:solidFill>
                      <a:latin typeface="微软雅黑" panose="020B0503020204020204" charset="-122"/>
                      <a:ea typeface="微软雅黑" panose="020B0503020204020204" charset="-122"/>
                    </a:endParaRPr>
                  </a:p>
                </p:txBody>
              </p:sp>
            </p:grpSp>
            <p:pic>
              <p:nvPicPr>
                <p:cNvPr id="239647" name="Rectangle 24"/>
                <p:cNvPicPr/>
                <p:nvPr/>
              </p:nvPicPr>
              <p:blipFill>
                <a:blip r:embed="rId10"/>
                <a:stretch>
                  <a:fillRect/>
                </a:stretch>
              </p:blipFill>
              <p:spPr>
                <a:xfrm>
                  <a:off x="3687254" y="4504497"/>
                  <a:ext cx="1341121" cy="1737432"/>
                </a:xfrm>
                <a:prstGeom prst="rect">
                  <a:avLst/>
                </a:prstGeom>
                <a:noFill/>
                <a:ln w="9525">
                  <a:noFill/>
                </a:ln>
              </p:spPr>
            </p:pic>
            <p:pic>
              <p:nvPicPr>
                <p:cNvPr id="239648" name="Rectangle 25"/>
                <p:cNvPicPr/>
                <p:nvPr/>
              </p:nvPicPr>
              <p:blipFill>
                <a:blip r:embed="rId9"/>
                <a:stretch>
                  <a:fillRect/>
                </a:stretch>
              </p:blipFill>
              <p:spPr>
                <a:xfrm>
                  <a:off x="5089334" y="4504497"/>
                  <a:ext cx="1341120" cy="1723846"/>
                </a:xfrm>
                <a:prstGeom prst="rect">
                  <a:avLst/>
                </a:prstGeom>
                <a:noFill/>
                <a:ln w="9525">
                  <a:noFill/>
                </a:ln>
              </p:spPr>
            </p:pic>
            <p:pic>
              <p:nvPicPr>
                <p:cNvPr id="239649" name="Rectangle 26"/>
                <p:cNvPicPr/>
                <p:nvPr/>
              </p:nvPicPr>
              <p:blipFill>
                <a:blip r:embed="rId10"/>
                <a:stretch>
                  <a:fillRect/>
                </a:stretch>
              </p:blipFill>
              <p:spPr>
                <a:xfrm>
                  <a:off x="6491414" y="4504497"/>
                  <a:ext cx="1341120" cy="1737432"/>
                </a:xfrm>
                <a:prstGeom prst="rect">
                  <a:avLst/>
                </a:prstGeom>
                <a:noFill/>
                <a:ln w="9525">
                  <a:noFill/>
                </a:ln>
              </p:spPr>
            </p:pic>
            <p:sp>
              <p:nvSpPr>
                <p:cNvPr id="17" name="Rectangle 36"/>
                <p:cNvSpPr>
                  <a:spLocks noChangeArrowheads="true"/>
                </p:cNvSpPr>
                <p:nvPr/>
              </p:nvSpPr>
              <p:spPr bwMode="auto">
                <a:xfrm>
                  <a:off x="931862" y="4462647"/>
                  <a:ext cx="1236192" cy="1475653"/>
                </a:xfrm>
                <a:prstGeom prst="rect">
                  <a:avLst/>
                </a:prstGeom>
                <a:noFill/>
                <a:ln>
                  <a:noFill/>
                </a:ln>
              </p:spPr>
              <p:txBody>
                <a:bodyPr>
                  <a:spAutoFit/>
                </a:bodyPr>
                <a:lstStyle/>
                <a:p>
                  <a:pPr marL="0" marR="0" lvl="0" indent="0" algn="just" defTabSz="80137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zh-CN" altLang="en-US" sz="1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企业应根据业务计划、资金计划、现金计划确定总体额度</a:t>
                  </a:r>
                  <a:endParaRPr kumimoji="0" lang="zh-CN" altLang="en-US" sz="1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sp>
              <p:nvSpPr>
                <p:cNvPr id="2" name="Rectangle 39"/>
                <p:cNvSpPr>
                  <a:spLocks noChangeArrowheads="true"/>
                </p:cNvSpPr>
                <p:nvPr/>
              </p:nvSpPr>
              <p:spPr bwMode="auto">
                <a:xfrm>
                  <a:off x="2204532" y="4440433"/>
                  <a:ext cx="1482079" cy="1753331"/>
                </a:xfrm>
                <a:prstGeom prst="rect">
                  <a:avLst/>
                </a:prstGeom>
                <a:noFill/>
                <a:ln>
                  <a:noFill/>
                </a:ln>
              </p:spPr>
              <p:txBody>
                <a:bodyPr>
                  <a:spAutoFit/>
                </a:bodyPr>
                <a:lstStyle/>
                <a:p>
                  <a:pPr marL="0" marR="0" lvl="0" indent="0" algn="just" defTabSz="801370" rtl="0" eaLnBrk="1" fontAlgn="base" latinLnBrk="0" hangingPunct="1">
                    <a:lnSpc>
                      <a:spcPct val="100000"/>
                    </a:lnSpc>
                    <a:spcBef>
                      <a:spcPct val="20000"/>
                    </a:spcBef>
                    <a:spcAft>
                      <a:spcPct val="0"/>
                    </a:spcAft>
                    <a:buClrTx/>
                    <a:buSzTx/>
                    <a:buFontTx/>
                    <a:buNone/>
                    <a:defRPr/>
                  </a:pPr>
                  <a:r>
                    <a:rPr kumimoji="0" lang="zh-CN" altLang="en-US" sz="1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分析客户帐龄、评价付款时间、客户订货情况等，信用部门分配具体客户额度</a:t>
                  </a:r>
                  <a:endParaRPr kumimoji="0" lang="zh-CN" altLang="en-US" sz="1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sp>
              <p:nvSpPr>
                <p:cNvPr id="181267" name="Rectangle 45"/>
                <p:cNvSpPr>
                  <a:spLocks noChangeArrowheads="true"/>
                </p:cNvSpPr>
                <p:nvPr/>
              </p:nvSpPr>
              <p:spPr bwMode="auto">
                <a:xfrm>
                  <a:off x="5048450" y="4503902"/>
                  <a:ext cx="1437496" cy="1754917"/>
                </a:xfrm>
                <a:prstGeom prst="rect">
                  <a:avLst/>
                </a:prstGeom>
                <a:noFill/>
                <a:ln>
                  <a:noFill/>
                </a:ln>
              </p:spPr>
              <p:txBody>
                <a:bodyPr>
                  <a:spAutoFit/>
                </a:bodyPr>
                <a:lstStyle/>
                <a:p>
                  <a:pPr marL="0" marR="0" lvl="0" indent="0" algn="just" defTabSz="801370" rtl="0" eaLnBrk="1" fontAlgn="base" latinLnBrk="0" hangingPunct="1">
                    <a:lnSpc>
                      <a:spcPct val="100000"/>
                    </a:lnSpc>
                    <a:spcBef>
                      <a:spcPct val="20000"/>
                    </a:spcBef>
                    <a:spcAft>
                      <a:spcPct val="0"/>
                    </a:spcAft>
                    <a:buClrTx/>
                    <a:buSzTx/>
                    <a:buFontTx/>
                    <a:buNone/>
                    <a:defRPr/>
                  </a:pPr>
                  <a:r>
                    <a:rPr kumimoji="0" lang="zh-CN" altLang="en-US" sz="1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风险较大的业务，信用部门可提出担保、抵押、保理、信用保险等债权保障手段</a:t>
                  </a:r>
                  <a:endParaRPr kumimoji="0" lang="zh-CN" altLang="en-US" sz="1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sp>
              <p:nvSpPr>
                <p:cNvPr id="181268" name="Rectangle 46"/>
                <p:cNvSpPr>
                  <a:spLocks noChangeArrowheads="true"/>
                </p:cNvSpPr>
                <p:nvPr/>
              </p:nvSpPr>
              <p:spPr bwMode="auto">
                <a:xfrm>
                  <a:off x="6485945" y="4515009"/>
                  <a:ext cx="1476676" cy="1753330"/>
                </a:xfrm>
                <a:prstGeom prst="rect">
                  <a:avLst/>
                </a:prstGeom>
                <a:noFill/>
                <a:ln>
                  <a:noFill/>
                </a:ln>
              </p:spPr>
              <p:txBody>
                <a:bodyPr>
                  <a:spAutoFit/>
                </a:bodyPr>
                <a:lstStyle/>
                <a:p>
                  <a:pPr marL="0" marR="0" lvl="0" indent="0" algn="just" defTabSz="801370" rtl="0" eaLnBrk="1" fontAlgn="base" latinLnBrk="0" hangingPunct="1">
                    <a:lnSpc>
                      <a:spcPct val="100000"/>
                    </a:lnSpc>
                    <a:spcBef>
                      <a:spcPct val="20000"/>
                    </a:spcBef>
                    <a:spcAft>
                      <a:spcPct val="0"/>
                    </a:spcAft>
                    <a:buClrTx/>
                    <a:buSzTx/>
                    <a:buFontTx/>
                    <a:buNone/>
                    <a:defRPr/>
                  </a:pPr>
                  <a:r>
                    <a:rPr kumimoji="0" lang="zh-CN" altLang="en-US" sz="1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信用部门可以随时减少或取消已经核准的信用额度，对此业务部门必须立刻执行</a:t>
                  </a:r>
                  <a:endParaRPr kumimoji="0" lang="zh-CN" altLang="en-US" sz="1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grpSp>
          <p:sp>
            <p:nvSpPr>
              <p:cNvPr id="10" name="Rectangle 42"/>
              <p:cNvSpPr>
                <a:spLocks noChangeArrowheads="true"/>
              </p:cNvSpPr>
              <p:nvPr/>
            </p:nvSpPr>
            <p:spPr bwMode="auto">
              <a:xfrm>
                <a:off x="3818354" y="4460731"/>
                <a:ext cx="1548602" cy="1752378"/>
              </a:xfrm>
              <a:prstGeom prst="rect">
                <a:avLst/>
              </a:prstGeom>
              <a:noFill/>
              <a:ln>
                <a:noFill/>
              </a:ln>
            </p:spPr>
            <p:txBody>
              <a:bodyPr>
                <a:spAutoFit/>
              </a:bodyPr>
              <a:lstStyle/>
              <a:p>
                <a:pPr marL="0" marR="0" lvl="0" indent="0" algn="just" defTabSz="801370" rtl="0" eaLnBrk="1" fontAlgn="base" latinLnBrk="0" hangingPunct="1">
                  <a:lnSpc>
                    <a:spcPct val="100000"/>
                  </a:lnSpc>
                  <a:spcBef>
                    <a:spcPct val="20000"/>
                  </a:spcBef>
                  <a:spcAft>
                    <a:spcPct val="0"/>
                  </a:spcAft>
                  <a:buClrTx/>
                  <a:buSzTx/>
                  <a:buFontTx/>
                  <a:buNone/>
                  <a:defRPr/>
                </a:pPr>
                <a:r>
                  <a:rPr kumimoji="0" lang="zh-CN" altLang="en-US" sz="1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当申请额度超过已核准最高额度，业务部门需信用部门审批后才能发货</a:t>
                </a:r>
                <a:endParaRPr kumimoji="0" lang="zh-CN" altLang="en-US" sz="1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 赊销额度审批及审批程序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004060" y="1351915"/>
            <a:ext cx="8183880" cy="4528820"/>
            <a:chOff x="1220" y="2235"/>
            <a:chExt cx="12888" cy="7132"/>
          </a:xfrm>
        </p:grpSpPr>
        <p:grpSp>
          <p:nvGrpSpPr>
            <p:cNvPr id="241669" name="组合 6"/>
            <p:cNvGrpSpPr/>
            <p:nvPr/>
          </p:nvGrpSpPr>
          <p:grpSpPr>
            <a:xfrm>
              <a:off x="1220" y="2235"/>
              <a:ext cx="12888" cy="5413"/>
              <a:chOff x="775283" y="1468438"/>
              <a:chExt cx="8182980" cy="4324350"/>
            </a:xfrm>
          </p:grpSpPr>
          <p:grpSp>
            <p:nvGrpSpPr>
              <p:cNvPr id="241670" name="Group 5"/>
              <p:cNvGrpSpPr/>
              <p:nvPr/>
            </p:nvGrpSpPr>
            <p:grpSpPr>
              <a:xfrm>
                <a:off x="5018088" y="1468438"/>
                <a:ext cx="3940175" cy="4324350"/>
                <a:chOff x="2655" y="907"/>
                <a:chExt cx="2245" cy="2669"/>
              </a:xfrm>
            </p:grpSpPr>
            <p:sp>
              <p:nvSpPr>
                <p:cNvPr id="260110" name="Rectangle 6"/>
                <p:cNvSpPr>
                  <a:spLocks noChangeArrowheads="true"/>
                </p:cNvSpPr>
                <p:nvPr/>
              </p:nvSpPr>
              <p:spPr bwMode="auto">
                <a:xfrm>
                  <a:off x="2655" y="907"/>
                  <a:ext cx="2245" cy="2669"/>
                </a:xfrm>
                <a:prstGeom prst="rect">
                  <a:avLst/>
                </a:prstGeom>
                <a:solidFill>
                  <a:schemeClr val="accent3"/>
                </a:solidFill>
                <a:ln w="9525">
                  <a:solidFill>
                    <a:schemeClr val="tx1"/>
                  </a:solidFill>
                  <a:miter lim="800000"/>
                </a:ln>
                <a:effectLst>
                  <a:outerShdw dist="35921" dir="2700000" algn="ctr" rotWithShape="0">
                    <a:schemeClr val="bg2"/>
                  </a:outerShdw>
                </a:effec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41672" name="Rectangle 9"/>
                <p:cNvSpPr/>
                <p:nvPr/>
              </p:nvSpPr>
              <p:spPr>
                <a:xfrm>
                  <a:off x="2735" y="1348"/>
                  <a:ext cx="2085" cy="1420"/>
                </a:xfrm>
                <a:prstGeom prst="rect">
                  <a:avLst/>
                </a:prstGeom>
                <a:noFill/>
                <a:ln w="9525">
                  <a:noFill/>
                </a:ln>
              </p:spPr>
              <p:txBody>
                <a:bodyPr lIns="0" tIns="0" rIns="0" bIns="0" anchor="t" anchorCtr="false">
                  <a:spAutoFit/>
                </a:bodyPr>
                <a:p>
                  <a:pPr marL="342900" indent="-342900" algn="just">
                    <a:lnSpc>
                      <a:spcPct val="150000"/>
                    </a:lnSpc>
                    <a:buClrTx/>
                    <a:buFont typeface="Wingdings" panose="05000000000000000000" pitchFamily="2" charset="2"/>
                    <a:buChar char="u"/>
                  </a:pPr>
                  <a:r>
                    <a:rPr lang="zh-CN" altLang="en-US" sz="2000" dirty="0">
                      <a:latin typeface="微软雅黑" panose="020B0503020204020204" charset="-122"/>
                      <a:ea typeface="微软雅黑" panose="020B0503020204020204" charset="-122"/>
                    </a:rPr>
                    <a:t>客户一年内大约要购买多少货？</a:t>
                  </a:r>
                  <a:endParaRPr lang="zh-CN" altLang="en-US" sz="2000" dirty="0">
                    <a:latin typeface="微软雅黑" panose="020B0503020204020204" charset="-122"/>
                    <a:ea typeface="微软雅黑" panose="020B0503020204020204" charset="-122"/>
                  </a:endParaRPr>
                </a:p>
                <a:p>
                  <a:pPr marL="342900" indent="-342900" algn="just">
                    <a:lnSpc>
                      <a:spcPct val="150000"/>
                    </a:lnSpc>
                    <a:buClrTx/>
                    <a:buFont typeface="Wingdings" panose="05000000000000000000" pitchFamily="2" charset="2"/>
                    <a:buChar char="u"/>
                  </a:pPr>
                  <a:r>
                    <a:rPr lang="zh-CN" altLang="en-US" sz="2000" dirty="0">
                      <a:latin typeface="微软雅黑" panose="020B0503020204020204" charset="-122"/>
                      <a:ea typeface="微软雅黑" panose="020B0503020204020204" charset="-122"/>
                    </a:rPr>
                    <a:t>若客户是一家分销商，我们在该地区是否已有分销商？</a:t>
                  </a:r>
                  <a:endParaRPr lang="zh-CN" altLang="en-US" sz="2000" dirty="0">
                    <a:latin typeface="微软雅黑" panose="020B0503020204020204" charset="-122"/>
                    <a:ea typeface="微软雅黑" panose="020B0503020204020204" charset="-122"/>
                  </a:endParaRPr>
                </a:p>
                <a:p>
                  <a:pPr marL="342900" indent="-342900" algn="just">
                    <a:lnSpc>
                      <a:spcPct val="150000"/>
                    </a:lnSpc>
                    <a:buClrTx/>
                    <a:buFont typeface="Wingdings" panose="05000000000000000000" pitchFamily="2" charset="2"/>
                    <a:buChar char="u"/>
                  </a:pPr>
                  <a:r>
                    <a:rPr lang="zh-CN" altLang="en-US" sz="2000" dirty="0">
                      <a:latin typeface="微软雅黑" panose="020B0503020204020204" charset="-122"/>
                      <a:ea typeface="微软雅黑" panose="020B0503020204020204" charset="-122"/>
                    </a:rPr>
                    <a:t>我们以前是否向类似的公司赊帐？经验如何？</a:t>
                  </a:r>
                  <a:endParaRPr lang="zh-CN" altLang="en-US" sz="2000" dirty="0">
                    <a:latin typeface="微软雅黑" panose="020B0503020204020204" charset="-122"/>
                    <a:ea typeface="微软雅黑" panose="020B0503020204020204" charset="-122"/>
                  </a:endParaRPr>
                </a:p>
              </p:txBody>
            </p:sp>
          </p:grpSp>
          <p:grpSp>
            <p:nvGrpSpPr>
              <p:cNvPr id="241673" name="Group 10"/>
              <p:cNvGrpSpPr/>
              <p:nvPr/>
            </p:nvGrpSpPr>
            <p:grpSpPr>
              <a:xfrm>
                <a:off x="775283" y="1468438"/>
                <a:ext cx="8182226" cy="4324350"/>
                <a:chOff x="2649" y="907"/>
                <a:chExt cx="4662" cy="2669"/>
              </a:xfrm>
            </p:grpSpPr>
            <p:sp>
              <p:nvSpPr>
                <p:cNvPr id="260106" name="Rectangle 11"/>
                <p:cNvSpPr>
                  <a:spLocks noChangeArrowheads="true"/>
                </p:cNvSpPr>
                <p:nvPr/>
              </p:nvSpPr>
              <p:spPr bwMode="auto">
                <a:xfrm>
                  <a:off x="2655" y="907"/>
                  <a:ext cx="2245" cy="2669"/>
                </a:xfrm>
                <a:prstGeom prst="rect">
                  <a:avLst/>
                </a:prstGeom>
                <a:solidFill>
                  <a:schemeClr val="accent3"/>
                </a:solidFill>
                <a:ln w="9525">
                  <a:solidFill>
                    <a:schemeClr val="tx1"/>
                  </a:solidFill>
                  <a:miter lim="800000"/>
                </a:ln>
                <a:effectLst>
                  <a:outerShdw dist="35921" dir="2700000" algn="ctr" rotWithShape="0">
                    <a:schemeClr val="bg2"/>
                  </a:outerShdw>
                </a:effec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41675" name="Rectangle 12"/>
                <p:cNvSpPr/>
                <p:nvPr/>
              </p:nvSpPr>
              <p:spPr>
                <a:xfrm>
                  <a:off x="2649" y="998"/>
                  <a:ext cx="4656" cy="365"/>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false"/>
                <a:p>
                  <a:pPr>
                    <a:lnSpc>
                      <a:spcPct val="150000"/>
                    </a:lnSpc>
                    <a:buClrTx/>
                    <a:buFont typeface="Arial" panose="020B0604020202020204" pitchFamily="34" charset="0"/>
                  </a:pPr>
                  <a:endParaRPr lang="zh-CN" altLang="en-US" sz="2000" dirty="0">
                    <a:latin typeface="微软雅黑" panose="020B0503020204020204" charset="-122"/>
                    <a:ea typeface="微软雅黑" panose="020B0503020204020204" charset="-122"/>
                  </a:endParaRPr>
                </a:p>
              </p:txBody>
            </p:sp>
            <p:sp>
              <p:nvSpPr>
                <p:cNvPr id="241676" name="Rectangle 13"/>
                <p:cNvSpPr/>
                <p:nvPr/>
              </p:nvSpPr>
              <p:spPr>
                <a:xfrm>
                  <a:off x="2745" y="937"/>
                  <a:ext cx="4566" cy="379"/>
                </a:xfrm>
                <a:prstGeom prst="rect">
                  <a:avLst/>
                </a:prstGeom>
                <a:noFill/>
                <a:ln w="9525">
                  <a:noFill/>
                </a:ln>
              </p:spPr>
              <p:txBody>
                <a:bodyPr lIns="0" tIns="0" rIns="0" bIns="0" anchor="t" anchorCtr="false">
                  <a:spAutoFit/>
                </a:bodyPr>
                <a:p>
                  <a:pPr algn="ctr">
                    <a:lnSpc>
                      <a:spcPct val="150000"/>
                    </a:lnSpc>
                    <a:spcBef>
                      <a:spcPct val="20000"/>
                    </a:spcBef>
                    <a:buClr>
                      <a:schemeClr val="tx2"/>
                    </a:buClr>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a:t>
                  </a: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3</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）新客户赊销额度审核考虑以下问题</a:t>
                  </a:r>
                  <a:endParaRPr lang="en-US" altLang="ko-KR"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41677" name="Rectangle 14"/>
                <p:cNvSpPr/>
                <p:nvPr/>
              </p:nvSpPr>
              <p:spPr>
                <a:xfrm>
                  <a:off x="2745" y="1348"/>
                  <a:ext cx="2085" cy="1711"/>
                </a:xfrm>
                <a:prstGeom prst="rect">
                  <a:avLst/>
                </a:prstGeom>
                <a:noFill/>
                <a:ln w="9525">
                  <a:noFill/>
                </a:ln>
              </p:spPr>
              <p:txBody>
                <a:bodyPr lIns="0" tIns="0" rIns="0" bIns="0" anchor="t" anchorCtr="false">
                  <a:spAutoFit/>
                </a:bodyPr>
                <a:p>
                  <a:pPr marL="342900" indent="-342900" algn="just">
                    <a:lnSpc>
                      <a:spcPct val="150000"/>
                    </a:lnSpc>
                    <a:buClrTx/>
                    <a:buFont typeface="Wingdings" panose="05000000000000000000" pitchFamily="2" charset="2"/>
                    <a:buChar char="u"/>
                  </a:pPr>
                  <a:r>
                    <a:rPr lang="zh-CN" altLang="en-US" sz="2000" dirty="0">
                      <a:latin typeface="微软雅黑" panose="020B0503020204020204" charset="-122"/>
                      <a:ea typeface="微软雅黑" panose="020B0503020204020204" charset="-122"/>
                    </a:rPr>
                    <a:t>企业对此客户的信用政策是什么（保守、温和或开放）？</a:t>
                  </a:r>
                  <a:endParaRPr lang="zh-CN" altLang="en-US" sz="2000" dirty="0">
                    <a:latin typeface="微软雅黑" panose="020B0503020204020204" charset="-122"/>
                    <a:ea typeface="微软雅黑" panose="020B0503020204020204" charset="-122"/>
                  </a:endParaRPr>
                </a:p>
                <a:p>
                  <a:pPr marL="342900" indent="-342900" algn="just">
                    <a:lnSpc>
                      <a:spcPct val="150000"/>
                    </a:lnSpc>
                    <a:buClrTx/>
                    <a:buFont typeface="Wingdings" panose="05000000000000000000" pitchFamily="2" charset="2"/>
                    <a:buChar char="u"/>
                  </a:pPr>
                  <a:r>
                    <a:rPr lang="zh-CN" altLang="en-US" sz="2000" dirty="0">
                      <a:latin typeface="微软雅黑" panose="020B0503020204020204" charset="-122"/>
                      <a:ea typeface="微软雅黑" panose="020B0503020204020204" charset="-122"/>
                    </a:rPr>
                    <a:t>考虑到日常现金周转，我们可以承受多大的应收帐款？</a:t>
                  </a:r>
                  <a:endParaRPr lang="zh-CN" altLang="en-US" sz="2000" dirty="0">
                    <a:latin typeface="微软雅黑" panose="020B0503020204020204" charset="-122"/>
                    <a:ea typeface="微软雅黑" panose="020B0503020204020204" charset="-122"/>
                  </a:endParaRPr>
                </a:p>
                <a:p>
                  <a:pPr marL="342900" indent="-342900" algn="just">
                    <a:lnSpc>
                      <a:spcPct val="150000"/>
                    </a:lnSpc>
                    <a:buClrTx/>
                    <a:buFont typeface="Wingdings" panose="05000000000000000000" pitchFamily="2" charset="2"/>
                    <a:buChar char="u"/>
                  </a:pPr>
                  <a:r>
                    <a:rPr lang="zh-CN" altLang="en-US" sz="2000" dirty="0">
                      <a:latin typeface="微软雅黑" panose="020B0503020204020204" charset="-122"/>
                      <a:ea typeface="微软雅黑" panose="020B0503020204020204" charset="-122"/>
                    </a:rPr>
                    <a:t>我们通常的销售条件是什么？</a:t>
                  </a:r>
                  <a:endParaRPr lang="zh-CN" altLang="en-US" sz="2000" dirty="0">
                    <a:latin typeface="微软雅黑" panose="020B0503020204020204" charset="-122"/>
                    <a:ea typeface="微软雅黑" panose="020B0503020204020204" charset="-122"/>
                  </a:endParaRPr>
                </a:p>
                <a:p>
                  <a:pPr marL="342900" indent="-342900" algn="just">
                    <a:lnSpc>
                      <a:spcPct val="150000"/>
                    </a:lnSpc>
                    <a:buClrTx/>
                    <a:buFont typeface="Wingdings" panose="05000000000000000000" pitchFamily="2" charset="2"/>
                    <a:buChar char="u"/>
                  </a:pPr>
                  <a:r>
                    <a:rPr lang="zh-CN" altLang="en-US" sz="2000" dirty="0">
                      <a:latin typeface="微软雅黑" panose="020B0503020204020204" charset="-122"/>
                      <a:ea typeface="微软雅黑" panose="020B0503020204020204" charset="-122"/>
                    </a:rPr>
                    <a:t>客户的信用风险有多大？</a:t>
                  </a:r>
                  <a:endParaRPr lang="zh-CN" altLang="en-US" sz="2000" dirty="0">
                    <a:latin typeface="微软雅黑" panose="020B0503020204020204" charset="-122"/>
                    <a:ea typeface="微软雅黑" panose="020B0503020204020204" charset="-122"/>
                  </a:endParaRPr>
                </a:p>
              </p:txBody>
            </p:sp>
          </p:grpSp>
        </p:grpSp>
        <p:sp>
          <p:nvSpPr>
            <p:cNvPr id="260103" name="TextBox 15"/>
            <p:cNvSpPr txBox="true"/>
            <p:nvPr/>
          </p:nvSpPr>
          <p:spPr>
            <a:xfrm>
              <a:off x="1220" y="8253"/>
              <a:ext cx="12840" cy="1115"/>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rgbClr val="FF0000"/>
                  </a:solidFill>
                  <a:latin typeface="微软雅黑" panose="020B0503020204020204" charset="-122"/>
                  <a:ea typeface="微软雅黑" panose="020B0503020204020204" charset="-122"/>
                </a:rPr>
                <a:t>合理的作法应是先给一个较低的额度，三个月或半年后若付款令人满意，再提高额度。</a:t>
              </a:r>
              <a:endParaRPr lang="zh-CN" altLang="en-US" sz="2000" dirty="0">
                <a:solidFill>
                  <a:srgbClr val="FF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 赊销额度审批及审批程序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42693" name="组合 56"/>
          <p:cNvGrpSpPr/>
          <p:nvPr/>
        </p:nvGrpSpPr>
        <p:grpSpPr>
          <a:xfrm>
            <a:off x="1834515" y="1462405"/>
            <a:ext cx="8522970" cy="4554573"/>
            <a:chOff x="430556" y="2064869"/>
            <a:chExt cx="7968343" cy="4202766"/>
          </a:xfrm>
        </p:grpSpPr>
        <p:grpSp>
          <p:nvGrpSpPr>
            <p:cNvPr id="242694" name="组合 6"/>
            <p:cNvGrpSpPr/>
            <p:nvPr/>
          </p:nvGrpSpPr>
          <p:grpSpPr>
            <a:xfrm>
              <a:off x="430556" y="2064869"/>
              <a:ext cx="7968343" cy="2405969"/>
              <a:chOff x="196288" y="1817688"/>
              <a:chExt cx="7968343" cy="4024312"/>
            </a:xfrm>
          </p:grpSpPr>
          <p:sp>
            <p:nvSpPr>
              <p:cNvPr id="242695" name="右箭头 7"/>
              <p:cNvSpPr/>
              <p:nvPr/>
            </p:nvSpPr>
            <p:spPr>
              <a:xfrm>
                <a:off x="196288" y="3114269"/>
                <a:ext cx="7968343" cy="1443372"/>
              </a:xfrm>
              <a:prstGeom prst="rightArrow">
                <a:avLst>
                  <a:gd name="adj1" fmla="val 50000"/>
                  <a:gd name="adj2" fmla="val 49864"/>
                </a:avLst>
              </a:prstGeom>
              <a:gradFill rotWithShape="false">
                <a:gsLst>
                  <a:gs pos="0">
                    <a:srgbClr val="8488C4">
                      <a:alpha val="100000"/>
                    </a:srgbClr>
                  </a:gs>
                  <a:gs pos="53000">
                    <a:srgbClr val="D4DEFF">
                      <a:alpha val="100000"/>
                    </a:srgbClr>
                  </a:gs>
                  <a:gs pos="83000">
                    <a:srgbClr val="D4DEFF">
                      <a:alpha val="100000"/>
                    </a:srgbClr>
                  </a:gs>
                  <a:gs pos="100000">
                    <a:srgbClr val="96AB94">
                      <a:alpha val="100000"/>
                    </a:srgbClr>
                  </a:gs>
                  <a:gs pos="100000">
                    <a:srgbClr val="96AB94">
                      <a:alpha val="100000"/>
                    </a:srgbClr>
                  </a:gs>
                </a:gsLst>
                <a:lin ang="5400000"/>
                <a:tileRect/>
              </a:gradFill>
              <a:ln w="9525" cap="flat" cmpd="sng">
                <a:solidFill>
                  <a:schemeClr val="tx1"/>
                </a:solidFill>
                <a:prstDash val="solid"/>
                <a:round/>
                <a:headEnd type="none" w="med" len="med"/>
                <a:tailEnd type="none" w="med" len="med"/>
              </a:ln>
            </p:spPr>
            <p:txBody>
              <a:bodyPr anchor="ctr" anchorCtr="false"/>
              <a:p>
                <a:pPr eaLnBrk="0" hangingPunct="0">
                  <a:buClrTx/>
                  <a:buFont typeface="Arial" panose="020B0604020202020204" pitchFamily="34" charset="0"/>
                </a:pPr>
                <a:endParaRPr lang="zh-CN" altLang="en-US" sz="1000" dirty="0">
                  <a:latin typeface="微软雅黑" panose="020B0503020204020204" charset="-122"/>
                  <a:ea typeface="微软雅黑" panose="020B0503020204020204" charset="-122"/>
                </a:endParaRPr>
              </a:p>
            </p:txBody>
          </p:sp>
          <p:sp>
            <p:nvSpPr>
              <p:cNvPr id="242696" name="Line 58"/>
              <p:cNvSpPr/>
              <p:nvPr/>
            </p:nvSpPr>
            <p:spPr>
              <a:xfrm flipH="true">
                <a:off x="714375" y="4792663"/>
                <a:ext cx="6618288" cy="1049337"/>
              </a:xfrm>
              <a:prstGeom prst="line">
                <a:avLst/>
              </a:prstGeom>
              <a:ln w="6350" cap="flat" cmpd="sng">
                <a:solidFill>
                  <a:schemeClr val="tx1"/>
                </a:solidFill>
                <a:prstDash val="solid"/>
                <a:round/>
                <a:headEnd type="none" w="med" len="med"/>
                <a:tailEnd type="none" w="med" len="med"/>
              </a:ln>
            </p:spPr>
          </p:sp>
          <p:sp>
            <p:nvSpPr>
              <p:cNvPr id="242697" name="Line 59"/>
              <p:cNvSpPr/>
              <p:nvPr/>
            </p:nvSpPr>
            <p:spPr>
              <a:xfrm flipH="true" flipV="true">
                <a:off x="714375" y="1817688"/>
                <a:ext cx="6618288" cy="1049337"/>
              </a:xfrm>
              <a:prstGeom prst="line">
                <a:avLst/>
              </a:prstGeom>
              <a:ln w="6350" cap="flat" cmpd="sng">
                <a:solidFill>
                  <a:schemeClr val="tx1"/>
                </a:solidFill>
                <a:prstDash val="solid"/>
                <a:round/>
                <a:headEnd type="none" w="med" len="med"/>
                <a:tailEnd type="none" w="med" len="med"/>
              </a:ln>
            </p:spPr>
          </p:sp>
          <p:sp>
            <p:nvSpPr>
              <p:cNvPr id="242698" name="Oval 61"/>
              <p:cNvSpPr/>
              <p:nvPr/>
            </p:nvSpPr>
            <p:spPr>
              <a:xfrm>
                <a:off x="7183438" y="2874963"/>
                <a:ext cx="381000" cy="1919287"/>
              </a:xfrm>
              <a:prstGeom prst="ellipse">
                <a:avLst/>
              </a:prstGeom>
              <a:solidFill>
                <a:srgbClr val="FF0000"/>
              </a:solidFill>
              <a:ln w="9525" cap="flat" cmpd="sng">
                <a:solidFill>
                  <a:schemeClr val="tx1"/>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42699" name="Oval 62"/>
              <p:cNvSpPr/>
              <p:nvPr/>
            </p:nvSpPr>
            <p:spPr>
              <a:xfrm>
                <a:off x="6276521" y="2715986"/>
                <a:ext cx="559707" cy="2204357"/>
              </a:xfrm>
              <a:prstGeom prst="ellipse">
                <a:avLst/>
              </a:prstGeom>
              <a:solidFill>
                <a:srgbClr val="FFFF00"/>
              </a:solidFill>
              <a:ln w="9525" cap="flat" cmpd="sng">
                <a:solidFill>
                  <a:schemeClr val="tx1"/>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42700" name="Oval 63"/>
              <p:cNvSpPr/>
              <p:nvPr/>
            </p:nvSpPr>
            <p:spPr>
              <a:xfrm>
                <a:off x="4067062" y="2457450"/>
                <a:ext cx="593044" cy="2859881"/>
              </a:xfrm>
              <a:prstGeom prst="ellipse">
                <a:avLst/>
              </a:prstGeom>
              <a:solidFill>
                <a:srgbClr val="FFC000"/>
              </a:solidFill>
              <a:ln w="9525" cap="flat" cmpd="sng">
                <a:solidFill>
                  <a:schemeClr val="tx1"/>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42701" name="Oval 64"/>
              <p:cNvSpPr/>
              <p:nvPr/>
            </p:nvSpPr>
            <p:spPr>
              <a:xfrm>
                <a:off x="563108" y="1817688"/>
                <a:ext cx="656092" cy="4024312"/>
              </a:xfrm>
              <a:prstGeom prst="ellipse">
                <a:avLst/>
              </a:prstGeom>
              <a:solidFill>
                <a:srgbClr val="2EE010"/>
              </a:solidFill>
              <a:ln w="9525" cap="flat" cmpd="sng">
                <a:solidFill>
                  <a:schemeClr val="tx1"/>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42702" name="Oval 63"/>
              <p:cNvSpPr/>
              <p:nvPr/>
            </p:nvSpPr>
            <p:spPr>
              <a:xfrm>
                <a:off x="5167086" y="2578667"/>
                <a:ext cx="600302" cy="2486819"/>
              </a:xfrm>
              <a:prstGeom prst="ellipse">
                <a:avLst/>
              </a:prstGeom>
              <a:solidFill>
                <a:srgbClr val="FFC000"/>
              </a:solidFill>
              <a:ln w="9525" cap="flat" cmpd="sng">
                <a:solidFill>
                  <a:schemeClr val="tx1"/>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42703" name="Oval 63"/>
              <p:cNvSpPr/>
              <p:nvPr/>
            </p:nvSpPr>
            <p:spPr>
              <a:xfrm>
                <a:off x="2947419" y="2255609"/>
                <a:ext cx="578531" cy="3263562"/>
              </a:xfrm>
              <a:prstGeom prst="ellipse">
                <a:avLst/>
              </a:prstGeom>
              <a:solidFill>
                <a:srgbClr val="92D050"/>
              </a:solidFill>
              <a:ln w="9525" cap="flat" cmpd="sng">
                <a:solidFill>
                  <a:schemeClr val="tx1"/>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42704" name="Oval 63"/>
              <p:cNvSpPr/>
              <p:nvPr/>
            </p:nvSpPr>
            <p:spPr>
              <a:xfrm>
                <a:off x="1760878" y="2076052"/>
                <a:ext cx="658358" cy="3622676"/>
              </a:xfrm>
              <a:prstGeom prst="ellipse">
                <a:avLst/>
              </a:prstGeom>
              <a:solidFill>
                <a:srgbClr val="2EE010"/>
              </a:solidFill>
              <a:ln w="9525" cap="flat" cmpd="sng">
                <a:solidFill>
                  <a:schemeClr val="tx1"/>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242705" name="上箭头 17"/>
            <p:cNvSpPr/>
            <p:nvPr/>
          </p:nvSpPr>
          <p:spPr>
            <a:xfrm>
              <a:off x="1031185" y="4470838"/>
              <a:ext cx="188473" cy="518412"/>
            </a:xfrm>
            <a:prstGeom prst="upArrow">
              <a:avLst>
                <a:gd name="adj1" fmla="val 50000"/>
                <a:gd name="adj2" fmla="val 49930"/>
              </a:avLst>
            </a:prstGeom>
            <a:no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square"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42706" name="上箭头 18"/>
            <p:cNvSpPr/>
            <p:nvPr/>
          </p:nvSpPr>
          <p:spPr>
            <a:xfrm>
              <a:off x="7513969" y="3836903"/>
              <a:ext cx="188473" cy="518412"/>
            </a:xfrm>
            <a:prstGeom prst="upArrow">
              <a:avLst>
                <a:gd name="adj1" fmla="val 50000"/>
                <a:gd name="adj2" fmla="val 49930"/>
              </a:avLst>
            </a:prstGeom>
            <a:no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square"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42707" name="上箭头 19"/>
            <p:cNvSpPr/>
            <p:nvPr/>
          </p:nvSpPr>
          <p:spPr>
            <a:xfrm>
              <a:off x="6696405" y="3944753"/>
              <a:ext cx="188473" cy="518412"/>
            </a:xfrm>
            <a:prstGeom prst="upArrow">
              <a:avLst>
                <a:gd name="adj1" fmla="val 50000"/>
                <a:gd name="adj2" fmla="val 49930"/>
              </a:avLst>
            </a:prstGeom>
            <a:no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square"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42708" name="上箭头 20"/>
            <p:cNvSpPr/>
            <p:nvPr/>
          </p:nvSpPr>
          <p:spPr>
            <a:xfrm>
              <a:off x="5607268" y="3990621"/>
              <a:ext cx="188473" cy="518412"/>
            </a:xfrm>
            <a:prstGeom prst="upArrow">
              <a:avLst>
                <a:gd name="adj1" fmla="val 50000"/>
                <a:gd name="adj2" fmla="val 49930"/>
              </a:avLst>
            </a:prstGeom>
            <a:no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square"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42709" name="上箭头 21"/>
            <p:cNvSpPr/>
            <p:nvPr/>
          </p:nvSpPr>
          <p:spPr>
            <a:xfrm>
              <a:off x="4503615" y="4127020"/>
              <a:ext cx="188473" cy="518412"/>
            </a:xfrm>
            <a:prstGeom prst="upArrow">
              <a:avLst>
                <a:gd name="adj1" fmla="val 50000"/>
                <a:gd name="adj2" fmla="val 49930"/>
              </a:avLst>
            </a:prstGeom>
            <a:no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square"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42710" name="上箭头 22"/>
            <p:cNvSpPr/>
            <p:nvPr/>
          </p:nvSpPr>
          <p:spPr>
            <a:xfrm>
              <a:off x="3376715" y="4257226"/>
              <a:ext cx="188473" cy="518412"/>
            </a:xfrm>
            <a:prstGeom prst="upArrow">
              <a:avLst>
                <a:gd name="adj1" fmla="val 50000"/>
                <a:gd name="adj2" fmla="val 49930"/>
              </a:avLst>
            </a:prstGeom>
            <a:no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square"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42711" name="上箭头 23"/>
            <p:cNvSpPr/>
            <p:nvPr/>
          </p:nvSpPr>
          <p:spPr>
            <a:xfrm>
              <a:off x="2230088" y="4355315"/>
              <a:ext cx="188473" cy="518412"/>
            </a:xfrm>
            <a:prstGeom prst="upArrow">
              <a:avLst>
                <a:gd name="adj1" fmla="val 50000"/>
                <a:gd name="adj2" fmla="val 49930"/>
              </a:avLst>
            </a:prstGeom>
            <a:no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square"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42712" name="矩形 30"/>
            <p:cNvSpPr/>
            <p:nvPr/>
          </p:nvSpPr>
          <p:spPr>
            <a:xfrm>
              <a:off x="7233330" y="4350057"/>
              <a:ext cx="749750" cy="1278385"/>
            </a:xfrm>
            <a:prstGeom prst="rect">
              <a:avLst/>
            </a:prstGeom>
            <a:no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42713" name="矩形 33"/>
            <p:cNvSpPr/>
            <p:nvPr/>
          </p:nvSpPr>
          <p:spPr>
            <a:xfrm>
              <a:off x="6321530" y="4463165"/>
              <a:ext cx="749750" cy="1278385"/>
            </a:xfrm>
            <a:prstGeom prst="rect">
              <a:avLst/>
            </a:prstGeom>
            <a:no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42714" name="矩形 34"/>
            <p:cNvSpPr/>
            <p:nvPr/>
          </p:nvSpPr>
          <p:spPr>
            <a:xfrm>
              <a:off x="5326629" y="4516432"/>
              <a:ext cx="749750" cy="1278385"/>
            </a:xfrm>
            <a:prstGeom prst="rect">
              <a:avLst/>
            </a:prstGeom>
            <a:no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42715" name="矩形 35"/>
            <p:cNvSpPr/>
            <p:nvPr/>
          </p:nvSpPr>
          <p:spPr>
            <a:xfrm>
              <a:off x="4225811" y="4654308"/>
              <a:ext cx="749750" cy="1278385"/>
            </a:xfrm>
            <a:prstGeom prst="rect">
              <a:avLst/>
            </a:prstGeom>
            <a:no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42716" name="矩形 36"/>
            <p:cNvSpPr/>
            <p:nvPr/>
          </p:nvSpPr>
          <p:spPr>
            <a:xfrm>
              <a:off x="3096077" y="4775638"/>
              <a:ext cx="749750" cy="1278385"/>
            </a:xfrm>
            <a:prstGeom prst="rect">
              <a:avLst/>
            </a:prstGeom>
            <a:no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42717" name="矩形 37"/>
            <p:cNvSpPr/>
            <p:nvPr/>
          </p:nvSpPr>
          <p:spPr>
            <a:xfrm>
              <a:off x="1972047" y="4873727"/>
              <a:ext cx="749750" cy="1278385"/>
            </a:xfrm>
            <a:prstGeom prst="rect">
              <a:avLst/>
            </a:prstGeom>
            <a:no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42718" name="矩形 38"/>
            <p:cNvSpPr/>
            <p:nvPr/>
          </p:nvSpPr>
          <p:spPr>
            <a:xfrm>
              <a:off x="783155" y="4989250"/>
              <a:ext cx="749750" cy="1278385"/>
            </a:xfrm>
            <a:prstGeom prst="rect">
              <a:avLst/>
            </a:prstGeom>
            <a:no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42719" name="TextBox 39"/>
            <p:cNvSpPr txBox="true"/>
            <p:nvPr/>
          </p:nvSpPr>
          <p:spPr>
            <a:xfrm>
              <a:off x="703542" y="4966722"/>
              <a:ext cx="1000970" cy="121995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付款及时且销量超过额度</a:t>
              </a:r>
              <a:endParaRPr lang="zh-CN" altLang="en-US" sz="2000" dirty="0">
                <a:latin typeface="微软雅黑" panose="020B0503020204020204" charset="-122"/>
                <a:ea typeface="微软雅黑" panose="020B0503020204020204" charset="-122"/>
              </a:endParaRPr>
            </a:p>
          </p:txBody>
        </p:sp>
        <p:sp>
          <p:nvSpPr>
            <p:cNvPr id="242720" name="TextBox 40"/>
            <p:cNvSpPr txBox="true"/>
            <p:nvPr/>
          </p:nvSpPr>
          <p:spPr>
            <a:xfrm>
              <a:off x="1846437" y="4851199"/>
              <a:ext cx="1000970" cy="121995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付款及时销量有望超过额度</a:t>
              </a:r>
              <a:endParaRPr lang="zh-CN" altLang="en-US" sz="2000" dirty="0">
                <a:latin typeface="微软雅黑" panose="020B0503020204020204" charset="-122"/>
                <a:ea typeface="微软雅黑" panose="020B0503020204020204" charset="-122"/>
              </a:endParaRPr>
            </a:p>
          </p:txBody>
        </p:sp>
        <p:sp>
          <p:nvSpPr>
            <p:cNvPr id="242721" name="TextBox 41"/>
            <p:cNvSpPr txBox="true"/>
            <p:nvPr/>
          </p:nvSpPr>
          <p:spPr>
            <a:xfrm>
              <a:off x="2970467" y="4775637"/>
              <a:ext cx="1000970" cy="121995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付款基本及时且订货量平稳</a:t>
              </a:r>
              <a:endParaRPr lang="zh-CN" altLang="en-US" sz="2000" dirty="0">
                <a:latin typeface="微软雅黑" panose="020B0503020204020204" charset="-122"/>
                <a:ea typeface="微软雅黑" panose="020B0503020204020204" charset="-122"/>
              </a:endParaRPr>
            </a:p>
          </p:txBody>
        </p:sp>
        <p:sp>
          <p:nvSpPr>
            <p:cNvPr id="242722" name="TextBox 42"/>
            <p:cNvSpPr txBox="true"/>
            <p:nvPr/>
          </p:nvSpPr>
          <p:spPr>
            <a:xfrm>
              <a:off x="4100201" y="4641152"/>
              <a:ext cx="1000970" cy="121995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订货量大但付款很不及时</a:t>
              </a:r>
              <a:endParaRPr lang="zh-CN" altLang="en-US" sz="2000" dirty="0">
                <a:latin typeface="微软雅黑" panose="020B0503020204020204" charset="-122"/>
                <a:ea typeface="微软雅黑" panose="020B0503020204020204" charset="-122"/>
              </a:endParaRPr>
            </a:p>
          </p:txBody>
        </p:sp>
        <p:sp>
          <p:nvSpPr>
            <p:cNvPr id="242723" name="TextBox 43"/>
            <p:cNvSpPr txBox="true"/>
            <p:nvPr/>
          </p:nvSpPr>
          <p:spPr>
            <a:xfrm>
              <a:off x="5201019" y="4481417"/>
              <a:ext cx="1000970" cy="93635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订货量远远小于额度</a:t>
              </a:r>
              <a:endParaRPr lang="zh-CN" altLang="en-US" sz="2000" dirty="0">
                <a:latin typeface="微软雅黑" panose="020B0503020204020204" charset="-122"/>
                <a:ea typeface="微软雅黑" panose="020B0503020204020204" charset="-122"/>
              </a:endParaRPr>
            </a:p>
          </p:txBody>
        </p:sp>
        <p:sp>
          <p:nvSpPr>
            <p:cNvPr id="242724" name="TextBox 44"/>
            <p:cNvSpPr txBox="true"/>
            <p:nvPr/>
          </p:nvSpPr>
          <p:spPr>
            <a:xfrm>
              <a:off x="6233839" y="4519784"/>
              <a:ext cx="1000970" cy="652163"/>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逾期帐款过多</a:t>
              </a:r>
              <a:endParaRPr lang="zh-CN" altLang="en-US" sz="2000" dirty="0">
                <a:latin typeface="微软雅黑" panose="020B0503020204020204" charset="-122"/>
                <a:ea typeface="微软雅黑" panose="020B0503020204020204" charset="-122"/>
              </a:endParaRPr>
            </a:p>
          </p:txBody>
        </p:sp>
        <p:sp>
          <p:nvSpPr>
            <p:cNvPr id="242725" name="TextBox 45"/>
            <p:cNvSpPr txBox="true"/>
            <p:nvPr/>
          </p:nvSpPr>
          <p:spPr>
            <a:xfrm>
              <a:off x="7119977" y="4350057"/>
              <a:ext cx="1000970" cy="121995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财务状况明显将要恶化</a:t>
              </a:r>
              <a:endParaRPr lang="zh-CN" altLang="en-US" sz="2000" dirty="0">
                <a:latin typeface="微软雅黑" panose="020B0503020204020204" charset="-122"/>
                <a:ea typeface="微软雅黑" panose="020B0503020204020204" charset="-122"/>
              </a:endParaRPr>
            </a:p>
          </p:txBody>
        </p:sp>
        <p:sp>
          <p:nvSpPr>
            <p:cNvPr id="242726" name="TextBox 46"/>
            <p:cNvSpPr txBox="true"/>
            <p:nvPr/>
          </p:nvSpPr>
          <p:spPr>
            <a:xfrm>
              <a:off x="867503" y="2628554"/>
              <a:ext cx="515906" cy="1279131"/>
            </a:xfrm>
            <a:prstGeom prst="rect">
              <a:avLst/>
            </a:prstGeom>
            <a:noFill/>
            <a:ln w="9525">
              <a:noFill/>
            </a:ln>
          </p:spPr>
          <p:txBody>
            <a:bodyPr vert="eaVert" wrap="square" anchor="t" anchorCtr="false">
              <a:spAutoFit/>
            </a:bodyPr>
            <a:p>
              <a:pPr>
                <a:buClrTx/>
                <a:buFontTx/>
              </a:pPr>
              <a:r>
                <a:rPr lang="zh-CN" altLang="en-US" sz="2400" b="1" dirty="0">
                  <a:latin typeface="微软雅黑" panose="020B0503020204020204" charset="-122"/>
                  <a:ea typeface="微软雅黑" panose="020B0503020204020204" charset="-122"/>
                </a:rPr>
                <a:t>提高额度</a:t>
              </a:r>
              <a:endParaRPr lang="zh-CN" altLang="en-US" sz="2400" b="1" dirty="0">
                <a:latin typeface="微软雅黑" panose="020B0503020204020204" charset="-122"/>
                <a:ea typeface="微软雅黑" panose="020B0503020204020204" charset="-122"/>
              </a:endParaRPr>
            </a:p>
          </p:txBody>
        </p:sp>
        <p:sp>
          <p:nvSpPr>
            <p:cNvPr id="242727" name="TextBox 49"/>
            <p:cNvSpPr txBox="true"/>
            <p:nvPr/>
          </p:nvSpPr>
          <p:spPr>
            <a:xfrm>
              <a:off x="3255868" y="2575818"/>
              <a:ext cx="429823" cy="1452572"/>
            </a:xfrm>
            <a:prstGeom prst="rect">
              <a:avLst/>
            </a:prstGeom>
            <a:noFill/>
            <a:ln w="9525">
              <a:noFill/>
            </a:ln>
          </p:spPr>
          <p:txBody>
            <a:bodyPr vert="eaVert" wrap="square" anchor="t" anchorCtr="false">
              <a:spAutoFit/>
            </a:bodyPr>
            <a:p>
              <a:pPr>
                <a:buClrTx/>
                <a:buFontTx/>
              </a:pPr>
              <a:r>
                <a:rPr lang="zh-CN" altLang="en-US" b="1" dirty="0">
                  <a:latin typeface="微软雅黑" panose="020B0503020204020204" charset="-122"/>
                  <a:ea typeface="微软雅黑" panose="020B0503020204020204" charset="-122"/>
                </a:rPr>
                <a:t>维持现有额度</a:t>
              </a:r>
              <a:endParaRPr lang="zh-CN" altLang="en-US" b="1" dirty="0">
                <a:latin typeface="微软雅黑" panose="020B0503020204020204" charset="-122"/>
                <a:ea typeface="微软雅黑" panose="020B0503020204020204" charset="-122"/>
              </a:endParaRPr>
            </a:p>
          </p:txBody>
        </p:sp>
        <p:sp>
          <p:nvSpPr>
            <p:cNvPr id="242728" name="TextBox 50"/>
            <p:cNvSpPr txBox="true"/>
            <p:nvPr/>
          </p:nvSpPr>
          <p:spPr>
            <a:xfrm>
              <a:off x="4382669" y="2537731"/>
              <a:ext cx="429823" cy="1577966"/>
            </a:xfrm>
            <a:prstGeom prst="rect">
              <a:avLst/>
            </a:prstGeom>
            <a:noFill/>
            <a:ln w="9525">
              <a:noFill/>
            </a:ln>
          </p:spPr>
          <p:txBody>
            <a:bodyPr vert="eaVert" wrap="square" anchor="t" anchorCtr="false">
              <a:spAutoFit/>
            </a:bodyPr>
            <a:p>
              <a:pPr>
                <a:buClrTx/>
                <a:buFontTx/>
              </a:pPr>
              <a:r>
                <a:rPr lang="zh-CN" altLang="en-US" b="1" dirty="0">
                  <a:latin typeface="微软雅黑" panose="020B0503020204020204" charset="-122"/>
                  <a:ea typeface="微软雅黑" panose="020B0503020204020204" charset="-122"/>
                </a:rPr>
                <a:t>适当降低额度</a:t>
              </a:r>
              <a:endParaRPr lang="zh-CN" altLang="en-US" b="1" dirty="0">
                <a:latin typeface="微软雅黑" panose="020B0503020204020204" charset="-122"/>
                <a:ea typeface="微软雅黑" panose="020B0503020204020204" charset="-122"/>
              </a:endParaRPr>
            </a:p>
          </p:txBody>
        </p:sp>
        <p:sp>
          <p:nvSpPr>
            <p:cNvPr id="242729" name="TextBox 52"/>
            <p:cNvSpPr txBox="true"/>
            <p:nvPr/>
          </p:nvSpPr>
          <p:spPr>
            <a:xfrm>
              <a:off x="6446789" y="2715765"/>
              <a:ext cx="688666" cy="1228541"/>
            </a:xfrm>
            <a:prstGeom prst="rect">
              <a:avLst/>
            </a:prstGeom>
            <a:noFill/>
            <a:ln w="9525">
              <a:noFill/>
            </a:ln>
          </p:spPr>
          <p:txBody>
            <a:bodyPr vert="eaVert" anchor="t" anchorCtr="false">
              <a:spAutoFit/>
            </a:bodyPr>
            <a:p>
              <a:pPr>
                <a:buClrTx/>
                <a:buFontTx/>
              </a:pPr>
              <a:r>
                <a:rPr lang="zh-CN" altLang="en-US" sz="1800" b="1" dirty="0">
                  <a:latin typeface="微软雅黑" panose="020B0503020204020204" charset="-122"/>
                  <a:ea typeface="微软雅黑" panose="020B0503020204020204" charset="-122"/>
                </a:rPr>
                <a:t>取消或暂时</a:t>
              </a:r>
              <a:endParaRPr lang="en-US" altLang="zh-CN" sz="1800" b="1" dirty="0">
                <a:latin typeface="微软雅黑" panose="020B0503020204020204" charset="-122"/>
                <a:ea typeface="微软雅黑" panose="020B0503020204020204" charset="-122"/>
              </a:endParaRPr>
            </a:p>
            <a:p>
              <a:pPr>
                <a:buClrTx/>
                <a:buFontTx/>
              </a:pPr>
              <a:r>
                <a:rPr lang="zh-CN" altLang="en-US" sz="1800" b="1" dirty="0">
                  <a:latin typeface="微软雅黑" panose="020B0503020204020204" charset="-122"/>
                  <a:ea typeface="微软雅黑" panose="020B0503020204020204" charset="-122"/>
                </a:rPr>
                <a:t>取消额度</a:t>
              </a:r>
              <a:endParaRPr lang="zh-CN" altLang="en-US" sz="1800" b="1" dirty="0">
                <a:latin typeface="微软雅黑" panose="020B0503020204020204" charset="-122"/>
                <a:ea typeface="微软雅黑" panose="020B0503020204020204" charset="-122"/>
              </a:endParaRPr>
            </a:p>
          </p:txBody>
        </p:sp>
        <p:sp>
          <p:nvSpPr>
            <p:cNvPr id="242730" name="TextBox 53"/>
            <p:cNvSpPr txBox="true"/>
            <p:nvPr/>
          </p:nvSpPr>
          <p:spPr>
            <a:xfrm>
              <a:off x="7393547" y="2793742"/>
              <a:ext cx="429823" cy="1050768"/>
            </a:xfrm>
            <a:prstGeom prst="rect">
              <a:avLst/>
            </a:prstGeom>
            <a:noFill/>
            <a:ln w="9525">
              <a:noFill/>
            </a:ln>
          </p:spPr>
          <p:txBody>
            <a:bodyPr vert="eaVert" anchor="t" anchorCtr="false">
              <a:spAutoFit/>
            </a:bodyPr>
            <a:p>
              <a:pPr>
                <a:buClrTx/>
                <a:buFontTx/>
              </a:pPr>
              <a:r>
                <a:rPr lang="zh-CN" altLang="en-US" sz="1800" b="1" dirty="0">
                  <a:latin typeface="微软雅黑" panose="020B0503020204020204" charset="-122"/>
                  <a:ea typeface="微软雅黑" panose="020B0503020204020204" charset="-122"/>
                </a:rPr>
                <a:t>取消额度</a:t>
              </a:r>
              <a:endParaRPr lang="zh-CN" altLang="en-US" sz="1800" b="1" dirty="0">
                <a:latin typeface="微软雅黑" panose="020B0503020204020204" charset="-122"/>
                <a:ea typeface="微软雅黑" panose="020B0503020204020204" charset="-122"/>
              </a:endParaRPr>
            </a:p>
          </p:txBody>
        </p:sp>
        <p:sp>
          <p:nvSpPr>
            <p:cNvPr id="242731" name="TextBox 54"/>
            <p:cNvSpPr txBox="true"/>
            <p:nvPr/>
          </p:nvSpPr>
          <p:spPr>
            <a:xfrm>
              <a:off x="5486315" y="2558826"/>
              <a:ext cx="429823" cy="1426205"/>
            </a:xfrm>
            <a:prstGeom prst="rect">
              <a:avLst/>
            </a:prstGeom>
            <a:noFill/>
            <a:ln w="9525">
              <a:noFill/>
            </a:ln>
          </p:spPr>
          <p:txBody>
            <a:bodyPr vert="eaVert" wrap="square" anchor="t" anchorCtr="false">
              <a:spAutoFit/>
            </a:bodyPr>
            <a:p>
              <a:pPr>
                <a:buClrTx/>
                <a:buFontTx/>
              </a:pPr>
              <a:r>
                <a:rPr lang="zh-CN" altLang="en-US" sz="1800" b="1" dirty="0">
                  <a:latin typeface="微软雅黑" panose="020B0503020204020204" charset="-122"/>
                  <a:ea typeface="微软雅黑" panose="020B0503020204020204" charset="-122"/>
                </a:rPr>
                <a:t>适当降低额度</a:t>
              </a:r>
              <a:endParaRPr lang="zh-CN" altLang="en-US" sz="1800" b="1" dirty="0">
                <a:latin typeface="微软雅黑" panose="020B0503020204020204" charset="-122"/>
                <a:ea typeface="微软雅黑" panose="020B0503020204020204" charset="-122"/>
              </a:endParaRPr>
            </a:p>
          </p:txBody>
        </p:sp>
        <p:sp>
          <p:nvSpPr>
            <p:cNvPr id="242732" name="TextBox 55"/>
            <p:cNvSpPr txBox="true"/>
            <p:nvPr/>
          </p:nvSpPr>
          <p:spPr>
            <a:xfrm>
              <a:off x="2066138" y="2581091"/>
              <a:ext cx="515906" cy="1360578"/>
            </a:xfrm>
            <a:prstGeom prst="rect">
              <a:avLst/>
            </a:prstGeom>
            <a:noFill/>
            <a:ln w="9525">
              <a:noFill/>
            </a:ln>
          </p:spPr>
          <p:txBody>
            <a:bodyPr vert="eaVert" wrap="square" anchor="t" anchorCtr="false">
              <a:spAutoFit/>
            </a:bodyPr>
            <a:p>
              <a:pPr>
                <a:buClrTx/>
                <a:buFont typeface="Arial" panose="020B0604020202020204" pitchFamily="34" charset="0"/>
              </a:pPr>
              <a:r>
                <a:rPr lang="zh-CN" altLang="en-US" sz="2400" b="1" dirty="0">
                  <a:latin typeface="微软雅黑" panose="020B0503020204020204" charset="-122"/>
                  <a:ea typeface="微软雅黑" panose="020B0503020204020204" charset="-122"/>
                </a:rPr>
                <a:t>提高额度</a:t>
              </a:r>
              <a:endParaRPr lang="zh-CN" altLang="en-US" sz="2400" b="1" dirty="0">
                <a:latin typeface="微软雅黑" panose="020B0503020204020204" charset="-122"/>
                <a:ea typeface="微软雅黑" panose="020B0503020204020204" charset="-122"/>
              </a:endParaRPr>
            </a:p>
          </p:txBody>
        </p:sp>
      </p:grpSp>
      <p:sp>
        <p:nvSpPr>
          <p:cNvPr id="241676" name="Rectangle 13"/>
          <p:cNvSpPr/>
          <p:nvPr/>
        </p:nvSpPr>
        <p:spPr>
          <a:xfrm>
            <a:off x="922881" y="802537"/>
            <a:ext cx="8014308" cy="415290"/>
          </a:xfrm>
          <a:prstGeom prst="rect">
            <a:avLst/>
          </a:prstGeom>
          <a:noFill/>
          <a:ln w="9525">
            <a:noFill/>
          </a:ln>
        </p:spPr>
        <p:txBody>
          <a:bodyPr lIns="0" tIns="0" rIns="0" bIns="0" anchor="t" anchorCtr="false">
            <a:spAutoFit/>
          </a:bodyPr>
          <a:p>
            <a:pPr algn="ctr">
              <a:lnSpc>
                <a:spcPct val="150000"/>
              </a:lnSpc>
              <a:spcBef>
                <a:spcPct val="20000"/>
              </a:spcBef>
              <a:buClr>
                <a:schemeClr val="tx2"/>
              </a:buClr>
              <a:buFont typeface="Arial" panose="020B0604020202020204" pitchFamily="34" charset="0"/>
            </a:pP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4</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）审核结果</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 赊销额度审批及审批程序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033780" y="1076008"/>
            <a:ext cx="10125075" cy="5781675"/>
            <a:chOff x="530" y="2168"/>
            <a:chExt cx="15945" cy="9105"/>
          </a:xfrm>
        </p:grpSpPr>
        <p:sp>
          <p:nvSpPr>
            <p:cNvPr id="187397" name="Rectangle 3"/>
            <p:cNvSpPr>
              <a:spLocks noGrp="true" noChangeArrowheads="true"/>
            </p:cNvSpPr>
            <p:nvPr/>
          </p:nvSpPr>
          <p:spPr>
            <a:xfrm>
              <a:off x="530" y="2740"/>
              <a:ext cx="8248" cy="8000"/>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ts val="2500"/>
                </a:lnSpc>
                <a:spcBef>
                  <a:spcPct val="20000"/>
                </a:spcBef>
                <a:spcAft>
                  <a:spcPct val="0"/>
                </a:spcAft>
                <a:buClrTx/>
                <a:buSzTx/>
                <a:buFont typeface="Wingdings" panose="05000000000000000000" pitchFamily="2" charset="2"/>
                <a:buChar char="u"/>
                <a:defRPr/>
              </a:pP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企业对客户的信用额度核准由专门的信用分析人员来完成，同时对信用额度的审批权限应该有明确的规定。信用分析员有权确定较小额度，信用经理确定较大额度，特大额度由财务总监或总裁确定。</a:t>
              </a:r>
              <a:endPar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500"/>
                </a:lnSpc>
                <a:spcBef>
                  <a:spcPct val="20000"/>
                </a:spcBef>
                <a:spcAft>
                  <a:spcPct val="0"/>
                </a:spcAft>
                <a:buClrTx/>
                <a:buSzTx/>
                <a:buFont typeface="Wingdings" panose="05000000000000000000" pitchFamily="2" charset="2"/>
                <a:buChar char="u"/>
                <a:defRPr/>
              </a:pP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500"/>
                </a:lnSpc>
                <a:spcBef>
                  <a:spcPct val="20000"/>
                </a:spcBef>
                <a:spcAft>
                  <a:spcPct val="0"/>
                </a:spcAft>
                <a:buClrTx/>
                <a:buSzTx/>
                <a:buFont typeface="Wingdings" panose="05000000000000000000" pitchFamily="2" charset="2"/>
                <a:buChar char="u"/>
                <a:defRPr/>
              </a:pP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低风险客户，告知信用关系已确立，确认付款条件；</a:t>
              </a:r>
              <a:endPar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500"/>
                </a:lnSpc>
                <a:spcBef>
                  <a:spcPct val="20000"/>
                </a:spcBef>
                <a:spcAft>
                  <a:spcPct val="0"/>
                </a:spcAft>
                <a:buClrTx/>
                <a:buSzTx/>
                <a:buFont typeface="Wingdings" panose="05000000000000000000" pitchFamily="2" charset="2"/>
                <a:buChar char="u"/>
                <a:defRPr/>
              </a:pP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500"/>
                </a:lnSpc>
                <a:spcBef>
                  <a:spcPct val="20000"/>
                </a:spcBef>
                <a:spcAft>
                  <a:spcPct val="0"/>
                </a:spcAft>
                <a:buClrTx/>
                <a:buSzTx/>
                <a:buFont typeface="Wingdings" panose="05000000000000000000" pitchFamily="2" charset="2"/>
                <a:buChar char="u"/>
                <a:defRPr/>
              </a:pP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平均风险客户，告知信用关系已确立，确认付款条件，委婉告知信用额度；</a:t>
              </a:r>
              <a:endPar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500"/>
                </a:lnSpc>
                <a:spcBef>
                  <a:spcPct val="20000"/>
                </a:spcBef>
                <a:spcAft>
                  <a:spcPct val="0"/>
                </a:spcAft>
                <a:buClrTx/>
                <a:buSzTx/>
                <a:buFont typeface="Wingdings" panose="05000000000000000000" pitchFamily="2" charset="2"/>
                <a:buChar char="u"/>
                <a:defRPr/>
              </a:pP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500"/>
                </a:lnSpc>
                <a:spcBef>
                  <a:spcPct val="20000"/>
                </a:spcBef>
                <a:spcAft>
                  <a:spcPct val="0"/>
                </a:spcAft>
                <a:buClrTx/>
                <a:buSzTx/>
                <a:buFont typeface="Wingdings" panose="05000000000000000000" pitchFamily="2" charset="2"/>
                <a:buChar char="u"/>
                <a:defRPr/>
              </a:pP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高风险客户，委婉告知供应商的政策，要求对方用现款或其他条件购货。 </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43718" name="AutoShape 5"/>
            <p:cNvSpPr>
              <a:spLocks noChangeAspect="true"/>
            </p:cNvSpPr>
            <p:nvPr/>
          </p:nvSpPr>
          <p:spPr>
            <a:xfrm>
              <a:off x="2185" y="4515"/>
              <a:ext cx="9750" cy="6758"/>
            </a:xfrm>
            <a:prstGeom prst="rect">
              <a:avLst/>
            </a:prstGeom>
            <a:no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262152" name="Group 4"/>
            <p:cNvGrpSpPr>
              <a:grpSpLocks noChangeAspect="true"/>
            </p:cNvGrpSpPr>
            <p:nvPr/>
          </p:nvGrpSpPr>
          <p:grpSpPr>
            <a:xfrm>
              <a:off x="6725" y="2168"/>
              <a:ext cx="9750" cy="6760"/>
              <a:chOff x="1581" y="2357"/>
              <a:chExt cx="5634" cy="6252"/>
            </a:xfrm>
          </p:grpSpPr>
          <p:sp>
            <p:nvSpPr>
              <p:cNvPr id="243720" name="AutoShape 5"/>
              <p:cNvSpPr>
                <a:spLocks noChangeAspect="true"/>
              </p:cNvSpPr>
              <p:nvPr/>
            </p:nvSpPr>
            <p:spPr>
              <a:xfrm>
                <a:off x="1581" y="2357"/>
                <a:ext cx="5634" cy="6250"/>
              </a:xfrm>
              <a:prstGeom prst="rect">
                <a:avLst/>
              </a:prstGeom>
              <a:no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43721" name="Text Box 6"/>
              <p:cNvSpPr txBox="true"/>
              <p:nvPr/>
            </p:nvSpPr>
            <p:spPr>
              <a:xfrm>
                <a:off x="3616" y="2629"/>
                <a:ext cx="1564" cy="502"/>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spAutoFit/>
              </a:bodyPr>
              <a:p>
                <a:pPr algn="ctr">
                  <a:buClrTx/>
                  <a:buFont typeface="Arial" panose="020B0604020202020204" pitchFamily="34" charset="0"/>
                </a:pPr>
                <a:r>
                  <a:rPr lang="zh-CN" altLang="en-US" sz="1800" b="1" dirty="0">
                    <a:latin typeface="微软雅黑" panose="020B0503020204020204" charset="-122"/>
                    <a:ea typeface="微软雅黑" panose="020B0503020204020204" charset="-122"/>
                  </a:rPr>
                  <a:t>客户提出申请</a:t>
                </a:r>
                <a:endParaRPr lang="zh-CN" altLang="en-US" sz="1800" b="1" dirty="0">
                  <a:latin typeface="微软雅黑" panose="020B0503020204020204" charset="-122"/>
                  <a:ea typeface="微软雅黑" panose="020B0503020204020204" charset="-122"/>
                </a:endParaRPr>
              </a:p>
            </p:txBody>
          </p:sp>
          <p:sp>
            <p:nvSpPr>
              <p:cNvPr id="243722" name="AutoShape 7"/>
              <p:cNvSpPr/>
              <p:nvPr/>
            </p:nvSpPr>
            <p:spPr>
              <a:xfrm>
                <a:off x="3615" y="3444"/>
                <a:ext cx="1565" cy="951"/>
              </a:xfrm>
              <a:prstGeom prst="flowChartDecision">
                <a:avLst/>
              </a:prstGeom>
              <a:noFill/>
              <a:ln w="12700" cap="flat" cmpd="sng">
                <a:solidFill>
                  <a:srgbClr val="000000"/>
                </a:solidFill>
                <a:prstDash val="solid"/>
                <a:miter/>
                <a:headEnd type="none" w="med" len="med"/>
                <a:tailEnd type="none" w="med" len="med"/>
              </a:ln>
            </p:spPr>
            <p:txBody>
              <a:bodyPr lIns="66751" tIns="33376" rIns="66751" bIns="33376"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43723" name="Text Box 8"/>
              <p:cNvSpPr txBox="true"/>
              <p:nvPr/>
            </p:nvSpPr>
            <p:spPr>
              <a:xfrm>
                <a:off x="4029" y="3450"/>
                <a:ext cx="783" cy="679"/>
              </a:xfrm>
              <a:prstGeom prst="rect">
                <a:avLst/>
              </a:prstGeom>
              <a:noFill/>
              <a:ln w="12700">
                <a:noFill/>
              </a:ln>
            </p:spPr>
            <p:txBody>
              <a:bodyPr lIns="66751" tIns="33376" rIns="66751" bIns="33376" anchor="t" anchorCtr="false"/>
              <a:p>
                <a:pPr algn="ctr">
                  <a:buClrTx/>
                  <a:buFont typeface="Arial" panose="020B0604020202020204" pitchFamily="34" charset="0"/>
                </a:pPr>
                <a:r>
                  <a:rPr lang="zh-CN" altLang="en-US" sz="1800" b="1" dirty="0">
                    <a:latin typeface="微软雅黑" panose="020B0503020204020204" charset="-122"/>
                    <a:ea typeface="微软雅黑" panose="020B0503020204020204" charset="-122"/>
                  </a:rPr>
                  <a:t>业务人员审核</a:t>
                </a:r>
                <a:endParaRPr lang="zh-CN" altLang="en-US" sz="1800" b="1" dirty="0">
                  <a:latin typeface="微软雅黑" panose="020B0503020204020204" charset="-122"/>
                  <a:ea typeface="微软雅黑" panose="020B0503020204020204" charset="-122"/>
                </a:endParaRPr>
              </a:p>
            </p:txBody>
          </p:sp>
          <p:sp>
            <p:nvSpPr>
              <p:cNvPr id="243724" name="Text Box 9"/>
              <p:cNvSpPr txBox="true"/>
              <p:nvPr/>
            </p:nvSpPr>
            <p:spPr>
              <a:xfrm>
                <a:off x="3517" y="4667"/>
                <a:ext cx="1720" cy="457"/>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spAutoFit/>
              </a:bodyPr>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业务人员提出申请</a:t>
                </a:r>
                <a:endParaRPr lang="zh-CN" altLang="en-US" sz="1600" b="1" dirty="0">
                  <a:latin typeface="微软雅黑" panose="020B0503020204020204" charset="-122"/>
                  <a:ea typeface="微软雅黑" panose="020B0503020204020204" charset="-122"/>
                </a:endParaRPr>
              </a:p>
            </p:txBody>
          </p:sp>
          <p:sp>
            <p:nvSpPr>
              <p:cNvPr id="243725" name="Text Box 10"/>
              <p:cNvSpPr txBox="true"/>
              <p:nvPr/>
            </p:nvSpPr>
            <p:spPr>
              <a:xfrm>
                <a:off x="3616" y="6655"/>
                <a:ext cx="1564" cy="502"/>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spAutoFit/>
              </a:bodyPr>
              <a:p>
                <a:pPr algn="ctr">
                  <a:buClrTx/>
                  <a:buFont typeface="Arial" panose="020B0604020202020204" pitchFamily="34" charset="0"/>
                </a:pPr>
                <a:r>
                  <a:rPr lang="zh-CN" altLang="en-US" sz="1800" b="1" dirty="0">
                    <a:latin typeface="微软雅黑" panose="020B0503020204020204" charset="-122"/>
                    <a:ea typeface="微软雅黑" panose="020B0503020204020204" charset="-122"/>
                  </a:rPr>
                  <a:t>信用经理批准</a:t>
                </a:r>
                <a:endParaRPr lang="zh-CN" altLang="en-US" sz="1800" b="1" dirty="0">
                  <a:latin typeface="微软雅黑" panose="020B0503020204020204" charset="-122"/>
                  <a:ea typeface="微软雅黑" panose="020B0503020204020204" charset="-122"/>
                </a:endParaRPr>
              </a:p>
            </p:txBody>
          </p:sp>
          <p:sp>
            <p:nvSpPr>
              <p:cNvPr id="243726" name="Text Box 11"/>
              <p:cNvSpPr txBox="true"/>
              <p:nvPr/>
            </p:nvSpPr>
            <p:spPr>
              <a:xfrm>
                <a:off x="3616" y="7384"/>
                <a:ext cx="1564" cy="502"/>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spAutoFit/>
              </a:bodyPr>
              <a:p>
                <a:pPr algn="ctr">
                  <a:buClrTx/>
                  <a:buFont typeface="Arial" panose="020B0604020202020204" pitchFamily="34" charset="0"/>
                </a:pPr>
                <a:r>
                  <a:rPr lang="zh-CN" altLang="en-US" sz="1800" b="1" dirty="0">
                    <a:latin typeface="微软雅黑" panose="020B0503020204020204" charset="-122"/>
                    <a:ea typeface="微软雅黑" panose="020B0503020204020204" charset="-122"/>
                  </a:rPr>
                  <a:t>总裁批准</a:t>
                </a:r>
                <a:endParaRPr lang="zh-CN" altLang="en-US" sz="1800" b="1" dirty="0">
                  <a:latin typeface="微软雅黑" panose="020B0503020204020204" charset="-122"/>
                  <a:ea typeface="微软雅黑" panose="020B0503020204020204" charset="-122"/>
                </a:endParaRPr>
              </a:p>
            </p:txBody>
          </p:sp>
          <p:sp>
            <p:nvSpPr>
              <p:cNvPr id="243727" name="Line 12"/>
              <p:cNvSpPr/>
              <p:nvPr/>
            </p:nvSpPr>
            <p:spPr>
              <a:xfrm>
                <a:off x="4398" y="3036"/>
                <a:ext cx="0" cy="408"/>
              </a:xfrm>
              <a:prstGeom prst="line">
                <a:avLst/>
              </a:prstGeom>
              <a:ln w="12700" cap="flat" cmpd="sng">
                <a:solidFill>
                  <a:srgbClr val="000000"/>
                </a:solidFill>
                <a:prstDash val="solid"/>
                <a:round/>
                <a:headEnd type="none" w="med" len="med"/>
                <a:tailEnd type="triangle" w="med" len="med"/>
              </a:ln>
            </p:spPr>
          </p:sp>
          <p:sp>
            <p:nvSpPr>
              <p:cNvPr id="243728" name="Line 13"/>
              <p:cNvSpPr/>
              <p:nvPr/>
            </p:nvSpPr>
            <p:spPr>
              <a:xfrm>
                <a:off x="4398" y="4395"/>
                <a:ext cx="0" cy="272"/>
              </a:xfrm>
              <a:prstGeom prst="line">
                <a:avLst/>
              </a:prstGeom>
              <a:ln w="12700" cap="flat" cmpd="sng">
                <a:solidFill>
                  <a:srgbClr val="000000"/>
                </a:solidFill>
                <a:prstDash val="solid"/>
                <a:round/>
                <a:headEnd type="none" w="med" len="med"/>
                <a:tailEnd type="triangle" w="med" len="med"/>
              </a:ln>
            </p:spPr>
          </p:sp>
          <p:sp>
            <p:nvSpPr>
              <p:cNvPr id="243729" name="Line 14"/>
              <p:cNvSpPr/>
              <p:nvPr/>
            </p:nvSpPr>
            <p:spPr>
              <a:xfrm>
                <a:off x="4398" y="5074"/>
                <a:ext cx="0" cy="272"/>
              </a:xfrm>
              <a:prstGeom prst="line">
                <a:avLst/>
              </a:prstGeom>
              <a:ln w="12700" cap="flat" cmpd="sng">
                <a:solidFill>
                  <a:srgbClr val="000000"/>
                </a:solidFill>
                <a:prstDash val="solid"/>
                <a:round/>
                <a:headEnd type="none" w="med" len="med"/>
                <a:tailEnd type="triangle" w="med" len="med"/>
              </a:ln>
            </p:spPr>
          </p:sp>
          <p:sp>
            <p:nvSpPr>
              <p:cNvPr id="243730" name="Line 15"/>
              <p:cNvSpPr/>
              <p:nvPr/>
            </p:nvSpPr>
            <p:spPr>
              <a:xfrm>
                <a:off x="4398" y="7074"/>
                <a:ext cx="1" cy="311"/>
              </a:xfrm>
              <a:prstGeom prst="line">
                <a:avLst/>
              </a:prstGeom>
              <a:ln w="12700" cap="flat" cmpd="sng">
                <a:solidFill>
                  <a:srgbClr val="000000"/>
                </a:solidFill>
                <a:prstDash val="solid"/>
                <a:round/>
                <a:headEnd type="none" w="med" len="med"/>
                <a:tailEnd type="triangle" w="med" len="med"/>
              </a:ln>
            </p:spPr>
          </p:sp>
          <p:sp>
            <p:nvSpPr>
              <p:cNvPr id="243731" name="Line 16"/>
              <p:cNvSpPr/>
              <p:nvPr/>
            </p:nvSpPr>
            <p:spPr>
              <a:xfrm>
                <a:off x="5180" y="6840"/>
                <a:ext cx="470" cy="1"/>
              </a:xfrm>
              <a:prstGeom prst="line">
                <a:avLst/>
              </a:prstGeom>
              <a:ln w="12700" cap="flat" cmpd="sng">
                <a:solidFill>
                  <a:srgbClr val="000000"/>
                </a:solidFill>
                <a:prstDash val="solid"/>
                <a:round/>
                <a:headEnd type="none" w="med" len="med"/>
                <a:tailEnd type="none" w="med" len="med"/>
              </a:ln>
            </p:spPr>
          </p:sp>
          <p:sp>
            <p:nvSpPr>
              <p:cNvPr id="243732" name="Line 17"/>
              <p:cNvSpPr/>
              <p:nvPr/>
            </p:nvSpPr>
            <p:spPr>
              <a:xfrm flipV="true">
                <a:off x="5650" y="2765"/>
                <a:ext cx="1" cy="4890"/>
              </a:xfrm>
              <a:prstGeom prst="line">
                <a:avLst/>
              </a:prstGeom>
              <a:ln w="12700" cap="flat" cmpd="sng">
                <a:solidFill>
                  <a:srgbClr val="000000"/>
                </a:solidFill>
                <a:prstDash val="solid"/>
                <a:round/>
                <a:headEnd type="none" w="med" len="med"/>
                <a:tailEnd type="none" w="med" len="med"/>
              </a:ln>
            </p:spPr>
          </p:sp>
          <p:sp>
            <p:nvSpPr>
              <p:cNvPr id="243733" name="Line 18"/>
              <p:cNvSpPr/>
              <p:nvPr/>
            </p:nvSpPr>
            <p:spPr>
              <a:xfrm flipH="true" flipV="true">
                <a:off x="5180" y="2765"/>
                <a:ext cx="470" cy="1"/>
              </a:xfrm>
              <a:prstGeom prst="line">
                <a:avLst/>
              </a:prstGeom>
              <a:ln w="12700" cap="flat" cmpd="sng">
                <a:solidFill>
                  <a:srgbClr val="000000"/>
                </a:solidFill>
                <a:prstDash val="solid"/>
                <a:round/>
                <a:headEnd type="none" w="med" len="med"/>
                <a:tailEnd type="triangle" w="med" len="med"/>
              </a:ln>
            </p:spPr>
          </p:sp>
          <p:sp>
            <p:nvSpPr>
              <p:cNvPr id="243734" name="Line 19"/>
              <p:cNvSpPr/>
              <p:nvPr/>
            </p:nvSpPr>
            <p:spPr>
              <a:xfrm>
                <a:off x="5180" y="3899"/>
                <a:ext cx="470" cy="1"/>
              </a:xfrm>
              <a:prstGeom prst="line">
                <a:avLst/>
              </a:prstGeom>
              <a:ln w="12700" cap="flat" cmpd="sng">
                <a:solidFill>
                  <a:srgbClr val="000000"/>
                </a:solidFill>
                <a:prstDash val="solid"/>
                <a:round/>
                <a:headEnd type="none" w="med" len="med"/>
                <a:tailEnd type="none" w="med" len="med"/>
              </a:ln>
            </p:spPr>
          </p:sp>
          <p:sp>
            <p:nvSpPr>
              <p:cNvPr id="243735" name="Line 20"/>
              <p:cNvSpPr/>
              <p:nvPr/>
            </p:nvSpPr>
            <p:spPr>
              <a:xfrm>
                <a:off x="5180" y="5840"/>
                <a:ext cx="470" cy="1"/>
              </a:xfrm>
              <a:prstGeom prst="line">
                <a:avLst/>
              </a:prstGeom>
              <a:ln w="12700" cap="flat" cmpd="sng">
                <a:solidFill>
                  <a:srgbClr val="000000"/>
                </a:solidFill>
                <a:prstDash val="solid"/>
                <a:round/>
                <a:headEnd type="none" w="med" len="med"/>
                <a:tailEnd type="none" w="med" len="med"/>
              </a:ln>
            </p:spPr>
          </p:sp>
          <p:sp>
            <p:nvSpPr>
              <p:cNvPr id="243736" name="Line 21"/>
              <p:cNvSpPr/>
              <p:nvPr/>
            </p:nvSpPr>
            <p:spPr>
              <a:xfrm>
                <a:off x="5232" y="4852"/>
                <a:ext cx="420" cy="1"/>
              </a:xfrm>
              <a:prstGeom prst="line">
                <a:avLst/>
              </a:prstGeom>
              <a:ln w="12700" cap="flat" cmpd="sng">
                <a:solidFill>
                  <a:srgbClr val="000000"/>
                </a:solidFill>
                <a:prstDash val="solid"/>
                <a:round/>
                <a:headEnd type="none" w="med" len="med"/>
                <a:tailEnd type="none" w="med" len="med"/>
              </a:ln>
            </p:spPr>
          </p:sp>
          <p:sp>
            <p:nvSpPr>
              <p:cNvPr id="243737" name="AutoShape 22"/>
              <p:cNvSpPr/>
              <p:nvPr/>
            </p:nvSpPr>
            <p:spPr>
              <a:xfrm>
                <a:off x="3615" y="5346"/>
                <a:ext cx="1565" cy="953"/>
              </a:xfrm>
              <a:prstGeom prst="flowChartDecision">
                <a:avLst/>
              </a:prstGeom>
              <a:noFill/>
              <a:ln w="12700" cap="flat" cmpd="sng">
                <a:solidFill>
                  <a:srgbClr val="000000"/>
                </a:solidFill>
                <a:prstDash val="solid"/>
                <a:miter/>
                <a:headEnd type="none" w="med" len="med"/>
                <a:tailEnd type="none" w="med" len="med"/>
              </a:ln>
            </p:spPr>
            <p:txBody>
              <a:bodyPr lIns="66751" tIns="33376" rIns="66751" bIns="33376"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43738" name="Text Box 23"/>
              <p:cNvSpPr txBox="true"/>
              <p:nvPr/>
            </p:nvSpPr>
            <p:spPr>
              <a:xfrm>
                <a:off x="4029" y="5349"/>
                <a:ext cx="782" cy="949"/>
              </a:xfrm>
              <a:prstGeom prst="rect">
                <a:avLst/>
              </a:prstGeom>
              <a:noFill/>
              <a:ln w="12700">
                <a:noFill/>
              </a:ln>
            </p:spPr>
            <p:txBody>
              <a:bodyPr lIns="66751" tIns="33376" rIns="66751" bIns="33376" anchor="t" anchorCtr="false"/>
              <a:p>
                <a:pPr algn="ctr">
                  <a:buClrTx/>
                  <a:buFont typeface="Arial" panose="020B0604020202020204" pitchFamily="34" charset="0"/>
                </a:pPr>
                <a:r>
                  <a:rPr lang="zh-CN" altLang="en-US" sz="1800" b="1" dirty="0">
                    <a:latin typeface="微软雅黑" panose="020B0503020204020204" charset="-122"/>
                    <a:ea typeface="微软雅黑" panose="020B0503020204020204" charset="-122"/>
                  </a:rPr>
                  <a:t>信用人员审核</a:t>
                </a:r>
                <a:endParaRPr lang="zh-CN" altLang="en-US" sz="1800" b="1" dirty="0">
                  <a:latin typeface="微软雅黑" panose="020B0503020204020204" charset="-122"/>
                  <a:ea typeface="微软雅黑" panose="020B0503020204020204" charset="-122"/>
                </a:endParaRPr>
              </a:p>
            </p:txBody>
          </p:sp>
          <p:sp>
            <p:nvSpPr>
              <p:cNvPr id="243739" name="Line 24"/>
              <p:cNvSpPr/>
              <p:nvPr/>
            </p:nvSpPr>
            <p:spPr>
              <a:xfrm>
                <a:off x="4398" y="6297"/>
                <a:ext cx="1" cy="340"/>
              </a:xfrm>
              <a:prstGeom prst="line">
                <a:avLst/>
              </a:prstGeom>
              <a:ln w="12700" cap="flat" cmpd="sng">
                <a:solidFill>
                  <a:srgbClr val="000000"/>
                </a:solidFill>
                <a:prstDash val="solid"/>
                <a:round/>
                <a:headEnd type="none" w="med" len="med"/>
                <a:tailEnd type="triangle" w="med" len="med"/>
              </a:ln>
            </p:spPr>
          </p:sp>
          <p:sp>
            <p:nvSpPr>
              <p:cNvPr id="243740" name="Line 25"/>
              <p:cNvSpPr/>
              <p:nvPr/>
            </p:nvSpPr>
            <p:spPr>
              <a:xfrm>
                <a:off x="5180" y="7655"/>
                <a:ext cx="469" cy="1"/>
              </a:xfrm>
              <a:prstGeom prst="line">
                <a:avLst/>
              </a:prstGeom>
              <a:ln w="12700" cap="flat" cmpd="sng">
                <a:solidFill>
                  <a:srgbClr val="000000"/>
                </a:solidFill>
                <a:prstDash val="solid"/>
                <a:round/>
                <a:headEnd type="none" w="med" len="med"/>
                <a:tailEnd type="none" w="med" len="med"/>
              </a:ln>
            </p:spPr>
          </p:sp>
          <p:sp>
            <p:nvSpPr>
              <p:cNvPr id="243741" name="Text Box 26"/>
              <p:cNvSpPr txBox="true"/>
              <p:nvPr/>
            </p:nvSpPr>
            <p:spPr>
              <a:xfrm>
                <a:off x="2394" y="8200"/>
                <a:ext cx="3756" cy="409"/>
              </a:xfrm>
              <a:prstGeom prst="rect">
                <a:avLst/>
              </a:prstGeom>
              <a:noFill/>
              <a:ln w="12700">
                <a:noFill/>
              </a:ln>
            </p:spPr>
            <p:txBody>
              <a:bodyPr lIns="66751" tIns="33376" rIns="66751" bIns="33376" anchor="t" anchorCtr="false"/>
              <a:p>
                <a:pPr algn="ctr">
                  <a:buClrTx/>
                  <a:buFont typeface="Arial" panose="020B0604020202020204" pitchFamily="34" charset="0"/>
                </a:pPr>
                <a:r>
                  <a:rPr lang="zh-CN" altLang="en-US" sz="1600" dirty="0">
                    <a:latin typeface="微软雅黑" panose="020B0503020204020204" charset="-122"/>
                    <a:ea typeface="微软雅黑" panose="020B0503020204020204" charset="-122"/>
                    <a:cs typeface="微软雅黑" panose="020B0503020204020204" charset="-122"/>
                  </a:rPr>
                  <a:t>    授予客户信用额度的基本流程</a:t>
                </a:r>
                <a:endParaRPr lang="zh-CN" altLang="en-US" sz="1600" dirty="0">
                  <a:latin typeface="微软雅黑" panose="020B0503020204020204" charset="-122"/>
                  <a:ea typeface="微软雅黑" panose="020B0503020204020204" charset="-122"/>
                  <a:cs typeface="微软雅黑" panose="020B0503020204020204" charset="-122"/>
                </a:endParaRPr>
              </a:p>
            </p:txBody>
          </p:sp>
        </p:grpSp>
      </p:grpSp>
      <p:sp>
        <p:nvSpPr>
          <p:cNvPr id="3" name="文本框 2"/>
          <p:cNvSpPr txBox="true"/>
          <p:nvPr/>
        </p:nvSpPr>
        <p:spPr>
          <a:xfrm>
            <a:off x="972185" y="801370"/>
            <a:ext cx="4735830"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cs typeface="微软雅黑" panose="020B0503020204020204" charset="-122"/>
              </a:rPr>
              <a:t>2. </a:t>
            </a:r>
            <a:r>
              <a:rPr lang="zh-CN" altLang="en-US" sz="2000" b="1">
                <a:latin typeface="微软雅黑" panose="020B0503020204020204" charset="-122"/>
                <a:ea typeface="微软雅黑" panose="020B0503020204020204" charset="-122"/>
                <a:cs typeface="微软雅黑" panose="020B0503020204020204" charset="-122"/>
              </a:rPr>
              <a:t>赊销额度审批</a:t>
            </a:r>
            <a:endParaRPr lang="zh-CN" altLang="en-US" sz="2000" b="1">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（二）赊销额度计算</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 name="组合 5"/>
          <p:cNvGrpSpPr/>
          <p:nvPr/>
        </p:nvGrpSpPr>
        <p:grpSpPr>
          <a:xfrm>
            <a:off x="1747520" y="1329055"/>
            <a:ext cx="8698230" cy="4525645"/>
            <a:chOff x="660" y="2133"/>
            <a:chExt cx="13698" cy="7127"/>
          </a:xfrm>
        </p:grpSpPr>
        <p:sp>
          <p:nvSpPr>
            <p:cNvPr id="245765" name="AutoShape 3"/>
            <p:cNvSpPr/>
            <p:nvPr/>
          </p:nvSpPr>
          <p:spPr>
            <a:xfrm>
              <a:off x="5828" y="6208"/>
              <a:ext cx="3125" cy="523"/>
            </a:xfrm>
            <a:prstGeom prst="hexagon">
              <a:avLst>
                <a:gd name="adj" fmla="val 29818"/>
                <a:gd name="vf" fmla="val 115470"/>
              </a:avLst>
            </a:prstGeom>
            <a:solidFill>
              <a:schemeClr val="hlink"/>
            </a:solidFill>
            <a:ln w="25400">
              <a:noFill/>
            </a:ln>
          </p:spPr>
          <p:txBody>
            <a:bodyPr lIns="0" tIns="0" rIns="0" bIns="0"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45766" name="Freeform 4"/>
            <p:cNvSpPr/>
            <p:nvPr/>
          </p:nvSpPr>
          <p:spPr>
            <a:xfrm>
              <a:off x="8200" y="4168"/>
              <a:ext cx="5913" cy="1057"/>
            </a:xfrm>
            <a:custGeom>
              <a:avLst/>
              <a:gdLst/>
              <a:ahLst/>
              <a:cxnLst>
                <a:cxn ang="0">
                  <a:pos x="0" y="2147483646"/>
                </a:cxn>
                <a:cxn ang="0">
                  <a:pos x="2147483646" y="0"/>
                </a:cxn>
                <a:cxn ang="0">
                  <a:pos x="2147483646" y="0"/>
                </a:cxn>
              </a:cxnLst>
              <a:pathLst>
                <a:path w="2365" h="448">
                  <a:moveTo>
                    <a:pt x="0" y="448"/>
                  </a:moveTo>
                  <a:lnTo>
                    <a:pt x="349" y="0"/>
                  </a:lnTo>
                  <a:lnTo>
                    <a:pt x="2365" y="0"/>
                  </a:lnTo>
                </a:path>
              </a:pathLst>
            </a:custGeom>
            <a:noFill/>
            <a:ln w="22225" cap="flat" cmpd="sng">
              <a:solidFill>
                <a:schemeClr val="hlink"/>
              </a:solidFill>
              <a:prstDash val="solid"/>
              <a:round/>
              <a:headEnd type="triangle" w="med" len="lg"/>
              <a:tailEnd type="none" w="med" len="med"/>
            </a:ln>
          </p:spPr>
          <p:txBody>
            <a:bodyPr/>
            <a:p>
              <a:endParaRPr lang="zh-CN" altLang="en-US">
                <a:latin typeface="微软雅黑" panose="020B0503020204020204" charset="-122"/>
                <a:ea typeface="微软雅黑" panose="020B0503020204020204" charset="-122"/>
              </a:endParaRPr>
            </a:p>
          </p:txBody>
        </p:sp>
        <p:sp>
          <p:nvSpPr>
            <p:cNvPr id="245767" name="Line 5"/>
            <p:cNvSpPr/>
            <p:nvPr/>
          </p:nvSpPr>
          <p:spPr>
            <a:xfrm flipH="true">
              <a:off x="660" y="6473"/>
              <a:ext cx="5158" cy="0"/>
            </a:xfrm>
            <a:prstGeom prst="line">
              <a:avLst/>
            </a:prstGeom>
            <a:ln w="22225" cap="flat" cmpd="sng">
              <a:solidFill>
                <a:schemeClr val="hlink"/>
              </a:solidFill>
              <a:prstDash val="solid"/>
              <a:round/>
              <a:headEnd type="triangle" w="med" len="lg"/>
              <a:tailEnd type="none" w="med" len="med"/>
            </a:ln>
          </p:spPr>
        </p:sp>
        <p:sp>
          <p:nvSpPr>
            <p:cNvPr id="245768" name="Freeform 6"/>
            <p:cNvSpPr/>
            <p:nvPr/>
          </p:nvSpPr>
          <p:spPr>
            <a:xfrm flipH="true">
              <a:off x="660" y="4168"/>
              <a:ext cx="5913" cy="1057"/>
            </a:xfrm>
            <a:custGeom>
              <a:avLst/>
              <a:gdLst/>
              <a:ahLst/>
              <a:cxnLst>
                <a:cxn ang="0">
                  <a:pos x="0" y="2147483646"/>
                </a:cxn>
                <a:cxn ang="0">
                  <a:pos x="2147483646" y="0"/>
                </a:cxn>
                <a:cxn ang="0">
                  <a:pos x="2147483646" y="0"/>
                </a:cxn>
              </a:cxnLst>
              <a:pathLst>
                <a:path w="2365" h="448">
                  <a:moveTo>
                    <a:pt x="0" y="448"/>
                  </a:moveTo>
                  <a:lnTo>
                    <a:pt x="349" y="0"/>
                  </a:lnTo>
                  <a:lnTo>
                    <a:pt x="2365" y="0"/>
                  </a:lnTo>
                </a:path>
              </a:pathLst>
            </a:custGeom>
            <a:noFill/>
            <a:ln w="22225" cap="flat" cmpd="sng">
              <a:solidFill>
                <a:schemeClr val="hlink"/>
              </a:solidFill>
              <a:prstDash val="solid"/>
              <a:round/>
              <a:headEnd type="triangle" w="med" len="lg"/>
              <a:tailEnd type="none" w="med" len="med"/>
            </a:ln>
          </p:spPr>
          <p:txBody>
            <a:bodyPr/>
            <a:p>
              <a:endParaRPr lang="zh-CN" altLang="en-US">
                <a:latin typeface="微软雅黑" panose="020B0503020204020204" charset="-122"/>
                <a:ea typeface="微软雅黑" panose="020B0503020204020204" charset="-122"/>
              </a:endParaRPr>
            </a:p>
          </p:txBody>
        </p:sp>
        <p:sp>
          <p:nvSpPr>
            <p:cNvPr id="245769" name="Freeform 7"/>
            <p:cNvSpPr/>
            <p:nvPr/>
          </p:nvSpPr>
          <p:spPr>
            <a:xfrm flipV="true">
              <a:off x="8200" y="7710"/>
              <a:ext cx="5913" cy="1058"/>
            </a:xfrm>
            <a:custGeom>
              <a:avLst/>
              <a:gdLst/>
              <a:ahLst/>
              <a:cxnLst>
                <a:cxn ang="0">
                  <a:pos x="0" y="2147483646"/>
                </a:cxn>
                <a:cxn ang="0">
                  <a:pos x="2147483646" y="0"/>
                </a:cxn>
                <a:cxn ang="0">
                  <a:pos x="2147483646" y="0"/>
                </a:cxn>
              </a:cxnLst>
              <a:pathLst>
                <a:path w="2365" h="448">
                  <a:moveTo>
                    <a:pt x="0" y="448"/>
                  </a:moveTo>
                  <a:lnTo>
                    <a:pt x="349" y="0"/>
                  </a:lnTo>
                  <a:lnTo>
                    <a:pt x="2365" y="0"/>
                  </a:lnTo>
                </a:path>
              </a:pathLst>
            </a:custGeom>
            <a:noFill/>
            <a:ln w="22225" cap="flat" cmpd="sng">
              <a:solidFill>
                <a:schemeClr val="hlink"/>
              </a:solidFill>
              <a:prstDash val="solid"/>
              <a:round/>
              <a:headEnd type="triangle" w="med" len="lg"/>
              <a:tailEnd type="none" w="med" len="med"/>
            </a:ln>
          </p:spPr>
          <p:txBody>
            <a:bodyPr/>
            <a:p>
              <a:endParaRPr lang="zh-CN" altLang="en-US">
                <a:latin typeface="微软雅黑" panose="020B0503020204020204" charset="-122"/>
                <a:ea typeface="微软雅黑" panose="020B0503020204020204" charset="-122"/>
              </a:endParaRPr>
            </a:p>
          </p:txBody>
        </p:sp>
        <p:sp>
          <p:nvSpPr>
            <p:cNvPr id="245770" name="Freeform 8"/>
            <p:cNvSpPr/>
            <p:nvPr/>
          </p:nvSpPr>
          <p:spPr>
            <a:xfrm flipH="true" flipV="true">
              <a:off x="660" y="7710"/>
              <a:ext cx="5913" cy="1058"/>
            </a:xfrm>
            <a:custGeom>
              <a:avLst/>
              <a:gdLst/>
              <a:ahLst/>
              <a:cxnLst>
                <a:cxn ang="0">
                  <a:pos x="0" y="2147483646"/>
                </a:cxn>
                <a:cxn ang="0">
                  <a:pos x="2147483646" y="0"/>
                </a:cxn>
                <a:cxn ang="0">
                  <a:pos x="2147483646" y="0"/>
                </a:cxn>
              </a:cxnLst>
              <a:pathLst>
                <a:path w="2365" h="448">
                  <a:moveTo>
                    <a:pt x="0" y="448"/>
                  </a:moveTo>
                  <a:lnTo>
                    <a:pt x="349" y="0"/>
                  </a:lnTo>
                  <a:lnTo>
                    <a:pt x="2365" y="0"/>
                  </a:lnTo>
                </a:path>
              </a:pathLst>
            </a:custGeom>
            <a:noFill/>
            <a:ln w="22225" cap="flat" cmpd="sng">
              <a:solidFill>
                <a:schemeClr val="hlink"/>
              </a:solidFill>
              <a:prstDash val="solid"/>
              <a:round/>
              <a:headEnd type="triangle" w="med" len="lg"/>
              <a:tailEnd type="none" w="med" len="med"/>
            </a:ln>
          </p:spPr>
          <p:txBody>
            <a:bodyPr/>
            <a:p>
              <a:endParaRPr lang="zh-CN" altLang="en-US">
                <a:latin typeface="微软雅黑" panose="020B0503020204020204" charset="-122"/>
                <a:ea typeface="微软雅黑" panose="020B0503020204020204" charset="-122"/>
              </a:endParaRPr>
            </a:p>
          </p:txBody>
        </p:sp>
        <p:sp>
          <p:nvSpPr>
            <p:cNvPr id="245771" name="Line 9"/>
            <p:cNvSpPr/>
            <p:nvPr/>
          </p:nvSpPr>
          <p:spPr>
            <a:xfrm>
              <a:off x="8955" y="6473"/>
              <a:ext cx="5158" cy="0"/>
            </a:xfrm>
            <a:prstGeom prst="line">
              <a:avLst/>
            </a:prstGeom>
            <a:ln w="22225" cap="flat" cmpd="sng">
              <a:solidFill>
                <a:schemeClr val="hlink"/>
              </a:solidFill>
              <a:prstDash val="solid"/>
              <a:round/>
              <a:headEnd type="triangle" w="med" len="lg"/>
              <a:tailEnd type="none" w="med" len="med"/>
            </a:ln>
          </p:spPr>
        </p:sp>
        <p:sp>
          <p:nvSpPr>
            <p:cNvPr id="15" name="Rectangle 10"/>
            <p:cNvSpPr>
              <a:spLocks noChangeArrowheads="true"/>
            </p:cNvSpPr>
            <p:nvPr/>
          </p:nvSpPr>
          <p:spPr bwMode="auto">
            <a:xfrm>
              <a:off x="9430" y="4866"/>
              <a:ext cx="4668" cy="1454"/>
            </a:xfrm>
            <a:prstGeom prst="rect">
              <a:avLst/>
            </a:prstGeom>
            <a:noFill/>
            <a:ln>
              <a:noFill/>
            </a:ln>
            <a:effectLst/>
          </p:spPr>
          <p:txBody>
            <a:bodyPr lIns="0" tIns="0" rIns="0" bIns="0" anchor="b">
              <a:spAutoFit/>
            </a:bodyPr>
            <a:p>
              <a:pPr marL="0" marR="0" lvl="0" indent="0" algn="l" defTabSz="330200" rtl="0" eaLnBrk="1" fontAlgn="base" latinLnBrk="0" hangingPunct="1">
                <a:lnSpc>
                  <a:spcPct val="100000"/>
                </a:lnSpc>
                <a:spcBef>
                  <a:spcPct val="20000"/>
                </a:spcBef>
                <a:spcAft>
                  <a:spcPct val="0"/>
                </a:spcAft>
                <a:buClr>
                  <a:schemeClr val="tx2"/>
                </a:buClr>
                <a:buSzTx/>
                <a:buFont typeface="Wingdings" panose="05000000000000000000" pitchFamily="2" charset="2"/>
                <a:buChar char="§"/>
                <a:tabLst>
                  <a:tab pos="8521700" algn="r"/>
                </a:tabLst>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5</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、营运资金测算法，将营运资金与动态评估相结合的一种方法。</a:t>
              </a:r>
              <a:endParaRPr kumimoji="0" lang="en-US" altLang="de-DE"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 name="Rectangle 11"/>
            <p:cNvSpPr>
              <a:spLocks noChangeArrowheads="true"/>
            </p:cNvSpPr>
            <p:nvPr/>
          </p:nvSpPr>
          <p:spPr bwMode="auto">
            <a:xfrm>
              <a:off x="6355" y="5560"/>
              <a:ext cx="2298" cy="1843"/>
            </a:xfrm>
            <a:prstGeom prst="rect">
              <a:avLst/>
            </a:prstGeom>
            <a:noFill/>
            <a:ln>
              <a:noFill/>
            </a:ln>
            <a:effectLst/>
          </p:spPr>
          <p:txBody>
            <a:bodyPr lIns="0" tIns="0" rIns="0" bIns="0" anchor="ctr">
              <a:spAutoFit/>
            </a:bodyPr>
            <a:p>
              <a:pPr marL="0" marR="0" lvl="0" indent="0" algn="l" defTabSz="914400" rtl="0" eaLnBrk="1" fontAlgn="base" latinLnBrk="0" hangingPunct="1">
                <a:lnSpc>
                  <a:spcPct val="110000"/>
                </a:lnSpc>
                <a:spcBef>
                  <a:spcPct val="0"/>
                </a:spcBef>
                <a:spcAft>
                  <a:spcPct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确定赊销额度的基本方法</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Rectangle 12"/>
            <p:cNvSpPr>
              <a:spLocks noChangeArrowheads="true"/>
            </p:cNvSpPr>
            <p:nvPr/>
          </p:nvSpPr>
          <p:spPr bwMode="auto">
            <a:xfrm>
              <a:off x="9430" y="6837"/>
              <a:ext cx="4668" cy="2423"/>
            </a:xfrm>
            <a:prstGeom prst="rect">
              <a:avLst/>
            </a:prstGeom>
            <a:noFill/>
            <a:ln>
              <a:noFill/>
            </a:ln>
            <a:effectLst/>
          </p:spPr>
          <p:txBody>
            <a:bodyPr lIns="0" tIns="0" rIns="0" bIns="0" anchor="b">
              <a:spAutoFit/>
            </a:bodyPr>
            <a:p>
              <a:pPr marL="0" marR="0" lvl="0" indent="0" algn="l" defTabSz="330200" rtl="0" eaLnBrk="1" fontAlgn="base" latinLnBrk="0" hangingPunct="1">
                <a:lnSpc>
                  <a:spcPct val="100000"/>
                </a:lnSpc>
                <a:spcBef>
                  <a:spcPct val="20000"/>
                </a:spcBef>
                <a:spcAft>
                  <a:spcPct val="0"/>
                </a:spcAft>
                <a:buClr>
                  <a:schemeClr val="tx2"/>
                </a:buClr>
                <a:buSzTx/>
                <a:buFont typeface="Wingdings" panose="05000000000000000000" pitchFamily="2" charset="2"/>
                <a:buChar char="§"/>
                <a:tabLst>
                  <a:tab pos="8521700" algn="r"/>
                </a:tabLst>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、动态评估法。通过对客户财务、付款、基本要素的评估，区分客户等级并授信，主要适用于老客户的评价。</a:t>
              </a:r>
              <a:endParaRPr kumimoji="0" lang="en-US" altLang="de-DE"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Rectangle 13"/>
            <p:cNvSpPr>
              <a:spLocks noChangeArrowheads="true"/>
            </p:cNvSpPr>
            <p:nvPr/>
          </p:nvSpPr>
          <p:spPr bwMode="auto">
            <a:xfrm>
              <a:off x="8653" y="2133"/>
              <a:ext cx="5705" cy="2035"/>
            </a:xfrm>
            <a:prstGeom prst="rect">
              <a:avLst/>
            </a:prstGeom>
            <a:noFill/>
            <a:ln>
              <a:noFill/>
            </a:ln>
            <a:effectLst/>
          </p:spPr>
          <p:txBody>
            <a:bodyPr lIns="0" tIns="0" rIns="0" bIns="0" anchor="b">
              <a:spAutoFit/>
            </a:bodyPr>
            <a:p>
              <a:pPr marL="285750" marR="0" lvl="0" indent="-285750" algn="just" defTabSz="330200" rtl="0" eaLnBrk="1" fontAlgn="base" latinLnBrk="0" hangingPunct="1">
                <a:lnSpc>
                  <a:spcPct val="100000"/>
                </a:lnSpc>
                <a:spcBef>
                  <a:spcPct val="20000"/>
                </a:spcBef>
                <a:spcAft>
                  <a:spcPct val="0"/>
                </a:spcAft>
                <a:buClr>
                  <a:schemeClr val="tx2"/>
                </a:buClr>
                <a:buSzTx/>
                <a:buFont typeface="Wingdings" panose="05000000000000000000" pitchFamily="2" charset="2"/>
                <a:buChar char="§"/>
                <a:tabLst>
                  <a:tab pos="8521700" algn="r"/>
                </a:tabLst>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6</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、财务分析法。采用</a:t>
              </a:r>
              <a:r>
                <a:rPr kumimoji="0" lang="zh-CN" altLang="en-US" sz="20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利润</a:t>
              </a:r>
              <a:endParaRPr kumimoji="0" lang="en-US" altLang="zh-CN" sz="20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330200" rtl="0" eaLnBrk="1" fontAlgn="base" latinLnBrk="0" hangingPunct="1">
                <a:lnSpc>
                  <a:spcPct val="100000"/>
                </a:lnSpc>
                <a:spcBef>
                  <a:spcPct val="20000"/>
                </a:spcBef>
                <a:spcAft>
                  <a:spcPct val="0"/>
                </a:spcAft>
                <a:buClr>
                  <a:schemeClr val="tx2"/>
                </a:buClr>
                <a:buSzTx/>
                <a:buFontTx/>
                <a:buNone/>
                <a:tabLst>
                  <a:tab pos="8521700" algn="r"/>
                </a:tabLst>
                <a:defRPr/>
              </a:pPr>
              <a:r>
                <a:rPr kumimoji="0" lang="zh-CN" altLang="en-US" sz="20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对比法和指标达标法</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等方法测算赊销额度，评估赊销决策。</a:t>
              </a:r>
              <a:r>
                <a:rPr kumimoji="0" lang="zh-CN" altLang="en-US" sz="20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本节重点</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 name="Rectangle 14"/>
            <p:cNvSpPr>
              <a:spLocks noChangeArrowheads="true"/>
            </p:cNvSpPr>
            <p:nvPr/>
          </p:nvSpPr>
          <p:spPr bwMode="auto">
            <a:xfrm>
              <a:off x="685" y="4382"/>
              <a:ext cx="4668" cy="1938"/>
            </a:xfrm>
            <a:prstGeom prst="rect">
              <a:avLst/>
            </a:prstGeom>
            <a:noFill/>
            <a:ln>
              <a:noFill/>
            </a:ln>
            <a:effectLst/>
          </p:spPr>
          <p:txBody>
            <a:bodyPr lIns="0" tIns="0" rIns="0" bIns="0" anchor="b">
              <a:spAutoFit/>
            </a:bodyPr>
            <a:p>
              <a:pPr marL="0" marR="0" lvl="0" indent="0" algn="l" defTabSz="330200" rtl="0" eaLnBrk="1" fontAlgn="base" latinLnBrk="0" hangingPunct="1">
                <a:lnSpc>
                  <a:spcPct val="100000"/>
                </a:lnSpc>
                <a:spcBef>
                  <a:spcPct val="20000"/>
                </a:spcBef>
                <a:spcAft>
                  <a:spcPct val="0"/>
                </a:spcAft>
                <a:buClr>
                  <a:schemeClr val="tx2"/>
                </a:buClr>
                <a:buSzTx/>
                <a:buFont typeface="Wingdings" panose="05000000000000000000" pitchFamily="2" charset="2"/>
                <a:buChar char="§"/>
                <a:tabLst>
                  <a:tab pos="8521700" algn="r"/>
                </a:tabLst>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、信用评级法。为各信用要素设置权重，综合评分后授信，主要适用 于新客户的评估</a:t>
              </a:r>
              <a:endParaRPr kumimoji="0" lang="en-US" altLang="de-DE"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 name="Rectangle 15"/>
            <p:cNvSpPr>
              <a:spLocks noChangeArrowheads="true"/>
            </p:cNvSpPr>
            <p:nvPr/>
          </p:nvSpPr>
          <p:spPr bwMode="auto">
            <a:xfrm>
              <a:off x="685" y="7181"/>
              <a:ext cx="4668" cy="1454"/>
            </a:xfrm>
            <a:prstGeom prst="rect">
              <a:avLst/>
            </a:prstGeom>
            <a:noFill/>
            <a:ln>
              <a:noFill/>
            </a:ln>
            <a:effectLst/>
          </p:spPr>
          <p:txBody>
            <a:bodyPr lIns="0" tIns="0" rIns="0" bIns="0" anchor="b">
              <a:spAutoFit/>
            </a:bodyPr>
            <a:p>
              <a:pPr marL="285750" marR="0" lvl="0" indent="-285750" algn="l" defTabSz="330200" rtl="0" eaLnBrk="1" fontAlgn="base" latinLnBrk="0" hangingPunct="1">
                <a:lnSpc>
                  <a:spcPct val="100000"/>
                </a:lnSpc>
                <a:spcBef>
                  <a:spcPct val="20000"/>
                </a:spcBef>
                <a:spcAft>
                  <a:spcPct val="0"/>
                </a:spcAft>
                <a:buClr>
                  <a:schemeClr val="tx2"/>
                </a:buClr>
                <a:buSzTx/>
                <a:buFont typeface="Wingdings" panose="05000000000000000000" pitchFamily="2" charset="2"/>
                <a:buChar char="§"/>
                <a:tabLst>
                  <a:tab pos="8521700" algn="r"/>
                </a:tabLst>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、模型分析法：</a:t>
              </a: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Z</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分析模型、巴萨利模型、营运资产分析模型等</a:t>
              </a:r>
              <a:endParaRPr kumimoji="0" lang="en-US" altLang="de-DE"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5" name="Rectangle 16"/>
            <p:cNvSpPr>
              <a:spLocks noChangeArrowheads="true"/>
            </p:cNvSpPr>
            <p:nvPr/>
          </p:nvSpPr>
          <p:spPr bwMode="auto">
            <a:xfrm>
              <a:off x="685" y="2589"/>
              <a:ext cx="4668" cy="1454"/>
            </a:xfrm>
            <a:prstGeom prst="rect">
              <a:avLst/>
            </a:prstGeom>
            <a:noFill/>
            <a:ln>
              <a:noFill/>
            </a:ln>
            <a:effectLst/>
          </p:spPr>
          <p:txBody>
            <a:bodyPr lIns="0" tIns="0" rIns="0" bIns="0" anchor="b">
              <a:spAutoFit/>
            </a:bodyPr>
            <a:p>
              <a:pPr marL="0" marR="0" lvl="0" indent="0" algn="l" defTabSz="330200" rtl="0" eaLnBrk="1" fontAlgn="base" latinLnBrk="0" hangingPunct="1">
                <a:lnSpc>
                  <a:spcPct val="100000"/>
                </a:lnSpc>
                <a:spcBef>
                  <a:spcPct val="20000"/>
                </a:spcBef>
                <a:spcAft>
                  <a:spcPct val="0"/>
                </a:spcAft>
                <a:buClr>
                  <a:schemeClr val="tx2"/>
                </a:buClr>
                <a:buSzTx/>
                <a:buFont typeface="Wingdings" panose="05000000000000000000" pitchFamily="2" charset="2"/>
                <a:buChar char="§"/>
                <a:tabLst>
                  <a:tab pos="8521700" algn="r"/>
                </a:tabLst>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、递增法，不论是否评估客户等级，均按规定逐步放宽信用标准。</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（二）赊销额度计算</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90469" name="Rectangle 3"/>
          <p:cNvSpPr>
            <a:spLocks noGrp="true" noChangeArrowheads="true"/>
          </p:cNvSpPr>
          <p:nvPr/>
        </p:nvSpPr>
        <p:spPr>
          <a:xfrm>
            <a:off x="1851978" y="1451928"/>
            <a:ext cx="8237538" cy="4575175"/>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主要是通过对赊销额与财务成本、管理成本之间关系进行预测，计算出利润最大化时各项数据值。其优点是</a:t>
            </a:r>
            <a:r>
              <a:rPr kumimoji="0" lang="zh-CN" altLang="en-US" sz="20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追求公司效益最大化，从总体评价出发</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。但缺点也很突出：</a:t>
            </a:r>
            <a:r>
              <a:rPr kumimoji="0" lang="zh-CN" altLang="en-US" sz="20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各项权数和预测标准难于确定</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有</a:t>
            </a:r>
            <a:r>
              <a:rPr kumimoji="0" lang="zh-CN" altLang="en-US" sz="2000" b="0" i="0" u="none" strike="noStrike" kern="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rPr>
              <a:t>边际分析法、净现值流量法、应收账款的合理持有量分析</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三种方法。</a:t>
            </a:r>
            <a:endPar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）边际分析法</a:t>
            </a:r>
            <a:endPar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例：</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甲公司一直按照行业平均水平，给予客户</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30</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天的信用期限，去年的赊销总额为</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800</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万元。企业希望了解，如果放大或缩小赊销额度，是否会增加企业利润。</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 name="文本框 2"/>
          <p:cNvSpPr txBox="true"/>
          <p:nvPr/>
        </p:nvSpPr>
        <p:spPr>
          <a:xfrm>
            <a:off x="972185" y="801370"/>
            <a:ext cx="4735830"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cs typeface="微软雅黑" panose="020B0503020204020204" charset="-122"/>
              </a:rPr>
              <a:t>1. </a:t>
            </a:r>
            <a:r>
              <a:rPr lang="zh-CN" altLang="en-US" sz="2000" b="1">
                <a:latin typeface="微软雅黑" panose="020B0503020204020204" charset="-122"/>
                <a:ea typeface="微软雅黑" panose="020B0503020204020204" charset="-122"/>
                <a:cs typeface="微软雅黑" panose="020B0503020204020204" charset="-122"/>
              </a:rPr>
              <a:t>利润对比法</a:t>
            </a:r>
            <a:endParaRPr lang="zh-CN" altLang="en-US" sz="2000" b="1">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（二）赊销额度计算</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7" name="Group 137"/>
          <p:cNvGraphicFramePr>
            <a:graphicFrameLocks noGrp="true"/>
          </p:cNvGraphicFramePr>
          <p:nvPr/>
        </p:nvGraphicFramePr>
        <p:xfrm>
          <a:off x="1830705" y="4349115"/>
          <a:ext cx="8530590" cy="1922145"/>
        </p:xfrm>
        <a:graphic>
          <a:graphicData uri="http://schemas.openxmlformats.org/drawingml/2006/table">
            <a:tbl>
              <a:tblPr/>
              <a:tblGrid>
                <a:gridCol w="3018155"/>
                <a:gridCol w="1278890"/>
                <a:gridCol w="3101975"/>
                <a:gridCol w="1131570"/>
              </a:tblGrid>
              <a:tr h="378460">
                <a:tc gridSpan="2">
                  <a:txBody>
                    <a:bodyPr/>
                    <a:p>
                      <a:pPr marL="0" marR="0" lvl="0" indent="0" algn="ctr" defTabSz="914400" rtl="0" eaLnBrk="1" fontAlgn="base" latinLnBrk="0" hangingPunct="1">
                        <a:spcBef>
                          <a:spcPct val="0"/>
                        </a:spcBef>
                        <a:spcAft>
                          <a:spcPct val="0"/>
                        </a:spcAft>
                        <a:buClrTx/>
                        <a:buSzTx/>
                        <a:buFontTx/>
                        <a:buNone/>
                      </a:pPr>
                      <a:r>
                        <a:rPr kumimoji="0" lang="en-US" altLang="zh-CN" sz="1800" b="1" i="0" u="none" strike="noStrike" cap="none" normalizeH="0" baseline="0" dirty="0">
                          <a:ln>
                            <a:noFill/>
                          </a:ln>
                          <a:solidFill>
                            <a:srgbClr val="0000FF"/>
                          </a:solidFill>
                          <a:effectLst/>
                          <a:latin typeface="微软雅黑" panose="020B0503020204020204" charset="-122"/>
                          <a:ea typeface="微软雅黑" panose="020B0503020204020204" charset="-122"/>
                          <a:cs typeface="微软雅黑" panose="020B0503020204020204" charset="-122"/>
                        </a:rPr>
                        <a:t>A</a:t>
                      </a:r>
                      <a:r>
                        <a:rPr kumimoji="0" lang="zh-CN" altLang="en-US" sz="1800" b="1" i="0" u="none" strike="noStrike" cap="none" normalizeH="0" baseline="0" dirty="0">
                          <a:ln>
                            <a:noFill/>
                          </a:ln>
                          <a:solidFill>
                            <a:srgbClr val="0000FF"/>
                          </a:solidFill>
                          <a:effectLst/>
                          <a:latin typeface="微软雅黑" panose="020B0503020204020204" charset="-122"/>
                          <a:ea typeface="微软雅黑" panose="020B0503020204020204" charset="-122"/>
                          <a:cs typeface="微软雅黑" panose="020B0503020204020204" charset="-122"/>
                        </a:rPr>
                        <a:t>方案</a:t>
                      </a:r>
                      <a:endParaRPr kumimoji="0" lang="zh-CN" altLang="en-US" sz="3200" b="1" i="0" u="none" strike="noStrike" cap="none" normalizeH="0" baseline="0" dirty="0">
                        <a:ln>
                          <a:noFill/>
                        </a:ln>
                        <a:solidFill>
                          <a:srgbClr val="0000FF"/>
                        </a:solidFill>
                        <a:effectLst/>
                        <a:latin typeface="微软雅黑" panose="020B0503020204020204" charset="-122"/>
                        <a:ea typeface="微软雅黑" panose="020B0503020204020204" charset="-122"/>
                        <a:cs typeface="微软雅黑" panose="020B0503020204020204" charset="-122"/>
                      </a:endParaRPr>
                    </a:p>
                  </a:txBody>
                  <a:tcPr marL="91435" marR="91435" marT="51414" marB="514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c gridSpan="2">
                  <a:txBody>
                    <a:bodyPr/>
                    <a:p>
                      <a:pPr marL="0" marR="0" lvl="0" indent="0" algn="ctr" defTabSz="914400" rtl="0" eaLnBrk="1" fontAlgn="base" latinLnBrk="0" hangingPunct="1">
                        <a:spcBef>
                          <a:spcPct val="0"/>
                        </a:spcBef>
                        <a:spcAft>
                          <a:spcPct val="0"/>
                        </a:spcAft>
                        <a:buClrTx/>
                        <a:buSzTx/>
                        <a:buFontTx/>
                        <a:buNone/>
                      </a:pPr>
                      <a:r>
                        <a:rPr kumimoji="0" lang="en-US" altLang="zh-CN" sz="1800" b="1" i="0" u="none" strike="noStrike" cap="none" normalizeH="0" baseline="0" dirty="0">
                          <a:ln>
                            <a:noFill/>
                          </a:ln>
                          <a:solidFill>
                            <a:srgbClr val="0000FF"/>
                          </a:solidFill>
                          <a:effectLst/>
                          <a:latin typeface="微软雅黑" panose="020B0503020204020204" charset="-122"/>
                          <a:ea typeface="微软雅黑" panose="020B0503020204020204" charset="-122"/>
                          <a:cs typeface="微软雅黑" panose="020B0503020204020204" charset="-122"/>
                        </a:rPr>
                        <a:t>B</a:t>
                      </a:r>
                      <a:r>
                        <a:rPr kumimoji="0" lang="zh-CN" altLang="en-US" sz="1800" b="1" i="0" u="none" strike="noStrike" cap="none" normalizeH="0" baseline="0" dirty="0">
                          <a:ln>
                            <a:noFill/>
                          </a:ln>
                          <a:solidFill>
                            <a:srgbClr val="0000FF"/>
                          </a:solidFill>
                          <a:effectLst/>
                          <a:latin typeface="微软雅黑" panose="020B0503020204020204" charset="-122"/>
                          <a:ea typeface="微软雅黑" panose="020B0503020204020204" charset="-122"/>
                          <a:cs typeface="微软雅黑" panose="020B0503020204020204" charset="-122"/>
                        </a:rPr>
                        <a:t>方案</a:t>
                      </a:r>
                      <a:endParaRPr kumimoji="0" lang="zh-CN" altLang="en-US" sz="3200" b="1" i="0" u="none" strike="noStrike" cap="none" normalizeH="0" baseline="0" dirty="0">
                        <a:ln>
                          <a:noFill/>
                        </a:ln>
                        <a:solidFill>
                          <a:srgbClr val="0000FF"/>
                        </a:solidFill>
                        <a:effectLst/>
                        <a:latin typeface="微软雅黑" panose="020B0503020204020204" charset="-122"/>
                        <a:ea typeface="微软雅黑" panose="020B0503020204020204" charset="-122"/>
                        <a:cs typeface="微软雅黑" panose="020B0503020204020204" charset="-122"/>
                      </a:endParaRPr>
                    </a:p>
                  </a:txBody>
                  <a:tcPr marL="91435" marR="91435" marT="51414" marB="514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r>
              <a:tr h="378460">
                <a:tc>
                  <a:txBody>
                    <a:bodyPr/>
                    <a:p>
                      <a:pPr marL="0" marR="0" lvl="0" indent="0" algn="ctr" defTabSz="914400" rtl="0" eaLnBrk="1" fontAlgn="base" latinLnBrk="0" hangingPunct="1">
                        <a:spcBef>
                          <a:spcPct val="0"/>
                        </a:spcBef>
                        <a:spcAft>
                          <a:spcPct val="0"/>
                        </a:spcAft>
                        <a:buClrTx/>
                        <a:buSzTx/>
                        <a:buFontTx/>
                        <a:buNone/>
                      </a:pPr>
                      <a:r>
                        <a:rPr kumimoji="0" lang="en-US" altLang="zh-CN" sz="18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rPr>
                        <a:t>A</a:t>
                      </a:r>
                      <a:r>
                        <a:rPr kumimoji="0" lang="en-US" altLang="zh-CN" sz="1800" b="1" i="0" u="none" strike="noStrike" cap="none" normalizeH="0" baseline="-30000" dirty="0">
                          <a:ln>
                            <a:noFill/>
                          </a:ln>
                          <a:solidFill>
                            <a:srgbClr val="0000FF"/>
                          </a:solidFill>
                          <a:effectLst/>
                          <a:latin typeface="微软雅黑" panose="020B0503020204020204" charset="-122"/>
                          <a:ea typeface="微软雅黑" panose="020B0503020204020204" charset="-122"/>
                          <a:cs typeface="Times New Roman" panose="02020603050405020304" charset="0"/>
                        </a:rPr>
                        <a:t>A</a:t>
                      </a:r>
                      <a:endParaRPr kumimoji="0" lang="en-US" altLang="zh-CN" sz="32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endParaRPr>
                    </a:p>
                  </a:txBody>
                  <a:tcPr marL="91435" marR="91435" marT="51414" marB="514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1" i="0" u="none" strike="noStrike" cap="none" normalizeH="0" baseline="0" dirty="0">
                          <a:ln>
                            <a:noFill/>
                          </a:ln>
                          <a:solidFill>
                            <a:srgbClr val="0000FF"/>
                          </a:solidFill>
                          <a:effectLst/>
                          <a:latin typeface="微软雅黑" panose="020B0503020204020204" charset="-122"/>
                          <a:ea typeface="微软雅黑" panose="020B0503020204020204" charset="-122"/>
                          <a:cs typeface="微软雅黑" panose="020B0503020204020204" charset="-122"/>
                        </a:rPr>
                        <a:t>500</a:t>
                      </a:r>
                      <a:r>
                        <a:rPr kumimoji="0" lang="zh-CN" altLang="en-US" sz="1800" b="1" i="0" u="none" strike="noStrike" cap="none" normalizeH="0" baseline="0" dirty="0">
                          <a:ln>
                            <a:noFill/>
                          </a:ln>
                          <a:solidFill>
                            <a:srgbClr val="0000FF"/>
                          </a:solidFill>
                          <a:effectLst/>
                          <a:latin typeface="微软雅黑" panose="020B0503020204020204" charset="-122"/>
                          <a:ea typeface="微软雅黑" panose="020B0503020204020204" charset="-122"/>
                          <a:cs typeface="微软雅黑" panose="020B0503020204020204" charset="-122"/>
                        </a:rPr>
                        <a:t>万</a:t>
                      </a:r>
                      <a:endParaRPr kumimoji="0" lang="zh-CN" altLang="en-US" sz="3200" b="1" i="0" u="none" strike="noStrike" cap="none" normalizeH="0" baseline="0" dirty="0">
                        <a:ln>
                          <a:noFill/>
                        </a:ln>
                        <a:solidFill>
                          <a:srgbClr val="0000FF"/>
                        </a:solidFill>
                        <a:effectLst/>
                        <a:latin typeface="微软雅黑" panose="020B0503020204020204" charset="-122"/>
                        <a:ea typeface="微软雅黑" panose="020B0503020204020204" charset="-122"/>
                        <a:cs typeface="微软雅黑" panose="020B0503020204020204" charset="-122"/>
                      </a:endParaRPr>
                    </a:p>
                  </a:txBody>
                  <a:tcPr marL="91435" marR="91435" marT="51414" marB="514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rPr>
                        <a:t>A</a:t>
                      </a:r>
                      <a:r>
                        <a:rPr kumimoji="0" lang="en-US" altLang="zh-CN" sz="1800" b="1" i="0" u="none" strike="noStrike" cap="none" normalizeH="0" baseline="-30000" dirty="0">
                          <a:ln>
                            <a:noFill/>
                          </a:ln>
                          <a:solidFill>
                            <a:srgbClr val="0000FF"/>
                          </a:solidFill>
                          <a:effectLst/>
                          <a:latin typeface="微软雅黑" panose="020B0503020204020204" charset="-122"/>
                          <a:ea typeface="微软雅黑" panose="020B0503020204020204" charset="-122"/>
                          <a:cs typeface="Times New Roman" panose="02020603050405020304" charset="0"/>
                        </a:rPr>
                        <a:t>B</a:t>
                      </a:r>
                      <a:endParaRPr kumimoji="0" lang="en-US" altLang="zh-CN" sz="32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endParaRPr>
                    </a:p>
                  </a:txBody>
                  <a:tcPr marL="91435" marR="91435" marT="51414" marB="514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1" i="0" u="none" strike="noStrike" cap="none" normalizeH="0" baseline="0" dirty="0">
                          <a:ln>
                            <a:noFill/>
                          </a:ln>
                          <a:solidFill>
                            <a:srgbClr val="0000FF"/>
                          </a:solidFill>
                          <a:effectLst/>
                          <a:latin typeface="微软雅黑" panose="020B0503020204020204" charset="-122"/>
                          <a:ea typeface="微软雅黑" panose="020B0503020204020204" charset="-122"/>
                          <a:cs typeface="微软雅黑" panose="020B0503020204020204" charset="-122"/>
                        </a:rPr>
                        <a:t>1200</a:t>
                      </a:r>
                      <a:r>
                        <a:rPr kumimoji="0" lang="zh-CN" altLang="en-US" sz="1800" b="1" i="0" u="none" strike="noStrike" cap="none" normalizeH="0" baseline="0" dirty="0">
                          <a:ln>
                            <a:noFill/>
                          </a:ln>
                          <a:solidFill>
                            <a:srgbClr val="0000FF"/>
                          </a:solidFill>
                          <a:effectLst/>
                          <a:latin typeface="微软雅黑" panose="020B0503020204020204" charset="-122"/>
                          <a:ea typeface="微软雅黑" panose="020B0503020204020204" charset="-122"/>
                          <a:cs typeface="微软雅黑" panose="020B0503020204020204" charset="-122"/>
                        </a:rPr>
                        <a:t>万</a:t>
                      </a:r>
                      <a:endParaRPr kumimoji="0" lang="zh-CN" altLang="en-US" sz="3200" b="1" i="0" u="none" strike="noStrike" cap="none" normalizeH="0" baseline="0" dirty="0">
                        <a:ln>
                          <a:noFill/>
                        </a:ln>
                        <a:solidFill>
                          <a:srgbClr val="0000FF"/>
                        </a:solidFill>
                        <a:effectLst/>
                        <a:latin typeface="微软雅黑" panose="020B0503020204020204" charset="-122"/>
                        <a:ea typeface="微软雅黑" panose="020B0503020204020204" charset="-122"/>
                        <a:cs typeface="微软雅黑" panose="020B0503020204020204" charset="-122"/>
                      </a:endParaRPr>
                    </a:p>
                  </a:txBody>
                  <a:tcPr marL="91435" marR="91435" marT="51414" marB="514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3065">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rgbClr val="0000FF"/>
                          </a:solidFill>
                          <a:effectLst/>
                          <a:latin typeface="微软雅黑" panose="020B0503020204020204" charset="-122"/>
                          <a:ea typeface="微软雅黑" panose="020B0503020204020204" charset="-122"/>
                          <a:cs typeface="微软雅黑" panose="020B0503020204020204" charset="-122"/>
                        </a:rPr>
                        <a:t>应收账款减少部分的</a:t>
                      </a:r>
                      <a:r>
                        <a:rPr kumimoji="0" lang="en-US" altLang="zh-CN" sz="1800" b="1" i="0" u="none" strike="noStrike" cap="none" normalizeH="0" baseline="0" dirty="0">
                          <a:ln>
                            <a:noFill/>
                          </a:ln>
                          <a:solidFill>
                            <a:srgbClr val="0000FF"/>
                          </a:solidFill>
                          <a:effectLst/>
                          <a:latin typeface="微软雅黑" panose="020B0503020204020204" charset="-122"/>
                          <a:ea typeface="微软雅黑" panose="020B0503020204020204" charset="-122"/>
                          <a:cs typeface="微软雅黑" panose="020B0503020204020204" charset="-122"/>
                        </a:rPr>
                        <a:t>DSO</a:t>
                      </a:r>
                      <a:r>
                        <a:rPr kumimoji="0" lang="en-US" altLang="zh-CN" sz="1800" b="1" i="0" u="none" strike="noStrike" cap="none" normalizeH="0" baseline="-30000" dirty="0">
                          <a:ln>
                            <a:noFill/>
                          </a:ln>
                          <a:solidFill>
                            <a:srgbClr val="0000FF"/>
                          </a:solidFill>
                          <a:effectLst/>
                          <a:latin typeface="微软雅黑" panose="020B0503020204020204" charset="-122"/>
                          <a:ea typeface="微软雅黑" panose="020B0503020204020204" charset="-122"/>
                          <a:cs typeface="微软雅黑" panose="020B0503020204020204" charset="-122"/>
                        </a:rPr>
                        <a:t>A</a:t>
                      </a:r>
                      <a:endParaRPr kumimoji="0" lang="en-US" altLang="zh-CN" sz="3200" b="1" i="0" u="none" strike="noStrike" cap="none" normalizeH="0" baseline="0" dirty="0">
                        <a:ln>
                          <a:noFill/>
                        </a:ln>
                        <a:solidFill>
                          <a:srgbClr val="0000FF"/>
                        </a:solidFill>
                        <a:effectLst/>
                        <a:latin typeface="微软雅黑" panose="020B0503020204020204" charset="-122"/>
                        <a:ea typeface="微软雅黑" panose="020B0503020204020204" charset="-122"/>
                        <a:cs typeface="微软雅黑" panose="020B0503020204020204" charset="-122"/>
                      </a:endParaRPr>
                    </a:p>
                  </a:txBody>
                  <a:tcPr marL="91435" marR="91435" marT="51414" marB="514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1" i="0" u="none" strike="noStrike" cap="none" normalizeH="0" baseline="0" dirty="0">
                          <a:ln>
                            <a:noFill/>
                          </a:ln>
                          <a:solidFill>
                            <a:srgbClr val="0000FF"/>
                          </a:solidFill>
                          <a:effectLst/>
                          <a:latin typeface="微软雅黑" panose="020B0503020204020204" charset="-122"/>
                          <a:ea typeface="微软雅黑" panose="020B0503020204020204" charset="-122"/>
                          <a:cs typeface="微软雅黑" panose="020B0503020204020204" charset="-122"/>
                        </a:rPr>
                        <a:t>80</a:t>
                      </a:r>
                      <a:r>
                        <a:rPr kumimoji="0" lang="zh-CN" altLang="en-US" sz="1800" b="1" i="0" u="none" strike="noStrike" cap="none" normalizeH="0" baseline="0" dirty="0">
                          <a:ln>
                            <a:noFill/>
                          </a:ln>
                          <a:solidFill>
                            <a:srgbClr val="0000FF"/>
                          </a:solidFill>
                          <a:effectLst/>
                          <a:latin typeface="微软雅黑" panose="020B0503020204020204" charset="-122"/>
                          <a:ea typeface="微软雅黑" panose="020B0503020204020204" charset="-122"/>
                          <a:cs typeface="微软雅黑" panose="020B0503020204020204" charset="-122"/>
                        </a:rPr>
                        <a:t>天</a:t>
                      </a:r>
                      <a:endParaRPr kumimoji="0" lang="zh-CN" altLang="en-US" sz="3200" b="1" i="0" u="none" strike="noStrike" cap="none" normalizeH="0" baseline="0" dirty="0">
                        <a:ln>
                          <a:noFill/>
                        </a:ln>
                        <a:solidFill>
                          <a:srgbClr val="0000FF"/>
                        </a:solidFill>
                        <a:effectLst/>
                        <a:latin typeface="微软雅黑" panose="020B0503020204020204" charset="-122"/>
                        <a:ea typeface="微软雅黑" panose="020B0503020204020204" charset="-122"/>
                        <a:cs typeface="微软雅黑" panose="020B0503020204020204" charset="-122"/>
                      </a:endParaRPr>
                    </a:p>
                  </a:txBody>
                  <a:tcPr marL="91435" marR="91435" marT="51414" marB="514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rgbClr val="0000FF"/>
                          </a:solidFill>
                          <a:effectLst/>
                          <a:latin typeface="微软雅黑" panose="020B0503020204020204" charset="-122"/>
                          <a:ea typeface="微软雅黑" panose="020B0503020204020204" charset="-122"/>
                          <a:cs typeface="微软雅黑" panose="020B0503020204020204" charset="-122"/>
                        </a:rPr>
                        <a:t>应收账款增加部分的</a:t>
                      </a:r>
                      <a:r>
                        <a:rPr kumimoji="0" lang="en-US" altLang="zh-CN" sz="1800" b="1" i="0" u="none" strike="noStrike" cap="none" normalizeH="0" baseline="0" dirty="0">
                          <a:ln>
                            <a:noFill/>
                          </a:ln>
                          <a:solidFill>
                            <a:srgbClr val="0000FF"/>
                          </a:solidFill>
                          <a:effectLst/>
                          <a:latin typeface="微软雅黑" panose="020B0503020204020204" charset="-122"/>
                          <a:ea typeface="微软雅黑" panose="020B0503020204020204" charset="-122"/>
                          <a:cs typeface="微软雅黑" panose="020B0503020204020204" charset="-122"/>
                        </a:rPr>
                        <a:t>DSO</a:t>
                      </a:r>
                      <a:r>
                        <a:rPr kumimoji="0" lang="en-US" altLang="zh-CN" sz="1800" b="1" i="0" u="none" strike="noStrike" cap="none" normalizeH="0" baseline="-30000" dirty="0">
                          <a:ln>
                            <a:noFill/>
                          </a:ln>
                          <a:solidFill>
                            <a:srgbClr val="0000FF"/>
                          </a:solidFill>
                          <a:effectLst/>
                          <a:latin typeface="微软雅黑" panose="020B0503020204020204" charset="-122"/>
                          <a:ea typeface="微软雅黑" panose="020B0503020204020204" charset="-122"/>
                          <a:cs typeface="微软雅黑" panose="020B0503020204020204" charset="-122"/>
                        </a:rPr>
                        <a:t>B</a:t>
                      </a:r>
                      <a:endParaRPr kumimoji="0" lang="en-US" altLang="zh-CN" sz="3200" b="1" i="0" u="none" strike="noStrike" cap="none" normalizeH="0" baseline="0" dirty="0">
                        <a:ln>
                          <a:noFill/>
                        </a:ln>
                        <a:solidFill>
                          <a:srgbClr val="0000FF"/>
                        </a:solidFill>
                        <a:effectLst/>
                        <a:latin typeface="微软雅黑" panose="020B0503020204020204" charset="-122"/>
                        <a:ea typeface="微软雅黑" panose="020B0503020204020204" charset="-122"/>
                        <a:cs typeface="微软雅黑" panose="020B0503020204020204" charset="-122"/>
                      </a:endParaRPr>
                    </a:p>
                  </a:txBody>
                  <a:tcPr marL="91435" marR="91435" marT="51414" marB="514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1" i="0" u="none" strike="noStrike" cap="none" normalizeH="0" baseline="0" dirty="0">
                          <a:ln>
                            <a:noFill/>
                          </a:ln>
                          <a:solidFill>
                            <a:srgbClr val="0000FF"/>
                          </a:solidFill>
                          <a:effectLst/>
                          <a:latin typeface="微软雅黑" panose="020B0503020204020204" charset="-122"/>
                          <a:ea typeface="微软雅黑" panose="020B0503020204020204" charset="-122"/>
                          <a:cs typeface="微软雅黑" panose="020B0503020204020204" charset="-122"/>
                        </a:rPr>
                        <a:t>90</a:t>
                      </a:r>
                      <a:r>
                        <a:rPr kumimoji="0" lang="zh-CN" altLang="en-US" sz="1800" b="1" i="0" u="none" strike="noStrike" cap="none" normalizeH="0" baseline="0" dirty="0">
                          <a:ln>
                            <a:noFill/>
                          </a:ln>
                          <a:solidFill>
                            <a:srgbClr val="0000FF"/>
                          </a:solidFill>
                          <a:effectLst/>
                          <a:latin typeface="微软雅黑" panose="020B0503020204020204" charset="-122"/>
                          <a:ea typeface="微软雅黑" panose="020B0503020204020204" charset="-122"/>
                          <a:cs typeface="微软雅黑" panose="020B0503020204020204" charset="-122"/>
                        </a:rPr>
                        <a:t>天</a:t>
                      </a:r>
                      <a:endParaRPr kumimoji="0" lang="zh-CN" altLang="en-US" sz="3200" b="1" i="0" u="none" strike="noStrike" cap="none" normalizeH="0" baseline="0" dirty="0">
                        <a:ln>
                          <a:noFill/>
                        </a:ln>
                        <a:solidFill>
                          <a:srgbClr val="0000FF"/>
                        </a:solidFill>
                        <a:effectLst/>
                        <a:latin typeface="微软雅黑" panose="020B0503020204020204" charset="-122"/>
                        <a:ea typeface="微软雅黑" panose="020B0503020204020204" charset="-122"/>
                        <a:cs typeface="微软雅黑" panose="020B0503020204020204" charset="-122"/>
                      </a:endParaRPr>
                    </a:p>
                  </a:txBody>
                  <a:tcPr marL="91435" marR="91435" marT="51414" marB="514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3700">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rgbClr val="0000FF"/>
                          </a:solidFill>
                          <a:effectLst/>
                          <a:latin typeface="微软雅黑" panose="020B0503020204020204" charset="-122"/>
                          <a:ea typeface="微软雅黑" panose="020B0503020204020204" charset="-122"/>
                          <a:cs typeface="微软雅黑" panose="020B0503020204020204" charset="-122"/>
                        </a:rPr>
                        <a:t>账款减少部分的坏帐率</a:t>
                      </a:r>
                      <a:r>
                        <a:rPr kumimoji="0" lang="en-US" altLang="zh-CN" sz="1800" b="1" i="0" u="none" strike="noStrike" cap="none" normalizeH="0" baseline="0">
                          <a:ln>
                            <a:noFill/>
                          </a:ln>
                          <a:solidFill>
                            <a:srgbClr val="0000FF"/>
                          </a:solidFill>
                          <a:effectLst/>
                          <a:latin typeface="微软雅黑" panose="020B0503020204020204" charset="-122"/>
                          <a:ea typeface="微软雅黑" panose="020B0503020204020204" charset="-122"/>
                          <a:cs typeface="微软雅黑" panose="020B0503020204020204" charset="-122"/>
                        </a:rPr>
                        <a:t>B</a:t>
                      </a:r>
                      <a:r>
                        <a:rPr kumimoji="0" lang="en-US" altLang="zh-CN" sz="1800" b="1" i="0" u="none" strike="noStrike" cap="none" normalizeH="0" baseline="-30000">
                          <a:ln>
                            <a:noFill/>
                          </a:ln>
                          <a:solidFill>
                            <a:srgbClr val="0000FF"/>
                          </a:solidFill>
                          <a:effectLst/>
                          <a:latin typeface="微软雅黑" panose="020B0503020204020204" charset="-122"/>
                          <a:ea typeface="微软雅黑" panose="020B0503020204020204" charset="-122"/>
                          <a:cs typeface="微软雅黑" panose="020B0503020204020204" charset="-122"/>
                        </a:rPr>
                        <a:t>A</a:t>
                      </a:r>
                      <a:endParaRPr kumimoji="0" lang="en-US" altLang="zh-CN" sz="3200" b="1" i="0" u="none" strike="noStrike" cap="none" normalizeH="0" baseline="0">
                        <a:ln>
                          <a:noFill/>
                        </a:ln>
                        <a:solidFill>
                          <a:srgbClr val="0000FF"/>
                        </a:solidFill>
                        <a:effectLst/>
                        <a:latin typeface="微软雅黑" panose="020B0503020204020204" charset="-122"/>
                        <a:ea typeface="微软雅黑" panose="020B0503020204020204" charset="-122"/>
                        <a:cs typeface="微软雅黑" panose="020B0503020204020204" charset="-122"/>
                      </a:endParaRPr>
                    </a:p>
                  </a:txBody>
                  <a:tcPr marL="91435" marR="91435" marT="51414" marB="514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rPr>
                        <a:t>4%</a:t>
                      </a:r>
                      <a:endParaRPr kumimoji="0" lang="en-US" altLang="zh-CN" sz="18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endParaRPr>
                    </a:p>
                  </a:txBody>
                  <a:tcPr marL="91435" marR="91435" marT="51414" marB="514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rgbClr val="0000FF"/>
                          </a:solidFill>
                          <a:effectLst/>
                          <a:latin typeface="微软雅黑" panose="020B0503020204020204" charset="-122"/>
                          <a:ea typeface="微软雅黑" panose="020B0503020204020204" charset="-122"/>
                          <a:cs typeface="微软雅黑" panose="020B0503020204020204" charset="-122"/>
                        </a:rPr>
                        <a:t>账款增加部分坏帐率</a:t>
                      </a:r>
                      <a:r>
                        <a:rPr kumimoji="0" lang="en-US" altLang="zh-CN" sz="1800" b="1" i="0" u="none" strike="noStrike" cap="none" normalizeH="0" baseline="0" dirty="0">
                          <a:ln>
                            <a:noFill/>
                          </a:ln>
                          <a:solidFill>
                            <a:srgbClr val="0000FF"/>
                          </a:solidFill>
                          <a:effectLst/>
                          <a:latin typeface="微软雅黑" panose="020B0503020204020204" charset="-122"/>
                          <a:ea typeface="微软雅黑" panose="020B0503020204020204" charset="-122"/>
                          <a:cs typeface="微软雅黑" panose="020B0503020204020204" charset="-122"/>
                        </a:rPr>
                        <a:t>B</a:t>
                      </a:r>
                      <a:r>
                        <a:rPr kumimoji="0" lang="en-US" altLang="zh-CN" sz="1800" b="1" i="0" u="none" strike="noStrike" cap="none" normalizeH="0" baseline="-30000" dirty="0">
                          <a:ln>
                            <a:noFill/>
                          </a:ln>
                          <a:solidFill>
                            <a:srgbClr val="0000FF"/>
                          </a:solidFill>
                          <a:effectLst/>
                          <a:latin typeface="微软雅黑" panose="020B0503020204020204" charset="-122"/>
                          <a:ea typeface="微软雅黑" panose="020B0503020204020204" charset="-122"/>
                          <a:cs typeface="微软雅黑" panose="020B0503020204020204" charset="-122"/>
                        </a:rPr>
                        <a:t>B</a:t>
                      </a:r>
                      <a:r>
                        <a:rPr kumimoji="0" lang="en-US" altLang="zh-CN" sz="1800" b="1" i="0" u="none" strike="noStrike" cap="none" normalizeH="0" baseline="0" dirty="0">
                          <a:ln>
                            <a:noFill/>
                          </a:ln>
                          <a:solidFill>
                            <a:srgbClr val="0000FF"/>
                          </a:solidFill>
                          <a:effectLst/>
                          <a:latin typeface="微软雅黑" panose="020B0503020204020204" charset="-122"/>
                          <a:ea typeface="微软雅黑" panose="020B0503020204020204" charset="-122"/>
                          <a:cs typeface="微软雅黑" panose="020B0503020204020204" charset="-122"/>
                        </a:rPr>
                        <a:t>  </a:t>
                      </a:r>
                      <a:endParaRPr kumimoji="0" lang="en-US" altLang="zh-CN" sz="3200" b="1" i="0" u="none" strike="noStrike" cap="none" normalizeH="0" baseline="0" dirty="0">
                        <a:ln>
                          <a:noFill/>
                        </a:ln>
                        <a:solidFill>
                          <a:srgbClr val="0000FF"/>
                        </a:solidFill>
                        <a:effectLst/>
                        <a:latin typeface="微软雅黑" panose="020B0503020204020204" charset="-122"/>
                        <a:ea typeface="微软雅黑" panose="020B0503020204020204" charset="-122"/>
                        <a:cs typeface="微软雅黑" panose="020B0503020204020204" charset="-122"/>
                      </a:endParaRPr>
                    </a:p>
                  </a:txBody>
                  <a:tcPr marL="91435" marR="91435" marT="51414" marB="514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rPr>
                        <a:t>5%</a:t>
                      </a:r>
                      <a:endParaRPr kumimoji="0" lang="en-US" altLang="zh-CN" sz="18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endParaRPr>
                    </a:p>
                  </a:txBody>
                  <a:tcPr marL="91435" marR="91435" marT="51414" marB="514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8460">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rgbClr val="0000FF"/>
                          </a:solidFill>
                          <a:effectLst/>
                          <a:latin typeface="微软雅黑" panose="020B0503020204020204" charset="-122"/>
                          <a:ea typeface="微软雅黑" panose="020B0503020204020204" charset="-122"/>
                          <a:cs typeface="微软雅黑" panose="020B0503020204020204" charset="-122"/>
                        </a:rPr>
                        <a:t>减少管理费用</a:t>
                      </a:r>
                      <a:r>
                        <a:rPr kumimoji="0" lang="en-US" altLang="zh-CN" sz="1800" b="1" i="0" u="none" strike="noStrike" cap="none" normalizeH="0" baseline="0">
                          <a:ln>
                            <a:noFill/>
                          </a:ln>
                          <a:solidFill>
                            <a:srgbClr val="0000FF"/>
                          </a:solidFill>
                          <a:effectLst/>
                          <a:latin typeface="微软雅黑" panose="020B0503020204020204" charset="-122"/>
                          <a:ea typeface="微软雅黑" panose="020B0503020204020204" charset="-122"/>
                          <a:cs typeface="微软雅黑" panose="020B0503020204020204" charset="-122"/>
                        </a:rPr>
                        <a:t>M</a:t>
                      </a:r>
                      <a:r>
                        <a:rPr kumimoji="0" lang="en-US" altLang="zh-CN" sz="1800" b="1" i="0" u="none" strike="noStrike" cap="none" normalizeH="0" baseline="-30000">
                          <a:ln>
                            <a:noFill/>
                          </a:ln>
                          <a:solidFill>
                            <a:srgbClr val="0000FF"/>
                          </a:solidFill>
                          <a:effectLst/>
                          <a:latin typeface="微软雅黑" panose="020B0503020204020204" charset="-122"/>
                          <a:ea typeface="微软雅黑" panose="020B0503020204020204" charset="-122"/>
                          <a:cs typeface="微软雅黑" panose="020B0503020204020204" charset="-122"/>
                        </a:rPr>
                        <a:t>A</a:t>
                      </a:r>
                      <a:r>
                        <a:rPr kumimoji="0" lang="en-US" altLang="zh-CN" sz="1800" b="1" i="0" u="none" strike="noStrike" cap="none" normalizeH="0" baseline="0">
                          <a:ln>
                            <a:noFill/>
                          </a:ln>
                          <a:solidFill>
                            <a:srgbClr val="0000FF"/>
                          </a:solidFill>
                          <a:effectLst/>
                          <a:latin typeface="微软雅黑" panose="020B0503020204020204" charset="-122"/>
                          <a:ea typeface="微软雅黑" panose="020B0503020204020204" charset="-122"/>
                          <a:cs typeface="微软雅黑" panose="020B0503020204020204" charset="-122"/>
                        </a:rPr>
                        <a:t> </a:t>
                      </a:r>
                      <a:endParaRPr kumimoji="0" lang="en-US" altLang="zh-CN" sz="3200" b="1" i="0" u="none" strike="noStrike" cap="none" normalizeH="0" baseline="0">
                        <a:ln>
                          <a:noFill/>
                        </a:ln>
                        <a:solidFill>
                          <a:srgbClr val="0000FF"/>
                        </a:solidFill>
                        <a:effectLst/>
                        <a:latin typeface="微软雅黑" panose="020B0503020204020204" charset="-122"/>
                        <a:ea typeface="微软雅黑" panose="020B0503020204020204" charset="-122"/>
                        <a:cs typeface="微软雅黑" panose="020B0503020204020204" charset="-122"/>
                      </a:endParaRPr>
                    </a:p>
                  </a:txBody>
                  <a:tcPr marL="91435" marR="91435" marT="51414" marB="514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微软雅黑" panose="020B0503020204020204" charset="-122"/>
                          <a:ea typeface="微软雅黑" panose="020B0503020204020204" charset="-122"/>
                          <a:cs typeface="Times New Roman" panose="02020603050405020304" charset="0"/>
                        </a:rPr>
                        <a:t>1%</a:t>
                      </a:r>
                      <a:endParaRPr kumimoji="0" lang="en-US" altLang="zh-CN" sz="1800" b="1" i="0" u="none" strike="noStrike" cap="none" normalizeH="0" baseline="0">
                        <a:ln>
                          <a:noFill/>
                        </a:ln>
                        <a:solidFill>
                          <a:srgbClr val="0000FF"/>
                        </a:solidFill>
                        <a:effectLst/>
                        <a:latin typeface="微软雅黑" panose="020B0503020204020204" charset="-122"/>
                        <a:ea typeface="微软雅黑" panose="020B0503020204020204" charset="-122"/>
                        <a:cs typeface="Times New Roman" panose="02020603050405020304" charset="0"/>
                      </a:endParaRPr>
                    </a:p>
                  </a:txBody>
                  <a:tcPr marL="91435" marR="91435" marT="51414" marB="514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rgbClr val="0000FF"/>
                          </a:solidFill>
                          <a:effectLst/>
                          <a:latin typeface="微软雅黑" panose="020B0503020204020204" charset="-122"/>
                          <a:ea typeface="微软雅黑" panose="020B0503020204020204" charset="-122"/>
                          <a:cs typeface="微软雅黑" panose="020B0503020204020204" charset="-122"/>
                        </a:rPr>
                        <a:t>增加管理费用</a:t>
                      </a:r>
                      <a:r>
                        <a:rPr kumimoji="0" lang="en-US" altLang="zh-CN" sz="1800" b="1" i="0" u="none" strike="noStrike" cap="none" normalizeH="0" baseline="0" dirty="0">
                          <a:ln>
                            <a:noFill/>
                          </a:ln>
                          <a:solidFill>
                            <a:srgbClr val="0000FF"/>
                          </a:solidFill>
                          <a:effectLst/>
                          <a:latin typeface="微软雅黑" panose="020B0503020204020204" charset="-122"/>
                          <a:ea typeface="微软雅黑" panose="020B0503020204020204" charset="-122"/>
                          <a:cs typeface="微软雅黑" panose="020B0503020204020204" charset="-122"/>
                        </a:rPr>
                        <a:t>M</a:t>
                      </a:r>
                      <a:r>
                        <a:rPr kumimoji="0" lang="en-US" altLang="zh-CN" sz="1800" b="1" i="0" u="none" strike="noStrike" cap="none" normalizeH="0" baseline="-30000" dirty="0">
                          <a:ln>
                            <a:noFill/>
                          </a:ln>
                          <a:solidFill>
                            <a:srgbClr val="0000FF"/>
                          </a:solidFill>
                          <a:effectLst/>
                          <a:latin typeface="微软雅黑" panose="020B0503020204020204" charset="-122"/>
                          <a:ea typeface="微软雅黑" panose="020B0503020204020204" charset="-122"/>
                          <a:cs typeface="微软雅黑" panose="020B0503020204020204" charset="-122"/>
                        </a:rPr>
                        <a:t>B</a:t>
                      </a:r>
                      <a:r>
                        <a:rPr kumimoji="0" lang="en-US" altLang="zh-CN" sz="1800" b="1" i="0" u="none" strike="noStrike" cap="none" normalizeH="0" baseline="0" dirty="0">
                          <a:ln>
                            <a:noFill/>
                          </a:ln>
                          <a:solidFill>
                            <a:srgbClr val="0000FF"/>
                          </a:solidFill>
                          <a:effectLst/>
                          <a:latin typeface="微软雅黑" panose="020B0503020204020204" charset="-122"/>
                          <a:ea typeface="微软雅黑" panose="020B0503020204020204" charset="-122"/>
                          <a:cs typeface="微软雅黑" panose="020B0503020204020204" charset="-122"/>
                        </a:rPr>
                        <a:t> </a:t>
                      </a:r>
                      <a:endParaRPr kumimoji="0" lang="en-US" altLang="zh-CN" sz="3200" b="1" i="0" u="none" strike="noStrike" cap="none" normalizeH="0" baseline="0" dirty="0">
                        <a:ln>
                          <a:noFill/>
                        </a:ln>
                        <a:solidFill>
                          <a:srgbClr val="0000FF"/>
                        </a:solidFill>
                        <a:effectLst/>
                        <a:latin typeface="微软雅黑" panose="020B0503020204020204" charset="-122"/>
                        <a:ea typeface="微软雅黑" panose="020B0503020204020204" charset="-122"/>
                        <a:cs typeface="微软雅黑" panose="020B0503020204020204" charset="-122"/>
                      </a:endParaRPr>
                    </a:p>
                  </a:txBody>
                  <a:tcPr marL="91435" marR="91435" marT="51414" marB="514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rPr>
                        <a:t>1%</a:t>
                      </a:r>
                      <a:endParaRPr kumimoji="0" lang="en-US" altLang="zh-CN" sz="18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endParaRPr>
                    </a:p>
                  </a:txBody>
                  <a:tcPr marL="91435" marR="91435" marT="51414" marB="514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6" name="Group 137"/>
          <p:cNvGraphicFramePr>
            <a:graphicFrameLocks noGrp="true"/>
          </p:cNvGraphicFramePr>
          <p:nvPr/>
        </p:nvGraphicFramePr>
        <p:xfrm>
          <a:off x="2603500" y="1094105"/>
          <a:ext cx="6983202" cy="2853690"/>
        </p:xfrm>
        <a:graphic>
          <a:graphicData uri="http://schemas.openxmlformats.org/drawingml/2006/table">
            <a:tbl>
              <a:tblPr/>
              <a:tblGrid>
                <a:gridCol w="3428365"/>
                <a:gridCol w="3554837"/>
              </a:tblGrid>
              <a:tr h="40767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项目</a:t>
                      </a:r>
                      <a:endParaRPr kumimoji="0" lang="zh-CN" altLang="en-US"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9" marR="91439" marT="51380" marB="5138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数据</a:t>
                      </a:r>
                      <a:endParaRPr kumimoji="0" lang="zh-CN" altLang="en-US"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9" marR="91439" marT="51380" marB="5138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753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目前的应收账款额：</a:t>
                      </a:r>
                      <a:r>
                        <a:rPr kumimoji="0" lang="en-US" altLang="zh-CN"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A</a:t>
                      </a:r>
                      <a:r>
                        <a:rPr kumimoji="0" lang="en-US" altLang="zh-CN" sz="2000" b="0" i="0" u="none" strike="noStrike" cap="none" normalizeH="0" baseline="-30000" dirty="0">
                          <a:ln>
                            <a:noFill/>
                          </a:ln>
                          <a:solidFill>
                            <a:srgbClr val="130401"/>
                          </a:solidFill>
                          <a:effectLst/>
                          <a:latin typeface="微软雅黑" panose="020B0503020204020204" charset="-122"/>
                          <a:ea typeface="微软雅黑" panose="020B0503020204020204" charset="-122"/>
                          <a:cs typeface="微软雅黑" panose="020B0503020204020204" charset="-122"/>
                        </a:rPr>
                        <a:t>0 </a:t>
                      </a:r>
                      <a:endParaRPr kumimoji="0" lang="en-US" altLang="zh-CN"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endParaRPr>
                    </a:p>
                  </a:txBody>
                  <a:tcPr marL="91439" marR="91439" marT="51380" marB="5138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8</a:t>
                      </a:r>
                      <a:r>
                        <a:rPr kumimoji="0" lang="en-US" altLang="zh-CN"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00</a:t>
                      </a: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万</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endParaRPr>
                    </a:p>
                  </a:txBody>
                  <a:tcPr marL="91439" marR="91439" marT="51380" marB="5138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753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销售利润率： </a:t>
                      </a:r>
                      <a:r>
                        <a:rPr kumimoji="0" lang="en-US" altLang="zh-CN"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P</a:t>
                      </a: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a:t>
                      </a:r>
                      <a:endParaRPr kumimoji="0" lang="en-US" altLang="zh-CN"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endParaRPr>
                    </a:p>
                  </a:txBody>
                  <a:tcPr marL="91439" marR="91439" marT="51380" marB="5138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15%</a:t>
                      </a:r>
                      <a:endParaRPr kumimoji="0" lang="en-US" altLang="zh-CN"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L="91439" marR="91439" marT="51380" marB="5138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753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平均坏帐损失率：</a:t>
                      </a:r>
                      <a:r>
                        <a:rPr kumimoji="0" lang="en-US" altLang="zh-CN"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B</a:t>
                      </a:r>
                      <a:r>
                        <a:rPr kumimoji="0" lang="en-US" altLang="zh-CN" sz="2000" b="0" i="0" u="none" strike="noStrike" cap="none" normalizeH="0" baseline="-30000" dirty="0">
                          <a:ln>
                            <a:noFill/>
                          </a:ln>
                          <a:solidFill>
                            <a:srgbClr val="130401"/>
                          </a:solidFill>
                          <a:effectLst/>
                          <a:latin typeface="微软雅黑" panose="020B0503020204020204" charset="-122"/>
                          <a:ea typeface="微软雅黑" panose="020B0503020204020204" charset="-122"/>
                          <a:cs typeface="微软雅黑" panose="020B0503020204020204" charset="-122"/>
                        </a:rPr>
                        <a:t>0</a:t>
                      </a:r>
                      <a:endParaRPr kumimoji="0" lang="en-US" altLang="zh-CN"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endParaRPr>
                    </a:p>
                  </a:txBody>
                  <a:tcPr marL="91439" marR="91439" marT="51380" marB="5138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3%</a:t>
                      </a:r>
                      <a:endParaRPr kumimoji="0" lang="en-US" altLang="zh-CN"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L="91439" marR="91439" marT="51380" marB="5138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753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信用条件：</a:t>
                      </a:r>
                      <a:r>
                        <a:rPr kumimoji="0" lang="en-US" altLang="zh-CN"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C</a:t>
                      </a:r>
                      <a:r>
                        <a:rPr kumimoji="0" lang="en-US" altLang="zh-CN" sz="2000" b="0" i="0" u="none" strike="noStrike" cap="none" normalizeH="0" baseline="-30000" dirty="0">
                          <a:ln>
                            <a:noFill/>
                          </a:ln>
                          <a:solidFill>
                            <a:srgbClr val="130401"/>
                          </a:solidFill>
                          <a:effectLst/>
                          <a:latin typeface="微软雅黑" panose="020B0503020204020204" charset="-122"/>
                          <a:ea typeface="微软雅黑" panose="020B0503020204020204" charset="-122"/>
                          <a:cs typeface="微软雅黑" panose="020B0503020204020204" charset="-122"/>
                        </a:rPr>
                        <a:t>0</a:t>
                      </a:r>
                      <a:r>
                        <a:rPr kumimoji="0" lang="en-US" altLang="zh-CN"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 </a:t>
                      </a:r>
                      <a:endParaRPr kumimoji="0" lang="en-US" altLang="zh-CN"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endParaRPr>
                    </a:p>
                  </a:txBody>
                  <a:tcPr marL="91439" marR="91439" marT="51380" marB="5138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30</a:t>
                      </a: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天</a:t>
                      </a:r>
                      <a:endParaRPr kumimoji="0" lang="en-US" altLang="zh-CN"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endParaRPr>
                    </a:p>
                  </a:txBody>
                  <a:tcPr marL="91439" marR="91439" marT="51380" marB="5138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7534">
                <a:tc>
                  <a:txBody>
                    <a:bodyPr/>
                    <a:p>
                      <a:pPr marL="0" marR="0" lvl="0" indent="0" algn="ctr" defTabSz="914400" rtl="0" eaLnBrk="1" fontAlgn="base" latinLnBrk="0" hangingPunct="1">
                        <a:spcBef>
                          <a:spcPct val="0"/>
                        </a:spcBef>
                        <a:spcAft>
                          <a:spcPct val="0"/>
                        </a:spcAft>
                        <a:buClrTx/>
                        <a:buSzTx/>
                        <a:buFontTx/>
                        <a:buNone/>
                      </a:pPr>
                      <a:r>
                        <a:rPr kumimoji="0" lang="en-US" altLang="zh-CN"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DSO</a:t>
                      </a:r>
                      <a:r>
                        <a:rPr kumimoji="0" lang="en-US" altLang="zh-CN" sz="2000" b="0" i="0" u="none" strike="noStrike" cap="none" normalizeH="0" baseline="-30000" dirty="0">
                          <a:ln>
                            <a:noFill/>
                          </a:ln>
                          <a:solidFill>
                            <a:srgbClr val="130401"/>
                          </a:solidFill>
                          <a:effectLst/>
                          <a:latin typeface="微软雅黑" panose="020B0503020204020204" charset="-122"/>
                          <a:ea typeface="微软雅黑" panose="020B0503020204020204" charset="-122"/>
                          <a:cs typeface="Times New Roman" panose="02020603050405020304" charset="0"/>
                        </a:rPr>
                        <a:t>0</a:t>
                      </a:r>
                      <a:endParaRPr kumimoji="0" lang="en-US" altLang="zh-CN"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L="91439" marR="91439" marT="51380" marB="5138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65</a:t>
                      </a: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天</a:t>
                      </a:r>
                      <a:endParaRPr kumimoji="0" lang="en-US" altLang="zh-CN"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endParaRPr>
                    </a:p>
                  </a:txBody>
                  <a:tcPr marL="91439" marR="91439" marT="51380" marB="5138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7534">
                <a:tc>
                  <a: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机会成本： </a:t>
                      </a:r>
                      <a:r>
                        <a:rPr kumimoji="0" lang="pt-BR" altLang="zh-CN"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R</a:t>
                      </a:r>
                      <a:r>
                        <a:rPr kumimoji="0" lang="pt-BR" altLang="zh-CN" sz="2000" b="0" i="0" u="none" strike="noStrike" cap="none" normalizeH="0" baseline="-30000" dirty="0">
                          <a:ln>
                            <a:noFill/>
                          </a:ln>
                          <a:solidFill>
                            <a:srgbClr val="130401"/>
                          </a:solidFill>
                          <a:effectLst/>
                          <a:latin typeface="微软雅黑" panose="020B0503020204020204" charset="-122"/>
                          <a:ea typeface="微软雅黑" panose="020B0503020204020204" charset="-122"/>
                          <a:cs typeface="微软雅黑" panose="020B0503020204020204" charset="-122"/>
                          <a:sym typeface="Wingdings 2" panose="05020102010507070707" pitchFamily="18" charset="2"/>
                        </a:rPr>
                        <a:t>0</a:t>
                      </a:r>
                      <a:endParaRPr kumimoji="0" lang="en-US" altLang="zh-CN"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sym typeface="Wingdings 2" panose="05020102010507070707" pitchFamily="18" charset="2"/>
                      </a:endParaRPr>
                    </a:p>
                  </a:txBody>
                  <a:tcPr marL="91439" marR="91439" marT="51380" marB="5138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12%</a:t>
                      </a:r>
                      <a:endParaRPr kumimoji="0" lang="en-US" altLang="zh-CN"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L="91439" marR="91439" marT="51380" marB="5138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（二）赊销额度计算</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8" name="Group 131"/>
          <p:cNvGraphicFramePr>
            <a:graphicFrameLocks noGrp="true"/>
          </p:cNvGraphicFramePr>
          <p:nvPr/>
        </p:nvGraphicFramePr>
        <p:xfrm>
          <a:off x="897255" y="1815465"/>
          <a:ext cx="10397490" cy="3227070"/>
        </p:xfrm>
        <a:graphic>
          <a:graphicData uri="http://schemas.openxmlformats.org/drawingml/2006/table">
            <a:tbl>
              <a:tblPr/>
              <a:tblGrid>
                <a:gridCol w="1736725"/>
                <a:gridCol w="4615815"/>
                <a:gridCol w="4044950"/>
              </a:tblGrid>
              <a:tr h="383540">
                <a:tc>
                  <a:txBody>
                    <a:bodyPr/>
                    <a:p>
                      <a:pPr marL="0" marR="0" lvl="0" indent="0" algn="ctr" defTabSz="914400" rtl="0" eaLnBrk="1" fontAlgn="base" latinLnBrk="0" hangingPunct="1">
                        <a:spcBef>
                          <a:spcPct val="0"/>
                        </a:spcBef>
                        <a:spcAft>
                          <a:spcPct val="0"/>
                        </a:spcAft>
                        <a:buClrTx/>
                        <a:buSzTx/>
                        <a:buFontTx/>
                        <a:buNone/>
                      </a:pPr>
                      <a:r>
                        <a:rPr kumimoji="0" lang="zh-CN" altLang="en-US" sz="1900" b="1"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项目</a:t>
                      </a:r>
                      <a:endParaRPr kumimoji="0" lang="zh-CN" altLang="en-US" sz="1900" b="1"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L="91432" marR="91432" marT="47271" marB="4727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900" b="1"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A</a:t>
                      </a:r>
                      <a:r>
                        <a:rPr kumimoji="0" lang="zh-CN" altLang="en-US" sz="1900" b="1"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方案</a:t>
                      </a:r>
                      <a:endParaRPr kumimoji="0" lang="zh-CN" altLang="en-US" sz="3300" b="1"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endParaRPr>
                    </a:p>
                  </a:txBody>
                  <a:tcPr marL="91432" marR="91432" marT="47271" marB="4727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900" b="1"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B</a:t>
                      </a:r>
                      <a:r>
                        <a:rPr kumimoji="0" lang="zh-CN" altLang="en-US" sz="1900" b="1"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方案</a:t>
                      </a:r>
                      <a:endParaRPr kumimoji="0" lang="zh-CN" altLang="en-US" sz="3300" b="1"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endParaRPr>
                    </a:p>
                  </a:txBody>
                  <a:tcPr marL="91432" marR="91432" marT="47271" marB="4727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3540">
                <a:tc>
                  <a:txBody>
                    <a:bodyPr/>
                    <a:p>
                      <a:pPr marL="0" marR="0" lvl="0" indent="0" algn="ctr" defTabSz="914400" rtl="0" eaLnBrk="1" fontAlgn="base" latinLnBrk="0" hangingPunct="1">
                        <a:spcBef>
                          <a:spcPct val="0"/>
                        </a:spcBef>
                        <a:spcAft>
                          <a:spcPct val="0"/>
                        </a:spcAft>
                        <a:buClrTx/>
                        <a:buSzTx/>
                        <a:buFontTx/>
                        <a:buNone/>
                      </a:pPr>
                      <a:r>
                        <a:rPr kumimoji="0" lang="zh-CN" altLang="en-US"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利润变化</a:t>
                      </a:r>
                      <a:endParaRPr kumimoji="0" lang="zh-CN" altLang="en-US"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L="91432" marR="91432" marT="47271" marB="4727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pt-BR" altLang="zh-CN"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P</a:t>
                      </a:r>
                      <a:r>
                        <a:rPr kumimoji="0" lang="pt-BR" altLang="zh-CN" sz="1900" b="0" i="0" u="none" strike="noStrike" cap="none" normalizeH="0" baseline="-30000" dirty="0">
                          <a:ln>
                            <a:noFill/>
                          </a:ln>
                          <a:solidFill>
                            <a:srgbClr val="130401"/>
                          </a:solidFill>
                          <a:effectLst/>
                          <a:latin typeface="微软雅黑" panose="020B0503020204020204" charset="-122"/>
                          <a:ea typeface="微软雅黑" panose="020B0503020204020204" charset="-122"/>
                          <a:cs typeface="微软雅黑" panose="020B0503020204020204" charset="-122"/>
                        </a:rPr>
                        <a:t>A</a:t>
                      </a:r>
                      <a:r>
                        <a:rPr kumimoji="0" lang="pt-BR" altLang="zh-CN"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 = (A</a:t>
                      </a:r>
                      <a:r>
                        <a:rPr kumimoji="0" lang="pt-BR" altLang="zh-CN" sz="1900" b="0" i="0" u="none" strike="noStrike" cap="none" normalizeH="0" baseline="-30000" dirty="0">
                          <a:ln>
                            <a:noFill/>
                          </a:ln>
                          <a:solidFill>
                            <a:srgbClr val="130401"/>
                          </a:solidFill>
                          <a:effectLst/>
                          <a:latin typeface="微软雅黑" panose="020B0503020204020204" charset="-122"/>
                          <a:ea typeface="微软雅黑" panose="020B0503020204020204" charset="-122"/>
                          <a:cs typeface="微软雅黑" panose="020B0503020204020204" charset="-122"/>
                        </a:rPr>
                        <a:t>A</a:t>
                      </a:r>
                      <a:r>
                        <a:rPr kumimoji="0" lang="pt-BR" altLang="zh-CN"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 A</a:t>
                      </a:r>
                      <a:r>
                        <a:rPr kumimoji="0" lang="pt-BR" altLang="zh-CN" sz="1900" b="0" i="0" u="none" strike="noStrike" cap="none" normalizeH="0" baseline="-30000" dirty="0">
                          <a:ln>
                            <a:noFill/>
                          </a:ln>
                          <a:solidFill>
                            <a:srgbClr val="130401"/>
                          </a:solidFill>
                          <a:effectLst/>
                          <a:latin typeface="微软雅黑" panose="020B0503020204020204" charset="-122"/>
                          <a:ea typeface="微软雅黑" panose="020B0503020204020204" charset="-122"/>
                          <a:cs typeface="微软雅黑" panose="020B0503020204020204" charset="-122"/>
                        </a:rPr>
                        <a:t>0</a:t>
                      </a:r>
                      <a:r>
                        <a:rPr kumimoji="0" lang="pt-BR" altLang="zh-CN"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 ) </a:t>
                      </a:r>
                      <a:r>
                        <a:rPr kumimoji="0" lang="en-US" altLang="zh-CN"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sym typeface="Wingdings 2" panose="05020102010507070707" pitchFamily="18" charset="2"/>
                        </a:rPr>
                        <a:t></a:t>
                      </a:r>
                      <a:r>
                        <a:rPr kumimoji="0" lang="pt-BR" altLang="zh-CN"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 P’=</a:t>
                      </a:r>
                      <a:r>
                        <a:rPr kumimoji="0" lang="zh-CN" altLang="pt-BR"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sym typeface="Wingdings 2" panose="05020102010507070707" pitchFamily="18" charset="2"/>
                        </a:rPr>
                        <a:t>－</a:t>
                      </a:r>
                      <a:r>
                        <a:rPr kumimoji="0" lang="pt-BR" altLang="zh-CN"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sym typeface="Wingdings 2" panose="05020102010507070707" pitchFamily="18" charset="2"/>
                        </a:rPr>
                        <a:t>45</a:t>
                      </a:r>
                      <a:endParaRPr kumimoji="0" lang="pt-BR" altLang="zh-CN"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sym typeface="Wingdings 2" panose="05020102010507070707" pitchFamily="18" charset="2"/>
                      </a:endParaRPr>
                    </a:p>
                  </a:txBody>
                  <a:tcPr marL="91432" marR="91432" marT="47271" marB="4727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pt-BR" altLang="zh-CN" sz="19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rPr>
                        <a:t>P</a:t>
                      </a:r>
                      <a:r>
                        <a:rPr kumimoji="0" lang="pt-BR" altLang="zh-CN" sz="1900" b="0" i="0" u="none" strike="noStrike" cap="none" normalizeH="0" baseline="-30000">
                          <a:ln>
                            <a:noFill/>
                          </a:ln>
                          <a:solidFill>
                            <a:srgbClr val="130401"/>
                          </a:solidFill>
                          <a:effectLst/>
                          <a:latin typeface="微软雅黑" panose="020B0503020204020204" charset="-122"/>
                          <a:ea typeface="微软雅黑" panose="020B0503020204020204" charset="-122"/>
                          <a:cs typeface="微软雅黑" panose="020B0503020204020204" charset="-122"/>
                        </a:rPr>
                        <a:t>B</a:t>
                      </a:r>
                      <a:r>
                        <a:rPr kumimoji="0" lang="pt-BR" altLang="zh-CN" sz="19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rPr>
                        <a:t> = ( A</a:t>
                      </a:r>
                      <a:r>
                        <a:rPr kumimoji="0" lang="pt-BR" altLang="zh-CN" sz="1900" b="0" i="0" u="none" strike="noStrike" cap="none" normalizeH="0" baseline="-30000">
                          <a:ln>
                            <a:noFill/>
                          </a:ln>
                          <a:solidFill>
                            <a:srgbClr val="130401"/>
                          </a:solidFill>
                          <a:effectLst/>
                          <a:latin typeface="微软雅黑" panose="020B0503020204020204" charset="-122"/>
                          <a:ea typeface="微软雅黑" panose="020B0503020204020204" charset="-122"/>
                          <a:cs typeface="微软雅黑" panose="020B0503020204020204" charset="-122"/>
                        </a:rPr>
                        <a:t>B</a:t>
                      </a:r>
                      <a:r>
                        <a:rPr kumimoji="0" lang="pt-BR" altLang="zh-CN" sz="19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rPr>
                        <a:t> - A</a:t>
                      </a:r>
                      <a:r>
                        <a:rPr kumimoji="0" lang="pt-BR" altLang="zh-CN" sz="1900" b="0" i="0" u="none" strike="noStrike" cap="none" normalizeH="0" baseline="-30000">
                          <a:ln>
                            <a:noFill/>
                          </a:ln>
                          <a:solidFill>
                            <a:srgbClr val="130401"/>
                          </a:solidFill>
                          <a:effectLst/>
                          <a:latin typeface="微软雅黑" panose="020B0503020204020204" charset="-122"/>
                          <a:ea typeface="微软雅黑" panose="020B0503020204020204" charset="-122"/>
                          <a:cs typeface="微软雅黑" panose="020B0503020204020204" charset="-122"/>
                        </a:rPr>
                        <a:t>0</a:t>
                      </a:r>
                      <a:r>
                        <a:rPr kumimoji="0" lang="pt-BR" altLang="zh-CN" sz="19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rPr>
                        <a:t> ) </a:t>
                      </a:r>
                      <a:r>
                        <a:rPr kumimoji="0" lang="en-US" altLang="zh-CN" sz="19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sym typeface="Wingdings 2" panose="05020102010507070707" pitchFamily="18" charset="2"/>
                        </a:rPr>
                        <a:t></a:t>
                      </a:r>
                      <a:r>
                        <a:rPr kumimoji="0" lang="pt-BR" altLang="zh-CN" sz="19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rPr>
                        <a:t> P’=60</a:t>
                      </a:r>
                      <a:endParaRPr kumimoji="0" lang="pt-BR" altLang="zh-CN" sz="19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sym typeface="Wingdings 2" panose="05020102010507070707" pitchFamily="18" charset="2"/>
                      </a:endParaRPr>
                    </a:p>
                  </a:txBody>
                  <a:tcPr marL="91432" marR="91432" marT="47271" marB="4727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74090">
                <a:tc>
                  <a:txBody>
                    <a:bodyPr/>
                    <a:p>
                      <a:pPr marL="0" marR="0" lvl="0" indent="0" algn="ctr" defTabSz="914400" rtl="0" eaLnBrk="1" fontAlgn="base" latinLnBrk="0" hangingPunct="1">
                        <a:spcBef>
                          <a:spcPct val="0"/>
                        </a:spcBef>
                        <a:spcAft>
                          <a:spcPct val="0"/>
                        </a:spcAft>
                        <a:buClrTx/>
                        <a:buSzTx/>
                        <a:buFontTx/>
                        <a:buNone/>
                      </a:pPr>
                      <a:r>
                        <a:rPr kumimoji="0" lang="zh-CN" altLang="en-US"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机会成本变化</a:t>
                      </a:r>
                      <a:endParaRPr kumimoji="0" lang="zh-CN" altLang="en-US"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L="91432" marR="91432" marT="47271" marB="4727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pt-BR"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I</a:t>
                      </a:r>
                      <a:r>
                        <a:rPr kumimoji="0" lang="pt-BR" altLang="zh-CN" sz="1800" b="0" i="0" u="none" strike="noStrike" cap="none" normalizeH="0" baseline="-30000" dirty="0">
                          <a:ln>
                            <a:noFill/>
                          </a:ln>
                          <a:solidFill>
                            <a:srgbClr val="130401"/>
                          </a:solidFill>
                          <a:effectLst/>
                          <a:latin typeface="微软雅黑" panose="020B0503020204020204" charset="-122"/>
                          <a:ea typeface="微软雅黑" panose="020B0503020204020204" charset="-122"/>
                          <a:cs typeface="微软雅黑" panose="020B0503020204020204" charset="-122"/>
                        </a:rPr>
                        <a:t>A</a:t>
                      </a:r>
                      <a:r>
                        <a:rPr kumimoji="0" lang="pt-BR"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 DSO</a:t>
                      </a:r>
                      <a:r>
                        <a:rPr kumimoji="0" lang="pt-BR" altLang="zh-CN" sz="1800" b="0" i="0" u="none" strike="noStrike" cap="none" normalizeH="0" baseline="-30000" dirty="0">
                          <a:ln>
                            <a:noFill/>
                          </a:ln>
                          <a:solidFill>
                            <a:srgbClr val="130401"/>
                          </a:solidFill>
                          <a:effectLst/>
                          <a:latin typeface="微软雅黑" panose="020B0503020204020204" charset="-122"/>
                          <a:ea typeface="微软雅黑" panose="020B0503020204020204" charset="-122"/>
                          <a:cs typeface="微软雅黑" panose="020B0503020204020204" charset="-122"/>
                        </a:rPr>
                        <a:t>A</a:t>
                      </a:r>
                      <a:r>
                        <a:rPr kumimoji="0" lang="pt-BR"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/365 </a:t>
                      </a: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sym typeface="Wingdings 2" panose="05020102010507070707" pitchFamily="18" charset="2"/>
                        </a:rPr>
                        <a:t></a:t>
                      </a:r>
                      <a:r>
                        <a:rPr kumimoji="0" lang="pt-BR"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 (A</a:t>
                      </a:r>
                      <a:r>
                        <a:rPr kumimoji="0" lang="pt-BR" altLang="zh-CN" sz="1800" b="0" i="0" u="none" strike="noStrike" cap="none" normalizeH="0" baseline="-30000" dirty="0">
                          <a:ln>
                            <a:noFill/>
                          </a:ln>
                          <a:solidFill>
                            <a:srgbClr val="130401"/>
                          </a:solidFill>
                          <a:effectLst/>
                          <a:latin typeface="微软雅黑" panose="020B0503020204020204" charset="-122"/>
                          <a:ea typeface="微软雅黑" panose="020B0503020204020204" charset="-122"/>
                          <a:cs typeface="微软雅黑" panose="020B0503020204020204" charset="-122"/>
                          <a:sym typeface="Wingdings 2" panose="05020102010507070707" pitchFamily="18" charset="2"/>
                        </a:rPr>
                        <a:t>A</a:t>
                      </a:r>
                      <a:r>
                        <a:rPr kumimoji="0" lang="pt-BR"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sym typeface="Wingdings 2" panose="05020102010507070707" pitchFamily="18" charset="2"/>
                        </a:rPr>
                        <a:t>- A</a:t>
                      </a:r>
                      <a:r>
                        <a:rPr kumimoji="0" lang="pt-BR" altLang="zh-CN" sz="1800" b="0" i="0" u="none" strike="noStrike" cap="none" normalizeH="0" baseline="-30000" dirty="0">
                          <a:ln>
                            <a:noFill/>
                          </a:ln>
                          <a:solidFill>
                            <a:srgbClr val="130401"/>
                          </a:solidFill>
                          <a:effectLst/>
                          <a:latin typeface="微软雅黑" panose="020B0503020204020204" charset="-122"/>
                          <a:ea typeface="微软雅黑" panose="020B0503020204020204" charset="-122"/>
                          <a:cs typeface="微软雅黑" panose="020B0503020204020204" charset="-122"/>
                          <a:sym typeface="Wingdings 2" panose="05020102010507070707" pitchFamily="18" charset="2"/>
                        </a:rPr>
                        <a:t>0</a:t>
                      </a:r>
                      <a:r>
                        <a:rPr kumimoji="0" lang="pt-BR"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sym typeface="Wingdings 2" panose="05020102010507070707" pitchFamily="18" charset="2"/>
                        </a:rPr>
                        <a:t> ) </a:t>
                      </a: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sym typeface="Wingdings 2" panose="05020102010507070707" pitchFamily="18" charset="2"/>
                        </a:rPr>
                        <a:t></a:t>
                      </a:r>
                      <a:r>
                        <a:rPr kumimoji="0" lang="pt-BR"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 R</a:t>
                      </a:r>
                      <a:r>
                        <a:rPr kumimoji="0" lang="pt-BR" altLang="zh-CN" sz="1800" b="0" i="0" u="none" strike="noStrike" cap="none" normalizeH="0" baseline="-30000" dirty="0">
                          <a:ln>
                            <a:noFill/>
                          </a:ln>
                          <a:solidFill>
                            <a:srgbClr val="130401"/>
                          </a:solidFill>
                          <a:effectLst/>
                          <a:latin typeface="微软雅黑" panose="020B0503020204020204" charset="-122"/>
                          <a:ea typeface="微软雅黑" panose="020B0503020204020204" charset="-122"/>
                          <a:cs typeface="微软雅黑" panose="020B0503020204020204" charset="-122"/>
                          <a:sym typeface="Wingdings 2" panose="05020102010507070707" pitchFamily="18" charset="2"/>
                        </a:rPr>
                        <a:t>0</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sym typeface="Wingdings 2" panose="05020102010507070707" pitchFamily="18" charset="2"/>
                      </a:endParaRPr>
                    </a:p>
                    <a:p>
                      <a:pPr marL="0" marR="0" lvl="0" indent="0" algn="ctr" defTabSz="914400" rtl="0" eaLnBrk="0" fontAlgn="base" latinLnBrk="0" hangingPunct="0">
                        <a:spcBef>
                          <a:spcPct val="0"/>
                        </a:spcBef>
                        <a:spcAft>
                          <a:spcPct val="0"/>
                        </a:spcAft>
                        <a:buClrTx/>
                        <a:buSzTx/>
                        <a:buFontTx/>
                        <a:buNone/>
                      </a:pPr>
                      <a:r>
                        <a:rPr kumimoji="0" lang="pt-BR" altLang="zh-CN"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sym typeface="Wingdings 2" panose="05020102010507070707" pitchFamily="18" charset="2"/>
                        </a:rPr>
                        <a:t>=80/365</a:t>
                      </a:r>
                      <a:r>
                        <a:rPr kumimoji="0" lang="en-US" altLang="zh-CN"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sym typeface="Wingdings 2" panose="05020102010507070707" pitchFamily="18" charset="2"/>
                        </a:rPr>
                        <a:t></a:t>
                      </a:r>
                      <a:r>
                        <a:rPr kumimoji="0" lang="zh-CN" altLang="pt-BR"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a:t>
                      </a:r>
                      <a:r>
                        <a:rPr kumimoji="0" lang="pt-BR" altLang="zh-CN"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sym typeface="Wingdings 2" panose="05020102010507070707" pitchFamily="18" charset="2"/>
                        </a:rPr>
                        <a:t>-300</a:t>
                      </a:r>
                      <a:r>
                        <a:rPr kumimoji="0" lang="zh-CN" altLang="pt-BR"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sym typeface="Wingdings 2" panose="05020102010507070707" pitchFamily="18" charset="2"/>
                        </a:rPr>
                        <a:t>）</a:t>
                      </a:r>
                      <a:r>
                        <a:rPr kumimoji="0" lang="zh-CN" altLang="en-US"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sym typeface="Wingdings 2" panose="05020102010507070707" pitchFamily="18" charset="2"/>
                        </a:rPr>
                        <a:t></a:t>
                      </a:r>
                      <a:r>
                        <a:rPr kumimoji="0" lang="pt-BR" altLang="zh-CN"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12% </a:t>
                      </a:r>
                      <a:endParaRPr kumimoji="0" lang="pt-BR" altLang="zh-CN"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endParaRPr>
                    </a:p>
                    <a:p>
                      <a:pPr marL="0" marR="0" lvl="0" indent="0" algn="ctr" defTabSz="914400" rtl="0" eaLnBrk="0" fontAlgn="base" latinLnBrk="0" hangingPunct="0">
                        <a:spcBef>
                          <a:spcPct val="0"/>
                        </a:spcBef>
                        <a:spcAft>
                          <a:spcPct val="0"/>
                        </a:spcAft>
                        <a:buClrTx/>
                        <a:buSzTx/>
                        <a:buFontTx/>
                        <a:buNone/>
                      </a:pPr>
                      <a:r>
                        <a:rPr kumimoji="0" lang="pt-BR" altLang="zh-CN"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a:t>
                      </a:r>
                      <a:r>
                        <a:rPr kumimoji="0" lang="zh-CN" altLang="pt-BR"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sym typeface="Wingdings 2" panose="05020102010507070707" pitchFamily="18" charset="2"/>
                        </a:rPr>
                        <a:t>－</a:t>
                      </a:r>
                      <a:r>
                        <a:rPr kumimoji="0" lang="pt-BR" altLang="zh-CN"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sym typeface="Wingdings 2" panose="05020102010507070707" pitchFamily="18" charset="2"/>
                        </a:rPr>
                        <a:t>7.9</a:t>
                      </a:r>
                      <a:endParaRPr kumimoji="0" lang="pt-BR" altLang="zh-CN"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sym typeface="Wingdings 2" panose="05020102010507070707" pitchFamily="18" charset="2"/>
                      </a:endParaRPr>
                    </a:p>
                  </a:txBody>
                  <a:tcPr marL="91432" marR="91432" marT="47271" marB="4727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pt-BR"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I</a:t>
                      </a:r>
                      <a:r>
                        <a:rPr kumimoji="0" lang="pt-BR" altLang="zh-CN" sz="1800" b="0" i="0" u="none" strike="noStrike" cap="none" normalizeH="0" baseline="-30000" dirty="0">
                          <a:ln>
                            <a:noFill/>
                          </a:ln>
                          <a:solidFill>
                            <a:srgbClr val="130401"/>
                          </a:solidFill>
                          <a:effectLst/>
                          <a:latin typeface="微软雅黑" panose="020B0503020204020204" charset="-122"/>
                          <a:ea typeface="微软雅黑" panose="020B0503020204020204" charset="-122"/>
                          <a:cs typeface="微软雅黑" panose="020B0503020204020204" charset="-122"/>
                        </a:rPr>
                        <a:t>B</a:t>
                      </a:r>
                      <a:r>
                        <a:rPr kumimoji="0" lang="pt-BR"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 DSO</a:t>
                      </a:r>
                      <a:r>
                        <a:rPr kumimoji="0" lang="pt-BR" altLang="zh-CN" sz="1800" b="0" i="0" u="none" strike="noStrike" cap="none" normalizeH="0" baseline="-30000" dirty="0">
                          <a:ln>
                            <a:noFill/>
                          </a:ln>
                          <a:solidFill>
                            <a:srgbClr val="130401"/>
                          </a:solidFill>
                          <a:effectLst/>
                          <a:latin typeface="微软雅黑" panose="020B0503020204020204" charset="-122"/>
                          <a:ea typeface="微软雅黑" panose="020B0503020204020204" charset="-122"/>
                          <a:cs typeface="微软雅黑" panose="020B0503020204020204" charset="-122"/>
                        </a:rPr>
                        <a:t>B </a:t>
                      </a:r>
                      <a:r>
                        <a:rPr kumimoji="0" lang="pt-BR"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/365</a:t>
                      </a: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sym typeface="Wingdings 2" panose="05020102010507070707" pitchFamily="18" charset="2"/>
                        </a:rPr>
                        <a:t></a:t>
                      </a:r>
                      <a:r>
                        <a:rPr kumimoji="0" lang="pt-BR"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 (A</a:t>
                      </a:r>
                      <a:r>
                        <a:rPr kumimoji="0" lang="pt-BR" altLang="zh-CN" sz="1800" b="0" i="0" u="none" strike="noStrike" cap="none" normalizeH="0" baseline="-30000" dirty="0">
                          <a:ln>
                            <a:noFill/>
                          </a:ln>
                          <a:solidFill>
                            <a:srgbClr val="130401"/>
                          </a:solidFill>
                          <a:effectLst/>
                          <a:latin typeface="微软雅黑" panose="020B0503020204020204" charset="-122"/>
                          <a:ea typeface="微软雅黑" panose="020B0503020204020204" charset="-122"/>
                          <a:cs typeface="微软雅黑" panose="020B0503020204020204" charset="-122"/>
                          <a:sym typeface="Wingdings 2" panose="05020102010507070707" pitchFamily="18" charset="2"/>
                        </a:rPr>
                        <a:t>B</a:t>
                      </a:r>
                      <a:r>
                        <a:rPr kumimoji="0" lang="pt-BR"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sym typeface="Wingdings 2" panose="05020102010507070707" pitchFamily="18" charset="2"/>
                        </a:rPr>
                        <a:t> - A</a:t>
                      </a:r>
                      <a:r>
                        <a:rPr kumimoji="0" lang="pt-BR" altLang="zh-CN" sz="1800" b="0" i="0" u="none" strike="noStrike" cap="none" normalizeH="0" baseline="-30000" dirty="0">
                          <a:ln>
                            <a:noFill/>
                          </a:ln>
                          <a:solidFill>
                            <a:srgbClr val="130401"/>
                          </a:solidFill>
                          <a:effectLst/>
                          <a:latin typeface="微软雅黑" panose="020B0503020204020204" charset="-122"/>
                          <a:ea typeface="微软雅黑" panose="020B0503020204020204" charset="-122"/>
                          <a:cs typeface="微软雅黑" panose="020B0503020204020204" charset="-122"/>
                          <a:sym typeface="Wingdings 2" panose="05020102010507070707" pitchFamily="18" charset="2"/>
                        </a:rPr>
                        <a:t>0</a:t>
                      </a:r>
                      <a:r>
                        <a:rPr kumimoji="0" lang="pt-BR"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sym typeface="Wingdings 2" panose="05020102010507070707" pitchFamily="18" charset="2"/>
                        </a:rPr>
                        <a:t> ) </a:t>
                      </a: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sym typeface="Wingdings 2" panose="05020102010507070707" pitchFamily="18" charset="2"/>
                        </a:rPr>
                        <a:t></a:t>
                      </a:r>
                      <a:r>
                        <a:rPr kumimoji="0" lang="pt-BR"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 R</a:t>
                      </a:r>
                      <a:r>
                        <a:rPr kumimoji="0" lang="pt-BR" altLang="zh-CN" sz="1800" b="0" i="0" u="none" strike="noStrike" cap="none" normalizeH="0" baseline="-30000" dirty="0">
                          <a:ln>
                            <a:noFill/>
                          </a:ln>
                          <a:solidFill>
                            <a:srgbClr val="130401"/>
                          </a:solidFill>
                          <a:effectLst/>
                          <a:latin typeface="微软雅黑" panose="020B0503020204020204" charset="-122"/>
                          <a:ea typeface="微软雅黑" panose="020B0503020204020204" charset="-122"/>
                          <a:cs typeface="微软雅黑" panose="020B0503020204020204" charset="-122"/>
                          <a:sym typeface="Wingdings 2" panose="05020102010507070707" pitchFamily="18" charset="2"/>
                        </a:rPr>
                        <a:t>0</a:t>
                      </a:r>
                      <a:r>
                        <a:rPr kumimoji="0" lang="pt-BR"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sym typeface="Wingdings 2" panose="05020102010507070707" pitchFamily="18" charset="2"/>
                        </a:rPr>
                        <a:t> =90/365</a:t>
                      </a: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sym typeface="Wingdings 2" panose="05020102010507070707" pitchFamily="18" charset="2"/>
                        </a:rPr>
                        <a:t></a:t>
                      </a:r>
                      <a:r>
                        <a:rPr kumimoji="0" lang="pt-BR"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400</a:t>
                      </a: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sym typeface="Wingdings 2" panose="05020102010507070707" pitchFamily="18" charset="2"/>
                        </a:rPr>
                        <a:t></a:t>
                      </a:r>
                      <a:r>
                        <a:rPr kumimoji="0" lang="pt-BR"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12% =11.8</a:t>
                      </a:r>
                      <a:endParaRPr kumimoji="0" lang="pt-BR"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sym typeface="Wingdings 2" panose="05020102010507070707" pitchFamily="18" charset="2"/>
                      </a:endParaRPr>
                    </a:p>
                  </a:txBody>
                  <a:tcPr marL="91432" marR="91432" marT="47271" marB="4727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3540">
                <a:tc>
                  <a:txBody>
                    <a:bodyPr/>
                    <a:p>
                      <a:pPr marL="0" marR="0" lvl="0" indent="0" algn="ctr" defTabSz="914400" rtl="0" eaLnBrk="1" fontAlgn="base" latinLnBrk="0" hangingPunct="1">
                        <a:spcBef>
                          <a:spcPct val="0"/>
                        </a:spcBef>
                        <a:spcAft>
                          <a:spcPct val="0"/>
                        </a:spcAft>
                        <a:buClrTx/>
                        <a:buSzTx/>
                        <a:buFontTx/>
                        <a:buNone/>
                      </a:pPr>
                      <a:r>
                        <a:rPr kumimoji="0" lang="zh-CN" altLang="en-US" sz="19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坏账变化</a:t>
                      </a:r>
                      <a:endParaRPr kumimoji="0" lang="zh-CN" altLang="en-US" sz="19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L="91432" marR="91432" marT="47271" marB="4727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pt-BR" altLang="zh-CN"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B</a:t>
                      </a:r>
                      <a:r>
                        <a:rPr kumimoji="0" lang="pt-BR" altLang="zh-CN" sz="1900" b="0" i="0" u="none" strike="noStrike" cap="none" normalizeH="0" baseline="-30000" dirty="0">
                          <a:ln>
                            <a:noFill/>
                          </a:ln>
                          <a:solidFill>
                            <a:srgbClr val="130401"/>
                          </a:solidFill>
                          <a:effectLst/>
                          <a:latin typeface="微软雅黑" panose="020B0503020204020204" charset="-122"/>
                          <a:ea typeface="微软雅黑" panose="020B0503020204020204" charset="-122"/>
                          <a:cs typeface="微软雅黑" panose="020B0503020204020204" charset="-122"/>
                        </a:rPr>
                        <a:t>A</a:t>
                      </a:r>
                      <a:r>
                        <a:rPr kumimoji="0" lang="pt-BR" altLang="zh-CN"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 = (A</a:t>
                      </a:r>
                      <a:r>
                        <a:rPr kumimoji="0" lang="pt-BR" altLang="zh-CN" sz="1900" b="0" i="0" u="none" strike="noStrike" cap="none" normalizeH="0" baseline="-30000" dirty="0">
                          <a:ln>
                            <a:noFill/>
                          </a:ln>
                          <a:solidFill>
                            <a:srgbClr val="130401"/>
                          </a:solidFill>
                          <a:effectLst/>
                          <a:latin typeface="微软雅黑" panose="020B0503020204020204" charset="-122"/>
                          <a:ea typeface="微软雅黑" panose="020B0503020204020204" charset="-122"/>
                          <a:cs typeface="微软雅黑" panose="020B0503020204020204" charset="-122"/>
                        </a:rPr>
                        <a:t>A</a:t>
                      </a:r>
                      <a:r>
                        <a:rPr kumimoji="0" lang="pt-BR" altLang="zh-CN"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 A</a:t>
                      </a:r>
                      <a:r>
                        <a:rPr kumimoji="0" lang="pt-BR" altLang="zh-CN" sz="1900" b="0" i="0" u="none" strike="noStrike" cap="none" normalizeH="0" baseline="-30000" dirty="0">
                          <a:ln>
                            <a:noFill/>
                          </a:ln>
                          <a:solidFill>
                            <a:srgbClr val="130401"/>
                          </a:solidFill>
                          <a:effectLst/>
                          <a:latin typeface="微软雅黑" panose="020B0503020204020204" charset="-122"/>
                          <a:ea typeface="微软雅黑" panose="020B0503020204020204" charset="-122"/>
                          <a:cs typeface="微软雅黑" panose="020B0503020204020204" charset="-122"/>
                        </a:rPr>
                        <a:t>0</a:t>
                      </a:r>
                      <a:r>
                        <a:rPr kumimoji="0" lang="pt-BR" altLang="zh-CN"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 ) </a:t>
                      </a:r>
                      <a:r>
                        <a:rPr kumimoji="0" lang="en-US" altLang="zh-CN"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sym typeface="Wingdings 2" panose="05020102010507070707" pitchFamily="18" charset="2"/>
                        </a:rPr>
                        <a:t></a:t>
                      </a:r>
                      <a:r>
                        <a:rPr kumimoji="0" lang="pt-BR" altLang="zh-CN"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4%</a:t>
                      </a:r>
                      <a:r>
                        <a:rPr kumimoji="0" lang="zh-CN" altLang="pt-BR"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sym typeface="Wingdings 2" panose="05020102010507070707" pitchFamily="18" charset="2"/>
                        </a:rPr>
                        <a:t>＝－</a:t>
                      </a:r>
                      <a:r>
                        <a:rPr kumimoji="0" lang="pt-BR" altLang="zh-CN"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sym typeface="Wingdings 2" panose="05020102010507070707" pitchFamily="18" charset="2"/>
                        </a:rPr>
                        <a:t>12</a:t>
                      </a:r>
                      <a:endParaRPr kumimoji="0" lang="pt-BR" altLang="zh-CN"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sym typeface="Wingdings 2" panose="05020102010507070707" pitchFamily="18" charset="2"/>
                      </a:endParaRPr>
                    </a:p>
                  </a:txBody>
                  <a:tcPr marL="91432" marR="91432" marT="47271" marB="4727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pt-BR" altLang="zh-CN"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B</a:t>
                      </a:r>
                      <a:r>
                        <a:rPr kumimoji="0" lang="pt-BR" altLang="zh-CN" sz="1900" b="0" i="0" u="none" strike="noStrike" cap="none" normalizeH="0" baseline="-30000" dirty="0">
                          <a:ln>
                            <a:noFill/>
                          </a:ln>
                          <a:solidFill>
                            <a:srgbClr val="130401"/>
                          </a:solidFill>
                          <a:effectLst/>
                          <a:latin typeface="微软雅黑" panose="020B0503020204020204" charset="-122"/>
                          <a:ea typeface="微软雅黑" panose="020B0503020204020204" charset="-122"/>
                          <a:cs typeface="微软雅黑" panose="020B0503020204020204" charset="-122"/>
                        </a:rPr>
                        <a:t>B</a:t>
                      </a:r>
                      <a:r>
                        <a:rPr kumimoji="0" lang="pt-BR" altLang="zh-CN"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 = ( A</a:t>
                      </a:r>
                      <a:r>
                        <a:rPr kumimoji="0" lang="pt-BR" altLang="zh-CN" sz="1900" b="0" i="0" u="none" strike="noStrike" cap="none" normalizeH="0" baseline="-30000" dirty="0">
                          <a:ln>
                            <a:noFill/>
                          </a:ln>
                          <a:solidFill>
                            <a:srgbClr val="130401"/>
                          </a:solidFill>
                          <a:effectLst/>
                          <a:latin typeface="微软雅黑" panose="020B0503020204020204" charset="-122"/>
                          <a:ea typeface="微软雅黑" panose="020B0503020204020204" charset="-122"/>
                          <a:cs typeface="微软雅黑" panose="020B0503020204020204" charset="-122"/>
                        </a:rPr>
                        <a:t>B</a:t>
                      </a:r>
                      <a:r>
                        <a:rPr kumimoji="0" lang="pt-BR" altLang="zh-CN"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 - A</a:t>
                      </a:r>
                      <a:r>
                        <a:rPr kumimoji="0" lang="pt-BR" altLang="zh-CN" sz="1900" b="0" i="0" u="none" strike="noStrike" cap="none" normalizeH="0" baseline="-30000" dirty="0">
                          <a:ln>
                            <a:noFill/>
                          </a:ln>
                          <a:solidFill>
                            <a:srgbClr val="130401"/>
                          </a:solidFill>
                          <a:effectLst/>
                          <a:latin typeface="微软雅黑" panose="020B0503020204020204" charset="-122"/>
                          <a:ea typeface="微软雅黑" panose="020B0503020204020204" charset="-122"/>
                          <a:cs typeface="微软雅黑" panose="020B0503020204020204" charset="-122"/>
                        </a:rPr>
                        <a:t>0</a:t>
                      </a:r>
                      <a:r>
                        <a:rPr kumimoji="0" lang="pt-BR" altLang="zh-CN"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 ) </a:t>
                      </a:r>
                      <a:r>
                        <a:rPr kumimoji="0" lang="en-US" altLang="zh-CN"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sym typeface="Wingdings 2" panose="05020102010507070707" pitchFamily="18" charset="2"/>
                        </a:rPr>
                        <a:t></a:t>
                      </a:r>
                      <a:r>
                        <a:rPr kumimoji="0" lang="pt-BR" altLang="zh-CN"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5%= 20</a:t>
                      </a:r>
                      <a:endParaRPr kumimoji="0" lang="pt-BR" altLang="zh-CN"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sym typeface="Wingdings 2" panose="05020102010507070707" pitchFamily="18" charset="2"/>
                      </a:endParaRPr>
                    </a:p>
                  </a:txBody>
                  <a:tcPr marL="91432" marR="91432" marT="47271" marB="4727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8625">
                <a:tc>
                  <a:txBody>
                    <a:bodyPr/>
                    <a:p>
                      <a:pPr marL="0" marR="0" lvl="0" indent="0" algn="ctr" defTabSz="914400" rtl="0" eaLnBrk="1" fontAlgn="base" latinLnBrk="0" hangingPunct="1">
                        <a:spcBef>
                          <a:spcPct val="0"/>
                        </a:spcBef>
                        <a:spcAft>
                          <a:spcPct val="0"/>
                        </a:spcAft>
                        <a:buClrTx/>
                        <a:buSzTx/>
                        <a:buFontTx/>
                        <a:buNone/>
                      </a:pPr>
                      <a:r>
                        <a:rPr kumimoji="0" lang="zh-CN" altLang="en-US" sz="19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管理费用变化</a:t>
                      </a:r>
                      <a:endParaRPr kumimoji="0" lang="zh-CN" altLang="en-US" sz="19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L="91432" marR="91432" marT="47271" marB="4727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M</a:t>
                      </a:r>
                      <a:r>
                        <a:rPr kumimoji="0" lang="en-US" altLang="zh-CN" sz="1900" b="0" i="0" u="none" strike="noStrike" cap="none" normalizeH="0" baseline="-30000" dirty="0">
                          <a:ln>
                            <a:noFill/>
                          </a:ln>
                          <a:solidFill>
                            <a:srgbClr val="130401"/>
                          </a:solidFill>
                          <a:effectLst/>
                          <a:latin typeface="微软雅黑" panose="020B0503020204020204" charset="-122"/>
                          <a:ea typeface="微软雅黑" panose="020B0503020204020204" charset="-122"/>
                          <a:cs typeface="微软雅黑" panose="020B0503020204020204" charset="-122"/>
                        </a:rPr>
                        <a:t>A</a:t>
                      </a:r>
                      <a:r>
                        <a:rPr kumimoji="0" lang="en-US" altLang="zh-CN"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 </a:t>
                      </a:r>
                      <a:r>
                        <a:rPr kumimoji="0" lang="zh-CN" altLang="en-US"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a:t>
                      </a:r>
                      <a:r>
                        <a:rPr kumimoji="0" lang="en-US" altLang="zh-CN"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(A</a:t>
                      </a:r>
                      <a:r>
                        <a:rPr kumimoji="0" lang="en-US" altLang="zh-CN" sz="1900" b="0" i="0" u="none" strike="noStrike" cap="none" normalizeH="0" baseline="-30000" dirty="0">
                          <a:ln>
                            <a:noFill/>
                          </a:ln>
                          <a:solidFill>
                            <a:srgbClr val="130401"/>
                          </a:solidFill>
                          <a:effectLst/>
                          <a:latin typeface="微软雅黑" panose="020B0503020204020204" charset="-122"/>
                          <a:ea typeface="微软雅黑" panose="020B0503020204020204" charset="-122"/>
                          <a:cs typeface="微软雅黑" panose="020B0503020204020204" charset="-122"/>
                        </a:rPr>
                        <a:t>0</a:t>
                      </a:r>
                      <a:r>
                        <a:rPr kumimoji="0" lang="en-US" altLang="zh-CN"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 x 1%)= </a:t>
                      </a:r>
                      <a:r>
                        <a:rPr kumimoji="0" lang="zh-CN" altLang="en-US"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a:t>
                      </a:r>
                      <a:r>
                        <a:rPr kumimoji="0" lang="en-US" altLang="zh-CN"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8</a:t>
                      </a:r>
                      <a:endParaRPr kumimoji="0" lang="en-US" altLang="zh-CN" sz="33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endParaRPr>
                    </a:p>
                  </a:txBody>
                  <a:tcPr marL="91432" marR="91432" marT="47271" marB="4727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M</a:t>
                      </a:r>
                      <a:r>
                        <a:rPr kumimoji="0" lang="en-US" altLang="zh-CN" sz="1900" b="0" i="0" u="none" strike="noStrike" cap="none" normalizeH="0" baseline="-30000" dirty="0">
                          <a:ln>
                            <a:noFill/>
                          </a:ln>
                          <a:solidFill>
                            <a:srgbClr val="130401"/>
                          </a:solidFill>
                          <a:effectLst/>
                          <a:latin typeface="微软雅黑" panose="020B0503020204020204" charset="-122"/>
                          <a:ea typeface="微软雅黑" panose="020B0503020204020204" charset="-122"/>
                          <a:cs typeface="Times New Roman" panose="02020603050405020304" charset="0"/>
                        </a:rPr>
                        <a:t>B</a:t>
                      </a:r>
                      <a:r>
                        <a:rPr kumimoji="0" lang="en-US" altLang="zh-CN"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 (A</a:t>
                      </a:r>
                      <a:r>
                        <a:rPr kumimoji="0" lang="en-US" altLang="zh-CN" sz="1900" b="0" i="0" u="none" strike="noStrike" cap="none" normalizeH="0" baseline="-30000" dirty="0">
                          <a:ln>
                            <a:noFill/>
                          </a:ln>
                          <a:solidFill>
                            <a:srgbClr val="130401"/>
                          </a:solidFill>
                          <a:effectLst/>
                          <a:latin typeface="微软雅黑" panose="020B0503020204020204" charset="-122"/>
                          <a:ea typeface="微软雅黑" panose="020B0503020204020204" charset="-122"/>
                          <a:cs typeface="Times New Roman" panose="02020603050405020304" charset="0"/>
                        </a:rPr>
                        <a:t>0</a:t>
                      </a:r>
                      <a:r>
                        <a:rPr kumimoji="0" lang="en-US" altLang="zh-CN"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 x 1%)= 8</a:t>
                      </a:r>
                      <a:endParaRPr kumimoji="0" lang="en-US" altLang="zh-CN" sz="33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L="91432" marR="91432" marT="47271" marB="4727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73735">
                <a:tc>
                  <a:txBody>
                    <a:bodyPr/>
                    <a:p>
                      <a:pPr marL="0" marR="0" lvl="0" indent="0" algn="ctr" defTabSz="914400" rtl="0" eaLnBrk="1" fontAlgn="base" latinLnBrk="0" hangingPunct="1">
                        <a:spcBef>
                          <a:spcPct val="0"/>
                        </a:spcBef>
                        <a:spcAft>
                          <a:spcPct val="0"/>
                        </a:spcAft>
                        <a:buClrTx/>
                        <a:buSzTx/>
                        <a:buFontTx/>
                        <a:buNone/>
                      </a:pPr>
                      <a:r>
                        <a:rPr kumimoji="0" lang="zh-CN" altLang="en-US"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净收益</a:t>
                      </a:r>
                      <a:endParaRPr kumimoji="0" lang="zh-CN" altLang="en-US"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L="91432" marR="91432" marT="47271" marB="4727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pt-BR" altLang="zh-CN" sz="1900" b="1" i="0" u="none" strike="noStrike" cap="none" normalizeH="0" baseline="0" dirty="0">
                          <a:ln>
                            <a:noFill/>
                          </a:ln>
                          <a:solidFill>
                            <a:srgbClr val="FF0000"/>
                          </a:solidFill>
                          <a:effectLst/>
                          <a:latin typeface="微软雅黑" panose="020B0503020204020204" charset="-122"/>
                          <a:ea typeface="微软雅黑" panose="020B0503020204020204" charset="-122"/>
                          <a:cs typeface="微软雅黑" panose="020B0503020204020204" charset="-122"/>
                        </a:rPr>
                        <a:t>PM</a:t>
                      </a:r>
                      <a:r>
                        <a:rPr kumimoji="0" lang="pt-BR" altLang="zh-CN" sz="1900" b="1" i="0" u="none" strike="noStrike" cap="none" normalizeH="0" baseline="-30000" dirty="0">
                          <a:ln>
                            <a:noFill/>
                          </a:ln>
                          <a:solidFill>
                            <a:srgbClr val="FF0000"/>
                          </a:solidFill>
                          <a:effectLst/>
                          <a:latin typeface="微软雅黑" panose="020B0503020204020204" charset="-122"/>
                          <a:ea typeface="微软雅黑" panose="020B0503020204020204" charset="-122"/>
                          <a:cs typeface="微软雅黑" panose="020B0503020204020204" charset="-122"/>
                        </a:rPr>
                        <a:t>A</a:t>
                      </a:r>
                      <a:r>
                        <a:rPr kumimoji="0" lang="pt-BR" altLang="zh-CN" sz="1900" b="1" i="0" u="none" strike="noStrike" cap="none" normalizeH="0" baseline="0" dirty="0">
                          <a:ln>
                            <a:noFill/>
                          </a:ln>
                          <a:solidFill>
                            <a:srgbClr val="FF0000"/>
                          </a:solidFill>
                          <a:effectLst/>
                          <a:latin typeface="微软雅黑" panose="020B0503020204020204" charset="-122"/>
                          <a:ea typeface="微软雅黑" panose="020B0503020204020204" charset="-122"/>
                          <a:cs typeface="微软雅黑" panose="020B0503020204020204" charset="-122"/>
                        </a:rPr>
                        <a:t> = P</a:t>
                      </a:r>
                      <a:r>
                        <a:rPr kumimoji="0" lang="pt-BR" altLang="zh-CN" sz="1900" b="1" i="0" u="none" strike="noStrike" cap="none" normalizeH="0" baseline="-30000" dirty="0">
                          <a:ln>
                            <a:noFill/>
                          </a:ln>
                          <a:solidFill>
                            <a:srgbClr val="FF0000"/>
                          </a:solidFill>
                          <a:effectLst/>
                          <a:latin typeface="微软雅黑" panose="020B0503020204020204" charset="-122"/>
                          <a:ea typeface="微软雅黑" panose="020B0503020204020204" charset="-122"/>
                          <a:cs typeface="微软雅黑" panose="020B0503020204020204" charset="-122"/>
                        </a:rPr>
                        <a:t>A</a:t>
                      </a:r>
                      <a:r>
                        <a:rPr kumimoji="0" lang="zh-CN" altLang="pt-BR" sz="1900" b="1" i="0" u="none" strike="noStrike" cap="none" normalizeH="0" baseline="0" dirty="0">
                          <a:ln>
                            <a:noFill/>
                          </a:ln>
                          <a:solidFill>
                            <a:srgbClr val="FF0000"/>
                          </a:solidFill>
                          <a:effectLst/>
                          <a:latin typeface="微软雅黑" panose="020B0503020204020204" charset="-122"/>
                          <a:ea typeface="微软雅黑" panose="020B0503020204020204" charset="-122"/>
                          <a:cs typeface="微软雅黑" panose="020B0503020204020204" charset="-122"/>
                        </a:rPr>
                        <a:t>－ </a:t>
                      </a:r>
                      <a:r>
                        <a:rPr kumimoji="0" lang="pt-BR" altLang="zh-CN" sz="1900" b="1" i="0" u="none" strike="noStrike" cap="none" normalizeH="0" baseline="0" dirty="0">
                          <a:ln>
                            <a:noFill/>
                          </a:ln>
                          <a:solidFill>
                            <a:srgbClr val="FF0000"/>
                          </a:solidFill>
                          <a:effectLst/>
                          <a:latin typeface="微软雅黑" panose="020B0503020204020204" charset="-122"/>
                          <a:ea typeface="微软雅黑" panose="020B0503020204020204" charset="-122"/>
                          <a:cs typeface="微软雅黑" panose="020B0503020204020204" charset="-122"/>
                        </a:rPr>
                        <a:t>I</a:t>
                      </a:r>
                      <a:r>
                        <a:rPr kumimoji="0" lang="pt-BR" altLang="zh-CN" sz="1900" b="1" i="0" u="none" strike="noStrike" cap="none" normalizeH="0" baseline="-30000" dirty="0">
                          <a:ln>
                            <a:noFill/>
                          </a:ln>
                          <a:solidFill>
                            <a:srgbClr val="FF0000"/>
                          </a:solidFill>
                          <a:effectLst/>
                          <a:latin typeface="微软雅黑" panose="020B0503020204020204" charset="-122"/>
                          <a:ea typeface="微软雅黑" panose="020B0503020204020204" charset="-122"/>
                          <a:cs typeface="微软雅黑" panose="020B0503020204020204" charset="-122"/>
                        </a:rPr>
                        <a:t>A</a:t>
                      </a:r>
                      <a:r>
                        <a:rPr kumimoji="0" lang="pt-BR" altLang="zh-CN" sz="1900" b="1" i="0" u="none" strike="noStrike" cap="none" normalizeH="0" baseline="0" dirty="0">
                          <a:ln>
                            <a:noFill/>
                          </a:ln>
                          <a:solidFill>
                            <a:srgbClr val="FF0000"/>
                          </a:solidFill>
                          <a:effectLst/>
                          <a:latin typeface="微软雅黑" panose="020B0503020204020204" charset="-122"/>
                          <a:ea typeface="微软雅黑" panose="020B0503020204020204" charset="-122"/>
                          <a:cs typeface="微软雅黑" panose="020B0503020204020204" charset="-122"/>
                        </a:rPr>
                        <a:t> </a:t>
                      </a:r>
                      <a:r>
                        <a:rPr kumimoji="0" lang="zh-CN" altLang="pt-BR" sz="1900" b="1" i="0" u="none" strike="noStrike" cap="none" normalizeH="0" baseline="0" dirty="0">
                          <a:ln>
                            <a:noFill/>
                          </a:ln>
                          <a:solidFill>
                            <a:srgbClr val="FF0000"/>
                          </a:solidFill>
                          <a:effectLst/>
                          <a:latin typeface="微软雅黑" panose="020B0503020204020204" charset="-122"/>
                          <a:ea typeface="微软雅黑" panose="020B0503020204020204" charset="-122"/>
                          <a:cs typeface="微软雅黑" panose="020B0503020204020204" charset="-122"/>
                        </a:rPr>
                        <a:t>－ </a:t>
                      </a:r>
                      <a:r>
                        <a:rPr kumimoji="0" lang="pt-BR" altLang="zh-CN" sz="1900" b="1" i="0" u="none" strike="noStrike" cap="none" normalizeH="0" baseline="0" dirty="0">
                          <a:ln>
                            <a:noFill/>
                          </a:ln>
                          <a:solidFill>
                            <a:srgbClr val="FF0000"/>
                          </a:solidFill>
                          <a:effectLst/>
                          <a:latin typeface="微软雅黑" panose="020B0503020204020204" charset="-122"/>
                          <a:ea typeface="微软雅黑" panose="020B0503020204020204" charset="-122"/>
                          <a:cs typeface="微软雅黑" panose="020B0503020204020204" charset="-122"/>
                        </a:rPr>
                        <a:t>B</a:t>
                      </a:r>
                      <a:r>
                        <a:rPr kumimoji="0" lang="pt-BR" altLang="zh-CN" sz="1900" b="1" i="0" u="none" strike="noStrike" cap="none" normalizeH="0" baseline="-30000" dirty="0">
                          <a:ln>
                            <a:noFill/>
                          </a:ln>
                          <a:solidFill>
                            <a:srgbClr val="FF0000"/>
                          </a:solidFill>
                          <a:effectLst/>
                          <a:latin typeface="微软雅黑" panose="020B0503020204020204" charset="-122"/>
                          <a:ea typeface="微软雅黑" panose="020B0503020204020204" charset="-122"/>
                          <a:cs typeface="微软雅黑" panose="020B0503020204020204" charset="-122"/>
                        </a:rPr>
                        <a:t>A</a:t>
                      </a:r>
                      <a:r>
                        <a:rPr kumimoji="0" lang="pt-BR" altLang="zh-CN" sz="1900" b="1" i="0" u="none" strike="noStrike" cap="none" normalizeH="0" baseline="0" dirty="0">
                          <a:ln>
                            <a:noFill/>
                          </a:ln>
                          <a:solidFill>
                            <a:srgbClr val="FF0000"/>
                          </a:solidFill>
                          <a:effectLst/>
                          <a:latin typeface="微软雅黑" panose="020B0503020204020204" charset="-122"/>
                          <a:ea typeface="微软雅黑" panose="020B0503020204020204" charset="-122"/>
                          <a:cs typeface="微软雅黑" panose="020B0503020204020204" charset="-122"/>
                        </a:rPr>
                        <a:t> </a:t>
                      </a:r>
                      <a:r>
                        <a:rPr kumimoji="0" lang="zh-CN" altLang="pt-BR" sz="1900" b="1" i="0" u="none" strike="noStrike" cap="none" normalizeH="0" baseline="0" dirty="0">
                          <a:ln>
                            <a:noFill/>
                          </a:ln>
                          <a:solidFill>
                            <a:srgbClr val="FF0000"/>
                          </a:solidFill>
                          <a:effectLst/>
                          <a:latin typeface="微软雅黑" panose="020B0503020204020204" charset="-122"/>
                          <a:ea typeface="微软雅黑" panose="020B0503020204020204" charset="-122"/>
                          <a:cs typeface="微软雅黑" panose="020B0503020204020204" charset="-122"/>
                        </a:rPr>
                        <a:t>－</a:t>
                      </a:r>
                      <a:r>
                        <a:rPr kumimoji="0" lang="pt-BR" altLang="zh-CN" sz="1900" b="1" i="0" u="none" strike="noStrike" cap="none" normalizeH="0" baseline="0" dirty="0">
                          <a:ln>
                            <a:noFill/>
                          </a:ln>
                          <a:solidFill>
                            <a:srgbClr val="FF0000"/>
                          </a:solidFill>
                          <a:effectLst/>
                          <a:latin typeface="微软雅黑" panose="020B0503020204020204" charset="-122"/>
                          <a:ea typeface="微软雅黑" panose="020B0503020204020204" charset="-122"/>
                          <a:cs typeface="微软雅黑" panose="020B0503020204020204" charset="-122"/>
                        </a:rPr>
                        <a:t>M</a:t>
                      </a:r>
                      <a:r>
                        <a:rPr kumimoji="0" lang="pt-BR" altLang="zh-CN" sz="1900" b="1" i="0" u="none" strike="noStrike" cap="none" normalizeH="0" baseline="-30000" dirty="0">
                          <a:ln>
                            <a:noFill/>
                          </a:ln>
                          <a:solidFill>
                            <a:srgbClr val="FF0000"/>
                          </a:solidFill>
                          <a:effectLst/>
                          <a:latin typeface="微软雅黑" panose="020B0503020204020204" charset="-122"/>
                          <a:ea typeface="微软雅黑" panose="020B0503020204020204" charset="-122"/>
                          <a:cs typeface="微软雅黑" panose="020B0503020204020204" charset="-122"/>
                        </a:rPr>
                        <a:t>A</a:t>
                      </a:r>
                      <a:endParaRPr kumimoji="0" lang="en-US" altLang="zh-CN" sz="1900" b="1" i="0" u="none" strike="noStrike" cap="none" normalizeH="0" baseline="0" dirty="0">
                        <a:ln>
                          <a:noFill/>
                        </a:ln>
                        <a:solidFill>
                          <a:srgbClr val="FF0000"/>
                        </a:solidFill>
                        <a:effectLst/>
                        <a:latin typeface="微软雅黑" panose="020B0503020204020204" charset="-122"/>
                        <a:ea typeface="微软雅黑" panose="020B0503020204020204" charset="-122"/>
                        <a:cs typeface="微软雅黑" panose="020B0503020204020204" charset="-122"/>
                      </a:endParaRPr>
                    </a:p>
                    <a:p>
                      <a:pPr marL="0" marR="0" lvl="0" indent="0" algn="ctr" defTabSz="914400" rtl="0" eaLnBrk="0" fontAlgn="base" latinLnBrk="0" hangingPunct="0">
                        <a:spcBef>
                          <a:spcPct val="0"/>
                        </a:spcBef>
                        <a:spcAft>
                          <a:spcPct val="0"/>
                        </a:spcAft>
                        <a:buClrTx/>
                        <a:buSzTx/>
                        <a:buFontTx/>
                        <a:buNone/>
                      </a:pPr>
                      <a:r>
                        <a:rPr kumimoji="0" lang="zh-CN" altLang="en-US"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 － </a:t>
                      </a:r>
                      <a:r>
                        <a:rPr kumimoji="0" lang="en-US" altLang="zh-CN"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17.1(</a:t>
                      </a:r>
                      <a:r>
                        <a:rPr kumimoji="0" lang="zh-CN" altLang="en-US"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万元</a:t>
                      </a:r>
                      <a:r>
                        <a:rPr kumimoji="0" lang="en-US" altLang="zh-CN"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a:t>
                      </a:r>
                      <a:endParaRPr kumimoji="0" lang="en-US" altLang="zh-CN" sz="33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endParaRPr>
                    </a:p>
                  </a:txBody>
                  <a:tcPr marL="91432" marR="91432" marT="47271" marB="4727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900" b="1" i="0" u="none" strike="noStrike" cap="none" normalizeH="0" baseline="0" dirty="0">
                          <a:ln>
                            <a:noFill/>
                          </a:ln>
                          <a:solidFill>
                            <a:srgbClr val="FF0000"/>
                          </a:solidFill>
                          <a:effectLst/>
                          <a:latin typeface="微软雅黑" panose="020B0503020204020204" charset="-122"/>
                          <a:ea typeface="微软雅黑" panose="020B0503020204020204" charset="-122"/>
                          <a:cs typeface="微软雅黑" panose="020B0503020204020204" charset="-122"/>
                        </a:rPr>
                        <a:t>PM</a:t>
                      </a:r>
                      <a:r>
                        <a:rPr kumimoji="0" lang="en-US" altLang="zh-CN" sz="1900" b="1" i="0" u="none" strike="noStrike" cap="none" normalizeH="0" baseline="-30000" dirty="0">
                          <a:ln>
                            <a:noFill/>
                          </a:ln>
                          <a:solidFill>
                            <a:srgbClr val="FF0000"/>
                          </a:solidFill>
                          <a:effectLst/>
                          <a:latin typeface="微软雅黑" panose="020B0503020204020204" charset="-122"/>
                          <a:ea typeface="微软雅黑" panose="020B0503020204020204" charset="-122"/>
                          <a:cs typeface="微软雅黑" panose="020B0503020204020204" charset="-122"/>
                        </a:rPr>
                        <a:t>B</a:t>
                      </a:r>
                      <a:r>
                        <a:rPr kumimoji="0" lang="en-US" altLang="zh-CN" sz="1900" b="1" i="0" u="none" strike="noStrike" cap="none" normalizeH="0" baseline="0" dirty="0">
                          <a:ln>
                            <a:noFill/>
                          </a:ln>
                          <a:solidFill>
                            <a:srgbClr val="FF0000"/>
                          </a:solidFill>
                          <a:effectLst/>
                          <a:latin typeface="微软雅黑" panose="020B0503020204020204" charset="-122"/>
                          <a:ea typeface="微软雅黑" panose="020B0503020204020204" charset="-122"/>
                          <a:cs typeface="微软雅黑" panose="020B0503020204020204" charset="-122"/>
                        </a:rPr>
                        <a:t> = P</a:t>
                      </a:r>
                      <a:r>
                        <a:rPr kumimoji="0" lang="en-US" altLang="zh-CN" sz="1900" b="1" i="0" u="none" strike="noStrike" cap="none" normalizeH="0" baseline="-30000" dirty="0">
                          <a:ln>
                            <a:noFill/>
                          </a:ln>
                          <a:solidFill>
                            <a:srgbClr val="FF0000"/>
                          </a:solidFill>
                          <a:effectLst/>
                          <a:latin typeface="微软雅黑" panose="020B0503020204020204" charset="-122"/>
                          <a:ea typeface="微软雅黑" panose="020B0503020204020204" charset="-122"/>
                          <a:cs typeface="微软雅黑" panose="020B0503020204020204" charset="-122"/>
                        </a:rPr>
                        <a:t>B</a:t>
                      </a:r>
                      <a:r>
                        <a:rPr kumimoji="0" lang="en-US" altLang="zh-CN" sz="1900" b="1" i="0" u="none" strike="noStrike" cap="none" normalizeH="0" baseline="0" dirty="0">
                          <a:ln>
                            <a:noFill/>
                          </a:ln>
                          <a:solidFill>
                            <a:srgbClr val="FF0000"/>
                          </a:solidFill>
                          <a:effectLst/>
                          <a:latin typeface="微软雅黑" panose="020B0503020204020204" charset="-122"/>
                          <a:ea typeface="微软雅黑" panose="020B0503020204020204" charset="-122"/>
                          <a:cs typeface="微软雅黑" panose="020B0503020204020204" charset="-122"/>
                        </a:rPr>
                        <a:t> </a:t>
                      </a:r>
                      <a:r>
                        <a:rPr kumimoji="0" lang="zh-CN" altLang="en-US" sz="1900" b="1" i="0" u="none" strike="noStrike" cap="none" normalizeH="0" baseline="0" dirty="0">
                          <a:ln>
                            <a:noFill/>
                          </a:ln>
                          <a:solidFill>
                            <a:srgbClr val="FF0000"/>
                          </a:solidFill>
                          <a:effectLst/>
                          <a:latin typeface="微软雅黑" panose="020B0503020204020204" charset="-122"/>
                          <a:ea typeface="微软雅黑" panose="020B0503020204020204" charset="-122"/>
                          <a:cs typeface="微软雅黑" panose="020B0503020204020204" charset="-122"/>
                        </a:rPr>
                        <a:t>－ </a:t>
                      </a:r>
                      <a:r>
                        <a:rPr kumimoji="0" lang="en-US" altLang="zh-CN" sz="1900" b="1" i="0" u="none" strike="noStrike" cap="none" normalizeH="0" baseline="0" dirty="0">
                          <a:ln>
                            <a:noFill/>
                          </a:ln>
                          <a:solidFill>
                            <a:srgbClr val="FF0000"/>
                          </a:solidFill>
                          <a:effectLst/>
                          <a:latin typeface="微软雅黑" panose="020B0503020204020204" charset="-122"/>
                          <a:ea typeface="微软雅黑" panose="020B0503020204020204" charset="-122"/>
                          <a:cs typeface="微软雅黑" panose="020B0503020204020204" charset="-122"/>
                        </a:rPr>
                        <a:t>I</a:t>
                      </a:r>
                      <a:r>
                        <a:rPr kumimoji="0" lang="en-US" altLang="zh-CN" sz="1900" b="1" i="0" u="none" strike="noStrike" cap="none" normalizeH="0" baseline="-30000" dirty="0">
                          <a:ln>
                            <a:noFill/>
                          </a:ln>
                          <a:solidFill>
                            <a:srgbClr val="FF0000"/>
                          </a:solidFill>
                          <a:effectLst/>
                          <a:latin typeface="微软雅黑" panose="020B0503020204020204" charset="-122"/>
                          <a:ea typeface="微软雅黑" panose="020B0503020204020204" charset="-122"/>
                          <a:cs typeface="微软雅黑" panose="020B0503020204020204" charset="-122"/>
                        </a:rPr>
                        <a:t>B</a:t>
                      </a:r>
                      <a:r>
                        <a:rPr kumimoji="0" lang="en-US" altLang="zh-CN" sz="1900" b="1" i="0" u="none" strike="noStrike" cap="none" normalizeH="0" baseline="0" dirty="0">
                          <a:ln>
                            <a:noFill/>
                          </a:ln>
                          <a:solidFill>
                            <a:srgbClr val="FF0000"/>
                          </a:solidFill>
                          <a:effectLst/>
                          <a:latin typeface="微软雅黑" panose="020B0503020204020204" charset="-122"/>
                          <a:ea typeface="微软雅黑" panose="020B0503020204020204" charset="-122"/>
                          <a:cs typeface="微软雅黑" panose="020B0503020204020204" charset="-122"/>
                        </a:rPr>
                        <a:t> </a:t>
                      </a:r>
                      <a:r>
                        <a:rPr kumimoji="0" lang="zh-CN" altLang="en-US" sz="1900" b="1" i="0" u="none" strike="noStrike" cap="none" normalizeH="0" baseline="0" dirty="0">
                          <a:ln>
                            <a:noFill/>
                          </a:ln>
                          <a:solidFill>
                            <a:srgbClr val="FF0000"/>
                          </a:solidFill>
                          <a:effectLst/>
                          <a:latin typeface="微软雅黑" panose="020B0503020204020204" charset="-122"/>
                          <a:ea typeface="微软雅黑" panose="020B0503020204020204" charset="-122"/>
                          <a:cs typeface="微软雅黑" panose="020B0503020204020204" charset="-122"/>
                        </a:rPr>
                        <a:t>－ </a:t>
                      </a:r>
                      <a:r>
                        <a:rPr kumimoji="0" lang="en-US" altLang="zh-CN" sz="1900" b="1" i="0" u="none" strike="noStrike" cap="none" normalizeH="0" baseline="0" dirty="0">
                          <a:ln>
                            <a:noFill/>
                          </a:ln>
                          <a:solidFill>
                            <a:srgbClr val="FF0000"/>
                          </a:solidFill>
                          <a:effectLst/>
                          <a:latin typeface="微软雅黑" panose="020B0503020204020204" charset="-122"/>
                          <a:ea typeface="微软雅黑" panose="020B0503020204020204" charset="-122"/>
                          <a:cs typeface="微软雅黑" panose="020B0503020204020204" charset="-122"/>
                        </a:rPr>
                        <a:t>B</a:t>
                      </a:r>
                      <a:r>
                        <a:rPr kumimoji="0" lang="en-US" altLang="zh-CN" sz="1900" b="1" i="0" u="none" strike="noStrike" cap="none" normalizeH="0" baseline="-30000" dirty="0">
                          <a:ln>
                            <a:noFill/>
                          </a:ln>
                          <a:solidFill>
                            <a:srgbClr val="FF0000"/>
                          </a:solidFill>
                          <a:effectLst/>
                          <a:latin typeface="微软雅黑" panose="020B0503020204020204" charset="-122"/>
                          <a:ea typeface="微软雅黑" panose="020B0503020204020204" charset="-122"/>
                          <a:cs typeface="微软雅黑" panose="020B0503020204020204" charset="-122"/>
                        </a:rPr>
                        <a:t>B</a:t>
                      </a:r>
                      <a:r>
                        <a:rPr kumimoji="0" lang="en-US" altLang="zh-CN" sz="1900" b="1" i="0" u="none" strike="noStrike" cap="none" normalizeH="0" baseline="0" dirty="0">
                          <a:ln>
                            <a:noFill/>
                          </a:ln>
                          <a:solidFill>
                            <a:srgbClr val="FF0000"/>
                          </a:solidFill>
                          <a:effectLst/>
                          <a:latin typeface="微软雅黑" panose="020B0503020204020204" charset="-122"/>
                          <a:ea typeface="微软雅黑" panose="020B0503020204020204" charset="-122"/>
                          <a:cs typeface="微软雅黑" panose="020B0503020204020204" charset="-122"/>
                        </a:rPr>
                        <a:t> </a:t>
                      </a:r>
                      <a:r>
                        <a:rPr kumimoji="0" lang="zh-CN" altLang="en-US" sz="1900" b="1" i="0" u="none" strike="noStrike" cap="none" normalizeH="0" baseline="0" dirty="0">
                          <a:ln>
                            <a:noFill/>
                          </a:ln>
                          <a:solidFill>
                            <a:srgbClr val="FF0000"/>
                          </a:solidFill>
                          <a:effectLst/>
                          <a:latin typeface="微软雅黑" panose="020B0503020204020204" charset="-122"/>
                          <a:ea typeface="微软雅黑" panose="020B0503020204020204" charset="-122"/>
                          <a:cs typeface="微软雅黑" panose="020B0503020204020204" charset="-122"/>
                        </a:rPr>
                        <a:t>－</a:t>
                      </a:r>
                      <a:r>
                        <a:rPr kumimoji="0" lang="en-US" altLang="zh-CN" sz="1900" b="1" i="0" u="none" strike="noStrike" cap="none" normalizeH="0" baseline="0" dirty="0">
                          <a:ln>
                            <a:noFill/>
                          </a:ln>
                          <a:solidFill>
                            <a:srgbClr val="FF0000"/>
                          </a:solidFill>
                          <a:effectLst/>
                          <a:latin typeface="微软雅黑" panose="020B0503020204020204" charset="-122"/>
                          <a:ea typeface="微软雅黑" panose="020B0503020204020204" charset="-122"/>
                          <a:cs typeface="微软雅黑" panose="020B0503020204020204" charset="-122"/>
                        </a:rPr>
                        <a:t>M</a:t>
                      </a:r>
                      <a:r>
                        <a:rPr kumimoji="0" lang="en-US" altLang="zh-CN" sz="1900" b="1" i="0" u="none" strike="noStrike" cap="none" normalizeH="0" baseline="-30000" dirty="0">
                          <a:ln>
                            <a:noFill/>
                          </a:ln>
                          <a:solidFill>
                            <a:srgbClr val="FF0000"/>
                          </a:solidFill>
                          <a:effectLst/>
                          <a:latin typeface="微软雅黑" panose="020B0503020204020204" charset="-122"/>
                          <a:ea typeface="微软雅黑" panose="020B0503020204020204" charset="-122"/>
                          <a:cs typeface="微软雅黑" panose="020B0503020204020204" charset="-122"/>
                        </a:rPr>
                        <a:t>B</a:t>
                      </a:r>
                      <a:r>
                        <a:rPr kumimoji="0" lang="en-US" altLang="zh-CN" sz="1900" b="1" i="0" u="none" strike="noStrike" cap="none" normalizeH="0" baseline="0" dirty="0">
                          <a:ln>
                            <a:noFill/>
                          </a:ln>
                          <a:solidFill>
                            <a:srgbClr val="FF0000"/>
                          </a:solidFill>
                          <a:effectLst/>
                          <a:latin typeface="微软雅黑" panose="020B0503020204020204" charset="-122"/>
                          <a:ea typeface="微软雅黑" panose="020B0503020204020204" charset="-122"/>
                          <a:cs typeface="微软雅黑" panose="020B0503020204020204" charset="-122"/>
                        </a:rPr>
                        <a:t> </a:t>
                      </a:r>
                      <a:endParaRPr kumimoji="0" lang="en-US" altLang="zh-CN"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endParaRPr>
                    </a:p>
                    <a:p>
                      <a:pPr marL="0" marR="0" lvl="0" indent="0" algn="ctr" defTabSz="914400" rtl="0" eaLnBrk="0" fontAlgn="base" latinLnBrk="0" hangingPunct="0">
                        <a:spcBef>
                          <a:spcPct val="0"/>
                        </a:spcBef>
                        <a:spcAft>
                          <a:spcPct val="0"/>
                        </a:spcAft>
                        <a:buClrTx/>
                        <a:buSzTx/>
                        <a:buFontTx/>
                        <a:buNone/>
                      </a:pPr>
                      <a:r>
                        <a:rPr kumimoji="0" lang="zh-CN" altLang="en-US"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a:t>
                      </a:r>
                      <a:r>
                        <a:rPr kumimoji="0" lang="en-US" altLang="zh-CN"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20.2 (</a:t>
                      </a:r>
                      <a:r>
                        <a:rPr kumimoji="0" lang="zh-CN" altLang="en-US"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万元</a:t>
                      </a:r>
                      <a:r>
                        <a:rPr kumimoji="0" lang="en-US" altLang="zh-CN" sz="19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a:t>
                      </a:r>
                      <a:endParaRPr kumimoji="0" lang="en-US" altLang="zh-CN" sz="33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endParaRPr>
                    </a:p>
                  </a:txBody>
                  <a:tcPr marL="91432" marR="91432" marT="47271" marB="4727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文本框 1"/>
          <p:cNvSpPr txBox="true"/>
          <p:nvPr/>
        </p:nvSpPr>
        <p:spPr>
          <a:xfrm>
            <a:off x="4151630" y="5523865"/>
            <a:ext cx="3888740" cy="368300"/>
          </a:xfrm>
          <a:prstGeom prst="rect">
            <a:avLst/>
          </a:prstGeom>
          <a:noFill/>
          <a:ln w="9525">
            <a:noFill/>
          </a:ln>
        </p:spPr>
        <p:txBody>
          <a:bodyPr wrap="square" anchor="t" anchorCtr="false">
            <a:spAutoFit/>
          </a:bodyPr>
          <a:p>
            <a:pPr algn="ctr" eaLnBrk="0" hangingPunct="0">
              <a:buClrTx/>
              <a:buFontTx/>
            </a:pPr>
            <a:r>
              <a:rPr lang="zh-CN" altLang="en-US" b="1" dirty="0">
                <a:latin typeface="微软雅黑" panose="020B0503020204020204" charset="-122"/>
                <a:ea typeface="微软雅黑" panose="020B0503020204020204" charset="-122"/>
              </a:rPr>
              <a:t>结论：扩大赊销有利于增加利润</a:t>
            </a:r>
            <a:endParaRPr lang="zh-CN" altLang="en-US" b="1"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5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第四节  企业赊销管理</a:t>
            </a:r>
            <a:endParaRPr lang="zh-CN" altLang="en-US" sz="3200" dirty="0">
              <a:solidFill>
                <a:schemeClr val="bg1"/>
              </a:solidFill>
              <a:latin typeface="微软雅黑" panose="020B0503020204020204" charset="-122"/>
              <a:ea typeface="微软雅黑" panose="020B0503020204020204" charset="-122"/>
            </a:endParaRPr>
          </a:p>
        </p:txBody>
      </p:sp>
      <p:grpSp>
        <p:nvGrpSpPr>
          <p:cNvPr id="6" name="组合 5"/>
          <p:cNvGrpSpPr/>
          <p:nvPr/>
        </p:nvGrpSpPr>
        <p:grpSpPr>
          <a:xfrm>
            <a:off x="2891790" y="1343025"/>
            <a:ext cx="6410325" cy="4797425"/>
            <a:chOff x="1938" y="2428"/>
            <a:chExt cx="9115" cy="7207"/>
          </a:xfrm>
        </p:grpSpPr>
        <p:sp>
          <p:nvSpPr>
            <p:cNvPr id="9224" name="AutoShape 5"/>
            <p:cNvSpPr/>
            <p:nvPr/>
          </p:nvSpPr>
          <p:spPr>
            <a:xfrm>
              <a:off x="4093" y="5665"/>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四、赊销调查</a:t>
              </a:r>
              <a:endParaRPr lang="zh-CN" altLang="en-US" sz="2400" b="1" dirty="0">
                <a:latin typeface="微软雅黑" panose="020B0503020204020204" charset="-122"/>
                <a:ea typeface="微软雅黑" panose="020B0503020204020204" charset="-122"/>
              </a:endParaRPr>
            </a:p>
          </p:txBody>
        </p:sp>
        <p:sp>
          <p:nvSpPr>
            <p:cNvPr id="9225" name="AutoShape 6"/>
            <p:cNvSpPr/>
            <p:nvPr/>
          </p:nvSpPr>
          <p:spPr>
            <a:xfrm>
              <a:off x="3845" y="4593"/>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三、赊销政策制定</a:t>
              </a:r>
              <a:endParaRPr lang="zh-CN" altLang="en-US" sz="2400" b="1" dirty="0">
                <a:latin typeface="微软雅黑" panose="020B0503020204020204" charset="-122"/>
                <a:ea typeface="微软雅黑" panose="020B0503020204020204" charset="-122"/>
              </a:endParaRPr>
            </a:p>
          </p:txBody>
        </p:sp>
        <p:sp>
          <p:nvSpPr>
            <p:cNvPr id="9226" name="AutoShape 7"/>
            <p:cNvSpPr/>
            <p:nvPr/>
          </p:nvSpPr>
          <p:spPr>
            <a:xfrm>
              <a:off x="3375" y="351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二、赊销成本分析</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2880" y="2428"/>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一、赊销的必要性</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a:off x="1965" y="2628"/>
              <a:ext cx="600" cy="600"/>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a:off x="2555" y="3613"/>
              <a:ext cx="600" cy="600"/>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0" name="Group 23"/>
            <p:cNvGrpSpPr/>
            <p:nvPr/>
          </p:nvGrpSpPr>
          <p:grpSpPr>
            <a:xfrm>
              <a:off x="3280" y="4760"/>
              <a:ext cx="600" cy="600"/>
              <a:chOff x="0" y="0"/>
              <a:chExt cx="1615" cy="1615"/>
            </a:xfrm>
          </p:grpSpPr>
          <p:sp>
            <p:nvSpPr>
              <p:cNvPr id="9256"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7"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9"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1"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1" name="Group 30"/>
            <p:cNvGrpSpPr/>
            <p:nvPr/>
          </p:nvGrpSpPr>
          <p:grpSpPr>
            <a:xfrm>
              <a:off x="3505" y="5785"/>
              <a:ext cx="600" cy="600"/>
              <a:chOff x="0" y="0"/>
              <a:chExt cx="1615" cy="1615"/>
            </a:xfrm>
          </p:grpSpPr>
          <p:sp>
            <p:nvSpPr>
              <p:cNvPr id="9250" name="Oval 31"/>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1" name="Oval 32"/>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2" name="Oval 33"/>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3" name="Oval 34"/>
              <p:cNvSpPr/>
              <p:nvPr/>
            </p:nvSpPr>
            <p:spPr>
              <a:xfrm>
                <a:off x="176" y="176"/>
                <a:ext cx="1262" cy="1264"/>
              </a:xfrm>
              <a:prstGeom prst="ellipse">
                <a:avLst/>
              </a:prstGeom>
              <a:gradFill rotWithShape="true">
                <a:gsLst>
                  <a:gs pos="0">
                    <a:srgbClr val="000000"/>
                  </a:gs>
                  <a:gs pos="100000">
                    <a:srgbClr val="8D67E1"/>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4" name="Oval 35"/>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5" name="Oval 36"/>
              <p:cNvSpPr/>
              <p:nvPr/>
            </p:nvSpPr>
            <p:spPr>
              <a:xfrm>
                <a:off x="259" y="259"/>
                <a:ext cx="1096" cy="109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2" name="AutoShape 6"/>
            <p:cNvSpPr/>
            <p:nvPr/>
          </p:nvSpPr>
          <p:spPr>
            <a:xfrm>
              <a:off x="3898" y="674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五、授信管理</a:t>
              </a:r>
              <a:endParaRPr lang="zh-CN" altLang="en-US" sz="2400" b="1" dirty="0">
                <a:latin typeface="微软雅黑" panose="020B0503020204020204" charset="-122"/>
                <a:ea typeface="微软雅黑" panose="020B0503020204020204" charset="-122"/>
              </a:endParaRPr>
            </a:p>
          </p:txBody>
        </p:sp>
        <p:grpSp>
          <p:nvGrpSpPr>
            <p:cNvPr id="9233" name="Group 23"/>
            <p:cNvGrpSpPr/>
            <p:nvPr/>
          </p:nvGrpSpPr>
          <p:grpSpPr>
            <a:xfrm>
              <a:off x="3345" y="6838"/>
              <a:ext cx="600" cy="600"/>
              <a:chOff x="0" y="0"/>
              <a:chExt cx="1615" cy="1615"/>
            </a:xfrm>
          </p:grpSpPr>
          <p:sp>
            <p:nvSpPr>
              <p:cNvPr id="9244"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45"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7"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9"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pic>
          <p:nvPicPr>
            <p:cNvPr id="9234" name="图片 5"/>
            <p:cNvPicPr>
              <a:picLocks noChangeAspect="true"/>
            </p:cNvPicPr>
            <p:nvPr/>
          </p:nvPicPr>
          <p:blipFill>
            <a:blip r:embed="rId4"/>
            <a:stretch>
              <a:fillRect/>
            </a:stretch>
          </p:blipFill>
          <p:spPr>
            <a:xfrm>
              <a:off x="2695" y="7935"/>
              <a:ext cx="605" cy="605"/>
            </a:xfrm>
            <a:prstGeom prst="rect">
              <a:avLst/>
            </a:prstGeom>
            <a:noFill/>
            <a:ln w="9525">
              <a:noFill/>
            </a:ln>
          </p:spPr>
        </p:pic>
        <p:sp>
          <p:nvSpPr>
            <p:cNvPr id="9235" name="AutoShape 6"/>
            <p:cNvSpPr/>
            <p:nvPr/>
          </p:nvSpPr>
          <p:spPr>
            <a:xfrm>
              <a:off x="3398" y="7838"/>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六、债权保障措施</a:t>
              </a:r>
              <a:endParaRPr lang="zh-CN" altLang="en-US" sz="2400" b="1" dirty="0">
                <a:latin typeface="微软雅黑" panose="020B0503020204020204" charset="-122"/>
                <a:ea typeface="微软雅黑" panose="020B0503020204020204" charset="-122"/>
              </a:endParaRPr>
            </a:p>
          </p:txBody>
        </p:sp>
        <p:grpSp>
          <p:nvGrpSpPr>
            <p:cNvPr id="9236" name="Group 9"/>
            <p:cNvGrpSpPr/>
            <p:nvPr/>
          </p:nvGrpSpPr>
          <p:grpSpPr>
            <a:xfrm>
              <a:off x="1938" y="8878"/>
              <a:ext cx="600" cy="600"/>
              <a:chOff x="0" y="0"/>
              <a:chExt cx="1615" cy="1615"/>
            </a:xfrm>
          </p:grpSpPr>
          <p:sp>
            <p:nvSpPr>
              <p:cNvPr id="923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3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6"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8"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7" name="AutoShape 6"/>
            <p:cNvSpPr/>
            <p:nvPr/>
          </p:nvSpPr>
          <p:spPr>
            <a:xfrm>
              <a:off x="2853" y="8835"/>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七、信用管理部门的考核</a:t>
              </a:r>
              <a:endParaRPr lang="zh-CN" altLang="en-US" sz="24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（二）赊销额度计算</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90469" name="Rectangle 3"/>
          <p:cNvSpPr>
            <a:spLocks noGrp="true" noChangeArrowheads="true"/>
          </p:cNvSpPr>
          <p:nvPr/>
        </p:nvSpPr>
        <p:spPr>
          <a:xfrm>
            <a:off x="1851978" y="1451928"/>
            <a:ext cx="8237538" cy="4575175"/>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）净现值流量法</a:t>
            </a:r>
            <a:endPar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例：</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甲公司一直按照行业平均水平，给予客户</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30</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天的信用期限。</a:t>
            </a:r>
            <a:r>
              <a:rPr kumimoji="0" 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产品单价为</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1000</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元</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件，单位成本为</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500</a:t>
            </a:r>
            <a:r>
              <a:rPr kumimoji="0" lang="en-US"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件。每天销量为</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400</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件，</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DSO</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为</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40</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天，坏账率为</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企业希望大幅度降低成本提高销量，决定提高日产量到</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500</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件，这样，单位成本可下降到</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440</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元</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件，预计</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DSO</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升为</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50</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天，坏账率增加到</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，企业希望了解这样做是否会增加企业利润。</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信用管理部门将现在和预计情况列表如下所示：</a:t>
            </a:r>
            <a:endPar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 name="文本框 2"/>
          <p:cNvSpPr txBox="true"/>
          <p:nvPr/>
        </p:nvSpPr>
        <p:spPr>
          <a:xfrm>
            <a:off x="972185" y="801370"/>
            <a:ext cx="4735830"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cs typeface="微软雅黑" panose="020B0503020204020204" charset="-122"/>
              </a:rPr>
              <a:t>1. </a:t>
            </a:r>
            <a:r>
              <a:rPr lang="zh-CN" altLang="en-US" sz="2000" b="1">
                <a:latin typeface="微软雅黑" panose="020B0503020204020204" charset="-122"/>
                <a:ea typeface="微软雅黑" panose="020B0503020204020204" charset="-122"/>
                <a:cs typeface="微软雅黑" panose="020B0503020204020204" charset="-122"/>
              </a:rPr>
              <a:t>利润对比法</a:t>
            </a:r>
            <a:endParaRPr lang="zh-CN" altLang="en-US" sz="2000" b="1">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（二）赊销额度计算</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2" name="表格 1"/>
          <p:cNvGraphicFramePr/>
          <p:nvPr/>
        </p:nvGraphicFramePr>
        <p:xfrm>
          <a:off x="1828800" y="1303655"/>
          <a:ext cx="8534400" cy="2286000"/>
        </p:xfrm>
        <a:graphic>
          <a:graphicData uri="http://schemas.openxmlformats.org/drawingml/2006/table">
            <a:tbl>
              <a:tblPr firstRow="true" bandRow="true">
                <a:tableStyleId>{5C22544A-7EE6-4342-B048-85BDC9FD1C3A}</a:tableStyleId>
              </a:tblPr>
              <a:tblGrid>
                <a:gridCol w="2133600"/>
                <a:gridCol w="2133600"/>
                <a:gridCol w="2293620"/>
                <a:gridCol w="1973580"/>
              </a:tblGrid>
              <a:tr h="381000">
                <a:tc>
                  <a:txBody>
                    <a:bodyPr/>
                    <a:p>
                      <a:pPr algn="ctr">
                        <a:buNone/>
                      </a:pPr>
                      <a:r>
                        <a:rPr lang="zh-CN" altLang="en-US">
                          <a:latin typeface="微软雅黑" panose="020B0503020204020204" charset="-122"/>
                          <a:ea typeface="微软雅黑" panose="020B0503020204020204" charset="-122"/>
                        </a:rPr>
                        <a:t>条件</a:t>
                      </a:r>
                      <a:endParaRPr lang="zh-CN" altLang="en-US">
                        <a:latin typeface="微软雅黑" panose="020B0503020204020204" charset="-122"/>
                        <a:ea typeface="微软雅黑" panose="020B0503020204020204" charset="-122"/>
                      </a:endParaRPr>
                    </a:p>
                  </a:txBody>
                  <a:tcPr/>
                </a:tc>
                <a:tc>
                  <a:txBody>
                    <a:bodyPr/>
                    <a:p>
                      <a:pPr algn="ctr">
                        <a:buNone/>
                      </a:pPr>
                      <a:r>
                        <a:rPr lang="zh-CN" altLang="en-US">
                          <a:latin typeface="微软雅黑" panose="020B0503020204020204" charset="-122"/>
                          <a:ea typeface="微软雅黑" panose="020B0503020204020204" charset="-122"/>
                        </a:rPr>
                        <a:t>数值</a:t>
                      </a:r>
                      <a:endParaRPr lang="zh-CN" altLang="en-US">
                        <a:latin typeface="微软雅黑" panose="020B0503020204020204" charset="-122"/>
                        <a:ea typeface="微软雅黑" panose="020B0503020204020204" charset="-122"/>
                      </a:endParaRPr>
                    </a:p>
                  </a:txBody>
                  <a:tcPr/>
                </a:tc>
                <a:tc>
                  <a:txBody>
                    <a:bodyPr/>
                    <a:p>
                      <a:pPr algn="ctr">
                        <a:buNone/>
                      </a:pPr>
                      <a:r>
                        <a:rPr lang="zh-CN" altLang="en-US">
                          <a:latin typeface="微软雅黑" panose="020B0503020204020204" charset="-122"/>
                          <a:ea typeface="微软雅黑" panose="020B0503020204020204" charset="-122"/>
                        </a:rPr>
                        <a:t>条件</a:t>
                      </a:r>
                      <a:endParaRPr lang="zh-CN" altLang="en-US">
                        <a:latin typeface="微软雅黑" panose="020B0503020204020204" charset="-122"/>
                        <a:ea typeface="微软雅黑" panose="020B0503020204020204" charset="-122"/>
                      </a:endParaRPr>
                    </a:p>
                  </a:txBody>
                  <a:tcPr/>
                </a:tc>
                <a:tc>
                  <a:txBody>
                    <a:bodyPr/>
                    <a:p>
                      <a:pPr algn="ctr">
                        <a:buNone/>
                      </a:pPr>
                      <a:r>
                        <a:rPr lang="zh-CN" altLang="en-US">
                          <a:latin typeface="微软雅黑" panose="020B0503020204020204" charset="-122"/>
                          <a:ea typeface="微软雅黑" panose="020B0503020204020204" charset="-122"/>
                        </a:rPr>
                        <a:t>数值</a:t>
                      </a:r>
                      <a:endParaRPr lang="zh-CN" altLang="en-US">
                        <a:latin typeface="微软雅黑" panose="020B0503020204020204" charset="-122"/>
                        <a:ea typeface="微软雅黑" panose="020B0503020204020204" charset="-122"/>
                      </a:endParaRPr>
                    </a:p>
                  </a:txBody>
                  <a:tcPr/>
                </a:tc>
              </a:tr>
              <a:tr h="381000">
                <a:tc>
                  <a:txBody>
                    <a:bodyPr/>
                    <a:p>
                      <a:pPr algn="ctr">
                        <a:buNone/>
                      </a:pPr>
                      <a:r>
                        <a:rPr lang="zh-CN" altLang="en-US">
                          <a:latin typeface="微软雅黑" panose="020B0503020204020204" charset="-122"/>
                          <a:ea typeface="微软雅黑" panose="020B0503020204020204" charset="-122"/>
                        </a:rPr>
                        <a:t>产品单价（</a:t>
                      </a:r>
                      <a:r>
                        <a:rPr lang="en-US" altLang="zh-CN">
                          <a:latin typeface="微软雅黑" panose="020B0503020204020204" charset="-122"/>
                          <a:ea typeface="微软雅黑" panose="020B0503020204020204" charset="-122"/>
                        </a:rPr>
                        <a:t>P</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1000</a:t>
                      </a:r>
                      <a:r>
                        <a:rPr lang="zh-CN" altLang="en-US">
                          <a:latin typeface="微软雅黑" panose="020B0503020204020204" charset="-122"/>
                          <a:ea typeface="微软雅黑" panose="020B0503020204020204" charset="-122"/>
                        </a:rPr>
                        <a:t>元</a:t>
                      </a:r>
                      <a:endParaRPr lang="zh-CN" altLang="en-US">
                        <a:latin typeface="微软雅黑" panose="020B0503020204020204" charset="-122"/>
                        <a:ea typeface="微软雅黑" panose="020B0503020204020204" charset="-122"/>
                      </a:endParaRPr>
                    </a:p>
                  </a:txBody>
                  <a:tcPr/>
                </a:tc>
                <a:tc>
                  <a:txBody>
                    <a:bodyPr/>
                    <a:p>
                      <a:pPr algn="ctr">
                        <a:buNone/>
                      </a:pPr>
                      <a:r>
                        <a:rPr lang="zh-CN" altLang="en-US">
                          <a:latin typeface="微软雅黑" panose="020B0503020204020204" charset="-122"/>
                          <a:ea typeface="微软雅黑" panose="020B0503020204020204" charset="-122"/>
                        </a:rPr>
                        <a:t>当前坏账率（</a:t>
                      </a:r>
                      <a:r>
                        <a:rPr lang="en-US" altLang="zh-CN">
                          <a:latin typeface="微软雅黑" panose="020B0503020204020204" charset="-122"/>
                          <a:ea typeface="微软雅黑" panose="020B0503020204020204" charset="-122"/>
                        </a:rPr>
                        <a:t>B</a:t>
                      </a:r>
                      <a:r>
                        <a:rPr lang="en-US" altLang="zh-CN" baseline="-25000">
                          <a:latin typeface="微软雅黑" panose="020B0503020204020204" charset="-122"/>
                          <a:ea typeface="微软雅黑" panose="020B0503020204020204" charset="-122"/>
                        </a:rPr>
                        <a:t>0</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2%</a:t>
                      </a:r>
                      <a:endParaRPr lang="en-US" altLang="zh-CN">
                        <a:latin typeface="微软雅黑" panose="020B0503020204020204" charset="-122"/>
                        <a:ea typeface="微软雅黑" panose="020B0503020204020204" charset="-122"/>
                      </a:endParaRPr>
                    </a:p>
                  </a:txBody>
                  <a:tcPr/>
                </a:tc>
              </a:tr>
              <a:tr h="381000">
                <a:tc>
                  <a:txBody>
                    <a:bodyPr/>
                    <a:p>
                      <a:pPr algn="ctr">
                        <a:buNone/>
                      </a:pPr>
                      <a:r>
                        <a:rPr lang="zh-CN" altLang="en-US">
                          <a:latin typeface="微软雅黑" panose="020B0503020204020204" charset="-122"/>
                          <a:ea typeface="微软雅黑" panose="020B0503020204020204" charset="-122"/>
                        </a:rPr>
                        <a:t>当前生产成本（</a:t>
                      </a:r>
                      <a:r>
                        <a:rPr lang="en-US" altLang="zh-CN">
                          <a:latin typeface="微软雅黑" panose="020B0503020204020204" charset="-122"/>
                          <a:ea typeface="微软雅黑" panose="020B0503020204020204" charset="-122"/>
                        </a:rPr>
                        <a:t>C</a:t>
                      </a:r>
                      <a:r>
                        <a:rPr lang="en-US" altLang="zh-CN" baseline="-25000">
                          <a:latin typeface="微软雅黑" panose="020B0503020204020204" charset="-122"/>
                          <a:ea typeface="微软雅黑" panose="020B0503020204020204" charset="-122"/>
                        </a:rPr>
                        <a:t>0</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500</a:t>
                      </a:r>
                      <a:r>
                        <a:rPr lang="zh-CN" altLang="en-US">
                          <a:latin typeface="微软雅黑" panose="020B0503020204020204" charset="-122"/>
                          <a:ea typeface="微软雅黑" panose="020B0503020204020204" charset="-122"/>
                        </a:rPr>
                        <a:t>元</a:t>
                      </a:r>
                      <a:endParaRPr lang="zh-CN" altLang="en-US">
                        <a:latin typeface="微软雅黑" panose="020B0503020204020204" charset="-122"/>
                        <a:ea typeface="微软雅黑" panose="020B0503020204020204" charset="-122"/>
                      </a:endParaRPr>
                    </a:p>
                  </a:txBody>
                  <a:tcPr/>
                </a:tc>
                <a:tc>
                  <a:txBody>
                    <a:bodyPr/>
                    <a:p>
                      <a:pPr algn="ctr">
                        <a:buNone/>
                      </a:pPr>
                      <a:r>
                        <a:rPr lang="zh-CN" altLang="en-US">
                          <a:latin typeface="微软雅黑" panose="020B0503020204020204" charset="-122"/>
                          <a:ea typeface="微软雅黑" panose="020B0503020204020204" charset="-122"/>
                        </a:rPr>
                        <a:t>新坏账率（</a:t>
                      </a:r>
                      <a:r>
                        <a:rPr lang="en-US" altLang="zh-CN">
                          <a:latin typeface="微软雅黑" panose="020B0503020204020204" charset="-122"/>
                          <a:ea typeface="微软雅黑" panose="020B0503020204020204" charset="-122"/>
                        </a:rPr>
                        <a:t>B</a:t>
                      </a:r>
                      <a:r>
                        <a:rPr lang="en-US" altLang="zh-CN" baseline="-25000">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3%</a:t>
                      </a:r>
                      <a:endParaRPr lang="en-US" altLang="zh-CN">
                        <a:latin typeface="微软雅黑" panose="020B0503020204020204" charset="-122"/>
                        <a:ea typeface="微软雅黑" panose="020B0503020204020204" charset="-122"/>
                      </a:endParaRPr>
                    </a:p>
                  </a:txBody>
                  <a:tcPr/>
                </a:tc>
              </a:tr>
              <a:tr h="381000">
                <a:tc>
                  <a:txBody>
                    <a:bodyPr/>
                    <a:p>
                      <a:pPr algn="ctr">
                        <a:buNone/>
                      </a:pPr>
                      <a:r>
                        <a:rPr lang="zh-CN" altLang="en-US">
                          <a:latin typeface="微软雅黑" panose="020B0503020204020204" charset="-122"/>
                          <a:ea typeface="微软雅黑" panose="020B0503020204020204" charset="-122"/>
                        </a:rPr>
                        <a:t>新生产成本（</a:t>
                      </a:r>
                      <a:r>
                        <a:rPr lang="en-US" altLang="zh-CN">
                          <a:latin typeface="微软雅黑" panose="020B0503020204020204" charset="-122"/>
                          <a:ea typeface="微软雅黑" panose="020B0503020204020204" charset="-122"/>
                        </a:rPr>
                        <a:t>C</a:t>
                      </a:r>
                      <a:r>
                        <a:rPr lang="en-US" altLang="zh-CN" baseline="-25000">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440</a:t>
                      </a:r>
                      <a:r>
                        <a:rPr lang="zh-CN" altLang="en-US">
                          <a:latin typeface="微软雅黑" panose="020B0503020204020204" charset="-122"/>
                          <a:ea typeface="微软雅黑" panose="020B0503020204020204" charset="-122"/>
                        </a:rPr>
                        <a:t>元</a:t>
                      </a:r>
                      <a:endParaRPr lang="zh-CN" altLang="en-US">
                        <a:latin typeface="微软雅黑" panose="020B0503020204020204" charset="-122"/>
                        <a:ea typeface="微软雅黑" panose="020B0503020204020204" charset="-122"/>
                      </a:endParaRPr>
                    </a:p>
                  </a:txBody>
                  <a:tcPr/>
                </a:tc>
                <a:tc>
                  <a:txBody>
                    <a:bodyPr/>
                    <a:p>
                      <a:pPr algn="ctr">
                        <a:buNone/>
                      </a:pPr>
                      <a:r>
                        <a:rPr lang="zh-CN" altLang="en-US">
                          <a:latin typeface="微软雅黑" panose="020B0503020204020204" charset="-122"/>
                          <a:ea typeface="微软雅黑" panose="020B0503020204020204" charset="-122"/>
                        </a:rPr>
                        <a:t>日利率（</a:t>
                      </a:r>
                      <a:r>
                        <a:rPr lang="en-US" altLang="zh-CN">
                          <a:latin typeface="微软雅黑" panose="020B0503020204020204" charset="-122"/>
                          <a:ea typeface="微软雅黑" panose="020B0503020204020204" charset="-122"/>
                        </a:rPr>
                        <a:t>K</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0.05%</a:t>
                      </a:r>
                      <a:endParaRPr lang="en-US" altLang="zh-CN">
                        <a:latin typeface="微软雅黑" panose="020B0503020204020204" charset="-122"/>
                        <a:ea typeface="微软雅黑" panose="020B0503020204020204" charset="-122"/>
                      </a:endParaRPr>
                    </a:p>
                  </a:txBody>
                  <a:tcPr/>
                </a:tc>
              </a:tr>
              <a:tr h="381000">
                <a:tc>
                  <a:txBody>
                    <a:bodyPr/>
                    <a:p>
                      <a:pPr algn="ctr">
                        <a:buNone/>
                      </a:pPr>
                      <a:r>
                        <a:rPr lang="zh-CN" altLang="en-US">
                          <a:latin typeface="微软雅黑" panose="020B0503020204020204" charset="-122"/>
                          <a:ea typeface="微软雅黑" panose="020B0503020204020204" charset="-122"/>
                        </a:rPr>
                        <a:t>当日销售量（</a:t>
                      </a:r>
                      <a:r>
                        <a:rPr lang="en-US" altLang="zh-CN">
                          <a:latin typeface="微软雅黑" panose="020B0503020204020204" charset="-122"/>
                          <a:ea typeface="微软雅黑" panose="020B0503020204020204" charset="-122"/>
                        </a:rPr>
                        <a:t>Q</a:t>
                      </a:r>
                      <a:r>
                        <a:rPr lang="en-US" altLang="zh-CN" baseline="-25000">
                          <a:latin typeface="微软雅黑" panose="020B0503020204020204" charset="-122"/>
                          <a:ea typeface="微软雅黑" panose="020B0503020204020204" charset="-122"/>
                        </a:rPr>
                        <a:t>0</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400</a:t>
                      </a:r>
                      <a:r>
                        <a:rPr lang="zh-CN" altLang="en-US">
                          <a:latin typeface="微软雅黑" panose="020B0503020204020204" charset="-122"/>
                          <a:ea typeface="微软雅黑" panose="020B0503020204020204" charset="-122"/>
                        </a:rPr>
                        <a:t>件</a:t>
                      </a:r>
                      <a:endParaRPr lang="zh-CN" altLang="en-US">
                        <a:latin typeface="微软雅黑" panose="020B0503020204020204" charset="-122"/>
                        <a:ea typeface="微软雅黑" panose="020B0503020204020204" charset="-122"/>
                      </a:endParaRPr>
                    </a:p>
                  </a:txBody>
                  <a:tcPr/>
                </a:tc>
                <a:tc>
                  <a:txBody>
                    <a:bodyPr/>
                    <a:p>
                      <a:pPr algn="ctr">
                        <a:buNone/>
                      </a:pPr>
                      <a:r>
                        <a:rPr lang="zh-CN" altLang="en-US">
                          <a:latin typeface="微软雅黑" panose="020B0503020204020204" charset="-122"/>
                          <a:ea typeface="微软雅黑" panose="020B0503020204020204" charset="-122"/>
                        </a:rPr>
                        <a:t>当前平均收账期（</a:t>
                      </a:r>
                      <a:r>
                        <a:rPr lang="en-US" altLang="zh-CN">
                          <a:latin typeface="微软雅黑" panose="020B0503020204020204" charset="-122"/>
                          <a:ea typeface="微软雅黑" panose="020B0503020204020204" charset="-122"/>
                        </a:rPr>
                        <a:t>DSO</a:t>
                      </a:r>
                      <a:r>
                        <a:rPr lang="en-US" altLang="zh-CN" baseline="-25000">
                          <a:latin typeface="微软雅黑" panose="020B0503020204020204" charset="-122"/>
                          <a:ea typeface="微软雅黑" panose="020B0503020204020204" charset="-122"/>
                        </a:rPr>
                        <a:t>0</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40</a:t>
                      </a:r>
                      <a:r>
                        <a:rPr lang="zh-CN" altLang="en-US">
                          <a:latin typeface="微软雅黑" panose="020B0503020204020204" charset="-122"/>
                          <a:ea typeface="微软雅黑" panose="020B0503020204020204" charset="-122"/>
                        </a:rPr>
                        <a:t>天</a:t>
                      </a:r>
                      <a:endParaRPr lang="zh-CN" altLang="en-US">
                        <a:latin typeface="微软雅黑" panose="020B0503020204020204" charset="-122"/>
                        <a:ea typeface="微软雅黑" panose="020B0503020204020204" charset="-122"/>
                      </a:endParaRPr>
                    </a:p>
                  </a:txBody>
                  <a:tcPr/>
                </a:tc>
              </a:tr>
              <a:tr h="381000">
                <a:tc>
                  <a:txBody>
                    <a:bodyPr/>
                    <a:p>
                      <a:pPr algn="ctr">
                        <a:buNone/>
                      </a:pPr>
                      <a:r>
                        <a:rPr lang="zh-CN" altLang="en-US">
                          <a:latin typeface="微软雅黑" panose="020B0503020204020204" charset="-122"/>
                          <a:ea typeface="微软雅黑" panose="020B0503020204020204" charset="-122"/>
                        </a:rPr>
                        <a:t>新日销售量（</a:t>
                      </a:r>
                      <a:r>
                        <a:rPr lang="en-US" altLang="zh-CN">
                          <a:latin typeface="微软雅黑" panose="020B0503020204020204" charset="-122"/>
                          <a:ea typeface="微软雅黑" panose="020B0503020204020204" charset="-122"/>
                        </a:rPr>
                        <a:t>Q</a:t>
                      </a:r>
                      <a:r>
                        <a:rPr lang="en-US" altLang="zh-CN" baseline="-25000">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500</a:t>
                      </a:r>
                      <a:r>
                        <a:rPr lang="zh-CN" altLang="en-US">
                          <a:latin typeface="微软雅黑" panose="020B0503020204020204" charset="-122"/>
                          <a:ea typeface="微软雅黑" panose="020B0503020204020204" charset="-122"/>
                        </a:rPr>
                        <a:t>件</a:t>
                      </a:r>
                      <a:endParaRPr lang="zh-CN" altLang="en-US">
                        <a:latin typeface="微软雅黑" panose="020B0503020204020204" charset="-122"/>
                        <a:ea typeface="微软雅黑" panose="020B0503020204020204" charset="-122"/>
                      </a:endParaRPr>
                    </a:p>
                  </a:txBody>
                  <a:tcPr/>
                </a:tc>
                <a:tc>
                  <a:txBody>
                    <a:bodyPr/>
                    <a:p>
                      <a:pPr algn="ctr">
                        <a:buNone/>
                      </a:pPr>
                      <a:r>
                        <a:rPr lang="zh-CN" altLang="en-US">
                          <a:latin typeface="微软雅黑" panose="020B0503020204020204" charset="-122"/>
                          <a:ea typeface="微软雅黑" panose="020B0503020204020204" charset="-122"/>
                        </a:rPr>
                        <a:t>新平均收账期（</a:t>
                      </a:r>
                      <a:r>
                        <a:rPr lang="en-US" altLang="zh-CN">
                          <a:latin typeface="微软雅黑" panose="020B0503020204020204" charset="-122"/>
                          <a:ea typeface="微软雅黑" panose="020B0503020204020204" charset="-122"/>
                        </a:rPr>
                        <a:t>DSO</a:t>
                      </a:r>
                      <a:r>
                        <a:rPr lang="en-US" altLang="zh-CN" baseline="-25000">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50</a:t>
                      </a:r>
                      <a:r>
                        <a:rPr lang="zh-CN" altLang="en-US">
                          <a:latin typeface="微软雅黑" panose="020B0503020204020204" charset="-122"/>
                          <a:ea typeface="微软雅黑" panose="020B0503020204020204" charset="-122"/>
                        </a:rPr>
                        <a:t>天</a:t>
                      </a:r>
                      <a:endParaRPr lang="zh-CN" altLang="en-US">
                        <a:latin typeface="微软雅黑" panose="020B0503020204020204" charset="-122"/>
                        <a:ea typeface="微软雅黑" panose="020B0503020204020204" charset="-122"/>
                      </a:endParaRPr>
                    </a:p>
                  </a:txBody>
                  <a:tcPr/>
                </a:tc>
              </a:tr>
            </a:tbl>
          </a:graphicData>
        </a:graphic>
      </p:graphicFrame>
      <p:sp>
        <p:nvSpPr>
          <p:cNvPr id="3" name="文本框 2"/>
          <p:cNvSpPr txBox="true"/>
          <p:nvPr/>
        </p:nvSpPr>
        <p:spPr>
          <a:xfrm>
            <a:off x="1754505" y="4279900"/>
            <a:ext cx="8682355" cy="2306955"/>
          </a:xfrm>
          <a:prstGeom prst="rect">
            <a:avLst/>
          </a:prstGeom>
          <a:noFill/>
        </p:spPr>
        <p:txBody>
          <a:bodyPr wrap="square" rtlCol="0">
            <a:spAutoFit/>
          </a:bodyPr>
          <a:p>
            <a:r>
              <a:rPr lang="zh-CN" altLang="en-US">
                <a:latin typeface="微软雅黑" panose="020B0503020204020204" charset="-122"/>
                <a:ea typeface="微软雅黑" panose="020B0503020204020204" charset="-122"/>
                <a:cs typeface="微软雅黑" panose="020B0503020204020204" charset="-122"/>
              </a:rPr>
              <a:t>原方案日营业净现值：</a:t>
            </a:r>
            <a:r>
              <a:rPr lang="en-US" altLang="zh-CN">
                <a:latin typeface="微软雅黑" panose="020B0503020204020204" charset="-122"/>
                <a:ea typeface="微软雅黑" panose="020B0503020204020204" charset="-122"/>
                <a:cs typeface="微软雅黑" panose="020B0503020204020204" charset="-122"/>
              </a:rPr>
              <a:t>NPV</a:t>
            </a:r>
            <a:r>
              <a:rPr lang="en-US" altLang="zh-CN" baseline="-25000">
                <a:latin typeface="微软雅黑" panose="020B0503020204020204" charset="-122"/>
                <a:ea typeface="微软雅黑" panose="020B0503020204020204" charset="-122"/>
                <a:cs typeface="微软雅黑" panose="020B0503020204020204" charset="-122"/>
              </a:rPr>
              <a:t>0 </a:t>
            </a:r>
            <a:r>
              <a:rPr lang="en-US" altLang="zh-CN">
                <a:latin typeface="微软雅黑" panose="020B0503020204020204" charset="-122"/>
                <a:ea typeface="微软雅黑" panose="020B0503020204020204" charset="-122"/>
                <a:cs typeface="微软雅黑" panose="020B0503020204020204" charset="-122"/>
              </a:rPr>
              <a:t>= </a:t>
            </a:r>
            <a:r>
              <a:rPr lang="en-US" altLang="en-US">
                <a:latin typeface="微软雅黑" panose="020B0503020204020204" charset="-122"/>
                <a:ea typeface="微软雅黑" panose="020B0503020204020204" charset="-122"/>
                <a:cs typeface="微软雅黑" panose="020B0503020204020204" charset="-122"/>
              </a:rPr>
              <a:t>[P * Q * (1 - B</a:t>
            </a:r>
            <a:r>
              <a:rPr lang="en-US" altLang="en-US" baseline="-25000">
                <a:latin typeface="微软雅黑" panose="020B0503020204020204" charset="-122"/>
                <a:ea typeface="微软雅黑" panose="020B0503020204020204" charset="-122"/>
                <a:cs typeface="微软雅黑" panose="020B0503020204020204" charset="-122"/>
              </a:rPr>
              <a:t>0</a:t>
            </a:r>
            <a:r>
              <a:rPr lang="en-US" altLang="en-US">
                <a:latin typeface="微软雅黑" panose="020B0503020204020204" charset="-122"/>
                <a:ea typeface="微软雅黑" panose="020B0503020204020204" charset="-122"/>
                <a:cs typeface="微软雅黑" panose="020B0503020204020204" charset="-122"/>
              </a:rPr>
              <a:t>) ] / (1+K) - C</a:t>
            </a:r>
            <a:r>
              <a:rPr lang="en-US" altLang="en-US" baseline="-25000">
                <a:latin typeface="微软雅黑" panose="020B0503020204020204" charset="-122"/>
                <a:ea typeface="微软雅黑" panose="020B0503020204020204" charset="-122"/>
                <a:cs typeface="微软雅黑" panose="020B0503020204020204" charset="-122"/>
              </a:rPr>
              <a:t>0</a:t>
            </a:r>
            <a:r>
              <a:rPr lang="en-US" altLang="en-US">
                <a:latin typeface="微软雅黑" panose="020B0503020204020204" charset="-122"/>
                <a:ea typeface="微软雅黑" panose="020B0503020204020204" charset="-122"/>
                <a:cs typeface="微软雅黑" panose="020B0503020204020204" charset="-122"/>
              </a:rPr>
              <a:t> * Q</a:t>
            </a:r>
            <a:r>
              <a:rPr lang="en-US" altLang="en-US" baseline="-25000">
                <a:latin typeface="微软雅黑" panose="020B0503020204020204" charset="-122"/>
                <a:ea typeface="微软雅黑" panose="020B0503020204020204" charset="-122"/>
                <a:cs typeface="微软雅黑" panose="020B0503020204020204" charset="-122"/>
              </a:rPr>
              <a:t>0</a:t>
            </a:r>
            <a:r>
              <a:rPr lang="en-US" altLang="en-US">
                <a:latin typeface="微软雅黑" panose="020B0503020204020204" charset="-122"/>
                <a:ea typeface="微软雅黑" panose="020B0503020204020204" charset="-122"/>
                <a:cs typeface="微软雅黑" panose="020B0503020204020204" charset="-122"/>
              </a:rPr>
              <a:t> = [ 1000 * 400 * (1 -2%) ] / (1 + 0.05%) - 500 * 400= 191 804 (</a:t>
            </a:r>
            <a:r>
              <a:rPr lang="zh-CN" altLang="en-US">
                <a:latin typeface="微软雅黑" panose="020B0503020204020204" charset="-122"/>
                <a:ea typeface="微软雅黑" panose="020B0503020204020204" charset="-122"/>
                <a:cs typeface="微软雅黑" panose="020B0503020204020204" charset="-122"/>
              </a:rPr>
              <a:t>元</a:t>
            </a:r>
            <a:r>
              <a:rPr lang="en-US" altLang="en-US">
                <a:latin typeface="微软雅黑" panose="020B0503020204020204" charset="-122"/>
                <a:ea typeface="微软雅黑" panose="020B0503020204020204" charset="-122"/>
                <a:cs typeface="微软雅黑" panose="020B0503020204020204" charset="-122"/>
              </a:rPr>
              <a:t>)</a:t>
            </a:r>
            <a:endParaRPr lang="en-US" altLang="en-US">
              <a:latin typeface="微软雅黑" panose="020B0503020204020204" charset="-122"/>
              <a:ea typeface="微软雅黑" panose="020B0503020204020204" charset="-122"/>
              <a:cs typeface="微软雅黑" panose="020B0503020204020204" charset="-122"/>
            </a:endParaRPr>
          </a:p>
          <a:p>
            <a:endParaRPr lang="en-US"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sym typeface="+mn-ea"/>
              </a:rPr>
              <a:t>（你来计算一下，并给出结论）</a:t>
            </a:r>
            <a:endParaRPr lang="en-US" altLang="en-US">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a:solidFill>
                  <a:schemeClr val="tx1"/>
                </a:solidFill>
                <a:latin typeface="微软雅黑" panose="020B0503020204020204" charset="-122"/>
                <a:ea typeface="微软雅黑" panose="020B0503020204020204" charset="-122"/>
                <a:cs typeface="微软雅黑" panose="020B0503020204020204" charset="-122"/>
              </a:rPr>
              <a:t>新方案日营业净现值：</a:t>
            </a:r>
            <a:r>
              <a:rPr lang="en-US" altLang="zh-CN">
                <a:solidFill>
                  <a:schemeClr val="tx1"/>
                </a:solidFill>
                <a:latin typeface="微软雅黑" panose="020B0503020204020204" charset="-122"/>
                <a:ea typeface="微软雅黑" panose="020B0503020204020204" charset="-122"/>
                <a:cs typeface="微软雅黑" panose="020B0503020204020204" charset="-122"/>
                <a:sym typeface="+mn-ea"/>
              </a:rPr>
              <a:t>NPV</a:t>
            </a:r>
            <a:r>
              <a:rPr lang="en-US" altLang="zh-CN" baseline="-25000">
                <a:solidFill>
                  <a:schemeClr val="tx1"/>
                </a:solidFill>
                <a:latin typeface="微软雅黑" panose="020B0503020204020204" charset="-122"/>
                <a:ea typeface="微软雅黑" panose="020B0503020204020204" charset="-122"/>
                <a:cs typeface="微软雅黑" panose="020B0503020204020204" charset="-122"/>
                <a:sym typeface="+mn-ea"/>
              </a:rPr>
              <a:t>1 </a:t>
            </a:r>
            <a:r>
              <a:rPr lang="en-US" altLang="zh-CN">
                <a:solidFill>
                  <a:schemeClr val="tx1"/>
                </a:solidFill>
                <a:latin typeface="微软雅黑" panose="020B0503020204020204" charset="-122"/>
                <a:ea typeface="微软雅黑" panose="020B0503020204020204" charset="-122"/>
                <a:cs typeface="微软雅黑" panose="020B0503020204020204" charset="-122"/>
                <a:sym typeface="+mn-ea"/>
              </a:rPr>
              <a:t>= </a:t>
            </a:r>
            <a:r>
              <a:rPr lang="en-US" altLang="en-US">
                <a:solidFill>
                  <a:schemeClr val="tx1"/>
                </a:solidFill>
                <a:latin typeface="微软雅黑" panose="020B0503020204020204" charset="-122"/>
                <a:ea typeface="微软雅黑" panose="020B0503020204020204" charset="-122"/>
                <a:cs typeface="微软雅黑" panose="020B0503020204020204" charset="-122"/>
                <a:sym typeface="+mn-ea"/>
              </a:rPr>
              <a:t>[P * Q * (1 - B</a:t>
            </a:r>
            <a:r>
              <a:rPr lang="en-US" altLang="en-US" baseline="-25000">
                <a:solidFill>
                  <a:schemeClr val="tx1"/>
                </a:solidFill>
                <a:latin typeface="微软雅黑" panose="020B0503020204020204" charset="-122"/>
                <a:ea typeface="微软雅黑" panose="020B0503020204020204" charset="-122"/>
                <a:cs typeface="微软雅黑" panose="020B0503020204020204" charset="-122"/>
                <a:sym typeface="+mn-ea"/>
              </a:rPr>
              <a:t>1</a:t>
            </a:r>
            <a:r>
              <a:rPr lang="en-US" altLang="en-US">
                <a:solidFill>
                  <a:schemeClr val="tx1"/>
                </a:solidFill>
                <a:latin typeface="微软雅黑" panose="020B0503020204020204" charset="-122"/>
                <a:ea typeface="微软雅黑" panose="020B0503020204020204" charset="-122"/>
                <a:cs typeface="微软雅黑" panose="020B0503020204020204" charset="-122"/>
                <a:sym typeface="+mn-ea"/>
              </a:rPr>
              <a:t>) ] / (1+K) - C</a:t>
            </a:r>
            <a:r>
              <a:rPr lang="en-US" altLang="en-US" baseline="-25000">
                <a:solidFill>
                  <a:schemeClr val="tx1"/>
                </a:solidFill>
                <a:latin typeface="微软雅黑" panose="020B0503020204020204" charset="-122"/>
                <a:ea typeface="微软雅黑" panose="020B0503020204020204" charset="-122"/>
                <a:cs typeface="微软雅黑" panose="020B0503020204020204" charset="-122"/>
                <a:sym typeface="+mn-ea"/>
              </a:rPr>
              <a:t>1</a:t>
            </a:r>
            <a:r>
              <a:rPr lang="en-US" altLang="en-US">
                <a:solidFill>
                  <a:schemeClr val="tx1"/>
                </a:solidFill>
                <a:latin typeface="微软雅黑" panose="020B0503020204020204" charset="-122"/>
                <a:ea typeface="微软雅黑" panose="020B0503020204020204" charset="-122"/>
                <a:cs typeface="微软雅黑" panose="020B0503020204020204" charset="-122"/>
                <a:sym typeface="+mn-ea"/>
              </a:rPr>
              <a:t> * Q</a:t>
            </a:r>
            <a:r>
              <a:rPr lang="en-US" altLang="en-US" baseline="-25000">
                <a:solidFill>
                  <a:schemeClr val="tx1"/>
                </a:solidFill>
                <a:latin typeface="微软雅黑" panose="020B0503020204020204" charset="-122"/>
                <a:ea typeface="微软雅黑" panose="020B0503020204020204" charset="-122"/>
                <a:cs typeface="微软雅黑" panose="020B0503020204020204" charset="-122"/>
                <a:sym typeface="+mn-ea"/>
              </a:rPr>
              <a:t>1</a:t>
            </a:r>
            <a:r>
              <a:rPr lang="en-US" altLang="en-US">
                <a:solidFill>
                  <a:schemeClr val="tx1"/>
                </a:solidFill>
                <a:latin typeface="微软雅黑" panose="020B0503020204020204" charset="-122"/>
                <a:ea typeface="微软雅黑" panose="020B0503020204020204" charset="-122"/>
                <a:cs typeface="微软雅黑" panose="020B0503020204020204" charset="-122"/>
                <a:sym typeface="+mn-ea"/>
              </a:rPr>
              <a:t> = [1000 * 500 * (1 - 3%) ] / (1 + 0.05%) - 440 * 500 = 264 757 (</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元</a:t>
            </a:r>
            <a:r>
              <a:rPr lang="en-US" altLang="en-US">
                <a:solidFill>
                  <a:schemeClr val="tx1"/>
                </a:solidFill>
                <a:latin typeface="微软雅黑" panose="020B0503020204020204" charset="-122"/>
                <a:ea typeface="微软雅黑" panose="020B0503020204020204" charset="-122"/>
                <a:cs typeface="微软雅黑" panose="020B0503020204020204" charset="-122"/>
                <a:sym typeface="+mn-ea"/>
              </a:rPr>
              <a:t>) </a:t>
            </a:r>
            <a:endParaRPr lang="zh-CN" altLang="en-US">
              <a:solidFill>
                <a:schemeClr val="tx1"/>
              </a:solidFill>
              <a:latin typeface="微软雅黑" panose="020B0503020204020204" charset="-122"/>
              <a:ea typeface="微软雅黑" panose="020B0503020204020204" charset="-122"/>
              <a:cs typeface="微软雅黑" panose="020B0503020204020204" charset="-122"/>
              <a:sym typeface="+mn-ea"/>
            </a:endParaRPr>
          </a:p>
          <a:p>
            <a:endParaRPr lang="zh-CN" altLang="en-US">
              <a:solidFill>
                <a:schemeClr val="tx1"/>
              </a:solidFill>
              <a:latin typeface="微软雅黑" panose="020B0503020204020204" charset="-122"/>
              <a:ea typeface="微软雅黑" panose="020B0503020204020204" charset="-122"/>
              <a:cs typeface="微软雅黑" panose="020B0503020204020204" charset="-122"/>
              <a:sym typeface="+mn-ea"/>
            </a:endParaRPr>
          </a:p>
          <a:p>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结论：新方案可行</a:t>
            </a:r>
            <a:endParaRPr lang="zh-CN" altLang="en-US">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（二）赊销额度计算</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90469" name="Rectangle 3"/>
          <p:cNvSpPr>
            <a:spLocks noGrp="true" noChangeArrowheads="true"/>
          </p:cNvSpPr>
          <p:nvPr/>
        </p:nvSpPr>
        <p:spPr>
          <a:xfrm>
            <a:off x="1818323" y="1284288"/>
            <a:ext cx="8237538" cy="4575175"/>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）应收账款的合理持有量分析</a:t>
            </a:r>
            <a:endPar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endPar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pic>
        <p:nvPicPr>
          <p:cNvPr id="2" name="图片 1" descr="11"/>
          <p:cNvPicPr>
            <a:picLocks noChangeAspect="true"/>
          </p:cNvPicPr>
          <p:nvPr/>
        </p:nvPicPr>
        <p:blipFill>
          <a:blip r:embed="rId4"/>
          <a:stretch>
            <a:fillRect/>
          </a:stretch>
        </p:blipFill>
        <p:spPr>
          <a:xfrm rot="16200000">
            <a:off x="4737100" y="-64135"/>
            <a:ext cx="2908300" cy="7272020"/>
          </a:xfrm>
          <a:prstGeom prst="rect">
            <a:avLst/>
          </a:prstGeom>
        </p:spPr>
      </p:pic>
      <p:sp>
        <p:nvSpPr>
          <p:cNvPr id="3" name="文本框 2"/>
          <p:cNvSpPr txBox="true"/>
          <p:nvPr/>
        </p:nvSpPr>
        <p:spPr>
          <a:xfrm>
            <a:off x="2704465" y="5491480"/>
            <a:ext cx="6465570" cy="368300"/>
          </a:xfrm>
          <a:prstGeom prst="rect">
            <a:avLst/>
          </a:prstGeom>
          <a:noFill/>
        </p:spPr>
        <p:txBody>
          <a:bodyPr wrap="square" rtlCol="0">
            <a:spAutoFit/>
          </a:bodyPr>
          <a:p>
            <a:r>
              <a:rPr lang="zh-CN" altLang="en-US">
                <a:latin typeface="微软雅黑" panose="020B0503020204020204" charset="-122"/>
                <a:ea typeface="微软雅黑" panose="020B0503020204020204" charset="-122"/>
                <a:cs typeface="微软雅黑" panose="020B0503020204020204" charset="-122"/>
              </a:rPr>
              <a:t>当应收账款持有量为</a:t>
            </a:r>
            <a:r>
              <a:rPr lang="en-US" altLang="zh-CN">
                <a:latin typeface="微软雅黑" panose="020B0503020204020204" charset="-122"/>
                <a:ea typeface="微软雅黑" panose="020B0503020204020204" charset="-122"/>
                <a:cs typeface="微软雅黑" panose="020B0503020204020204" charset="-122"/>
              </a:rPr>
              <a:t>400</a:t>
            </a:r>
            <a:r>
              <a:rPr lang="zh-CN" altLang="en-US">
                <a:latin typeface="微软雅黑" panose="020B0503020204020204" charset="-122"/>
                <a:ea typeface="微软雅黑" panose="020B0503020204020204" charset="-122"/>
                <a:cs typeface="微软雅黑" panose="020B0503020204020204" charset="-122"/>
              </a:rPr>
              <a:t>万元时，总成本较低</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（二）赊销额度计算</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880643" name="Rectangle 3"/>
          <p:cNvSpPr>
            <a:spLocks noGrp="true" noChangeArrowheads="true"/>
          </p:cNvSpPr>
          <p:nvPr/>
        </p:nvSpPr>
        <p:spPr>
          <a:xfrm>
            <a:off x="1981200" y="1644015"/>
            <a:ext cx="8229600" cy="4036695"/>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10000"/>
              </a:lnSpc>
              <a:spcBef>
                <a:spcPct val="2000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将各种信用考核指标，如坏帐率、逾期账款率、</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DSO</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指标、账龄结构指标等控制在某一个具体数值上，以此数据作为考核和调整的标准，数值可以根据行业特点制订。当某一数据没有达标，则加强这方面的力度。</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10000"/>
              </a:lnSpc>
              <a:spcBef>
                <a:spcPct val="20000"/>
              </a:spcBef>
              <a:spcAft>
                <a:spcPct val="0"/>
              </a:spcAft>
              <a:buClrTx/>
              <a:buSzTx/>
              <a:buFont typeface="Wingdings" panose="05000000000000000000" pitchFamily="2" charset="2"/>
              <a:buChar char="u"/>
              <a:defRPr/>
            </a:pPr>
            <a:r>
              <a:rPr kumimoji="0" lang="zh-CN" altLang="en-US" sz="2000" b="1" i="1"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优点：</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指标明确，易于信用部门执行。</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10000"/>
              </a:lnSpc>
              <a:spcBef>
                <a:spcPct val="20000"/>
              </a:spcBef>
              <a:spcAft>
                <a:spcPct val="0"/>
              </a:spcAft>
              <a:buClrTx/>
              <a:buSzTx/>
              <a:buFont typeface="Wingdings" panose="05000000000000000000" pitchFamily="2" charset="2"/>
              <a:buChar char="u"/>
              <a:defRPr/>
            </a:pPr>
            <a:r>
              <a:rPr kumimoji="0" lang="zh-CN" altLang="en-US" sz="2000" b="1" i="1"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缺点：</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满足一个数据的要求，可能影响其他数据。缺少总体评价依据。</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10000"/>
              </a:lnSpc>
              <a:spcBef>
                <a:spcPct val="20000"/>
              </a:spcBef>
              <a:spcAft>
                <a:spcPct val="0"/>
              </a:spcAft>
              <a:buClrTx/>
              <a:buSzTx/>
              <a:buFont typeface="Wingdings" panose="05000000000000000000" pitchFamily="2" charset="2"/>
              <a:buChar char="u"/>
              <a:defRPr/>
            </a:pPr>
            <a:r>
              <a:rPr kumimoji="0" lang="zh-CN" altLang="en-US" sz="2000" b="1" i="1"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具体考核指标：</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坏帐率、逾期账款率、回收成功率、销售未清账期（</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DSO</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 name="文本框 2"/>
          <p:cNvSpPr txBox="true"/>
          <p:nvPr/>
        </p:nvSpPr>
        <p:spPr>
          <a:xfrm>
            <a:off x="972185" y="919480"/>
            <a:ext cx="4735830"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cs typeface="微软雅黑" panose="020B0503020204020204" charset="-122"/>
              </a:rPr>
              <a:t>2. </a:t>
            </a:r>
            <a:r>
              <a:rPr lang="zh-CN" altLang="en-US" sz="2000" b="1">
                <a:latin typeface="微软雅黑" panose="020B0503020204020204" charset="-122"/>
                <a:ea typeface="微软雅黑" panose="020B0503020204020204" charset="-122"/>
                <a:cs typeface="微软雅黑" panose="020B0503020204020204" charset="-122"/>
              </a:rPr>
              <a:t>指标达成法</a:t>
            </a:r>
            <a:endParaRPr lang="zh-CN" altLang="en-US" sz="2000" b="1">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（二）赊销额度计算</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7" name="Rectangle 3"/>
          <p:cNvSpPr>
            <a:spLocks noGrp="true" noChangeArrowheads="true"/>
          </p:cNvSpPr>
          <p:nvPr/>
        </p:nvSpPr>
        <p:spPr>
          <a:xfrm>
            <a:off x="1540510" y="1151890"/>
            <a:ext cx="5003165" cy="2413000"/>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（1）坏账率</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10000"/>
              </a:lnSpc>
              <a:spcBef>
                <a:spcPct val="20000"/>
              </a:spcBef>
              <a:spcAft>
                <a:spcPct val="0"/>
              </a:spcAft>
              <a:buClrTx/>
              <a:buSzTx/>
              <a:buFont typeface="Wingdings" panose="05000000000000000000" pitchFamily="2" charset="2"/>
              <a:buChar char="u"/>
              <a:defRPr/>
            </a:pPr>
            <a:r>
              <a:rPr kumimoji="0" lang="zh-CN" altLang="en-US"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坏账率是最常见的考核指标，反映某一时期坏账占销售额的比率。</a:t>
            </a:r>
            <a:endParaRPr kumimoji="0" lang="zh-CN" altLang="en-US"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10000"/>
              </a:lnSpc>
              <a:spcBef>
                <a:spcPct val="20000"/>
              </a:spcBef>
              <a:spcAft>
                <a:spcPct val="0"/>
              </a:spcAft>
              <a:buClrTx/>
              <a:buSzTx/>
              <a:buFont typeface="Wingdings" panose="05000000000000000000" pitchFamily="2" charset="2"/>
              <a:buChar char="u"/>
              <a:defRPr/>
            </a:pPr>
            <a:r>
              <a:rPr kumimoji="0" lang="zh-CN" altLang="en-US"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坏账率</a:t>
            </a:r>
            <a:r>
              <a:rPr kumimoji="0" lang="en-US" altLang="zh-CN"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注销的坏账</a:t>
            </a:r>
            <a:r>
              <a:rPr kumimoji="0" lang="en-US" altLang="zh-CN"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销售额</a:t>
            </a:r>
            <a:r>
              <a:rPr kumimoji="0" lang="zh-CN" altLang="en-US"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sym typeface="Wingdings 2" panose="05020102010507070707" pitchFamily="18" charset="2"/>
              </a:rPr>
              <a:t></a:t>
            </a:r>
            <a:r>
              <a:rPr kumimoji="0" lang="en-US" altLang="zh-CN"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100%</a:t>
            </a:r>
            <a:r>
              <a:rPr kumimoji="0" lang="zh-CN" altLang="en-US"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10000"/>
              </a:lnSpc>
              <a:spcBef>
                <a:spcPct val="20000"/>
              </a:spcBef>
              <a:spcAft>
                <a:spcPct val="0"/>
              </a:spcAft>
              <a:buClrTx/>
              <a:buSzTx/>
              <a:buFont typeface="Wingdings" panose="05000000000000000000" pitchFamily="2" charset="2"/>
              <a:buChar char="u"/>
              <a:defRPr/>
            </a:pPr>
            <a:r>
              <a:rPr kumimoji="0" lang="zh-CN" altLang="en-US"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有时也考核赊销坏账率。</a:t>
            </a:r>
            <a:endParaRPr kumimoji="0" lang="en-US" altLang="zh-CN"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10000"/>
              </a:lnSpc>
              <a:spcBef>
                <a:spcPct val="20000"/>
              </a:spcBef>
              <a:spcAft>
                <a:spcPct val="0"/>
              </a:spcAft>
              <a:buClrTx/>
              <a:buSzTx/>
              <a:buFont typeface="Wingdings" panose="05000000000000000000" pitchFamily="2" charset="2"/>
              <a:buChar char="u"/>
              <a:defRPr/>
            </a:pPr>
            <a:r>
              <a:rPr kumimoji="0" lang="zh-CN" altLang="en-US"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赊销坏账率</a:t>
            </a:r>
            <a:r>
              <a:rPr kumimoji="0" lang="en-US" altLang="zh-CN"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注销的坏账</a:t>
            </a:r>
            <a:r>
              <a:rPr kumimoji="0" lang="en-US" altLang="zh-CN"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赊销总额</a:t>
            </a:r>
            <a:r>
              <a:rPr kumimoji="0" lang="zh-CN" altLang="en-US"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sym typeface="Wingdings 2" panose="05020102010507070707" pitchFamily="18" charset="2"/>
              </a:rPr>
              <a:t></a:t>
            </a:r>
            <a:r>
              <a:rPr kumimoji="0" lang="en-US" altLang="zh-CN"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100%</a:t>
            </a:r>
            <a:endParaRPr kumimoji="0" lang="en-US" altLang="zh-CN"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8" name="矩形 7"/>
          <p:cNvSpPr/>
          <p:nvPr/>
        </p:nvSpPr>
        <p:spPr>
          <a:xfrm>
            <a:off x="6500813" y="1128078"/>
            <a:ext cx="4265613" cy="1344613"/>
          </a:xfrm>
          <a:prstGeom prst="rect">
            <a:avLst/>
          </a:prstGeom>
        </p:spPr>
        <p:txBody>
          <a:bodyPr>
            <a:spAutoFit/>
          </a:bodyPr>
          <a:lstStyle/>
          <a:p>
            <a:pPr marL="0" marR="0" lvl="0" indent="0" algn="l" defTabSz="914400" rtl="0" eaLnBrk="1" fontAlgn="base" latinLnBrk="0" hangingPunct="1">
              <a:lnSpc>
                <a:spcPct val="110000"/>
              </a:lnSpc>
              <a:spcBef>
                <a:spcPct val="0"/>
              </a:spcBef>
              <a:spcAft>
                <a:spcPct val="0"/>
              </a:spcAft>
              <a:buClrTx/>
              <a:buSzTx/>
              <a:buFont typeface="Wingdings" panose="05000000000000000000" pitchFamily="2" charset="2"/>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）逾期账款率</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1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逾期账款率反映的是某一时期逾期账款占应收帐款的比率。</a:t>
            </a:r>
            <a:endParaRPr kumimoji="0" lang="zh-CN" altLang="en-US"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1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逾期账款率</a:t>
            </a:r>
            <a:r>
              <a:rPr kumimoji="0" lang="en-US" altLang="zh-CN"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逾期账款</a:t>
            </a:r>
            <a:r>
              <a:rPr kumimoji="0" lang="en-US" altLang="zh-CN"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应收帐款</a:t>
            </a:r>
            <a:r>
              <a:rPr kumimoji="0" lang="zh-CN" altLang="en-US"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sym typeface="Wingdings 2" panose="05020102010507070707" pitchFamily="18" charset="2"/>
              </a:rPr>
              <a:t></a:t>
            </a:r>
            <a:r>
              <a:rPr kumimoji="0" lang="en-US" altLang="zh-CN"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100% </a:t>
            </a:r>
            <a:endParaRPr kumimoji="0" lang="zh-CN" altLang="en-US"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9" name="Rectangle 3"/>
          <p:cNvSpPr txBox="true">
            <a:spLocks noChangeArrowheads="true"/>
          </p:cNvSpPr>
          <p:nvPr/>
        </p:nvSpPr>
        <p:spPr bwMode="auto">
          <a:xfrm>
            <a:off x="1233488" y="3536315"/>
            <a:ext cx="4987925" cy="2416175"/>
          </a:xfrm>
          <a:prstGeom prst="rect">
            <a:avLst/>
          </a:prstGeom>
          <a:noFill/>
          <a:ln algn="ctr">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）回收成功率</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反映的是某一时期的应收帐款的成功率。</a:t>
            </a:r>
            <a:endParaRPr kumimoji="0" lang="zh-CN" altLang="en-US"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a:t>
            </a:r>
            <a:r>
              <a:rPr kumimoji="0" lang="en-US" altLang="zh-CN"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BTR+QCS/3 - ETR</a:t>
            </a:r>
            <a:r>
              <a:rPr kumimoji="0" lang="zh-CN" altLang="en-US"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a:t>
            </a:r>
            <a:endParaRPr kumimoji="0" lang="en-US" altLang="zh-CN"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r>
              <a:rPr kumimoji="0" lang="en-US" altLang="zh-CN"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BTR+QCS/3 - ECR</a:t>
            </a:r>
            <a:r>
              <a:rPr kumimoji="0" lang="zh-CN" altLang="en-US"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400050" marR="0" lvl="1" indent="0" algn="l" defTabSz="914400" rtl="0" eaLnBrk="1" fontAlgn="base" latinLnBrk="0" hangingPunct="1">
              <a:lnSpc>
                <a:spcPct val="110000"/>
              </a:lnSpc>
              <a:spcBef>
                <a:spcPct val="20000"/>
              </a:spcBef>
              <a:spcAft>
                <a:spcPct val="0"/>
              </a:spcAft>
              <a:buClr>
                <a:schemeClr val="accent1"/>
              </a:buClr>
              <a:buSzTx/>
              <a:buFont typeface="Wingdings" panose="05000000000000000000" pitchFamily="2" charset="2"/>
              <a:buChar char="§"/>
              <a:defRPr/>
            </a:pPr>
            <a:r>
              <a:rPr kumimoji="0" lang="en-US" altLang="zh-CN"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BTR-</a:t>
            </a:r>
            <a:r>
              <a:rPr kumimoji="0" lang="zh-CN" altLang="en-US"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期初应收帐款余额；</a:t>
            </a:r>
            <a:r>
              <a:rPr kumimoji="0" lang="en-US" altLang="zh-CN"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QCS-</a:t>
            </a:r>
            <a:r>
              <a:rPr kumimoji="0" lang="zh-CN" altLang="en-US"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季度信用总销售额；</a:t>
            </a:r>
            <a:r>
              <a:rPr kumimoji="0" lang="en-US" altLang="zh-CN"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QCS/3-</a:t>
            </a:r>
            <a:r>
              <a:rPr kumimoji="0" lang="zh-CN" altLang="en-US"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季度平均赊销额；</a:t>
            </a:r>
            <a:r>
              <a:rPr kumimoji="0" lang="en-US" altLang="zh-CN"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ETR</a:t>
            </a:r>
            <a:r>
              <a:rPr kumimoji="0" lang="zh-CN" altLang="en-US"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表示期末总应收帐款余额；</a:t>
            </a:r>
            <a:r>
              <a:rPr kumimoji="0" lang="en-US" altLang="zh-CN"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ECR-</a:t>
            </a:r>
            <a:r>
              <a:rPr kumimoji="0" lang="zh-CN" altLang="en-US"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月赊销额 </a:t>
            </a:r>
            <a:endParaRPr kumimoji="0" lang="zh-CN" altLang="en-US"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cxnSp>
        <p:nvCxnSpPr>
          <p:cNvPr id="10" name="直接连接符 9"/>
          <p:cNvCxnSpPr/>
          <p:nvPr/>
        </p:nvCxnSpPr>
        <p:spPr bwMode="auto">
          <a:xfrm flipV="true">
            <a:off x="2891155" y="4662805"/>
            <a:ext cx="2347595" cy="1270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3" name="矩形 12"/>
          <p:cNvSpPr/>
          <p:nvPr/>
        </p:nvSpPr>
        <p:spPr>
          <a:xfrm>
            <a:off x="1540193" y="4452938"/>
            <a:ext cx="1474470" cy="33718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回收成功率</a:t>
            </a:r>
            <a:r>
              <a:rPr kumimoji="0" lang="en-US" altLang="zh-CN" sz="16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 </a:t>
            </a:r>
            <a:endParaRPr kumimoji="0" lang="zh-CN" altLang="en-US" sz="16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5" name="Rectangle 3"/>
          <p:cNvSpPr txBox="true">
            <a:spLocks noChangeArrowheads="true"/>
          </p:cNvSpPr>
          <p:nvPr/>
        </p:nvSpPr>
        <p:spPr bwMode="auto">
          <a:xfrm>
            <a:off x="6543358" y="3564573"/>
            <a:ext cx="4146550" cy="3154363"/>
          </a:xfrm>
          <a:prstGeom prst="rect">
            <a:avLst/>
          </a:prstGeom>
          <a:noFill/>
          <a:ln algn="ctr">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）销售未清账期（</a:t>
            </a:r>
            <a:r>
              <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DSO</a:t>
            </a: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10000"/>
              </a:lnSpc>
              <a:spcBef>
                <a:spcPct val="20000"/>
              </a:spcBef>
              <a:spcAft>
                <a:spcPct val="0"/>
              </a:spcAft>
              <a:buClrTx/>
              <a:buSzTx/>
              <a:buFont typeface="Wingdings" panose="05000000000000000000" pitchFamily="2" charset="2"/>
              <a:buChar char="u"/>
              <a:defRPr/>
            </a:pPr>
            <a:r>
              <a:rPr kumimoji="0" lang="zh-CN" altLang="en-US" sz="1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定义：</a:t>
            </a:r>
            <a:r>
              <a:rPr kumimoji="0" lang="zh-CN" altLang="en-US"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企业的所有赊销业务中，每</a:t>
            </a:r>
            <a:endParaRPr kumimoji="0" lang="en-US" altLang="zh-CN"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10000"/>
              </a:lnSpc>
              <a:spcBef>
                <a:spcPct val="20000"/>
              </a:spcBef>
              <a:spcAft>
                <a:spcPct val="0"/>
              </a:spcAft>
              <a:buClrTx/>
              <a:buSzTx/>
              <a:buFont typeface="Wingdings" panose="05000000000000000000" pitchFamily="2" charset="2"/>
              <a:buNone/>
              <a:defRPr/>
            </a:pPr>
            <a:r>
              <a:rPr kumimoji="0" lang="zh-CN" altLang="en-US"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笔应收账款平均多少时间可以收回</a:t>
            </a:r>
            <a:r>
              <a:rPr kumimoji="0" lang="zh-CN" altLang="en-US"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hangingPunct="1">
              <a:lnSpc>
                <a:spcPct val="110000"/>
              </a:lnSpc>
              <a:spcBef>
                <a:spcPts val="0"/>
              </a:spcBef>
              <a:spcAft>
                <a:spcPct val="0"/>
              </a:spcAft>
              <a:buClrTx/>
              <a:buSzTx/>
              <a:buFont typeface="Wingdings" panose="05000000000000000000" pitchFamily="2" charset="2"/>
              <a:buChar char="u"/>
              <a:defRPr/>
            </a:pPr>
            <a:r>
              <a:rPr kumimoji="0" lang="en-US" altLang="zh-CN" sz="1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DSO</a:t>
            </a:r>
            <a:r>
              <a:rPr kumimoji="0" lang="zh-CN" altLang="en-US" sz="1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的意义：</a:t>
            </a:r>
            <a:r>
              <a:rPr kumimoji="0" lang="zh-CN" altLang="en-US"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通过计算</a:t>
            </a:r>
            <a:r>
              <a:rPr kumimoji="0" lang="en-US" altLang="zh-CN"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DSO</a:t>
            </a:r>
            <a:r>
              <a:rPr kumimoji="0" lang="zh-CN" altLang="en-US"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，了解企业现金储备是否充足，管理政策是否合理、有效，信用管理改进的目标，了解企业资金被占压时间和损失。</a:t>
            </a:r>
            <a:r>
              <a:rPr kumimoji="0" lang="zh-CN" altLang="zh-CN"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方法：</a:t>
            </a:r>
            <a:r>
              <a:rPr kumimoji="0" lang="zh-CN" altLang="zh-CN"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期间平均法、倒推法、账龄分类法</a:t>
            </a:r>
            <a:endParaRPr kumimoji="0" lang="zh-CN" altLang="zh-CN"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p:txBody>
      </p:sp>
      <p:cxnSp>
        <p:nvCxnSpPr>
          <p:cNvPr id="16" name="直接连接符 6"/>
          <p:cNvCxnSpPr/>
          <p:nvPr/>
        </p:nvCxnSpPr>
        <p:spPr>
          <a:xfrm>
            <a:off x="2030413" y="1142365"/>
            <a:ext cx="4467225" cy="2317750"/>
          </a:xfrm>
          <a:prstGeom prst="line">
            <a:avLst/>
          </a:prstGeom>
          <a:ln w="9525">
            <a:noFill/>
          </a:ln>
        </p:spPr>
      </p:cxnSp>
      <p:cxnSp>
        <p:nvCxnSpPr>
          <p:cNvPr id="17" name="直接连接符 13"/>
          <p:cNvCxnSpPr/>
          <p:nvPr/>
        </p:nvCxnSpPr>
        <p:spPr>
          <a:xfrm>
            <a:off x="2030413" y="1142365"/>
            <a:ext cx="4635500" cy="2466975"/>
          </a:xfrm>
          <a:prstGeom prst="line">
            <a:avLst/>
          </a:prstGeom>
          <a:ln w="9525">
            <a:noFill/>
          </a:ln>
        </p:spPr>
      </p:cxnSp>
      <p:cxnSp>
        <p:nvCxnSpPr>
          <p:cNvPr id="23" name="直接连接符 15"/>
          <p:cNvCxnSpPr/>
          <p:nvPr/>
        </p:nvCxnSpPr>
        <p:spPr>
          <a:xfrm>
            <a:off x="6421438" y="1128395"/>
            <a:ext cx="0" cy="5227638"/>
          </a:xfrm>
          <a:prstGeom prst="line">
            <a:avLst/>
          </a:prstGeom>
          <a:ln w="38100" cap="flat" cmpd="sng">
            <a:solidFill>
              <a:schemeClr val="tx1"/>
            </a:solidFill>
            <a:prstDash val="solid"/>
            <a:round/>
            <a:headEnd type="none" w="med" len="med"/>
            <a:tailEnd type="none" w="med" len="med"/>
          </a:ln>
        </p:spPr>
      </p:cxnSp>
      <p:cxnSp>
        <p:nvCxnSpPr>
          <p:cNvPr id="24" name="直接连接符 23"/>
          <p:cNvCxnSpPr/>
          <p:nvPr/>
        </p:nvCxnSpPr>
        <p:spPr>
          <a:xfrm flipH="true">
            <a:off x="1853883" y="3459798"/>
            <a:ext cx="8637587" cy="0"/>
          </a:xfrm>
          <a:prstGeom prst="line">
            <a:avLst/>
          </a:prstGeom>
          <a:ln w="38100" cap="flat" cmpd="sng">
            <a:solidFill>
              <a:schemeClr val="tx1"/>
            </a:solidFill>
            <a:prstDash val="solid"/>
            <a:round/>
            <a:headEnd type="none" w="med" len="med"/>
            <a:tailEnd type="none" w="med" len="med"/>
          </a:ln>
        </p:spPr>
      </p:cxnSp>
      <p:sp>
        <p:nvSpPr>
          <p:cNvPr id="2" name="文本框 1"/>
          <p:cNvSpPr txBox="true"/>
          <p:nvPr/>
        </p:nvSpPr>
        <p:spPr>
          <a:xfrm>
            <a:off x="5238750" y="4485005"/>
            <a:ext cx="1097915" cy="368300"/>
          </a:xfrm>
          <a:prstGeom prst="rect">
            <a:avLst/>
          </a:prstGeom>
          <a:noFill/>
        </p:spPr>
        <p:txBody>
          <a:bodyPr wrap="square" rtlCol="0">
            <a:spAutoFit/>
          </a:bodyPr>
          <a:p>
            <a:r>
              <a:rPr lang="zh-CN" altLang="en-US"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sym typeface="Wingdings 2" panose="05020102010507070707" pitchFamily="18" charset="2"/>
              </a:rPr>
              <a:t></a:t>
            </a:r>
            <a:r>
              <a:rPr lang="en-US" altLang="zh-CN"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sym typeface="+mn-ea"/>
              </a:rPr>
              <a:t>100%</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（二）赊销额度计算</a:t>
            </a:r>
            <a:r>
              <a:rPr lang="en-US" altLang="zh-CN" sz="3200" dirty="0">
                <a:solidFill>
                  <a:schemeClr val="bg1"/>
                </a:solidFill>
                <a:latin typeface="微软雅黑" panose="020B0503020204020204" charset="-122"/>
                <a:ea typeface="微软雅黑" panose="020B0503020204020204" charset="-122"/>
                <a:sym typeface="+mn-ea"/>
              </a:rPr>
              <a:t>—DSO</a:t>
            </a:r>
            <a:r>
              <a:rPr lang="zh-CN" altLang="en-US" sz="3200" dirty="0">
                <a:solidFill>
                  <a:schemeClr val="bg1"/>
                </a:solidFill>
                <a:latin typeface="微软雅黑" panose="020B0503020204020204" charset="-122"/>
                <a:ea typeface="微软雅黑" panose="020B0503020204020204" charset="-122"/>
                <a:sym typeface="+mn-ea"/>
              </a:rPr>
              <a:t>计算方法</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90469" name="Rectangle 3"/>
          <p:cNvSpPr>
            <a:spLocks noGrp="true" noChangeArrowheads="true"/>
          </p:cNvSpPr>
          <p:nvPr/>
        </p:nvSpPr>
        <p:spPr>
          <a:xfrm>
            <a:off x="1851978" y="1451928"/>
            <a:ext cx="8237538" cy="4575175"/>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）期间平均法</a:t>
            </a:r>
            <a:endPar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r>
              <a:rPr kumimoji="0" lang="en-US" altLang="zh-CN" sz="20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DSO = </a:t>
            </a:r>
            <a:r>
              <a:rPr kumimoji="0" lang="zh-CN" altLang="en-US" sz="20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期末应收账款余额</a:t>
            </a:r>
            <a:r>
              <a:rPr kumimoji="0" lang="en-US" altLang="zh-CN" sz="20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a:t>
            </a:r>
            <a:r>
              <a:rPr kumimoji="0" lang="en-US" altLang="en-US" sz="20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这一时期的销售额</a:t>
            </a:r>
            <a:r>
              <a:rPr kumimoji="0" lang="en-US" altLang="zh-CN" sz="20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这一时期的天数</a:t>
            </a:r>
            <a:endParaRPr kumimoji="0" lang="zh-CN" altLang="en-US" sz="20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r>
              <a:rPr kumimoji="0" lang="zh-CN" altLang="en-US" sz="20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计算的期间可以是</a:t>
            </a:r>
            <a:r>
              <a:rPr kumimoji="0" lang="zh-CN" altLang="en-US" sz="200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三个月、半年或者一年</a:t>
            </a:r>
            <a:r>
              <a:rPr kumimoji="0" lang="zh-CN" altLang="en-US" sz="20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r>
              <a:rPr kumimoji="0" lang="zh-CN" altLang="en-US" sz="20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期间平均法的目的是企业的横向和纵向比较，可以用年度</a:t>
            </a:r>
            <a:r>
              <a:rPr kumimoji="0" lang="en-US" altLang="zh-CN" sz="20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DSO</a:t>
            </a:r>
            <a:r>
              <a:rPr kumimoji="0" lang="zh-CN" altLang="en-US" sz="20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数据同本企业前几个年度比较，以判断本年度的现金回收速度是更快还是变慢了，用该数据与其他企业本年</a:t>
            </a:r>
            <a:r>
              <a:rPr kumimoji="0" lang="en-US" altLang="zh-CN" sz="20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DSO</a:t>
            </a:r>
            <a:r>
              <a:rPr kumimoji="0" lang="zh-CN" altLang="en-US" sz="20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比较，可以评估本企业的信用管理水平。</a:t>
            </a:r>
            <a:endParaRPr kumimoji="0" lang="zh-CN" altLang="en-US" sz="20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r>
              <a:rPr kumimoji="0" lang="zh-CN" altLang="en-US" sz="200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该方法不考虑销售高峰与低谷的变化，计算的期间越长，误差越大，因此只能做综合评估使用</a:t>
            </a:r>
            <a:r>
              <a:rPr kumimoji="0" lang="zh-CN" altLang="en-US" sz="20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例：</a:t>
            </a:r>
            <a:r>
              <a:rPr kumimoji="0" 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某企业采用信用管理后，</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2019</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年</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1-6</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月企业销售的统计情况如下表所示，请使用期间平均法计算该企业的销售未清账期。</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endPar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 name="文本框 2"/>
          <p:cNvSpPr txBox="true"/>
          <p:nvPr/>
        </p:nvSpPr>
        <p:spPr>
          <a:xfrm>
            <a:off x="972185" y="887095"/>
            <a:ext cx="5835650"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cs typeface="微软雅黑" panose="020B0503020204020204" charset="-122"/>
              </a:rPr>
              <a:t>1. </a:t>
            </a:r>
            <a:r>
              <a:rPr lang="zh-CN" altLang="en-US" sz="2000" b="1">
                <a:latin typeface="微软雅黑" panose="020B0503020204020204" charset="-122"/>
                <a:ea typeface="微软雅黑" panose="020B0503020204020204" charset="-122"/>
                <a:cs typeface="微软雅黑" panose="020B0503020204020204" charset="-122"/>
              </a:rPr>
              <a:t>销售未清账期（企业销售变现天数）计算方法</a:t>
            </a:r>
            <a:endParaRPr lang="zh-CN" altLang="en-US" sz="2000" b="1">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（二）赊销额度计算</a:t>
            </a:r>
            <a:r>
              <a:rPr lang="en-US" altLang="zh-CN" sz="3200" dirty="0">
                <a:solidFill>
                  <a:schemeClr val="bg1"/>
                </a:solidFill>
                <a:latin typeface="微软雅黑" panose="020B0503020204020204" charset="-122"/>
                <a:ea typeface="微软雅黑" panose="020B0503020204020204" charset="-122"/>
                <a:sym typeface="+mn-ea"/>
              </a:rPr>
              <a:t>—DSO</a:t>
            </a:r>
            <a:r>
              <a:rPr lang="zh-CN" altLang="en-US" sz="3200" dirty="0">
                <a:solidFill>
                  <a:schemeClr val="bg1"/>
                </a:solidFill>
                <a:latin typeface="微软雅黑" panose="020B0503020204020204" charset="-122"/>
                <a:ea typeface="微软雅黑" panose="020B0503020204020204" charset="-122"/>
                <a:sym typeface="+mn-ea"/>
              </a:rPr>
              <a:t>计算方法</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2" name="表格 1"/>
          <p:cNvGraphicFramePr/>
          <p:nvPr/>
        </p:nvGraphicFramePr>
        <p:xfrm>
          <a:off x="1478280" y="1359535"/>
          <a:ext cx="9235440" cy="2106295"/>
        </p:xfrm>
        <a:graphic>
          <a:graphicData uri="http://schemas.openxmlformats.org/drawingml/2006/table">
            <a:tbl>
              <a:tblPr firstRow="true" bandRow="true">
                <a:tableStyleId>{5C22544A-7EE6-4342-B048-85BDC9FD1C3A}</a:tableStyleId>
              </a:tblPr>
              <a:tblGrid>
                <a:gridCol w="1123950"/>
                <a:gridCol w="1123950"/>
                <a:gridCol w="1123950"/>
                <a:gridCol w="1123950"/>
                <a:gridCol w="1123950"/>
                <a:gridCol w="1123950"/>
                <a:gridCol w="1123950"/>
                <a:gridCol w="1367790"/>
              </a:tblGrid>
              <a:tr h="365760">
                <a:tc>
                  <a:txBody>
                    <a:bodyPr/>
                    <a:p>
                      <a:pPr algn="ctr">
                        <a:buNone/>
                      </a:pPr>
                      <a:r>
                        <a:rPr lang="zh-CN" altLang="en-US">
                          <a:latin typeface="微软雅黑" panose="020B0503020204020204" charset="-122"/>
                          <a:ea typeface="微软雅黑" panose="020B0503020204020204" charset="-122"/>
                        </a:rPr>
                        <a:t>项目</a:t>
                      </a:r>
                      <a:endParaRPr lang="zh-CN" altLang="en-US">
                        <a:latin typeface="微软雅黑" panose="020B0503020204020204" charset="-122"/>
                        <a:ea typeface="微软雅黑" panose="020B0503020204020204" charset="-122"/>
                      </a:endParaRPr>
                    </a:p>
                  </a:txBody>
                  <a:tcPr/>
                </a:tc>
                <a:tc>
                  <a:txBody>
                    <a:bodyPr/>
                    <a:p>
                      <a:pPr algn="ctr">
                        <a:buNone/>
                      </a:pPr>
                      <a:r>
                        <a:rPr lang="zh-CN" altLang="en-US">
                          <a:latin typeface="微软雅黑" panose="020B0503020204020204" charset="-122"/>
                          <a:ea typeface="微软雅黑" panose="020B0503020204020204" charset="-122"/>
                        </a:rPr>
                        <a:t>一月</a:t>
                      </a:r>
                      <a:endParaRPr lang="zh-CN" altLang="en-US">
                        <a:latin typeface="微软雅黑" panose="020B0503020204020204" charset="-122"/>
                        <a:ea typeface="微软雅黑" panose="020B0503020204020204" charset="-122"/>
                      </a:endParaRPr>
                    </a:p>
                  </a:txBody>
                  <a:tcPr/>
                </a:tc>
                <a:tc>
                  <a:txBody>
                    <a:bodyPr/>
                    <a:p>
                      <a:pPr algn="ctr">
                        <a:buNone/>
                      </a:pPr>
                      <a:r>
                        <a:rPr lang="zh-CN" altLang="en-US">
                          <a:latin typeface="微软雅黑" panose="020B0503020204020204" charset="-122"/>
                          <a:ea typeface="微软雅黑" panose="020B0503020204020204" charset="-122"/>
                        </a:rPr>
                        <a:t>二月</a:t>
                      </a:r>
                      <a:endParaRPr lang="zh-CN" altLang="en-US">
                        <a:latin typeface="微软雅黑" panose="020B0503020204020204" charset="-122"/>
                        <a:ea typeface="微软雅黑" panose="020B0503020204020204" charset="-122"/>
                      </a:endParaRPr>
                    </a:p>
                  </a:txBody>
                  <a:tcPr/>
                </a:tc>
                <a:tc>
                  <a:txBody>
                    <a:bodyPr/>
                    <a:p>
                      <a:pPr algn="ctr">
                        <a:buNone/>
                      </a:pPr>
                      <a:r>
                        <a:rPr lang="zh-CN" altLang="en-US">
                          <a:latin typeface="微软雅黑" panose="020B0503020204020204" charset="-122"/>
                          <a:ea typeface="微软雅黑" panose="020B0503020204020204" charset="-122"/>
                        </a:rPr>
                        <a:t>三月</a:t>
                      </a:r>
                      <a:endParaRPr lang="zh-CN" altLang="en-US">
                        <a:latin typeface="微软雅黑" panose="020B0503020204020204" charset="-122"/>
                        <a:ea typeface="微软雅黑" panose="020B0503020204020204" charset="-122"/>
                      </a:endParaRPr>
                    </a:p>
                  </a:txBody>
                  <a:tcPr/>
                </a:tc>
                <a:tc>
                  <a:txBody>
                    <a:bodyPr/>
                    <a:p>
                      <a:pPr algn="ctr">
                        <a:buNone/>
                      </a:pPr>
                      <a:r>
                        <a:rPr lang="zh-CN" altLang="en-US">
                          <a:latin typeface="微软雅黑" panose="020B0503020204020204" charset="-122"/>
                          <a:ea typeface="微软雅黑" panose="020B0503020204020204" charset="-122"/>
                        </a:rPr>
                        <a:t>四月</a:t>
                      </a:r>
                      <a:endParaRPr lang="zh-CN" altLang="en-US">
                        <a:latin typeface="微软雅黑" panose="020B0503020204020204" charset="-122"/>
                        <a:ea typeface="微软雅黑" panose="020B0503020204020204" charset="-122"/>
                      </a:endParaRPr>
                    </a:p>
                  </a:txBody>
                  <a:tcPr/>
                </a:tc>
                <a:tc>
                  <a:txBody>
                    <a:bodyPr/>
                    <a:p>
                      <a:pPr algn="ctr">
                        <a:buNone/>
                      </a:pPr>
                      <a:r>
                        <a:rPr lang="zh-CN" altLang="en-US">
                          <a:latin typeface="微软雅黑" panose="020B0503020204020204" charset="-122"/>
                          <a:ea typeface="微软雅黑" panose="020B0503020204020204" charset="-122"/>
                        </a:rPr>
                        <a:t>五月</a:t>
                      </a:r>
                      <a:endParaRPr lang="zh-CN" altLang="en-US">
                        <a:latin typeface="微软雅黑" panose="020B0503020204020204" charset="-122"/>
                        <a:ea typeface="微软雅黑" panose="020B0503020204020204" charset="-122"/>
                      </a:endParaRPr>
                    </a:p>
                  </a:txBody>
                  <a:tcPr/>
                </a:tc>
                <a:tc>
                  <a:txBody>
                    <a:bodyPr/>
                    <a:p>
                      <a:pPr algn="ctr">
                        <a:buNone/>
                      </a:pPr>
                      <a:r>
                        <a:rPr lang="zh-CN" altLang="en-US">
                          <a:latin typeface="微软雅黑" panose="020B0503020204020204" charset="-122"/>
                          <a:ea typeface="微软雅黑" panose="020B0503020204020204" charset="-122"/>
                        </a:rPr>
                        <a:t>六月</a:t>
                      </a:r>
                      <a:endParaRPr lang="zh-CN" altLang="en-US">
                        <a:latin typeface="微软雅黑" panose="020B0503020204020204" charset="-122"/>
                        <a:ea typeface="微软雅黑" panose="020B0503020204020204" charset="-122"/>
                      </a:endParaRPr>
                    </a:p>
                  </a:txBody>
                  <a:tcPr/>
                </a:tc>
                <a:tc>
                  <a:txBody>
                    <a:bodyPr/>
                    <a:p>
                      <a:pPr algn="ctr">
                        <a:buNone/>
                      </a:pPr>
                      <a:r>
                        <a:rPr lang="zh-CN" altLang="en-US">
                          <a:latin typeface="微软雅黑" panose="020B0503020204020204" charset="-122"/>
                          <a:ea typeface="微软雅黑" panose="020B0503020204020204" charset="-122"/>
                        </a:rPr>
                        <a:t>合计</a:t>
                      </a:r>
                      <a:endParaRPr lang="zh-CN" altLang="en-US">
                        <a:latin typeface="微软雅黑" panose="020B0503020204020204" charset="-122"/>
                        <a:ea typeface="微软雅黑" panose="020B0503020204020204" charset="-122"/>
                      </a:endParaRPr>
                    </a:p>
                  </a:txBody>
                  <a:tcPr/>
                </a:tc>
              </a:tr>
              <a:tr h="640080">
                <a:tc>
                  <a:txBody>
                    <a:bodyPr/>
                    <a:p>
                      <a:pPr algn="ctr">
                        <a:buNone/>
                      </a:pPr>
                      <a:r>
                        <a:rPr lang="zh-CN" altLang="en-US">
                          <a:latin typeface="微软雅黑" panose="020B0503020204020204" charset="-122"/>
                          <a:ea typeface="微软雅黑" panose="020B0503020204020204" charset="-122"/>
                        </a:rPr>
                        <a:t>平均日销售额</a:t>
                      </a:r>
                      <a:endParaRPr lang="zh-CN" altLang="en-US">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20 000</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17 000</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 18 000</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20 000</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14 000</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21 000</a:t>
                      </a:r>
                      <a:endParaRPr lang="en-US" altLang="zh-CN">
                        <a:latin typeface="微软雅黑" panose="020B0503020204020204" charset="-122"/>
                        <a:ea typeface="微软雅黑" panose="020B0503020204020204" charset="-122"/>
                      </a:endParaRPr>
                    </a:p>
                  </a:txBody>
                  <a:tcPr/>
                </a:tc>
                <a:tc>
                  <a:txBody>
                    <a:bodyPr/>
                    <a:p>
                      <a:pPr algn="ctr">
                        <a:buNone/>
                      </a:pPr>
                      <a:endParaRPr lang="zh-CN" altLang="en-US">
                        <a:latin typeface="微软雅黑" panose="020B0503020204020204" charset="-122"/>
                        <a:ea typeface="微软雅黑" panose="020B0503020204020204" charset="-122"/>
                      </a:endParaRPr>
                    </a:p>
                  </a:txBody>
                  <a:tcPr/>
                </a:tc>
              </a:tr>
              <a:tr h="453390">
                <a:tc>
                  <a:txBody>
                    <a:bodyPr/>
                    <a:p>
                      <a:pPr algn="ctr">
                        <a:buNone/>
                      </a:pPr>
                      <a:r>
                        <a:rPr lang="zh-CN" altLang="en-US">
                          <a:latin typeface="微软雅黑" panose="020B0503020204020204" charset="-122"/>
                          <a:ea typeface="微软雅黑" panose="020B0503020204020204" charset="-122"/>
                        </a:rPr>
                        <a:t>总销售额</a:t>
                      </a:r>
                      <a:endParaRPr lang="zh-CN" altLang="en-US">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620 000</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476 000</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558 000</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600 000</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434 000</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630 000</a:t>
                      </a:r>
                      <a:endParaRPr lang="en-US" altLang="zh-CN">
                        <a:latin typeface="微软雅黑" panose="020B0503020204020204" charset="-122"/>
                        <a:ea typeface="微软雅黑" panose="020B0503020204020204" charset="-122"/>
                      </a:endParaRPr>
                    </a:p>
                  </a:txBody>
                  <a:tcPr/>
                </a:tc>
                <a:tc>
                  <a:txBody>
                    <a:bodyPr/>
                    <a:p>
                      <a:pPr algn="ctr">
                        <a:buNone/>
                      </a:pPr>
                      <a:endParaRPr lang="zh-CN" altLang="en-US">
                        <a:latin typeface="微软雅黑" panose="020B0503020204020204" charset="-122"/>
                        <a:ea typeface="微软雅黑" panose="020B0503020204020204" charset="-122"/>
                      </a:endParaRPr>
                    </a:p>
                  </a:txBody>
                  <a:tcPr/>
                </a:tc>
              </a:tr>
              <a:tr h="647065">
                <a:tc>
                  <a:txBody>
                    <a:bodyPr/>
                    <a:p>
                      <a:pPr algn="ctr">
                        <a:buNone/>
                      </a:pPr>
                      <a:r>
                        <a:rPr lang="zh-CN" altLang="en-US">
                          <a:latin typeface="微软雅黑" panose="020B0503020204020204" charset="-122"/>
                          <a:ea typeface="微软雅黑" panose="020B0503020204020204" charset="-122"/>
                        </a:rPr>
                        <a:t>其中：未收账款</a:t>
                      </a:r>
                      <a:endParaRPr lang="zh-CN" altLang="en-US">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25 000</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30 000</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85 000</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120 000</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310 000</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600 000</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1 170 000</a:t>
                      </a:r>
                      <a:endParaRPr lang="en-US" altLang="zh-CN">
                        <a:latin typeface="微软雅黑" panose="020B0503020204020204" charset="-122"/>
                        <a:ea typeface="微软雅黑" panose="020B0503020204020204" charset="-122"/>
                      </a:endParaRPr>
                    </a:p>
                  </a:txBody>
                  <a:tcPr/>
                </a:tc>
              </a:tr>
            </a:tbl>
          </a:graphicData>
        </a:graphic>
      </p:graphicFrame>
      <p:sp>
        <p:nvSpPr>
          <p:cNvPr id="3" name="文本框 2"/>
          <p:cNvSpPr txBox="true"/>
          <p:nvPr/>
        </p:nvSpPr>
        <p:spPr>
          <a:xfrm>
            <a:off x="1755140" y="3675380"/>
            <a:ext cx="8682355" cy="2584450"/>
          </a:xfrm>
          <a:prstGeom prst="rect">
            <a:avLst/>
          </a:prstGeom>
          <a:noFill/>
        </p:spPr>
        <p:txBody>
          <a:bodyPr wrap="square" rtlCol="0">
            <a:spAutoFit/>
          </a:bodyPr>
          <a:p>
            <a:r>
              <a:rPr lang="en-US">
                <a:solidFill>
                  <a:schemeClr val="tx1"/>
                </a:solidFill>
                <a:latin typeface="微软雅黑" panose="020B0503020204020204" charset="-122"/>
                <a:ea typeface="微软雅黑" panose="020B0503020204020204" charset="-122"/>
                <a:cs typeface="微软雅黑" panose="020B0503020204020204" charset="-122"/>
              </a:rPr>
              <a:t>2019</a:t>
            </a:r>
            <a:r>
              <a:rPr lang="zh-CN" altLang="en-US">
                <a:solidFill>
                  <a:schemeClr val="tx1"/>
                </a:solidFill>
                <a:latin typeface="微软雅黑" panose="020B0503020204020204" charset="-122"/>
                <a:ea typeface="微软雅黑" panose="020B0503020204020204" charset="-122"/>
                <a:cs typeface="微软雅黑" panose="020B0503020204020204" charset="-122"/>
              </a:rPr>
              <a:t>年上半年的</a:t>
            </a:r>
            <a:r>
              <a:rPr lang="en-US">
                <a:solidFill>
                  <a:schemeClr val="tx1"/>
                </a:solidFill>
                <a:latin typeface="微软雅黑" panose="020B0503020204020204" charset="-122"/>
                <a:ea typeface="微软雅黑" panose="020B0503020204020204" charset="-122"/>
                <a:cs typeface="微软雅黑" panose="020B0503020204020204" charset="-122"/>
              </a:rPr>
              <a:t>DSO = </a:t>
            </a:r>
            <a:r>
              <a:rPr lang="zh-CN" altLang="en-US">
                <a:solidFill>
                  <a:schemeClr val="tx1"/>
                </a:solidFill>
                <a:latin typeface="微软雅黑" panose="020B0503020204020204" charset="-122"/>
                <a:ea typeface="微软雅黑" panose="020B0503020204020204" charset="-122"/>
                <a:cs typeface="微软雅黑" panose="020B0503020204020204" charset="-122"/>
              </a:rPr>
              <a:t>（</a:t>
            </a:r>
            <a:r>
              <a:rPr lang="en-US" altLang="zh-CN">
                <a:solidFill>
                  <a:schemeClr val="tx1"/>
                </a:solidFill>
                <a:latin typeface="微软雅黑" panose="020B0503020204020204" charset="-122"/>
                <a:ea typeface="微软雅黑" panose="020B0503020204020204" charset="-122"/>
                <a:cs typeface="微软雅黑" panose="020B0503020204020204" charset="-122"/>
              </a:rPr>
              <a:t>25 000 + 30 000 + 85 000 + 120 000 + 310 000 + 600 000</a:t>
            </a:r>
            <a:r>
              <a:rPr lang="zh-CN" altLang="en-US">
                <a:solidFill>
                  <a:schemeClr val="tx1"/>
                </a:solidFill>
                <a:latin typeface="微软雅黑" panose="020B0503020204020204" charset="-122"/>
                <a:ea typeface="微软雅黑" panose="020B0503020204020204" charset="-122"/>
                <a:cs typeface="微软雅黑" panose="020B0503020204020204" charset="-122"/>
              </a:rPr>
              <a:t>）</a:t>
            </a:r>
            <a:r>
              <a:rPr lang="en-US" altLang="zh-CN">
                <a:solidFill>
                  <a:schemeClr val="tx1"/>
                </a:solidFill>
                <a:latin typeface="微软雅黑" panose="020B0503020204020204" charset="-122"/>
                <a:ea typeface="微软雅黑" panose="020B0503020204020204" charset="-122"/>
                <a:cs typeface="微软雅黑" panose="020B0503020204020204" charset="-122"/>
              </a:rPr>
              <a:t>/ </a:t>
            </a:r>
            <a:r>
              <a:rPr lang="zh-CN" altLang="en-US">
                <a:solidFill>
                  <a:schemeClr val="tx1"/>
                </a:solidFill>
                <a:latin typeface="微软雅黑" panose="020B0503020204020204" charset="-122"/>
                <a:ea typeface="微软雅黑" panose="020B0503020204020204" charset="-122"/>
                <a:cs typeface="微软雅黑" panose="020B0503020204020204" charset="-122"/>
              </a:rPr>
              <a:t>（</a:t>
            </a:r>
            <a:r>
              <a:rPr lang="en-US" altLang="zh-CN">
                <a:solidFill>
                  <a:schemeClr val="tx1"/>
                </a:solidFill>
                <a:latin typeface="微软雅黑" panose="020B0503020204020204" charset="-122"/>
                <a:ea typeface="微软雅黑" panose="020B0503020204020204" charset="-122"/>
                <a:cs typeface="微软雅黑" panose="020B0503020204020204" charset="-122"/>
              </a:rPr>
              <a:t>620 000 + 476 000 + 558 000 + 600 000 + 434 000 + 630 000</a:t>
            </a:r>
            <a:r>
              <a:rPr lang="zh-CN" altLang="en-US">
                <a:solidFill>
                  <a:schemeClr val="tx1"/>
                </a:solidFill>
                <a:latin typeface="微软雅黑" panose="020B0503020204020204" charset="-122"/>
                <a:ea typeface="微软雅黑" panose="020B0503020204020204" charset="-122"/>
                <a:cs typeface="微软雅黑" panose="020B0503020204020204" charset="-122"/>
              </a:rPr>
              <a:t>）×</a:t>
            </a:r>
            <a:r>
              <a:rPr lang="en-US" altLang="zh-CN">
                <a:solidFill>
                  <a:schemeClr val="tx1"/>
                </a:solidFill>
                <a:latin typeface="微软雅黑" panose="020B0503020204020204" charset="-122"/>
                <a:ea typeface="微软雅黑" panose="020B0503020204020204" charset="-122"/>
                <a:cs typeface="微软雅黑" panose="020B0503020204020204" charset="-122"/>
              </a:rPr>
              <a:t> 181 = 64 </a:t>
            </a:r>
            <a:r>
              <a:rPr lang="en-US" altLang="en-US">
                <a:solidFill>
                  <a:schemeClr val="tx1"/>
                </a:solidFill>
                <a:latin typeface="微软雅黑" panose="020B0503020204020204" charset="-122"/>
                <a:ea typeface="微软雅黑" panose="020B0503020204020204" charset="-122"/>
                <a:cs typeface="微软雅黑" panose="020B0503020204020204" charset="-122"/>
              </a:rPr>
              <a:t>(</a:t>
            </a:r>
            <a:r>
              <a:rPr lang="zh-CN" altLang="en-US">
                <a:solidFill>
                  <a:schemeClr val="tx1"/>
                </a:solidFill>
                <a:latin typeface="微软雅黑" panose="020B0503020204020204" charset="-122"/>
                <a:ea typeface="微软雅黑" panose="020B0503020204020204" charset="-122"/>
                <a:cs typeface="微软雅黑" panose="020B0503020204020204" charset="-122"/>
              </a:rPr>
              <a:t>天</a:t>
            </a:r>
            <a:r>
              <a:rPr lang="en-US" altLang="en-US">
                <a:solidFill>
                  <a:schemeClr val="tx1"/>
                </a:solidFill>
                <a:latin typeface="微软雅黑" panose="020B0503020204020204" charset="-122"/>
                <a:ea typeface="微软雅黑" panose="020B0503020204020204" charset="-122"/>
                <a:cs typeface="微软雅黑" panose="020B0503020204020204" charset="-122"/>
              </a:rPr>
              <a:t>)</a:t>
            </a:r>
            <a:endParaRPr lang="en-US" altLang="en-US">
              <a:solidFill>
                <a:schemeClr val="tx1"/>
              </a:solidFill>
              <a:latin typeface="微软雅黑" panose="020B0503020204020204" charset="-122"/>
              <a:ea typeface="微软雅黑" panose="020B0503020204020204" charset="-122"/>
              <a:cs typeface="微软雅黑" panose="020B0503020204020204" charset="-122"/>
            </a:endParaRPr>
          </a:p>
          <a:p>
            <a:r>
              <a:rPr lang="en-US" altLang="en-US">
                <a:solidFill>
                  <a:schemeClr val="tx1"/>
                </a:solidFill>
                <a:latin typeface="微软雅黑" panose="020B0503020204020204" charset="-122"/>
                <a:ea typeface="微软雅黑" panose="020B0503020204020204" charset="-122"/>
                <a:cs typeface="微软雅黑" panose="020B0503020204020204" charset="-122"/>
                <a:sym typeface="+mn-ea"/>
              </a:rPr>
              <a:t>2019</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年</a:t>
            </a:r>
            <a:r>
              <a:rPr lang="en-US" altLang="zh-CN">
                <a:solidFill>
                  <a:schemeClr val="tx1"/>
                </a:solidFill>
                <a:latin typeface="微软雅黑" panose="020B0503020204020204" charset="-122"/>
                <a:ea typeface="微软雅黑" panose="020B0503020204020204" charset="-122"/>
                <a:cs typeface="微软雅黑" panose="020B0503020204020204" charset="-122"/>
                <a:sym typeface="+mn-ea"/>
              </a:rPr>
              <a:t>4-6</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月的</a:t>
            </a:r>
            <a:r>
              <a:rPr lang="en-US" altLang="zh-CN">
                <a:solidFill>
                  <a:schemeClr val="tx1"/>
                </a:solidFill>
                <a:latin typeface="微软雅黑" panose="020B0503020204020204" charset="-122"/>
                <a:ea typeface="微软雅黑" panose="020B0503020204020204" charset="-122"/>
                <a:cs typeface="微软雅黑" panose="020B0503020204020204" charset="-122"/>
                <a:sym typeface="+mn-ea"/>
              </a:rPr>
              <a:t>DSO = </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a:t>
            </a:r>
            <a:r>
              <a:rPr lang="en-US" altLang="zh-CN">
                <a:solidFill>
                  <a:schemeClr val="tx1"/>
                </a:solidFill>
                <a:latin typeface="微软雅黑" panose="020B0503020204020204" charset="-122"/>
                <a:ea typeface="微软雅黑" panose="020B0503020204020204" charset="-122"/>
                <a:cs typeface="微软雅黑" panose="020B0503020204020204" charset="-122"/>
                <a:sym typeface="+mn-ea"/>
              </a:rPr>
              <a:t>120 000 + 310 000 + 600 000</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a:t>
            </a:r>
            <a:r>
              <a:rPr lang="en-US" altLang="zh-CN">
                <a:solidFill>
                  <a:schemeClr val="tx1"/>
                </a:solidFill>
                <a:latin typeface="微软雅黑" panose="020B0503020204020204" charset="-122"/>
                <a:ea typeface="微软雅黑" panose="020B0503020204020204" charset="-122"/>
                <a:cs typeface="微软雅黑" panose="020B0503020204020204" charset="-122"/>
                <a:sym typeface="+mn-ea"/>
              </a:rPr>
              <a:t>/</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a:t>
            </a:r>
            <a:r>
              <a:rPr lang="en-US" altLang="zh-CN">
                <a:solidFill>
                  <a:schemeClr val="tx1"/>
                </a:solidFill>
                <a:latin typeface="微软雅黑" panose="020B0503020204020204" charset="-122"/>
                <a:ea typeface="微软雅黑" panose="020B0503020204020204" charset="-122"/>
                <a:cs typeface="微软雅黑" panose="020B0503020204020204" charset="-122"/>
                <a:sym typeface="+mn-ea"/>
              </a:rPr>
              <a:t>600 000 + 434 000 + 630 000</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a:t>
            </a:r>
            <a:r>
              <a:rPr lang="en-US" altLang="zh-CN">
                <a:solidFill>
                  <a:schemeClr val="tx1"/>
                </a:solidFill>
                <a:latin typeface="微软雅黑" panose="020B0503020204020204" charset="-122"/>
                <a:ea typeface="微软雅黑" panose="020B0503020204020204" charset="-122"/>
                <a:cs typeface="微软雅黑" panose="020B0503020204020204" charset="-122"/>
                <a:sym typeface="+mn-ea"/>
              </a:rPr>
              <a:t> 91 = 56 </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（天）</a:t>
            </a:r>
            <a:endParaRPr lang="zh-CN" altLang="en-US">
              <a:solidFill>
                <a:schemeClr val="tx1"/>
              </a:solidFill>
              <a:latin typeface="微软雅黑" panose="020B0503020204020204" charset="-122"/>
              <a:ea typeface="微软雅黑" panose="020B0503020204020204" charset="-122"/>
              <a:cs typeface="微软雅黑" panose="020B0503020204020204" charset="-122"/>
              <a:sym typeface="+mn-ea"/>
            </a:endParaRPr>
          </a:p>
          <a:p>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假设该企业给予客户的平均信用期限为</a:t>
            </a:r>
            <a:r>
              <a:rPr lang="en-US" altLang="zh-CN">
                <a:solidFill>
                  <a:schemeClr val="tx1"/>
                </a:solidFill>
                <a:latin typeface="微软雅黑" panose="020B0503020204020204" charset="-122"/>
                <a:ea typeface="微软雅黑" panose="020B0503020204020204" charset="-122"/>
                <a:cs typeface="微软雅黑" panose="020B0503020204020204" charset="-122"/>
                <a:sym typeface="+mn-ea"/>
              </a:rPr>
              <a:t>30</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天，说明</a:t>
            </a:r>
            <a:r>
              <a:rPr lang="en-US" altLang="zh-CN">
                <a:solidFill>
                  <a:schemeClr val="tx1"/>
                </a:solidFill>
                <a:latin typeface="微软雅黑" panose="020B0503020204020204" charset="-122"/>
                <a:ea typeface="微软雅黑" panose="020B0503020204020204" charset="-122"/>
                <a:cs typeface="微软雅黑" panose="020B0503020204020204" charset="-122"/>
                <a:sym typeface="+mn-ea"/>
              </a:rPr>
              <a:t>2019</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年前半年企业的货款回收推迟了</a:t>
            </a:r>
            <a:r>
              <a:rPr lang="en-US" altLang="zh-CN">
                <a:solidFill>
                  <a:schemeClr val="tx1"/>
                </a:solidFill>
                <a:latin typeface="微软雅黑" panose="020B0503020204020204" charset="-122"/>
                <a:ea typeface="微软雅黑" panose="020B0503020204020204" charset="-122"/>
                <a:cs typeface="微软雅黑" panose="020B0503020204020204" charset="-122"/>
                <a:sym typeface="+mn-ea"/>
              </a:rPr>
              <a:t>64 - 30 = 34</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天，</a:t>
            </a:r>
            <a:r>
              <a:rPr lang="en-US" altLang="zh-CN">
                <a:solidFill>
                  <a:schemeClr val="tx1"/>
                </a:solidFill>
                <a:latin typeface="微软雅黑" panose="020B0503020204020204" charset="-122"/>
                <a:ea typeface="微软雅黑" panose="020B0503020204020204" charset="-122"/>
                <a:cs typeface="微软雅黑" panose="020B0503020204020204" charset="-122"/>
                <a:sym typeface="+mn-ea"/>
              </a:rPr>
              <a:t>2019</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年</a:t>
            </a:r>
            <a:r>
              <a:rPr lang="en-US" altLang="zh-CN">
                <a:solidFill>
                  <a:schemeClr val="tx1"/>
                </a:solidFill>
                <a:latin typeface="微软雅黑" panose="020B0503020204020204" charset="-122"/>
                <a:ea typeface="微软雅黑" panose="020B0503020204020204" charset="-122"/>
                <a:cs typeface="微软雅黑" panose="020B0503020204020204" charset="-122"/>
                <a:sym typeface="+mn-ea"/>
              </a:rPr>
              <a:t>4-6</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月虽然货款回收也推迟了</a:t>
            </a:r>
            <a:r>
              <a:rPr lang="en-US" altLang="zh-CN">
                <a:solidFill>
                  <a:schemeClr val="tx1"/>
                </a:solidFill>
                <a:latin typeface="微软雅黑" panose="020B0503020204020204" charset="-122"/>
                <a:ea typeface="微软雅黑" panose="020B0503020204020204" charset="-122"/>
                <a:cs typeface="微软雅黑" panose="020B0503020204020204" charset="-122"/>
                <a:sym typeface="+mn-ea"/>
              </a:rPr>
              <a:t>56 -30 = 26</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天，但比半年的</a:t>
            </a:r>
            <a:r>
              <a:rPr lang="en-US" altLang="zh-CN">
                <a:solidFill>
                  <a:schemeClr val="tx1"/>
                </a:solidFill>
                <a:latin typeface="微软雅黑" panose="020B0503020204020204" charset="-122"/>
                <a:ea typeface="微软雅黑" panose="020B0503020204020204" charset="-122"/>
                <a:cs typeface="微软雅黑" panose="020B0503020204020204" charset="-122"/>
                <a:sym typeface="+mn-ea"/>
              </a:rPr>
              <a:t>DSO</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提前了</a:t>
            </a:r>
            <a:r>
              <a:rPr lang="en-US" altLang="zh-CN">
                <a:solidFill>
                  <a:schemeClr val="tx1"/>
                </a:solidFill>
                <a:latin typeface="微软雅黑" panose="020B0503020204020204" charset="-122"/>
                <a:ea typeface="微软雅黑" panose="020B0503020204020204" charset="-122"/>
                <a:cs typeface="微软雅黑" panose="020B0503020204020204" charset="-122"/>
                <a:sym typeface="+mn-ea"/>
              </a:rPr>
              <a:t>8</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天，这说明</a:t>
            </a:r>
            <a:r>
              <a:rPr lang="en-US" altLang="zh-CN">
                <a:solidFill>
                  <a:schemeClr val="tx1"/>
                </a:solidFill>
                <a:latin typeface="微软雅黑" panose="020B0503020204020204" charset="-122"/>
                <a:ea typeface="微软雅黑" panose="020B0503020204020204" charset="-122"/>
                <a:cs typeface="微软雅黑" panose="020B0503020204020204" charset="-122"/>
                <a:sym typeface="+mn-ea"/>
              </a:rPr>
              <a:t>4-6</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月的账款回收速度快于</a:t>
            </a:r>
            <a:r>
              <a:rPr lang="en-US" altLang="zh-CN">
                <a:solidFill>
                  <a:schemeClr val="tx1"/>
                </a:solidFill>
                <a:latin typeface="微软雅黑" panose="020B0503020204020204" charset="-122"/>
                <a:ea typeface="微软雅黑" panose="020B0503020204020204" charset="-122"/>
                <a:cs typeface="微软雅黑" panose="020B0503020204020204" charset="-122"/>
                <a:sym typeface="+mn-ea"/>
              </a:rPr>
              <a:t>1-3</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月，企业赊销正向好的方向发展。</a:t>
            </a:r>
            <a:endParaRPr lang="zh-CN" altLang="en-US">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（二）赊销额度计算</a:t>
            </a:r>
            <a:r>
              <a:rPr lang="en-US" altLang="zh-CN" sz="3200" dirty="0">
                <a:solidFill>
                  <a:schemeClr val="bg1"/>
                </a:solidFill>
                <a:latin typeface="微软雅黑" panose="020B0503020204020204" charset="-122"/>
                <a:ea typeface="微软雅黑" panose="020B0503020204020204" charset="-122"/>
                <a:sym typeface="+mn-ea"/>
              </a:rPr>
              <a:t>—DSO</a:t>
            </a:r>
            <a:r>
              <a:rPr lang="zh-CN" altLang="en-US" sz="3200" dirty="0">
                <a:solidFill>
                  <a:schemeClr val="bg1"/>
                </a:solidFill>
                <a:latin typeface="微软雅黑" panose="020B0503020204020204" charset="-122"/>
                <a:ea typeface="微软雅黑" panose="020B0503020204020204" charset="-122"/>
                <a:sym typeface="+mn-ea"/>
              </a:rPr>
              <a:t>计算方法</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90469" name="Rectangle 3"/>
          <p:cNvSpPr>
            <a:spLocks noGrp="true" noChangeArrowheads="true"/>
          </p:cNvSpPr>
          <p:nvPr/>
        </p:nvSpPr>
        <p:spPr>
          <a:xfrm>
            <a:off x="1851978" y="1451928"/>
            <a:ext cx="8237538" cy="4575175"/>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just"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）倒推法</a:t>
            </a:r>
            <a:endPar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r>
              <a:rPr kumimoji="0" lang="zh-CN" altLang="en-US" sz="20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以最近的一个月为开始，用</a:t>
            </a:r>
            <a:r>
              <a:rPr kumimoji="0" lang="zh-CN" altLang="en-US" sz="200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总的应收账款</a:t>
            </a:r>
            <a:r>
              <a:rPr kumimoji="0" lang="zh-CN" altLang="en-US" sz="20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减去</a:t>
            </a:r>
            <a:r>
              <a:rPr kumimoji="0" lang="zh-CN" altLang="en-US" sz="200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逐月的销售额</a:t>
            </a:r>
            <a:r>
              <a:rPr kumimoji="0" lang="zh-CN" altLang="en-US" sz="20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直到总应收账款为零时</a:t>
            </a:r>
            <a:r>
              <a:rPr kumimoji="0" lang="zh-CN" altLang="en-US" sz="20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，再查看减去的天数，总天数即为</a:t>
            </a:r>
            <a:r>
              <a:rPr kumimoji="0" lang="en-US" altLang="zh-CN" sz="20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DSO</a:t>
            </a:r>
            <a:r>
              <a:rPr kumimoji="0" lang="zh-CN" altLang="en-US" sz="20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。这种方法注重最近的账款回收业绩，而非全年或半年的业绩，是使用率最高的一种</a:t>
            </a:r>
            <a:r>
              <a:rPr kumimoji="0" lang="en-US" altLang="zh-CN" sz="20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DSO</a:t>
            </a:r>
            <a:r>
              <a:rPr kumimoji="0" lang="zh-CN" altLang="en-US" sz="20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计算方法。</a:t>
            </a:r>
            <a:endPar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例：</a:t>
            </a:r>
            <a:r>
              <a:rPr kumimoji="0" lang="zh-CN" altLang="en-US" sz="20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仍以上例中的企业为例，请用倒推法计算该企业的销售未清账期</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根据上表中数据可知，</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2019</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年</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1-6</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月该企业的应收账款总额为</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1 170 000</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元，用</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1 170 000 - 630 000</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6</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月份的销售额）</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540 000</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元，再用</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540 000 - 434 000</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5</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月份的销售额）</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106 000</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元，已知四月份平均日销售额为</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20 000</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元，得</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106 000</a:t>
            </a:r>
            <a:r>
              <a:rPr kumimoji="0" lang="en-US"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 20 000 = 5.3</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天，即</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106 000 </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相当于四月份</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5.3</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天的销售额，故</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DSO = 30 </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6</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月份天数）</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+ 31</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5</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月份天数）</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+ 5</a:t>
            </a:r>
            <a:r>
              <a:rPr kumimoji="0" lang="en-US"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 = 66.3</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天。</a:t>
            </a:r>
            <a:endPar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（二）赊销额度计算</a:t>
            </a:r>
            <a:r>
              <a:rPr lang="en-US" altLang="zh-CN" sz="3200" dirty="0">
                <a:solidFill>
                  <a:schemeClr val="bg1"/>
                </a:solidFill>
                <a:latin typeface="微软雅黑" panose="020B0503020204020204" charset="-122"/>
                <a:ea typeface="微软雅黑" panose="020B0503020204020204" charset="-122"/>
                <a:sym typeface="+mn-ea"/>
              </a:rPr>
              <a:t>—DSO</a:t>
            </a:r>
            <a:r>
              <a:rPr lang="zh-CN" altLang="en-US" sz="3200" dirty="0">
                <a:solidFill>
                  <a:schemeClr val="bg1"/>
                </a:solidFill>
                <a:latin typeface="微软雅黑" panose="020B0503020204020204" charset="-122"/>
                <a:ea typeface="微软雅黑" panose="020B0503020204020204" charset="-122"/>
                <a:sym typeface="+mn-ea"/>
              </a:rPr>
              <a:t>计算方法</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90469" name="Rectangle 3"/>
          <p:cNvSpPr>
            <a:spLocks noGrp="true" noChangeArrowheads="true"/>
          </p:cNvSpPr>
          <p:nvPr/>
        </p:nvSpPr>
        <p:spPr>
          <a:xfrm>
            <a:off x="1843723" y="1140778"/>
            <a:ext cx="8237538" cy="4575175"/>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just"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）倒推法</a:t>
            </a:r>
            <a:endPar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例：</a:t>
            </a:r>
            <a:r>
              <a:rPr kumimoji="0" lang="zh-CN" altLang="en-US" sz="20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仍以上例中的企业为例，请用倒推法计算该企业的销售未清账期</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根据上表中数据可知，</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2019</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年</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1-6</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月该企业的应收账款总额为</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1 170 000</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元，用</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1 170 000 - 630 000</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6</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月份的销售额）</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540 000</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元，再用</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540 000 - 434 000</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5</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月份的销售额）</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106 000</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元，已知四月份平均日销售额为</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20 000</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元，得</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106 000</a:t>
            </a:r>
            <a:r>
              <a:rPr kumimoji="0" lang="en-US"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 20 000 = 5.3</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天，即</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106 000 </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相当于四月份</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5.3</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天的销售额，故</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DSO = 30 </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6</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月份天数）</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+ 31</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5</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月份天数）</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+ 5</a:t>
            </a:r>
            <a:r>
              <a:rPr kumimoji="0" lang="en-US"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 = 66.3</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天。</a:t>
            </a:r>
            <a:endPar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aphicFrame>
        <p:nvGraphicFramePr>
          <p:cNvPr id="2" name="表格 1"/>
          <p:cNvGraphicFramePr/>
          <p:nvPr/>
        </p:nvGraphicFramePr>
        <p:xfrm>
          <a:off x="1450340" y="4265295"/>
          <a:ext cx="9025255" cy="2106295"/>
        </p:xfrm>
        <a:graphic>
          <a:graphicData uri="http://schemas.openxmlformats.org/drawingml/2006/table">
            <a:tbl>
              <a:tblPr firstRow="true" bandRow="true">
                <a:tableStyleId>{5C22544A-7EE6-4342-B048-85BDC9FD1C3A}</a:tableStyleId>
              </a:tblPr>
              <a:tblGrid>
                <a:gridCol w="1097915"/>
                <a:gridCol w="1099185"/>
                <a:gridCol w="1097915"/>
                <a:gridCol w="1097915"/>
                <a:gridCol w="1099185"/>
                <a:gridCol w="1097915"/>
                <a:gridCol w="1098550"/>
                <a:gridCol w="1336675"/>
              </a:tblGrid>
              <a:tr h="365760">
                <a:tc>
                  <a:txBody>
                    <a:bodyPr/>
                    <a:p>
                      <a:pPr algn="ctr">
                        <a:buNone/>
                      </a:pPr>
                      <a:r>
                        <a:rPr lang="zh-CN" altLang="en-US">
                          <a:latin typeface="微软雅黑" panose="020B0503020204020204" charset="-122"/>
                          <a:ea typeface="微软雅黑" panose="020B0503020204020204" charset="-122"/>
                        </a:rPr>
                        <a:t>项目</a:t>
                      </a:r>
                      <a:endParaRPr lang="zh-CN" altLang="en-US">
                        <a:latin typeface="微软雅黑" panose="020B0503020204020204" charset="-122"/>
                        <a:ea typeface="微软雅黑" panose="020B0503020204020204" charset="-122"/>
                      </a:endParaRPr>
                    </a:p>
                  </a:txBody>
                  <a:tcPr/>
                </a:tc>
                <a:tc>
                  <a:txBody>
                    <a:bodyPr/>
                    <a:p>
                      <a:pPr algn="ctr">
                        <a:buNone/>
                      </a:pPr>
                      <a:r>
                        <a:rPr lang="zh-CN" altLang="en-US">
                          <a:latin typeface="微软雅黑" panose="020B0503020204020204" charset="-122"/>
                          <a:ea typeface="微软雅黑" panose="020B0503020204020204" charset="-122"/>
                        </a:rPr>
                        <a:t>一月</a:t>
                      </a:r>
                      <a:endParaRPr lang="zh-CN" altLang="en-US">
                        <a:latin typeface="微软雅黑" panose="020B0503020204020204" charset="-122"/>
                        <a:ea typeface="微软雅黑" panose="020B0503020204020204" charset="-122"/>
                      </a:endParaRPr>
                    </a:p>
                  </a:txBody>
                  <a:tcPr/>
                </a:tc>
                <a:tc>
                  <a:txBody>
                    <a:bodyPr/>
                    <a:p>
                      <a:pPr algn="ctr">
                        <a:buNone/>
                      </a:pPr>
                      <a:r>
                        <a:rPr lang="zh-CN" altLang="en-US">
                          <a:latin typeface="微软雅黑" panose="020B0503020204020204" charset="-122"/>
                          <a:ea typeface="微软雅黑" panose="020B0503020204020204" charset="-122"/>
                        </a:rPr>
                        <a:t>二月</a:t>
                      </a:r>
                      <a:endParaRPr lang="zh-CN" altLang="en-US">
                        <a:latin typeface="微软雅黑" panose="020B0503020204020204" charset="-122"/>
                        <a:ea typeface="微软雅黑" panose="020B0503020204020204" charset="-122"/>
                      </a:endParaRPr>
                    </a:p>
                  </a:txBody>
                  <a:tcPr/>
                </a:tc>
                <a:tc>
                  <a:txBody>
                    <a:bodyPr/>
                    <a:p>
                      <a:pPr algn="ctr">
                        <a:buNone/>
                      </a:pPr>
                      <a:r>
                        <a:rPr lang="zh-CN" altLang="en-US">
                          <a:latin typeface="微软雅黑" panose="020B0503020204020204" charset="-122"/>
                          <a:ea typeface="微软雅黑" panose="020B0503020204020204" charset="-122"/>
                        </a:rPr>
                        <a:t>三月</a:t>
                      </a:r>
                      <a:endParaRPr lang="zh-CN" altLang="en-US">
                        <a:latin typeface="微软雅黑" panose="020B0503020204020204" charset="-122"/>
                        <a:ea typeface="微软雅黑" panose="020B0503020204020204" charset="-122"/>
                      </a:endParaRPr>
                    </a:p>
                  </a:txBody>
                  <a:tcPr/>
                </a:tc>
                <a:tc>
                  <a:txBody>
                    <a:bodyPr/>
                    <a:p>
                      <a:pPr algn="ctr">
                        <a:buNone/>
                      </a:pPr>
                      <a:r>
                        <a:rPr lang="zh-CN" altLang="en-US">
                          <a:latin typeface="微软雅黑" panose="020B0503020204020204" charset="-122"/>
                          <a:ea typeface="微软雅黑" panose="020B0503020204020204" charset="-122"/>
                        </a:rPr>
                        <a:t>四月</a:t>
                      </a:r>
                      <a:endParaRPr lang="zh-CN" altLang="en-US">
                        <a:latin typeface="微软雅黑" panose="020B0503020204020204" charset="-122"/>
                        <a:ea typeface="微软雅黑" panose="020B0503020204020204" charset="-122"/>
                      </a:endParaRPr>
                    </a:p>
                  </a:txBody>
                  <a:tcPr/>
                </a:tc>
                <a:tc>
                  <a:txBody>
                    <a:bodyPr/>
                    <a:p>
                      <a:pPr algn="ctr">
                        <a:buNone/>
                      </a:pPr>
                      <a:r>
                        <a:rPr lang="zh-CN" altLang="en-US">
                          <a:latin typeface="微软雅黑" panose="020B0503020204020204" charset="-122"/>
                          <a:ea typeface="微软雅黑" panose="020B0503020204020204" charset="-122"/>
                        </a:rPr>
                        <a:t>五月</a:t>
                      </a:r>
                      <a:endParaRPr lang="zh-CN" altLang="en-US">
                        <a:latin typeface="微软雅黑" panose="020B0503020204020204" charset="-122"/>
                        <a:ea typeface="微软雅黑" panose="020B0503020204020204" charset="-122"/>
                      </a:endParaRPr>
                    </a:p>
                  </a:txBody>
                  <a:tcPr/>
                </a:tc>
                <a:tc>
                  <a:txBody>
                    <a:bodyPr/>
                    <a:p>
                      <a:pPr algn="ctr">
                        <a:buNone/>
                      </a:pPr>
                      <a:r>
                        <a:rPr lang="zh-CN" altLang="en-US">
                          <a:latin typeface="微软雅黑" panose="020B0503020204020204" charset="-122"/>
                          <a:ea typeface="微软雅黑" panose="020B0503020204020204" charset="-122"/>
                        </a:rPr>
                        <a:t>六月</a:t>
                      </a:r>
                      <a:endParaRPr lang="zh-CN" altLang="en-US">
                        <a:latin typeface="微软雅黑" panose="020B0503020204020204" charset="-122"/>
                        <a:ea typeface="微软雅黑" panose="020B0503020204020204" charset="-122"/>
                      </a:endParaRPr>
                    </a:p>
                  </a:txBody>
                  <a:tcPr/>
                </a:tc>
                <a:tc>
                  <a:txBody>
                    <a:bodyPr/>
                    <a:p>
                      <a:pPr algn="ctr">
                        <a:buNone/>
                      </a:pPr>
                      <a:r>
                        <a:rPr lang="zh-CN" altLang="en-US">
                          <a:latin typeface="微软雅黑" panose="020B0503020204020204" charset="-122"/>
                          <a:ea typeface="微软雅黑" panose="020B0503020204020204" charset="-122"/>
                        </a:rPr>
                        <a:t>合计</a:t>
                      </a:r>
                      <a:endParaRPr lang="zh-CN" altLang="en-US">
                        <a:latin typeface="微软雅黑" panose="020B0503020204020204" charset="-122"/>
                        <a:ea typeface="微软雅黑" panose="020B0503020204020204" charset="-122"/>
                      </a:endParaRPr>
                    </a:p>
                  </a:txBody>
                  <a:tcPr/>
                </a:tc>
              </a:tr>
              <a:tr h="640080">
                <a:tc>
                  <a:txBody>
                    <a:bodyPr/>
                    <a:p>
                      <a:pPr algn="ctr">
                        <a:buNone/>
                      </a:pPr>
                      <a:r>
                        <a:rPr lang="zh-CN" altLang="en-US">
                          <a:latin typeface="微软雅黑" panose="020B0503020204020204" charset="-122"/>
                          <a:ea typeface="微软雅黑" panose="020B0503020204020204" charset="-122"/>
                        </a:rPr>
                        <a:t>平均日销售额</a:t>
                      </a:r>
                      <a:endParaRPr lang="zh-CN" altLang="en-US">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20 000</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17 000</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 18 000</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20 000</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14 000</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21 000</a:t>
                      </a:r>
                      <a:endParaRPr lang="en-US" altLang="zh-CN">
                        <a:latin typeface="微软雅黑" panose="020B0503020204020204" charset="-122"/>
                        <a:ea typeface="微软雅黑" panose="020B0503020204020204" charset="-122"/>
                      </a:endParaRPr>
                    </a:p>
                  </a:txBody>
                  <a:tcPr/>
                </a:tc>
                <a:tc>
                  <a:txBody>
                    <a:bodyPr/>
                    <a:p>
                      <a:pPr algn="ctr">
                        <a:buNone/>
                      </a:pPr>
                      <a:endParaRPr lang="zh-CN" altLang="en-US">
                        <a:latin typeface="微软雅黑" panose="020B0503020204020204" charset="-122"/>
                        <a:ea typeface="微软雅黑" panose="020B0503020204020204" charset="-122"/>
                      </a:endParaRPr>
                    </a:p>
                  </a:txBody>
                  <a:tcPr/>
                </a:tc>
              </a:tr>
              <a:tr h="453390">
                <a:tc>
                  <a:txBody>
                    <a:bodyPr/>
                    <a:p>
                      <a:pPr algn="ctr">
                        <a:buNone/>
                      </a:pPr>
                      <a:r>
                        <a:rPr lang="zh-CN" altLang="en-US">
                          <a:latin typeface="微软雅黑" panose="020B0503020204020204" charset="-122"/>
                          <a:ea typeface="微软雅黑" panose="020B0503020204020204" charset="-122"/>
                        </a:rPr>
                        <a:t>总销售额</a:t>
                      </a:r>
                      <a:endParaRPr lang="zh-CN" altLang="en-US">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620 000</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476 000</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558 000</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600 000</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434 000</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630 000</a:t>
                      </a:r>
                      <a:endParaRPr lang="en-US" altLang="zh-CN">
                        <a:latin typeface="微软雅黑" panose="020B0503020204020204" charset="-122"/>
                        <a:ea typeface="微软雅黑" panose="020B0503020204020204" charset="-122"/>
                      </a:endParaRPr>
                    </a:p>
                  </a:txBody>
                  <a:tcPr/>
                </a:tc>
                <a:tc>
                  <a:txBody>
                    <a:bodyPr/>
                    <a:p>
                      <a:pPr algn="ctr">
                        <a:buNone/>
                      </a:pPr>
                      <a:endParaRPr lang="zh-CN" altLang="en-US">
                        <a:latin typeface="微软雅黑" panose="020B0503020204020204" charset="-122"/>
                        <a:ea typeface="微软雅黑" panose="020B0503020204020204" charset="-122"/>
                      </a:endParaRPr>
                    </a:p>
                  </a:txBody>
                  <a:tcPr/>
                </a:tc>
              </a:tr>
              <a:tr h="647065">
                <a:tc>
                  <a:txBody>
                    <a:bodyPr/>
                    <a:p>
                      <a:pPr algn="ctr">
                        <a:buNone/>
                      </a:pPr>
                      <a:r>
                        <a:rPr lang="zh-CN" altLang="en-US">
                          <a:latin typeface="微软雅黑" panose="020B0503020204020204" charset="-122"/>
                          <a:ea typeface="微软雅黑" panose="020B0503020204020204" charset="-122"/>
                        </a:rPr>
                        <a:t>其中：未收账款</a:t>
                      </a:r>
                      <a:endParaRPr lang="zh-CN" altLang="en-US">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25 000</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30 000</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85 000</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120 000</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310 000</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600 000</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1 170 000</a:t>
                      </a:r>
                      <a:endParaRPr lang="en-US" altLang="zh-CN">
                        <a:latin typeface="微软雅黑" panose="020B0503020204020204" charset="-122"/>
                        <a:ea typeface="微软雅黑" panose="020B0503020204020204" charset="-122"/>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（二）赊销额度计算</a:t>
            </a:r>
            <a:r>
              <a:rPr lang="en-US" altLang="zh-CN" sz="3200" dirty="0">
                <a:solidFill>
                  <a:schemeClr val="bg1"/>
                </a:solidFill>
                <a:latin typeface="微软雅黑" panose="020B0503020204020204" charset="-122"/>
                <a:ea typeface="微软雅黑" panose="020B0503020204020204" charset="-122"/>
                <a:sym typeface="+mn-ea"/>
              </a:rPr>
              <a:t>—DSO</a:t>
            </a:r>
            <a:r>
              <a:rPr lang="zh-CN" altLang="en-US" sz="3200" dirty="0">
                <a:solidFill>
                  <a:schemeClr val="bg1"/>
                </a:solidFill>
                <a:latin typeface="微软雅黑" panose="020B0503020204020204" charset="-122"/>
                <a:ea typeface="微软雅黑" panose="020B0503020204020204" charset="-122"/>
                <a:sym typeface="+mn-ea"/>
              </a:rPr>
              <a:t>计算方法</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90469" name="Rectangle 3"/>
          <p:cNvSpPr>
            <a:spLocks noGrp="true" noChangeArrowheads="true"/>
          </p:cNvSpPr>
          <p:nvPr/>
        </p:nvSpPr>
        <p:spPr>
          <a:xfrm>
            <a:off x="1860868" y="1334453"/>
            <a:ext cx="8237538" cy="4575175"/>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just"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）账龄分类法</a:t>
            </a:r>
            <a:endPar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r>
              <a:rPr kumimoji="0" lang="zh-CN" sz="20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这种方法</a:t>
            </a:r>
            <a:r>
              <a:rPr kumimoji="0" lang="zh-CN" sz="200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综合考虑了赊销和账龄</a:t>
            </a:r>
            <a:r>
              <a:rPr kumimoji="0" lang="zh-CN" sz="20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的关系，信用管理部门可以掌握每笔应收账款的账龄，通过计算每个阶段应收账款的比例，发现拖欠的原因和解决办法</a:t>
            </a:r>
            <a:r>
              <a:rPr kumimoji="0" lang="zh-CN" altLang="en-US" sz="20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例：</a:t>
            </a:r>
            <a:r>
              <a:rPr kumimoji="0" lang="zh-CN" altLang="en-US" sz="20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仍以上例中的企业为例，请用账龄分析法法计算该企业的销售未清账期</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endPar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aphicFrame>
        <p:nvGraphicFramePr>
          <p:cNvPr id="2" name="表格 1"/>
          <p:cNvGraphicFramePr/>
          <p:nvPr/>
        </p:nvGraphicFramePr>
        <p:xfrm>
          <a:off x="1467485" y="3803650"/>
          <a:ext cx="9025255" cy="2753360"/>
        </p:xfrm>
        <a:graphic>
          <a:graphicData uri="http://schemas.openxmlformats.org/drawingml/2006/table">
            <a:tbl>
              <a:tblPr firstRow="true" bandRow="true">
                <a:tableStyleId>{5C22544A-7EE6-4342-B048-85BDC9FD1C3A}</a:tableStyleId>
              </a:tblPr>
              <a:tblGrid>
                <a:gridCol w="1097915"/>
                <a:gridCol w="1099185"/>
                <a:gridCol w="1097915"/>
                <a:gridCol w="1097915"/>
                <a:gridCol w="1099185"/>
                <a:gridCol w="1097915"/>
                <a:gridCol w="1098550"/>
                <a:gridCol w="1336675"/>
              </a:tblGrid>
              <a:tr h="365760">
                <a:tc>
                  <a:txBody>
                    <a:bodyPr/>
                    <a:p>
                      <a:pPr algn="ctr">
                        <a:buNone/>
                      </a:pPr>
                      <a:r>
                        <a:rPr lang="zh-CN" altLang="en-US">
                          <a:latin typeface="微软雅黑" panose="020B0503020204020204" charset="-122"/>
                          <a:ea typeface="微软雅黑" panose="020B0503020204020204" charset="-122"/>
                        </a:rPr>
                        <a:t>项目</a:t>
                      </a:r>
                      <a:endParaRPr lang="zh-CN" altLang="en-US">
                        <a:latin typeface="微软雅黑" panose="020B0503020204020204" charset="-122"/>
                        <a:ea typeface="微软雅黑" panose="020B0503020204020204" charset="-122"/>
                      </a:endParaRPr>
                    </a:p>
                  </a:txBody>
                  <a:tcPr/>
                </a:tc>
                <a:tc>
                  <a:txBody>
                    <a:bodyPr/>
                    <a:p>
                      <a:pPr algn="ctr">
                        <a:buNone/>
                      </a:pPr>
                      <a:r>
                        <a:rPr lang="zh-CN" altLang="en-US">
                          <a:latin typeface="微软雅黑" panose="020B0503020204020204" charset="-122"/>
                          <a:ea typeface="微软雅黑" panose="020B0503020204020204" charset="-122"/>
                        </a:rPr>
                        <a:t>一月</a:t>
                      </a:r>
                      <a:endParaRPr lang="zh-CN" altLang="en-US">
                        <a:latin typeface="微软雅黑" panose="020B0503020204020204" charset="-122"/>
                        <a:ea typeface="微软雅黑" panose="020B0503020204020204" charset="-122"/>
                      </a:endParaRPr>
                    </a:p>
                  </a:txBody>
                  <a:tcPr/>
                </a:tc>
                <a:tc>
                  <a:txBody>
                    <a:bodyPr/>
                    <a:p>
                      <a:pPr algn="ctr">
                        <a:buNone/>
                      </a:pPr>
                      <a:r>
                        <a:rPr lang="zh-CN" altLang="en-US">
                          <a:latin typeface="微软雅黑" panose="020B0503020204020204" charset="-122"/>
                          <a:ea typeface="微软雅黑" panose="020B0503020204020204" charset="-122"/>
                        </a:rPr>
                        <a:t>二月</a:t>
                      </a:r>
                      <a:endParaRPr lang="zh-CN" altLang="en-US">
                        <a:latin typeface="微软雅黑" panose="020B0503020204020204" charset="-122"/>
                        <a:ea typeface="微软雅黑" panose="020B0503020204020204" charset="-122"/>
                      </a:endParaRPr>
                    </a:p>
                  </a:txBody>
                  <a:tcPr/>
                </a:tc>
                <a:tc>
                  <a:txBody>
                    <a:bodyPr/>
                    <a:p>
                      <a:pPr algn="ctr">
                        <a:buNone/>
                      </a:pPr>
                      <a:r>
                        <a:rPr lang="zh-CN" altLang="en-US">
                          <a:latin typeface="微软雅黑" panose="020B0503020204020204" charset="-122"/>
                          <a:ea typeface="微软雅黑" panose="020B0503020204020204" charset="-122"/>
                        </a:rPr>
                        <a:t>三月</a:t>
                      </a:r>
                      <a:endParaRPr lang="zh-CN" altLang="en-US">
                        <a:latin typeface="微软雅黑" panose="020B0503020204020204" charset="-122"/>
                        <a:ea typeface="微软雅黑" panose="020B0503020204020204" charset="-122"/>
                      </a:endParaRPr>
                    </a:p>
                  </a:txBody>
                  <a:tcPr/>
                </a:tc>
                <a:tc>
                  <a:txBody>
                    <a:bodyPr/>
                    <a:p>
                      <a:pPr algn="ctr">
                        <a:buNone/>
                      </a:pPr>
                      <a:r>
                        <a:rPr lang="zh-CN" altLang="en-US">
                          <a:latin typeface="微软雅黑" panose="020B0503020204020204" charset="-122"/>
                          <a:ea typeface="微软雅黑" panose="020B0503020204020204" charset="-122"/>
                        </a:rPr>
                        <a:t>四月</a:t>
                      </a:r>
                      <a:endParaRPr lang="zh-CN" altLang="en-US">
                        <a:latin typeface="微软雅黑" panose="020B0503020204020204" charset="-122"/>
                        <a:ea typeface="微软雅黑" panose="020B0503020204020204" charset="-122"/>
                      </a:endParaRPr>
                    </a:p>
                  </a:txBody>
                  <a:tcPr/>
                </a:tc>
                <a:tc>
                  <a:txBody>
                    <a:bodyPr/>
                    <a:p>
                      <a:pPr algn="ctr">
                        <a:buNone/>
                      </a:pPr>
                      <a:r>
                        <a:rPr lang="zh-CN" altLang="en-US">
                          <a:latin typeface="微软雅黑" panose="020B0503020204020204" charset="-122"/>
                          <a:ea typeface="微软雅黑" panose="020B0503020204020204" charset="-122"/>
                        </a:rPr>
                        <a:t>五月</a:t>
                      </a:r>
                      <a:endParaRPr lang="zh-CN" altLang="en-US">
                        <a:latin typeface="微软雅黑" panose="020B0503020204020204" charset="-122"/>
                        <a:ea typeface="微软雅黑" panose="020B0503020204020204" charset="-122"/>
                      </a:endParaRPr>
                    </a:p>
                  </a:txBody>
                  <a:tcPr/>
                </a:tc>
                <a:tc>
                  <a:txBody>
                    <a:bodyPr/>
                    <a:p>
                      <a:pPr algn="ctr">
                        <a:buNone/>
                      </a:pPr>
                      <a:r>
                        <a:rPr lang="zh-CN" altLang="en-US">
                          <a:latin typeface="微软雅黑" panose="020B0503020204020204" charset="-122"/>
                          <a:ea typeface="微软雅黑" panose="020B0503020204020204" charset="-122"/>
                        </a:rPr>
                        <a:t>六月</a:t>
                      </a:r>
                      <a:endParaRPr lang="zh-CN" altLang="en-US">
                        <a:latin typeface="微软雅黑" panose="020B0503020204020204" charset="-122"/>
                        <a:ea typeface="微软雅黑" panose="020B0503020204020204" charset="-122"/>
                      </a:endParaRPr>
                    </a:p>
                  </a:txBody>
                  <a:tcPr/>
                </a:tc>
                <a:tc>
                  <a:txBody>
                    <a:bodyPr/>
                    <a:p>
                      <a:pPr algn="ctr">
                        <a:buNone/>
                      </a:pPr>
                      <a:r>
                        <a:rPr lang="zh-CN" altLang="en-US">
                          <a:latin typeface="微软雅黑" panose="020B0503020204020204" charset="-122"/>
                          <a:ea typeface="微软雅黑" panose="020B0503020204020204" charset="-122"/>
                        </a:rPr>
                        <a:t>合计</a:t>
                      </a:r>
                      <a:endParaRPr lang="zh-CN" altLang="en-US">
                        <a:latin typeface="微软雅黑" panose="020B0503020204020204" charset="-122"/>
                        <a:ea typeface="微软雅黑" panose="020B0503020204020204" charset="-122"/>
                      </a:endParaRPr>
                    </a:p>
                  </a:txBody>
                  <a:tcPr/>
                </a:tc>
              </a:tr>
              <a:tr h="640080">
                <a:tc>
                  <a:txBody>
                    <a:bodyPr/>
                    <a:p>
                      <a:pPr algn="ctr">
                        <a:buNone/>
                      </a:pPr>
                      <a:r>
                        <a:rPr lang="zh-CN" altLang="en-US">
                          <a:latin typeface="微软雅黑" panose="020B0503020204020204" charset="-122"/>
                          <a:ea typeface="微软雅黑" panose="020B0503020204020204" charset="-122"/>
                        </a:rPr>
                        <a:t>平均日销售额</a:t>
                      </a:r>
                      <a:endParaRPr lang="zh-CN" altLang="en-US">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20 000</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17 000</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 18 000</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20 000</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14 000</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21 000</a:t>
                      </a:r>
                      <a:endParaRPr lang="en-US" altLang="zh-CN">
                        <a:latin typeface="微软雅黑" panose="020B0503020204020204" charset="-122"/>
                        <a:ea typeface="微软雅黑" panose="020B0503020204020204" charset="-122"/>
                      </a:endParaRPr>
                    </a:p>
                  </a:txBody>
                  <a:tcPr/>
                </a:tc>
                <a:tc>
                  <a:txBody>
                    <a:bodyPr/>
                    <a:p>
                      <a:pPr algn="ctr">
                        <a:buNone/>
                      </a:pPr>
                      <a:endParaRPr lang="zh-CN" altLang="en-US">
                        <a:latin typeface="微软雅黑" panose="020B0503020204020204" charset="-122"/>
                        <a:ea typeface="微软雅黑" panose="020B0503020204020204" charset="-122"/>
                      </a:endParaRPr>
                    </a:p>
                  </a:txBody>
                  <a:tcPr/>
                </a:tc>
              </a:tr>
              <a:tr h="453390">
                <a:tc>
                  <a:txBody>
                    <a:bodyPr/>
                    <a:p>
                      <a:pPr algn="ctr">
                        <a:buNone/>
                      </a:pPr>
                      <a:r>
                        <a:rPr lang="zh-CN" altLang="en-US">
                          <a:latin typeface="微软雅黑" panose="020B0503020204020204" charset="-122"/>
                          <a:ea typeface="微软雅黑" panose="020B0503020204020204" charset="-122"/>
                        </a:rPr>
                        <a:t>总销售额</a:t>
                      </a:r>
                      <a:endParaRPr lang="zh-CN" altLang="en-US">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620 000</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476 000</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558 000</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600 000</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434 000</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630 000</a:t>
                      </a:r>
                      <a:endParaRPr lang="en-US" altLang="zh-CN">
                        <a:latin typeface="微软雅黑" panose="020B0503020204020204" charset="-122"/>
                        <a:ea typeface="微软雅黑" panose="020B0503020204020204" charset="-122"/>
                      </a:endParaRPr>
                    </a:p>
                  </a:txBody>
                  <a:tcPr/>
                </a:tc>
                <a:tc>
                  <a:txBody>
                    <a:bodyPr/>
                    <a:p>
                      <a:pPr algn="ctr">
                        <a:buNone/>
                      </a:pPr>
                      <a:endParaRPr lang="zh-CN" altLang="en-US">
                        <a:latin typeface="微软雅黑" panose="020B0503020204020204" charset="-122"/>
                        <a:ea typeface="微软雅黑" panose="020B0503020204020204" charset="-122"/>
                      </a:endParaRPr>
                    </a:p>
                  </a:txBody>
                  <a:tcPr/>
                </a:tc>
              </a:tr>
              <a:tr h="647065">
                <a:tc>
                  <a:txBody>
                    <a:bodyPr/>
                    <a:p>
                      <a:pPr algn="ctr">
                        <a:buNone/>
                      </a:pPr>
                      <a:r>
                        <a:rPr lang="zh-CN" altLang="en-US">
                          <a:latin typeface="微软雅黑" panose="020B0503020204020204" charset="-122"/>
                          <a:ea typeface="微软雅黑" panose="020B0503020204020204" charset="-122"/>
                        </a:rPr>
                        <a:t>其中：未收账款</a:t>
                      </a:r>
                      <a:endParaRPr lang="zh-CN" altLang="en-US">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25 000</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30 000</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85 000</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120 000</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310 000</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600 000</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1 170 000</a:t>
                      </a:r>
                      <a:endParaRPr lang="en-US" altLang="zh-CN">
                        <a:latin typeface="微软雅黑" panose="020B0503020204020204" charset="-122"/>
                        <a:ea typeface="微软雅黑" panose="020B0503020204020204" charset="-122"/>
                      </a:endParaRPr>
                    </a:p>
                  </a:txBody>
                  <a:tcPr/>
                </a:tc>
              </a:tr>
              <a:tr h="647065">
                <a:tc>
                  <a:txBody>
                    <a:bodyPr/>
                    <a:p>
                      <a:pPr algn="ctr">
                        <a:buNone/>
                      </a:pPr>
                      <a:r>
                        <a:rPr lang="zh-CN" altLang="en-US">
                          <a:latin typeface="微软雅黑" panose="020B0503020204020204" charset="-122"/>
                          <a:ea typeface="微软雅黑" panose="020B0503020204020204" charset="-122"/>
                        </a:rPr>
                        <a:t>货款在外天数</a:t>
                      </a:r>
                      <a:endParaRPr lang="zh-CN" altLang="en-US">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1.25</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1.76</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4.72</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6</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22.14</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28.6</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solidFill>
                            <a:srgbClr val="FF0000"/>
                          </a:solidFill>
                          <a:latin typeface="微软雅黑" panose="020B0503020204020204" charset="-122"/>
                          <a:ea typeface="微软雅黑" panose="020B0503020204020204" charset="-122"/>
                        </a:rPr>
                        <a:t>64.47</a:t>
                      </a:r>
                      <a:r>
                        <a:rPr lang="zh-CN" altLang="en-US">
                          <a:solidFill>
                            <a:srgbClr val="FF0000"/>
                          </a:solidFill>
                          <a:latin typeface="微软雅黑" panose="020B0503020204020204" charset="-122"/>
                          <a:ea typeface="微软雅黑" panose="020B0503020204020204" charset="-122"/>
                        </a:rPr>
                        <a:t>天</a:t>
                      </a:r>
                      <a:endParaRPr lang="zh-CN" altLang="en-US">
                        <a:solidFill>
                          <a:srgbClr val="FF0000"/>
                        </a:solidFill>
                        <a:latin typeface="微软雅黑" panose="020B0503020204020204" charset="-122"/>
                        <a:ea typeface="微软雅黑" panose="020B0503020204020204" charset="-122"/>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一、赊销的必要性</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22145" y="1451928"/>
            <a:ext cx="8348980" cy="3954462"/>
            <a:chOff x="510" y="3133"/>
            <a:chExt cx="13148" cy="6227"/>
          </a:xfrm>
        </p:grpSpPr>
        <p:sp>
          <p:nvSpPr>
            <p:cNvPr id="211973" name="Freeform 7"/>
            <p:cNvSpPr/>
            <p:nvPr/>
          </p:nvSpPr>
          <p:spPr>
            <a:xfrm>
              <a:off x="2940" y="3345"/>
              <a:ext cx="4763" cy="6015"/>
            </a:xfrm>
            <a:custGeom>
              <a:avLst/>
              <a:gdLst/>
              <a:ahLst/>
              <a:cxnLst>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0" y="0"/>
                </a:cxn>
              </a:cxnLst>
              <a:pathLst>
                <a:path w="1905" h="2406">
                  <a:moveTo>
                    <a:pt x="0" y="0"/>
                  </a:moveTo>
                  <a:lnTo>
                    <a:pt x="0" y="2235"/>
                  </a:lnTo>
                  <a:lnTo>
                    <a:pt x="1614" y="2235"/>
                  </a:lnTo>
                  <a:lnTo>
                    <a:pt x="1614" y="2406"/>
                  </a:lnTo>
                  <a:lnTo>
                    <a:pt x="1905" y="2073"/>
                  </a:lnTo>
                  <a:lnTo>
                    <a:pt x="1614" y="1740"/>
                  </a:lnTo>
                  <a:lnTo>
                    <a:pt x="1614" y="1905"/>
                  </a:lnTo>
                  <a:lnTo>
                    <a:pt x="384" y="1905"/>
                  </a:lnTo>
                  <a:lnTo>
                    <a:pt x="384" y="0"/>
                  </a:lnTo>
                  <a:lnTo>
                    <a:pt x="0" y="0"/>
                  </a:lnTo>
                  <a:close/>
                </a:path>
              </a:pathLst>
            </a:custGeom>
            <a:solidFill>
              <a:schemeClr val="bg1"/>
            </a:solidFill>
            <a:ln w="25400" cap="flat" cmpd="sng">
              <a:solidFill>
                <a:schemeClr val="tx1"/>
              </a:solidFill>
              <a:prstDash val="solid"/>
              <a:round/>
              <a:headEnd type="none" w="med" len="med"/>
              <a:tailEnd type="none" w="med" len="med"/>
            </a:ln>
          </p:spPr>
          <p:txBody>
            <a:bodyPr/>
            <a:p>
              <a:endParaRPr lang="zh-CN" altLang="en-US" sz="1600">
                <a:latin typeface="微软雅黑" panose="020B0503020204020204" charset="-122"/>
                <a:ea typeface="微软雅黑" panose="020B0503020204020204" charset="-122"/>
              </a:endParaRPr>
            </a:p>
          </p:txBody>
        </p:sp>
        <p:sp>
          <p:nvSpPr>
            <p:cNvPr id="211974" name="Freeform 8"/>
            <p:cNvSpPr/>
            <p:nvPr/>
          </p:nvSpPr>
          <p:spPr>
            <a:xfrm>
              <a:off x="1718" y="3345"/>
              <a:ext cx="4762" cy="3833"/>
            </a:xfrm>
            <a:custGeom>
              <a:avLst/>
              <a:gdLst/>
              <a:ahLst/>
              <a:cxnLst>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0" y="0"/>
                </a:cxn>
              </a:cxnLst>
              <a:pathLst>
                <a:path w="1905" h="1533">
                  <a:moveTo>
                    <a:pt x="0" y="0"/>
                  </a:moveTo>
                  <a:lnTo>
                    <a:pt x="0" y="1362"/>
                  </a:lnTo>
                  <a:lnTo>
                    <a:pt x="1614" y="1362"/>
                  </a:lnTo>
                  <a:lnTo>
                    <a:pt x="1614" y="1533"/>
                  </a:lnTo>
                  <a:lnTo>
                    <a:pt x="1905" y="1200"/>
                  </a:lnTo>
                  <a:lnTo>
                    <a:pt x="1614" y="867"/>
                  </a:lnTo>
                  <a:lnTo>
                    <a:pt x="1614" y="1032"/>
                  </a:lnTo>
                  <a:lnTo>
                    <a:pt x="384" y="1032"/>
                  </a:lnTo>
                  <a:lnTo>
                    <a:pt x="384" y="0"/>
                  </a:lnTo>
                  <a:lnTo>
                    <a:pt x="0" y="0"/>
                  </a:lnTo>
                  <a:close/>
                </a:path>
              </a:pathLst>
            </a:custGeom>
            <a:solidFill>
              <a:schemeClr val="bg1"/>
            </a:solidFill>
            <a:ln w="25400" cap="flat" cmpd="sng">
              <a:solidFill>
                <a:schemeClr val="tx1"/>
              </a:solidFill>
              <a:prstDash val="solid"/>
              <a:round/>
              <a:headEnd type="none" w="med" len="med"/>
              <a:tailEnd type="none" w="med" len="med"/>
            </a:ln>
          </p:spPr>
          <p:txBody>
            <a:bodyPr/>
            <a:p>
              <a:endParaRPr lang="zh-CN" altLang="en-US" sz="1600">
                <a:latin typeface="微软雅黑" panose="020B0503020204020204" charset="-122"/>
                <a:ea typeface="微软雅黑" panose="020B0503020204020204" charset="-122"/>
              </a:endParaRPr>
            </a:p>
          </p:txBody>
        </p:sp>
        <p:sp>
          <p:nvSpPr>
            <p:cNvPr id="211975" name="Freeform 9"/>
            <p:cNvSpPr/>
            <p:nvPr/>
          </p:nvSpPr>
          <p:spPr>
            <a:xfrm>
              <a:off x="510" y="3338"/>
              <a:ext cx="4763" cy="1665"/>
            </a:xfrm>
            <a:custGeom>
              <a:avLst/>
              <a:gdLst/>
              <a:ahLst/>
              <a:cxnLst>
                <a:cxn ang="0">
                  <a:pos x="0" y="2147483646"/>
                </a:cxn>
                <a:cxn ang="0">
                  <a:pos x="0"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0" y="2147483646"/>
                </a:cxn>
              </a:cxnLst>
              <a:pathLst>
                <a:path w="1905" h="666">
                  <a:moveTo>
                    <a:pt x="0" y="3"/>
                  </a:moveTo>
                  <a:lnTo>
                    <a:pt x="0" y="495"/>
                  </a:lnTo>
                  <a:lnTo>
                    <a:pt x="1614" y="495"/>
                  </a:lnTo>
                  <a:lnTo>
                    <a:pt x="1614" y="666"/>
                  </a:lnTo>
                  <a:lnTo>
                    <a:pt x="1905" y="333"/>
                  </a:lnTo>
                  <a:lnTo>
                    <a:pt x="1614" y="0"/>
                  </a:lnTo>
                  <a:lnTo>
                    <a:pt x="1614" y="165"/>
                  </a:lnTo>
                  <a:lnTo>
                    <a:pt x="384" y="165"/>
                  </a:lnTo>
                  <a:lnTo>
                    <a:pt x="384" y="3"/>
                  </a:lnTo>
                  <a:lnTo>
                    <a:pt x="0" y="3"/>
                  </a:lnTo>
                  <a:close/>
                </a:path>
              </a:pathLst>
            </a:custGeom>
            <a:solidFill>
              <a:schemeClr val="bg1"/>
            </a:solidFill>
            <a:ln w="25400" cap="flat" cmpd="sng">
              <a:solidFill>
                <a:schemeClr val="tx1"/>
              </a:solidFill>
              <a:prstDash val="solid"/>
              <a:round/>
              <a:headEnd type="none" w="med" len="med"/>
              <a:tailEnd type="none" w="med" len="med"/>
            </a:ln>
          </p:spPr>
          <p:txBody>
            <a:bodyPr/>
            <a:p>
              <a:endParaRPr lang="zh-CN" altLang="en-US" sz="1600">
                <a:latin typeface="微软雅黑" panose="020B0503020204020204" charset="-122"/>
                <a:ea typeface="微软雅黑" panose="020B0503020204020204" charset="-122"/>
              </a:endParaRPr>
            </a:p>
          </p:txBody>
        </p:sp>
        <p:sp>
          <p:nvSpPr>
            <p:cNvPr id="235532" name="Text Box 10"/>
            <p:cNvSpPr txBox="true"/>
            <p:nvPr/>
          </p:nvSpPr>
          <p:spPr>
            <a:xfrm>
              <a:off x="5058" y="3881"/>
              <a:ext cx="6867" cy="581"/>
            </a:xfrm>
            <a:prstGeom prst="rect">
              <a:avLst/>
            </a:prstGeom>
            <a:noFill/>
            <a:ln w="6350">
              <a:noFill/>
            </a:ln>
          </p:spPr>
          <p:txBody>
            <a:bodyPr lIns="0" tIns="0" rIns="0" bIns="0" anchor="ctr" anchorCtr="false">
              <a:spAutoFit/>
            </a:bodyPr>
            <a:p>
              <a:pPr algn="ctr" eaLnBrk="0" hangingPunct="0">
                <a:buClrTx/>
                <a:buFont typeface="Arial" panose="020B0604020202020204" pitchFamily="34" charset="0"/>
              </a:pPr>
              <a:r>
                <a:rPr lang="zh-CN" altLang="en-US" sz="2400" b="1" dirty="0">
                  <a:solidFill>
                    <a:srgbClr val="130401"/>
                  </a:solidFill>
                  <a:latin typeface="微软雅黑" panose="020B0503020204020204" charset="-122"/>
                  <a:ea typeface="微软雅黑" panose="020B0503020204020204" charset="-122"/>
                </a:rPr>
                <a:t>赊销是成本最低的交易方式</a:t>
              </a:r>
              <a:endParaRPr lang="zh-CN" altLang="en-US" sz="2400" b="1" dirty="0">
                <a:solidFill>
                  <a:srgbClr val="130401"/>
                </a:solidFill>
                <a:latin typeface="微软雅黑" panose="020B0503020204020204" charset="-122"/>
                <a:ea typeface="微软雅黑" panose="020B0503020204020204" charset="-122"/>
              </a:endParaRPr>
            </a:p>
          </p:txBody>
        </p:sp>
        <p:sp>
          <p:nvSpPr>
            <p:cNvPr id="163853" name="Text Box 11"/>
            <p:cNvSpPr txBox="true"/>
            <p:nvPr/>
          </p:nvSpPr>
          <p:spPr>
            <a:xfrm>
              <a:off x="6548" y="6052"/>
              <a:ext cx="5905" cy="581"/>
            </a:xfrm>
            <a:prstGeom prst="rect">
              <a:avLst/>
            </a:prstGeom>
            <a:noFill/>
            <a:ln w="9525">
              <a:noFill/>
            </a:ln>
          </p:spPr>
          <p:txBody>
            <a:bodyPr lIns="0" tIns="0" rIns="0" bIns="0" anchor="ctr" anchorCtr="false">
              <a:spAutoFit/>
            </a:bodyPr>
            <a:p>
              <a:pPr algn="ctr" eaLnBrk="0" hangingPunct="0">
                <a:buClrTx/>
                <a:buFontTx/>
              </a:pPr>
              <a:r>
                <a:rPr lang="zh-CN" altLang="en-US" sz="2400" b="1" dirty="0">
                  <a:solidFill>
                    <a:srgbClr val="130401"/>
                  </a:solidFill>
                  <a:latin typeface="微软雅黑" panose="020B0503020204020204" charset="-122"/>
                  <a:ea typeface="微软雅黑" panose="020B0503020204020204" charset="-122"/>
                </a:rPr>
                <a:t>赊销能提升企业竞争力</a:t>
              </a:r>
              <a:endParaRPr lang="zh-CN" altLang="en-US" sz="2400" b="1" dirty="0">
                <a:solidFill>
                  <a:srgbClr val="130401"/>
                </a:solidFill>
                <a:latin typeface="微软雅黑" panose="020B0503020204020204" charset="-122"/>
                <a:ea typeface="微软雅黑" panose="020B0503020204020204" charset="-122"/>
              </a:endParaRPr>
            </a:p>
          </p:txBody>
        </p:sp>
        <p:sp>
          <p:nvSpPr>
            <p:cNvPr id="235534" name="Text Box 12"/>
            <p:cNvSpPr txBox="true"/>
            <p:nvPr/>
          </p:nvSpPr>
          <p:spPr>
            <a:xfrm>
              <a:off x="7753" y="8232"/>
              <a:ext cx="5905" cy="581"/>
            </a:xfrm>
            <a:prstGeom prst="rect">
              <a:avLst/>
            </a:prstGeom>
            <a:noFill/>
            <a:ln w="6350">
              <a:noFill/>
            </a:ln>
          </p:spPr>
          <p:txBody>
            <a:bodyPr lIns="0" tIns="0" rIns="0" bIns="0" anchor="ctr" anchorCtr="false">
              <a:spAutoFit/>
            </a:bodyPr>
            <a:p>
              <a:pPr algn="ctr" eaLnBrk="0" hangingPunct="0">
                <a:buClrTx/>
                <a:buFont typeface="Arial" panose="020B0604020202020204" pitchFamily="34" charset="0"/>
              </a:pPr>
              <a:r>
                <a:rPr lang="zh-CN" altLang="en-US" sz="2400" b="1" dirty="0">
                  <a:solidFill>
                    <a:srgbClr val="130401"/>
                  </a:solidFill>
                  <a:latin typeface="微软雅黑" panose="020B0503020204020204" charset="-122"/>
                  <a:ea typeface="微软雅黑" panose="020B0503020204020204" charset="-122"/>
                </a:rPr>
                <a:t>赊销促进经济增长</a:t>
              </a:r>
              <a:endParaRPr lang="zh-CN" altLang="en-US" sz="2400" b="1" dirty="0">
                <a:solidFill>
                  <a:srgbClr val="130401"/>
                </a:solidFill>
                <a:latin typeface="微软雅黑" panose="020B0503020204020204" charset="-122"/>
                <a:ea typeface="微软雅黑" panose="020B0503020204020204" charset="-122"/>
              </a:endParaRPr>
            </a:p>
          </p:txBody>
        </p:sp>
        <p:sp>
          <p:nvSpPr>
            <p:cNvPr id="211979" name="Rectangle 13"/>
            <p:cNvSpPr/>
            <p:nvPr/>
          </p:nvSpPr>
          <p:spPr>
            <a:xfrm>
              <a:off x="760" y="3133"/>
              <a:ext cx="445" cy="445"/>
            </a:xfrm>
            <a:prstGeom prst="rect">
              <a:avLst/>
            </a:prstGeom>
            <a:solidFill>
              <a:schemeClr val="hlink"/>
            </a:solidFill>
            <a:ln w="6350">
              <a:noFill/>
            </a:ln>
          </p:spPr>
          <p:txBody>
            <a:bodyPr lIns="0" tIns="0" rIns="0" bIns="0" anchor="ctr" anchorCtr="true"/>
            <a:p>
              <a:pPr algn="ctr" eaLnBrk="0" hangingPunct="0">
                <a:buClrTx/>
                <a:buFont typeface="Arial" panose="020B0604020202020204" pitchFamily="34" charset="0"/>
              </a:pPr>
              <a:r>
                <a:rPr lang="zh-CN" altLang="en-US" sz="1000" b="1" dirty="0">
                  <a:solidFill>
                    <a:schemeClr val="bg1"/>
                  </a:solidFill>
                  <a:latin typeface="微软雅黑" panose="020B0503020204020204" charset="-122"/>
                  <a:ea typeface="微软雅黑" panose="020B0503020204020204" charset="-122"/>
                </a:rPr>
                <a:t>1</a:t>
              </a:r>
              <a:endParaRPr lang="zh-CN" altLang="en-US" sz="1000" b="1" dirty="0">
                <a:solidFill>
                  <a:schemeClr val="bg1"/>
                </a:solidFill>
                <a:latin typeface="微软雅黑" panose="020B0503020204020204" charset="-122"/>
                <a:ea typeface="微软雅黑" panose="020B0503020204020204" charset="-122"/>
              </a:endParaRPr>
            </a:p>
          </p:txBody>
        </p:sp>
        <p:sp>
          <p:nvSpPr>
            <p:cNvPr id="211980" name="Rectangle 14"/>
            <p:cNvSpPr/>
            <p:nvPr/>
          </p:nvSpPr>
          <p:spPr>
            <a:xfrm>
              <a:off x="1963" y="3133"/>
              <a:ext cx="445" cy="445"/>
            </a:xfrm>
            <a:prstGeom prst="rect">
              <a:avLst/>
            </a:prstGeom>
            <a:solidFill>
              <a:schemeClr val="hlink"/>
            </a:solidFill>
            <a:ln w="6350">
              <a:noFill/>
            </a:ln>
          </p:spPr>
          <p:txBody>
            <a:bodyPr lIns="0" tIns="0" rIns="0" bIns="0" anchor="ctr" anchorCtr="true"/>
            <a:p>
              <a:pPr algn="ctr" eaLnBrk="0" hangingPunct="0">
                <a:buClrTx/>
                <a:buFont typeface="Arial" panose="020B0604020202020204" pitchFamily="34" charset="0"/>
              </a:pPr>
              <a:r>
                <a:rPr lang="zh-CN" altLang="en-US" sz="1000" b="1" dirty="0">
                  <a:solidFill>
                    <a:schemeClr val="bg1"/>
                  </a:solidFill>
                  <a:latin typeface="微软雅黑" panose="020B0503020204020204" charset="-122"/>
                  <a:ea typeface="微软雅黑" panose="020B0503020204020204" charset="-122"/>
                </a:rPr>
                <a:t>2</a:t>
              </a:r>
              <a:endParaRPr lang="zh-CN" altLang="en-US" sz="1000" b="1" dirty="0">
                <a:solidFill>
                  <a:schemeClr val="bg1"/>
                </a:solidFill>
                <a:latin typeface="微软雅黑" panose="020B0503020204020204" charset="-122"/>
                <a:ea typeface="微软雅黑" panose="020B0503020204020204" charset="-122"/>
              </a:endParaRPr>
            </a:p>
          </p:txBody>
        </p:sp>
        <p:sp>
          <p:nvSpPr>
            <p:cNvPr id="211981" name="Rectangle 15"/>
            <p:cNvSpPr/>
            <p:nvPr/>
          </p:nvSpPr>
          <p:spPr>
            <a:xfrm>
              <a:off x="3175" y="3133"/>
              <a:ext cx="445" cy="445"/>
            </a:xfrm>
            <a:prstGeom prst="rect">
              <a:avLst/>
            </a:prstGeom>
            <a:solidFill>
              <a:schemeClr val="hlink"/>
            </a:solidFill>
            <a:ln w="6350">
              <a:noFill/>
            </a:ln>
          </p:spPr>
          <p:txBody>
            <a:bodyPr lIns="0" tIns="0" rIns="0" bIns="0" anchor="ctr" anchorCtr="true"/>
            <a:p>
              <a:pPr algn="ctr" eaLnBrk="0" hangingPunct="0">
                <a:buClrTx/>
                <a:buFont typeface="Arial" panose="020B0604020202020204" pitchFamily="34" charset="0"/>
              </a:pPr>
              <a:r>
                <a:rPr lang="zh-CN" altLang="en-US" sz="1000" b="1" dirty="0">
                  <a:solidFill>
                    <a:schemeClr val="bg1"/>
                  </a:solidFill>
                  <a:latin typeface="微软雅黑" panose="020B0503020204020204" charset="-122"/>
                  <a:ea typeface="微软雅黑" panose="020B0503020204020204" charset="-122"/>
                </a:rPr>
                <a:t>3</a:t>
              </a:r>
              <a:endParaRPr lang="zh-CN" altLang="en-US" sz="1000" b="1" dirty="0">
                <a:solidFill>
                  <a:schemeClr val="bg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（二）赊销额度计算</a:t>
            </a:r>
            <a:r>
              <a:rPr lang="en-US" altLang="zh-CN" sz="3200" dirty="0">
                <a:solidFill>
                  <a:schemeClr val="bg1"/>
                </a:solidFill>
                <a:latin typeface="微软雅黑" panose="020B0503020204020204" charset="-122"/>
                <a:ea typeface="微软雅黑" panose="020B0503020204020204" charset="-122"/>
                <a:sym typeface="+mn-ea"/>
              </a:rPr>
              <a:t>—DSO</a:t>
            </a:r>
            <a:r>
              <a:rPr lang="zh-CN" altLang="en-US" sz="3200" dirty="0">
                <a:solidFill>
                  <a:schemeClr val="bg1"/>
                </a:solidFill>
                <a:latin typeface="微软雅黑" panose="020B0503020204020204" charset="-122"/>
                <a:ea typeface="微软雅黑" panose="020B0503020204020204" charset="-122"/>
                <a:sym typeface="+mn-ea"/>
              </a:rPr>
              <a:t>计算方法</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90469" name="Rectangle 3"/>
          <p:cNvSpPr>
            <a:spLocks noGrp="true" noChangeArrowheads="true"/>
          </p:cNvSpPr>
          <p:nvPr/>
        </p:nvSpPr>
        <p:spPr>
          <a:xfrm>
            <a:off x="1861185" y="1334770"/>
            <a:ext cx="8237855" cy="5086350"/>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just"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r>
              <a:rPr kumimoji="0" lang="zh-CN" sz="20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利用</a:t>
            </a:r>
            <a:r>
              <a:rPr kumimoji="0" lang="en-US" altLang="zh-CN" sz="20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DSO</a:t>
            </a:r>
            <a:r>
              <a:rPr kumimoji="0" lang="zh-CN" altLang="en-US" sz="20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可以分析与监控信用管理执行情况，如果一个企业的</a:t>
            </a:r>
            <a:r>
              <a:rPr kumimoji="0" lang="en-US" altLang="zh-CN" sz="20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DSO</a:t>
            </a:r>
            <a:r>
              <a:rPr kumimoji="0" lang="zh-CN" altLang="en-US" sz="20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日期超过同行业平均水平，信用经理就必须采取措施，降低</a:t>
            </a:r>
            <a:r>
              <a:rPr kumimoji="0" lang="en-US" altLang="zh-CN" sz="20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DSO</a:t>
            </a:r>
            <a:r>
              <a:rPr kumimoji="0" lang="zh-CN" altLang="en-US" sz="20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，以保障现金的尽快回收。</a:t>
            </a:r>
            <a:endPar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例：</a:t>
            </a:r>
            <a:r>
              <a:rPr kumimoji="0" lang="en-US" altLang="zh-CN" sz="20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a:t>
            </a:r>
            <a:r>
              <a:rPr kumimoji="0" lang="zh-CN" altLang="en-US" sz="20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企业的销售额为</a:t>
            </a:r>
            <a:r>
              <a:rPr kumimoji="0" lang="en-US" altLang="zh-CN" sz="20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7300</a:t>
            </a:r>
            <a:r>
              <a:rPr kumimoji="0" lang="zh-CN" altLang="en-US" sz="20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万元</a:t>
            </a:r>
            <a:r>
              <a:rPr kumimoji="0" lang="en-US" altLang="zh-CN" sz="20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年，平均</a:t>
            </a:r>
            <a:r>
              <a:rPr kumimoji="0" lang="en-US" altLang="zh-CN" sz="20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20</a:t>
            </a:r>
            <a:r>
              <a:rPr kumimoji="0" lang="zh-CN" altLang="en-US" sz="20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万元</a:t>
            </a:r>
            <a:r>
              <a:rPr kumimoji="0" lang="en-US" altLang="zh-CN" sz="20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天</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。其中，期末应收账款为</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1200</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万元</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年，则</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DSO = 1200</a:t>
            </a:r>
            <a:r>
              <a:rPr kumimoji="0" lang="en-US"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 7300 </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365 = 60</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（天）</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如果同行业中</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B</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企业的销售额与</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企业相同，但</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DSO</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为</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70</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天，这时，</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企业的现金流量比</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B</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企业多</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200</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万元，即（</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70 - 60</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20 = 200</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（万元）</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假设银行贷款利息为</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7%</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，那么</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B</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企业的利润比</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企业减少</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14</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万元。</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这只是从银行利息角度分析，实际上</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B</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企业在机会成本中也比</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企业付出更多。</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从现金回收速度来看，</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企业的信用管理比</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B</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企业更好。当然，如果全面评价，还必须查看</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企业的坏账率和</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B</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企业的坏账率高低。</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endPar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信用期限</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186498" y="875030"/>
            <a:ext cx="9261475" cy="6043613"/>
            <a:chOff x="98" y="2040"/>
            <a:chExt cx="14585" cy="9518"/>
          </a:xfrm>
        </p:grpSpPr>
        <p:cxnSp>
          <p:nvCxnSpPr>
            <p:cNvPr id="5" name="直接连接符 4"/>
            <p:cNvCxnSpPr/>
            <p:nvPr/>
          </p:nvCxnSpPr>
          <p:spPr bwMode="auto">
            <a:xfrm>
              <a:off x="7200" y="2040"/>
              <a:ext cx="0" cy="9518"/>
            </a:xfrm>
            <a:prstGeom prst="line">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 name="直接连接符 7"/>
            <p:cNvCxnSpPr/>
            <p:nvPr/>
          </p:nvCxnSpPr>
          <p:spPr bwMode="auto">
            <a:xfrm>
              <a:off x="98" y="6233"/>
              <a:ext cx="14400" cy="0"/>
            </a:xfrm>
            <a:prstGeom prst="line">
              <a:avLst/>
            </a:prstGeom>
            <a:ln w="19050">
              <a:solidFill>
                <a:schemeClr val="dk1">
                  <a:shade val="95000"/>
                  <a:satMod val="105000"/>
                  <a:alpha val="96000"/>
                </a:schemeClr>
              </a:solidFill>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51908" name="文本框 12"/>
            <p:cNvSpPr txBox="true"/>
            <p:nvPr/>
          </p:nvSpPr>
          <p:spPr>
            <a:xfrm>
              <a:off x="358" y="2675"/>
              <a:ext cx="6582" cy="1452"/>
            </a:xfrm>
            <a:prstGeom prst="rect">
              <a:avLst/>
            </a:prstGeom>
            <a:noFill/>
            <a:ln w="9525">
              <a:noFill/>
            </a:ln>
          </p:spPr>
          <p:txBody>
            <a:bodyPr anchor="t" anchorCtr="false">
              <a:spAutoFit/>
            </a:bodyPr>
            <a:p>
              <a:pPr eaLnBrk="0" hangingPunct="0"/>
              <a:r>
                <a:rPr lang="zh-CN" altLang="en-US" dirty="0">
                  <a:solidFill>
                    <a:srgbClr val="FF0000"/>
                  </a:solidFill>
                  <a:latin typeface="微软雅黑" panose="020B0503020204020204" charset="-122"/>
                  <a:ea typeface="微软雅黑" panose="020B0503020204020204" charset="-122"/>
                </a:rPr>
                <a:t>信用期限</a:t>
              </a:r>
              <a:r>
                <a:rPr lang="zh-CN" altLang="en-US" dirty="0">
                  <a:latin typeface="微软雅黑" panose="020B0503020204020204" charset="-122"/>
                  <a:ea typeface="微软雅黑" panose="020B0503020204020204" charset="-122"/>
                </a:rPr>
                <a:t>是企业为客户规定的最长付款时间界限，并在赊销合同中得到了客户的允诺。</a:t>
              </a:r>
              <a:endParaRPr lang="zh-CN" altLang="en-US" dirty="0">
                <a:latin typeface="微软雅黑" panose="020B0503020204020204" charset="-122"/>
                <a:ea typeface="微软雅黑" panose="020B0503020204020204" charset="-122"/>
              </a:endParaRPr>
            </a:p>
          </p:txBody>
        </p:sp>
        <p:sp>
          <p:nvSpPr>
            <p:cNvPr id="251909" name="文本框 14"/>
            <p:cNvSpPr txBox="true"/>
            <p:nvPr/>
          </p:nvSpPr>
          <p:spPr>
            <a:xfrm>
              <a:off x="7200" y="2348"/>
              <a:ext cx="7483" cy="3052"/>
            </a:xfrm>
            <a:prstGeom prst="rect">
              <a:avLst/>
            </a:prstGeom>
            <a:noFill/>
            <a:ln w="9525">
              <a:noFill/>
            </a:ln>
          </p:spPr>
          <p:txBody>
            <a:bodyPr anchor="t" anchorCtr="false">
              <a:spAutoFit/>
            </a:bodyPr>
            <a:p>
              <a:pPr eaLnBrk="0" hangingPunct="0"/>
              <a:r>
                <a:rPr lang="zh-CN" altLang="en-US" dirty="0">
                  <a:latin typeface="微软雅黑" panose="020B0503020204020204" charset="-122"/>
                  <a:ea typeface="微软雅黑" panose="020B0503020204020204" charset="-122"/>
                </a:rPr>
                <a:t>企业可在参照行业惯例的基础上，结合企业自身实力、信用政策、市场状况等因素，综合确定信用期限。</a:t>
              </a:r>
              <a:r>
                <a:rPr lang="zh-CN" altLang="en-US" dirty="0">
                  <a:solidFill>
                    <a:srgbClr val="FF0000"/>
                  </a:solidFill>
                  <a:latin typeface="微软雅黑" panose="020B0503020204020204" charset="-122"/>
                  <a:ea typeface="微软雅黑" panose="020B0503020204020204" charset="-122"/>
                </a:rPr>
                <a:t>信用期限的测算一般采用边际分析法和净现值流量法</a:t>
              </a:r>
              <a:r>
                <a:rPr lang="zh-CN" altLang="en-US" dirty="0">
                  <a:latin typeface="微软雅黑" panose="020B0503020204020204" charset="-122"/>
                  <a:ea typeface="微软雅黑" panose="020B0503020204020204" charset="-122"/>
                </a:rPr>
                <a:t>。</a:t>
              </a:r>
              <a:endParaRPr lang="zh-CN" altLang="en-US" dirty="0">
                <a:latin typeface="微软雅黑" panose="020B0503020204020204" charset="-122"/>
                <a:ea typeface="微软雅黑" panose="020B0503020204020204" charset="-122"/>
              </a:endParaRPr>
            </a:p>
          </p:txBody>
        </p:sp>
        <p:sp>
          <p:nvSpPr>
            <p:cNvPr id="251910" name="文本框 16"/>
            <p:cNvSpPr txBox="true"/>
            <p:nvPr/>
          </p:nvSpPr>
          <p:spPr>
            <a:xfrm>
              <a:off x="98" y="6523"/>
              <a:ext cx="7342" cy="3635"/>
            </a:xfrm>
            <a:prstGeom prst="rect">
              <a:avLst/>
            </a:prstGeom>
            <a:noFill/>
            <a:ln w="9525">
              <a:noFill/>
            </a:ln>
          </p:spPr>
          <p:txBody>
            <a:bodyPr anchor="t" anchorCtr="false">
              <a:spAutoFit/>
            </a:bodyPr>
            <a:p>
              <a:pPr eaLnBrk="0" hangingPunct="0"/>
              <a:r>
                <a:rPr lang="zh-CN" altLang="en-US" b="1" dirty="0">
                  <a:solidFill>
                    <a:srgbClr val="FF0000"/>
                  </a:solidFill>
                  <a:latin typeface="微软雅黑" panose="020B0503020204020204" charset="-122"/>
                  <a:ea typeface="微软雅黑" panose="020B0503020204020204" charset="-122"/>
                </a:rPr>
                <a:t>边际分析法的思路如下：</a:t>
              </a:r>
              <a:endParaRPr lang="en-US" altLang="zh-CN" b="1" dirty="0">
                <a:solidFill>
                  <a:srgbClr val="FF0000"/>
                </a:solidFill>
                <a:latin typeface="微软雅黑" panose="020B0503020204020204" charset="-122"/>
                <a:ea typeface="微软雅黑" panose="020B0503020204020204" charset="-122"/>
              </a:endParaRPr>
            </a:p>
            <a:p>
              <a:pPr eaLnBrk="0" hangingPunct="0"/>
              <a:r>
                <a:rPr lang="zh-CN" altLang="en-US" dirty="0">
                  <a:latin typeface="微软雅黑" panose="020B0503020204020204" charset="-122"/>
                  <a:ea typeface="微软雅黑" panose="020B0503020204020204" charset="-122"/>
                </a:rPr>
                <a:t>企业以上年度信用期限、本行业的平均信用期限为基础，分别测算延长或缩短信用期限不同方案下的边际成本和边际收益，从中选出边际净收益最高的方案。</a:t>
              </a:r>
              <a:endParaRPr lang="zh-CN" altLang="en-US" dirty="0">
                <a:latin typeface="微软雅黑" panose="020B0503020204020204" charset="-122"/>
                <a:ea typeface="微软雅黑" panose="020B0503020204020204" charset="-122"/>
              </a:endParaRPr>
            </a:p>
          </p:txBody>
        </p:sp>
        <p:sp>
          <p:nvSpPr>
            <p:cNvPr id="251911" name="文本框 18"/>
            <p:cNvSpPr txBox="true"/>
            <p:nvPr/>
          </p:nvSpPr>
          <p:spPr>
            <a:xfrm>
              <a:off x="7403" y="6523"/>
              <a:ext cx="6390" cy="3052"/>
            </a:xfrm>
            <a:prstGeom prst="rect">
              <a:avLst/>
            </a:prstGeom>
            <a:noFill/>
            <a:ln w="9525">
              <a:noFill/>
            </a:ln>
          </p:spPr>
          <p:txBody>
            <a:bodyPr anchor="t" anchorCtr="false">
              <a:spAutoFit/>
            </a:bodyPr>
            <a:p>
              <a:pPr eaLnBrk="0" hangingPunct="0"/>
              <a:r>
                <a:rPr lang="zh-CN" altLang="en-US" b="1" dirty="0">
                  <a:solidFill>
                    <a:srgbClr val="FF0000"/>
                  </a:solidFill>
                  <a:latin typeface="微软雅黑" panose="020B0503020204020204" charset="-122"/>
                  <a:ea typeface="微软雅黑" panose="020B0503020204020204" charset="-122"/>
                </a:rPr>
                <a:t>净现值流量法的思路如下：</a:t>
              </a:r>
              <a:endParaRPr lang="en-US" altLang="zh-CN" b="1" dirty="0">
                <a:solidFill>
                  <a:srgbClr val="FF0000"/>
                </a:solidFill>
                <a:latin typeface="微软雅黑" panose="020B0503020204020204" charset="-122"/>
                <a:ea typeface="微软雅黑" panose="020B0503020204020204" charset="-122"/>
              </a:endParaRPr>
            </a:p>
            <a:p>
              <a:pPr eaLnBrk="0" hangingPunct="0"/>
              <a:r>
                <a:rPr lang="zh-CN" altLang="en-US" dirty="0">
                  <a:latin typeface="微软雅黑" panose="020B0503020204020204" charset="-122"/>
                  <a:ea typeface="微软雅黑" panose="020B0503020204020204" charset="-122"/>
                </a:rPr>
                <a:t>企业分别测算延长或缩短信用期限不同方案下的净现值，确认净现值较高的方案为备选的可行方案。</a:t>
              </a:r>
              <a:endParaRPr lang="zh-CN" altLang="en-US"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 现金折扣</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24000" y="1198245"/>
            <a:ext cx="9083675" cy="5089208"/>
            <a:chOff x="95" y="2218"/>
            <a:chExt cx="14305" cy="8015"/>
          </a:xfrm>
        </p:grpSpPr>
        <p:sp>
          <p:nvSpPr>
            <p:cNvPr id="252930" name="文本框 4"/>
            <p:cNvSpPr txBox="true"/>
            <p:nvPr/>
          </p:nvSpPr>
          <p:spPr>
            <a:xfrm>
              <a:off x="550" y="2218"/>
              <a:ext cx="13300" cy="1598"/>
            </a:xfrm>
            <a:prstGeom prst="rect">
              <a:avLst/>
            </a:prstGeom>
            <a:noFill/>
            <a:ln w="9525">
              <a:noFill/>
            </a:ln>
          </p:spPr>
          <p:txBody>
            <a:bodyPr anchor="t" anchorCtr="false">
              <a:spAutoFit/>
            </a:bodyPr>
            <a:p>
              <a:pPr eaLnBrk="0" hangingPunct="0"/>
              <a:r>
                <a:rPr lang="zh-CN" altLang="en-US" sz="2000" dirty="0">
                  <a:latin typeface="微软雅黑" panose="020B0503020204020204" charset="-122"/>
                  <a:ea typeface="微软雅黑" panose="020B0503020204020204" charset="-122"/>
                </a:rPr>
                <a:t>现金折扣是指给予提前付款客户的优惠安排，包括两个要素：</a:t>
              </a:r>
              <a:r>
                <a:rPr lang="zh-CN" altLang="en-US" sz="2000" b="1" dirty="0">
                  <a:latin typeface="微软雅黑" panose="020B0503020204020204" charset="-122"/>
                  <a:ea typeface="微软雅黑" panose="020B0503020204020204" charset="-122"/>
                </a:rPr>
                <a:t>折扣期限和折扣率</a:t>
              </a:r>
              <a:r>
                <a:rPr lang="zh-CN" altLang="en-US" sz="2000" dirty="0">
                  <a:latin typeface="微软雅黑" panose="020B0503020204020204" charset="-122"/>
                  <a:ea typeface="微软雅黑" panose="020B0503020204020204" charset="-122"/>
                </a:rPr>
                <a:t>。折扣期限是指客户享受现金折扣的付款时间；折扣率是指为客户提供优惠的程度。</a:t>
              </a:r>
              <a:endParaRPr lang="zh-CN" altLang="en-US" sz="2000" dirty="0">
                <a:latin typeface="微软雅黑" panose="020B0503020204020204" charset="-122"/>
                <a:ea typeface="微软雅黑" panose="020B0503020204020204" charset="-122"/>
              </a:endParaRPr>
            </a:p>
          </p:txBody>
        </p:sp>
        <p:cxnSp>
          <p:nvCxnSpPr>
            <p:cNvPr id="7" name="直接箭头连接符 6"/>
            <p:cNvCxnSpPr/>
            <p:nvPr/>
          </p:nvCxnSpPr>
          <p:spPr bwMode="auto">
            <a:xfrm flipV="true">
              <a:off x="190" y="3818"/>
              <a:ext cx="14210" cy="0"/>
            </a:xfrm>
            <a:prstGeom prst="straightConnector1">
              <a:avLst/>
            </a:prstGeom>
            <a:ln w="31750">
              <a:headEnd type="triangle"/>
              <a:tailEnd type="triangle"/>
            </a:ln>
          </p:spPr>
          <p:style>
            <a:lnRef idx="1">
              <a:schemeClr val="dk1"/>
            </a:lnRef>
            <a:fillRef idx="0">
              <a:schemeClr val="dk1"/>
            </a:fillRef>
            <a:effectRef idx="0">
              <a:schemeClr val="dk1"/>
            </a:effectRef>
            <a:fontRef idx="minor">
              <a:schemeClr val="tx1"/>
            </a:fontRef>
          </p:style>
        </p:cxnSp>
        <p:sp>
          <p:nvSpPr>
            <p:cNvPr id="252932" name="文本框 11"/>
            <p:cNvSpPr txBox="true"/>
            <p:nvPr/>
          </p:nvSpPr>
          <p:spPr>
            <a:xfrm>
              <a:off x="190" y="3993"/>
              <a:ext cx="7295" cy="727"/>
            </a:xfrm>
            <a:prstGeom prst="rect">
              <a:avLst/>
            </a:prstGeom>
            <a:noFill/>
            <a:ln w="9525">
              <a:noFill/>
            </a:ln>
          </p:spPr>
          <p:txBody>
            <a:bodyPr anchor="t" anchorCtr="false">
              <a:spAutoFit/>
            </a:bodyPr>
            <a:p>
              <a:pPr eaLnBrk="0" hangingPunct="0"/>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(1) </a:t>
              </a: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单一折扣</a:t>
              </a:r>
              <a:endParaRPr lang="zh-CN" altLang="en-US" b="1"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252933" name="文本框 13"/>
            <p:cNvSpPr txBox="true"/>
            <p:nvPr/>
          </p:nvSpPr>
          <p:spPr>
            <a:xfrm>
              <a:off x="95" y="4950"/>
              <a:ext cx="7105" cy="3635"/>
            </a:xfrm>
            <a:prstGeom prst="rect">
              <a:avLst/>
            </a:prstGeom>
            <a:noFill/>
            <a:ln w="9525">
              <a:noFill/>
            </a:ln>
          </p:spPr>
          <p:txBody>
            <a:bodyPr wrap="square" anchor="t" anchorCtr="false">
              <a:spAutoFit/>
            </a:bodyPr>
            <a:p>
              <a:pPr eaLnBrk="0" hangingPunct="0">
                <a:buClrTx/>
                <a:buFontTx/>
              </a:pPr>
              <a:r>
                <a:rPr lang="zh-CN" altLang="en-US" dirty="0">
                  <a:solidFill>
                    <a:srgbClr val="0B1A3F"/>
                  </a:solidFill>
                  <a:latin typeface="微软雅黑" panose="020B0503020204020204" charset="-122"/>
                  <a:ea typeface="微软雅黑" panose="020B0503020204020204" charset="-122"/>
                  <a:cs typeface="微软雅黑" panose="020B0503020204020204" charset="-122"/>
                </a:rPr>
                <a:t>即在折扣方式上</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使用一个折扣比率</a:t>
              </a:r>
              <a:r>
                <a:rPr lang="zh-CN" altLang="en-US" dirty="0">
                  <a:solidFill>
                    <a:srgbClr val="0B1A3F"/>
                  </a:solidFill>
                  <a:latin typeface="微软雅黑" panose="020B0503020204020204" charset="-122"/>
                  <a:ea typeface="微软雅黑" panose="020B0503020204020204" charset="-122"/>
                  <a:cs typeface="微软雅黑" panose="020B0503020204020204" charset="-122"/>
                </a:rPr>
                <a:t>，如账单中的“</a:t>
              </a:r>
              <a:r>
                <a:rPr lang="en-US" altLang="zh-CN" dirty="0">
                  <a:solidFill>
                    <a:srgbClr val="0B1A3F"/>
                  </a:solidFill>
                  <a:latin typeface="微软雅黑" panose="020B0503020204020204" charset="-122"/>
                  <a:ea typeface="微软雅黑" panose="020B0503020204020204" charset="-122"/>
                  <a:cs typeface="微软雅黑" panose="020B0503020204020204" charset="-122"/>
                </a:rPr>
                <a:t>2/10</a:t>
              </a:r>
              <a:r>
                <a:rPr lang="zh-CN" altLang="en-US" dirty="0">
                  <a:solidFill>
                    <a:srgbClr val="0B1A3F"/>
                  </a:solidFill>
                  <a:latin typeface="微软雅黑" panose="020B0503020204020204" charset="-122"/>
                  <a:ea typeface="微软雅黑" panose="020B0503020204020204" charset="-122"/>
                  <a:cs typeface="微软雅黑" panose="020B0503020204020204" charset="-122"/>
                </a:rPr>
                <a:t>，</a:t>
              </a:r>
              <a:r>
                <a:rPr lang="en-US" altLang="zh-CN" dirty="0">
                  <a:solidFill>
                    <a:srgbClr val="0B1A3F"/>
                  </a:solidFill>
                  <a:latin typeface="微软雅黑" panose="020B0503020204020204" charset="-122"/>
                  <a:ea typeface="微软雅黑" panose="020B0503020204020204" charset="-122"/>
                  <a:cs typeface="微软雅黑" panose="020B0503020204020204" charset="-122"/>
                </a:rPr>
                <a:t>N/30”</a:t>
              </a:r>
              <a:r>
                <a:rPr lang="zh-CN" altLang="en-US" dirty="0">
                  <a:solidFill>
                    <a:srgbClr val="0B1A3F"/>
                  </a:solidFill>
                  <a:latin typeface="微软雅黑" panose="020B0503020204020204" charset="-122"/>
                  <a:ea typeface="微软雅黑" panose="020B0503020204020204" charset="-122"/>
                  <a:cs typeface="微软雅黑" panose="020B0503020204020204" charset="-122"/>
                </a:rPr>
                <a:t>表示在发票开出后</a:t>
              </a:r>
              <a:r>
                <a:rPr lang="en-US" altLang="zh-CN" dirty="0">
                  <a:solidFill>
                    <a:srgbClr val="0B1A3F"/>
                  </a:solidFill>
                  <a:latin typeface="微软雅黑" panose="020B0503020204020204" charset="-122"/>
                  <a:ea typeface="微软雅黑" panose="020B0503020204020204" charset="-122"/>
                  <a:cs typeface="微软雅黑" panose="020B0503020204020204" charset="-122"/>
                </a:rPr>
                <a:t>10</a:t>
              </a:r>
              <a:r>
                <a:rPr lang="zh-CN" altLang="en-US" dirty="0">
                  <a:solidFill>
                    <a:srgbClr val="0B1A3F"/>
                  </a:solidFill>
                  <a:latin typeface="微软雅黑" panose="020B0503020204020204" charset="-122"/>
                  <a:ea typeface="微软雅黑" panose="020B0503020204020204" charset="-122"/>
                  <a:cs typeface="微软雅黑" panose="020B0503020204020204" charset="-122"/>
                </a:rPr>
                <a:t>天内付款，款项可享受</a:t>
              </a:r>
              <a:r>
                <a:rPr lang="en-US" altLang="zh-CN" dirty="0">
                  <a:solidFill>
                    <a:srgbClr val="0B1A3F"/>
                  </a:solidFill>
                  <a:latin typeface="微软雅黑" panose="020B0503020204020204" charset="-122"/>
                  <a:ea typeface="微软雅黑" panose="020B0503020204020204" charset="-122"/>
                  <a:cs typeface="微软雅黑" panose="020B0503020204020204" charset="-122"/>
                </a:rPr>
                <a:t>2%</a:t>
              </a:r>
              <a:r>
                <a:rPr lang="zh-CN" altLang="en-US" dirty="0">
                  <a:solidFill>
                    <a:srgbClr val="0B1A3F"/>
                  </a:solidFill>
                  <a:latin typeface="微软雅黑" panose="020B0503020204020204" charset="-122"/>
                  <a:ea typeface="微软雅黑" panose="020B0503020204020204" charset="-122"/>
                  <a:cs typeface="微软雅黑" panose="020B0503020204020204" charset="-122"/>
                </a:rPr>
                <a:t>的折扣，如果不想获得折扣，该笔款项须在</a:t>
              </a:r>
              <a:r>
                <a:rPr lang="en-US" altLang="zh-CN" dirty="0">
                  <a:solidFill>
                    <a:srgbClr val="0B1A3F"/>
                  </a:solidFill>
                  <a:latin typeface="微软雅黑" panose="020B0503020204020204" charset="-122"/>
                  <a:ea typeface="微软雅黑" panose="020B0503020204020204" charset="-122"/>
                  <a:cs typeface="微软雅黑" panose="020B0503020204020204" charset="-122"/>
                </a:rPr>
                <a:t>30</a:t>
              </a:r>
              <a:r>
                <a:rPr lang="zh-CN" altLang="en-US" dirty="0">
                  <a:solidFill>
                    <a:srgbClr val="0B1A3F"/>
                  </a:solidFill>
                  <a:latin typeface="微软雅黑" panose="020B0503020204020204" charset="-122"/>
                  <a:ea typeface="微软雅黑" panose="020B0503020204020204" charset="-122"/>
                  <a:cs typeface="微软雅黑" panose="020B0503020204020204" charset="-122"/>
                </a:rPr>
                <a:t>天内付清。</a:t>
              </a:r>
              <a:endParaRPr lang="zh-CN" altLang="en-US" dirty="0">
                <a:solidFill>
                  <a:srgbClr val="0B1A3F"/>
                </a:solidFill>
                <a:latin typeface="微软雅黑" panose="020B0503020204020204" charset="-122"/>
                <a:ea typeface="微软雅黑" panose="020B0503020204020204" charset="-122"/>
                <a:cs typeface="微软雅黑" panose="020B0503020204020204" charset="-122"/>
              </a:endParaRPr>
            </a:p>
          </p:txBody>
        </p:sp>
        <p:cxnSp>
          <p:nvCxnSpPr>
            <p:cNvPr id="16" name="直接箭头连接符 15"/>
            <p:cNvCxnSpPr/>
            <p:nvPr/>
          </p:nvCxnSpPr>
          <p:spPr bwMode="auto">
            <a:xfrm>
              <a:off x="7200" y="3818"/>
              <a:ext cx="0" cy="6415"/>
            </a:xfrm>
            <a:prstGeom prst="straightConnector1">
              <a:avLst/>
            </a:prstGeom>
            <a:ln w="31750">
              <a:headEnd type="none" w="med" len="med"/>
              <a:tailEnd type="triangle"/>
            </a:ln>
          </p:spPr>
          <p:style>
            <a:lnRef idx="1">
              <a:schemeClr val="dk1"/>
            </a:lnRef>
            <a:fillRef idx="0">
              <a:schemeClr val="dk1"/>
            </a:fillRef>
            <a:effectRef idx="0">
              <a:schemeClr val="dk1"/>
            </a:effectRef>
            <a:fontRef idx="minor">
              <a:schemeClr val="tx1"/>
            </a:fontRef>
          </p:style>
        </p:cxnSp>
        <p:sp>
          <p:nvSpPr>
            <p:cNvPr id="252935" name="文本框 19"/>
            <p:cNvSpPr txBox="true"/>
            <p:nvPr/>
          </p:nvSpPr>
          <p:spPr>
            <a:xfrm>
              <a:off x="7295" y="3993"/>
              <a:ext cx="7105" cy="5380"/>
            </a:xfrm>
            <a:prstGeom prst="rect">
              <a:avLst/>
            </a:prstGeom>
            <a:noFill/>
            <a:ln w="9525">
              <a:noFill/>
            </a:ln>
          </p:spPr>
          <p:txBody>
            <a:bodyPr wrap="square" anchor="t" anchorCtr="false">
              <a:spAutoFit/>
            </a:bodyPr>
            <a:p>
              <a:pPr eaLnBrk="0" hangingPunct="0">
                <a:buClrTx/>
                <a:buFontTx/>
              </a:pP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(2) </a:t>
              </a: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两期折扣</a:t>
              </a:r>
              <a:endParaRPr lang="en-US" altLang="zh-CN" b="1" dirty="0">
                <a:solidFill>
                  <a:srgbClr val="FF0000"/>
                </a:solidFill>
                <a:latin typeface="微软雅黑" panose="020B0503020204020204" charset="-122"/>
                <a:ea typeface="微软雅黑" panose="020B0503020204020204" charset="-122"/>
                <a:cs typeface="微软雅黑" panose="020B0503020204020204" charset="-122"/>
              </a:endParaRPr>
            </a:p>
            <a:p>
              <a:pPr eaLnBrk="0" hangingPunct="0">
                <a:buClrTx/>
                <a:buFontTx/>
              </a:pPr>
              <a:endParaRPr lang="en-US" altLang="zh-CN" dirty="0">
                <a:latin typeface="微软雅黑" panose="020B0503020204020204" charset="-122"/>
                <a:ea typeface="微软雅黑" panose="020B0503020204020204" charset="-122"/>
                <a:cs typeface="微软雅黑" panose="020B0503020204020204" charset="-122"/>
              </a:endParaRPr>
            </a:p>
            <a:p>
              <a:pPr eaLnBrk="0" hangingPunct="0">
                <a:buClrTx/>
                <a:buFontTx/>
              </a:pPr>
              <a:r>
                <a:rPr lang="zh-CN" altLang="en-US" dirty="0">
                  <a:solidFill>
                    <a:srgbClr val="161616"/>
                  </a:solidFill>
                  <a:latin typeface="微软雅黑" panose="020B0503020204020204" charset="-122"/>
                  <a:ea typeface="微软雅黑" panose="020B0503020204020204" charset="-122"/>
                  <a:cs typeface="微软雅黑" panose="020B0503020204020204" charset="-122"/>
                </a:rPr>
                <a:t>即在折扣方式上</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使用两个折扣比率</a:t>
              </a:r>
              <a:r>
                <a:rPr lang="zh-CN" altLang="en-US" dirty="0">
                  <a:solidFill>
                    <a:srgbClr val="161616"/>
                  </a:solidFill>
                  <a:latin typeface="微软雅黑" panose="020B0503020204020204" charset="-122"/>
                  <a:ea typeface="微软雅黑" panose="020B0503020204020204" charset="-122"/>
                  <a:cs typeface="微软雅黑" panose="020B0503020204020204" charset="-122"/>
                </a:rPr>
                <a:t>，如账单中的“</a:t>
              </a:r>
              <a:r>
                <a:rPr lang="en-US" altLang="zh-CN" dirty="0">
                  <a:solidFill>
                    <a:srgbClr val="161616"/>
                  </a:solidFill>
                  <a:latin typeface="微软雅黑" panose="020B0503020204020204" charset="-122"/>
                  <a:ea typeface="微软雅黑" panose="020B0503020204020204" charset="-122"/>
                  <a:cs typeface="微软雅黑" panose="020B0503020204020204" charset="-122"/>
                </a:rPr>
                <a:t>3/10</a:t>
              </a:r>
              <a:r>
                <a:rPr lang="zh-CN" altLang="en-US" dirty="0">
                  <a:solidFill>
                    <a:srgbClr val="161616"/>
                  </a:solidFill>
                  <a:latin typeface="微软雅黑" panose="020B0503020204020204" charset="-122"/>
                  <a:ea typeface="微软雅黑" panose="020B0503020204020204" charset="-122"/>
                  <a:cs typeface="微软雅黑" panose="020B0503020204020204" charset="-122"/>
                </a:rPr>
                <a:t>，</a:t>
              </a:r>
              <a:r>
                <a:rPr lang="en-US" altLang="zh-CN" dirty="0">
                  <a:solidFill>
                    <a:srgbClr val="161616"/>
                  </a:solidFill>
                  <a:latin typeface="微软雅黑" panose="020B0503020204020204" charset="-122"/>
                  <a:ea typeface="微软雅黑" panose="020B0503020204020204" charset="-122"/>
                  <a:cs typeface="微软雅黑" panose="020B0503020204020204" charset="-122"/>
                </a:rPr>
                <a:t>2/20</a:t>
              </a:r>
              <a:r>
                <a:rPr lang="zh-CN" altLang="en-US" dirty="0">
                  <a:solidFill>
                    <a:srgbClr val="161616"/>
                  </a:solidFill>
                  <a:latin typeface="微软雅黑" panose="020B0503020204020204" charset="-122"/>
                  <a:ea typeface="微软雅黑" panose="020B0503020204020204" charset="-122"/>
                  <a:cs typeface="微软雅黑" panose="020B0503020204020204" charset="-122"/>
                </a:rPr>
                <a:t>，</a:t>
              </a:r>
              <a:r>
                <a:rPr lang="en-US" altLang="zh-CN" dirty="0">
                  <a:solidFill>
                    <a:srgbClr val="161616"/>
                  </a:solidFill>
                  <a:latin typeface="微软雅黑" panose="020B0503020204020204" charset="-122"/>
                  <a:ea typeface="微软雅黑" panose="020B0503020204020204" charset="-122"/>
                  <a:cs typeface="微软雅黑" panose="020B0503020204020204" charset="-122"/>
                </a:rPr>
                <a:t>N/45”</a:t>
              </a:r>
              <a:r>
                <a:rPr lang="zh-CN" altLang="en-US" dirty="0">
                  <a:solidFill>
                    <a:srgbClr val="161616"/>
                  </a:solidFill>
                  <a:latin typeface="微软雅黑" panose="020B0503020204020204" charset="-122"/>
                  <a:ea typeface="微软雅黑" panose="020B0503020204020204" charset="-122"/>
                  <a:cs typeface="微软雅黑" panose="020B0503020204020204" charset="-122"/>
                </a:rPr>
                <a:t>表示在发票开出后</a:t>
              </a:r>
              <a:r>
                <a:rPr lang="en-US" altLang="zh-CN" dirty="0">
                  <a:solidFill>
                    <a:srgbClr val="161616"/>
                  </a:solidFill>
                  <a:latin typeface="微软雅黑" panose="020B0503020204020204" charset="-122"/>
                  <a:ea typeface="微软雅黑" panose="020B0503020204020204" charset="-122"/>
                  <a:cs typeface="微软雅黑" panose="020B0503020204020204" charset="-122"/>
                </a:rPr>
                <a:t>10</a:t>
              </a:r>
              <a:r>
                <a:rPr lang="zh-CN" altLang="en-US" dirty="0">
                  <a:solidFill>
                    <a:srgbClr val="161616"/>
                  </a:solidFill>
                  <a:latin typeface="微软雅黑" panose="020B0503020204020204" charset="-122"/>
                  <a:ea typeface="微软雅黑" panose="020B0503020204020204" charset="-122"/>
                  <a:cs typeface="微软雅黑" panose="020B0503020204020204" charset="-122"/>
                </a:rPr>
                <a:t>天内付款，款项可享受</a:t>
              </a:r>
              <a:r>
                <a:rPr lang="en-US" altLang="zh-CN" dirty="0">
                  <a:solidFill>
                    <a:srgbClr val="161616"/>
                  </a:solidFill>
                  <a:latin typeface="微软雅黑" panose="020B0503020204020204" charset="-122"/>
                  <a:ea typeface="微软雅黑" panose="020B0503020204020204" charset="-122"/>
                  <a:cs typeface="微软雅黑" panose="020B0503020204020204" charset="-122"/>
                </a:rPr>
                <a:t>3%</a:t>
              </a:r>
              <a:r>
                <a:rPr lang="zh-CN" altLang="en-US" dirty="0">
                  <a:solidFill>
                    <a:srgbClr val="161616"/>
                  </a:solidFill>
                  <a:latin typeface="微软雅黑" panose="020B0503020204020204" charset="-122"/>
                  <a:ea typeface="微软雅黑" panose="020B0503020204020204" charset="-122"/>
                  <a:cs typeface="微软雅黑" panose="020B0503020204020204" charset="-122"/>
                </a:rPr>
                <a:t>的折扣，</a:t>
              </a:r>
              <a:r>
                <a:rPr lang="en-US" altLang="zh-CN" dirty="0">
                  <a:solidFill>
                    <a:srgbClr val="161616"/>
                  </a:solidFill>
                  <a:latin typeface="微软雅黑" panose="020B0503020204020204" charset="-122"/>
                  <a:ea typeface="微软雅黑" panose="020B0503020204020204" charset="-122"/>
                  <a:cs typeface="微软雅黑" panose="020B0503020204020204" charset="-122"/>
                </a:rPr>
                <a:t>20</a:t>
              </a:r>
              <a:r>
                <a:rPr lang="zh-CN" altLang="en-US" dirty="0">
                  <a:solidFill>
                    <a:srgbClr val="161616"/>
                  </a:solidFill>
                  <a:latin typeface="微软雅黑" panose="020B0503020204020204" charset="-122"/>
                  <a:ea typeface="微软雅黑" panose="020B0503020204020204" charset="-122"/>
                  <a:cs typeface="微软雅黑" panose="020B0503020204020204" charset="-122"/>
                </a:rPr>
                <a:t>天内付款，款项可享受</a:t>
              </a:r>
              <a:r>
                <a:rPr lang="en-US" altLang="zh-CN" dirty="0">
                  <a:solidFill>
                    <a:srgbClr val="161616"/>
                  </a:solidFill>
                  <a:latin typeface="微软雅黑" panose="020B0503020204020204" charset="-122"/>
                  <a:ea typeface="微软雅黑" panose="020B0503020204020204" charset="-122"/>
                  <a:cs typeface="微软雅黑" panose="020B0503020204020204" charset="-122"/>
                </a:rPr>
                <a:t>2%</a:t>
              </a:r>
              <a:r>
                <a:rPr lang="zh-CN" altLang="en-US" dirty="0">
                  <a:solidFill>
                    <a:srgbClr val="161616"/>
                  </a:solidFill>
                  <a:latin typeface="微软雅黑" panose="020B0503020204020204" charset="-122"/>
                  <a:ea typeface="微软雅黑" panose="020B0503020204020204" charset="-122"/>
                  <a:cs typeface="微软雅黑" panose="020B0503020204020204" charset="-122"/>
                </a:rPr>
                <a:t>的折扣，如果不想获得折扣，该笔款项须在</a:t>
              </a:r>
              <a:r>
                <a:rPr lang="en-US" altLang="zh-CN" dirty="0">
                  <a:solidFill>
                    <a:srgbClr val="161616"/>
                  </a:solidFill>
                  <a:latin typeface="微软雅黑" panose="020B0503020204020204" charset="-122"/>
                  <a:ea typeface="微软雅黑" panose="020B0503020204020204" charset="-122"/>
                  <a:cs typeface="微软雅黑" panose="020B0503020204020204" charset="-122"/>
                </a:rPr>
                <a:t>45</a:t>
              </a:r>
              <a:r>
                <a:rPr lang="zh-CN" altLang="en-US" dirty="0">
                  <a:solidFill>
                    <a:srgbClr val="161616"/>
                  </a:solidFill>
                  <a:latin typeface="微软雅黑" panose="020B0503020204020204" charset="-122"/>
                  <a:ea typeface="微软雅黑" panose="020B0503020204020204" charset="-122"/>
                  <a:cs typeface="微软雅黑" panose="020B0503020204020204" charset="-122"/>
                </a:rPr>
                <a:t>天内付清。</a:t>
              </a:r>
              <a:endParaRPr lang="zh-CN" altLang="en-US" dirty="0">
                <a:solidFill>
                  <a:srgbClr val="161616"/>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 现金折扣</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53954" name="文本框 4"/>
          <p:cNvSpPr txBox="true"/>
          <p:nvPr/>
        </p:nvSpPr>
        <p:spPr>
          <a:xfrm>
            <a:off x="1823720" y="1917700"/>
            <a:ext cx="8543925" cy="2399665"/>
          </a:xfrm>
          <a:prstGeom prst="rect">
            <a:avLst/>
          </a:prstGeom>
          <a:noFill/>
          <a:ln w="9525">
            <a:noFill/>
          </a:ln>
        </p:spPr>
        <p:txBody>
          <a:bodyPr wrap="square" anchor="t" anchorCtr="false">
            <a:spAutoFit/>
          </a:bodyPr>
          <a:p>
            <a:pPr eaLnBrk="0" fontAlgn="auto" hangingPunct="0">
              <a:lnSpc>
                <a:spcPct val="150000"/>
              </a:lnSpc>
              <a:buClrTx/>
              <a:buFontTx/>
            </a:pPr>
            <a:r>
              <a:rPr lang="zh-CN" altLang="en-US" sz="2000" dirty="0">
                <a:solidFill>
                  <a:srgbClr val="161616"/>
                </a:solidFill>
                <a:latin typeface="微软雅黑" panose="020B0503020204020204" charset="-122"/>
                <a:ea typeface="微软雅黑" panose="020B0503020204020204" charset="-122"/>
              </a:rPr>
              <a:t>现金折扣的</a:t>
            </a:r>
            <a:r>
              <a:rPr lang="zh-CN" altLang="en-US" sz="2000" b="1" dirty="0">
                <a:solidFill>
                  <a:srgbClr val="FF0000"/>
                </a:solidFill>
                <a:latin typeface="微软雅黑" panose="020B0503020204020204" charset="-122"/>
                <a:ea typeface="微软雅黑" panose="020B0503020204020204" charset="-122"/>
              </a:rPr>
              <a:t>优点</a:t>
            </a:r>
            <a:r>
              <a:rPr lang="zh-CN" altLang="en-US" sz="2000" dirty="0">
                <a:solidFill>
                  <a:srgbClr val="161616"/>
                </a:solidFill>
                <a:latin typeface="微软雅黑" panose="020B0503020204020204" charset="-122"/>
                <a:ea typeface="微软雅黑" panose="020B0503020204020204" charset="-122"/>
              </a:rPr>
              <a:t>主要有：可以加快资金周转，减少坏账，降低管理成本，可以提高销售额，并扩大市场份额。</a:t>
            </a:r>
            <a:endParaRPr lang="zh-CN" altLang="en-US" sz="2000" dirty="0">
              <a:solidFill>
                <a:srgbClr val="161616"/>
              </a:solidFill>
              <a:latin typeface="微软雅黑" panose="020B0503020204020204" charset="-122"/>
              <a:ea typeface="微软雅黑" panose="020B0503020204020204" charset="-122"/>
            </a:endParaRPr>
          </a:p>
          <a:p>
            <a:pPr eaLnBrk="0" fontAlgn="auto" hangingPunct="0">
              <a:lnSpc>
                <a:spcPct val="150000"/>
              </a:lnSpc>
              <a:buClrTx/>
              <a:buFontTx/>
            </a:pPr>
            <a:r>
              <a:rPr lang="zh-CN" altLang="en-US" sz="2000" dirty="0">
                <a:solidFill>
                  <a:srgbClr val="161616"/>
                </a:solidFill>
                <a:latin typeface="微软雅黑" panose="020B0503020204020204" charset="-122"/>
                <a:ea typeface="微软雅黑" panose="020B0503020204020204" charset="-122"/>
              </a:rPr>
              <a:t>现金折扣的</a:t>
            </a:r>
            <a:r>
              <a:rPr lang="zh-CN" altLang="en-US" sz="2000" b="1" dirty="0">
                <a:solidFill>
                  <a:srgbClr val="FF0000"/>
                </a:solidFill>
                <a:latin typeface="微软雅黑" panose="020B0503020204020204" charset="-122"/>
                <a:ea typeface="微软雅黑" panose="020B0503020204020204" charset="-122"/>
              </a:rPr>
              <a:t>缺点</a:t>
            </a:r>
            <a:r>
              <a:rPr lang="zh-CN" altLang="en-US" sz="2000" dirty="0">
                <a:solidFill>
                  <a:srgbClr val="161616"/>
                </a:solidFill>
                <a:latin typeface="微软雅黑" panose="020B0503020204020204" charset="-122"/>
                <a:ea typeface="微软雅黑" panose="020B0503020204020204" charset="-122"/>
              </a:rPr>
              <a:t>是利息损失巨大。因此，企业一般在一段时间内出现现金流量短缺问题，而且无法通过其他手段融通资金的时候才重点考虑使用现金折扣。</a:t>
            </a:r>
            <a:endParaRPr lang="zh-CN" altLang="en-US" sz="2000" dirty="0">
              <a:solidFill>
                <a:srgbClr val="161616"/>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 现金折扣</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内容占位符 2"/>
          <p:cNvSpPr>
            <a:spLocks noGrp="true"/>
          </p:cNvSpPr>
          <p:nvPr/>
        </p:nvSpPr>
        <p:spPr>
          <a:xfrm>
            <a:off x="1359535" y="1335405"/>
            <a:ext cx="9538335" cy="502983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a:lnSpc>
                <a:spcPct val="100000"/>
              </a:lnSpc>
              <a:spcBef>
                <a:spcPts val="0"/>
              </a:spcBef>
              <a:spcAft>
                <a:spcPct val="0"/>
              </a:spcAft>
              <a:buClr>
                <a:schemeClr val="hlink"/>
              </a:buClr>
              <a:buSzTx/>
              <a:buFont typeface="Wingdings" panose="05000000000000000000" pitchFamily="2" charset="2"/>
              <a:buNone/>
              <a:defRPr/>
            </a:pPr>
            <a:r>
              <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例：</a:t>
            </a:r>
            <a:r>
              <a:rPr kumimoji="0" lang="en-US" altLang="zh-CN" sz="24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a:t>
            </a:r>
            <a:r>
              <a:rPr kumimoji="0" lang="zh-CN" altLang="en-US" sz="24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企业目前的销售业绩如下：销售收入为</a:t>
            </a:r>
            <a:r>
              <a:rPr kumimoji="0" lang="en-US" altLang="zh-CN" sz="24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8300</a:t>
            </a:r>
            <a:r>
              <a:rPr kumimoji="0" lang="zh-CN" altLang="en-US" sz="24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万元，坏账率为</a:t>
            </a:r>
            <a:r>
              <a:rPr kumimoji="0" lang="en-US" altLang="zh-CN" sz="24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4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，信用管理成本为</a:t>
            </a:r>
            <a:r>
              <a:rPr kumimoji="0" lang="en-US" altLang="zh-CN" sz="24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30</a:t>
            </a:r>
            <a:r>
              <a:rPr kumimoji="0" lang="zh-CN" altLang="en-US" sz="24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万元，信用期限为</a:t>
            </a:r>
            <a:r>
              <a:rPr kumimoji="0" lang="en-US" altLang="zh-CN" sz="24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60</a:t>
            </a:r>
            <a:r>
              <a:rPr kumimoji="0" lang="zh-CN" altLang="en-US" sz="24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天，银行贷款利率为</a:t>
            </a:r>
            <a:r>
              <a:rPr kumimoji="0" lang="en-US" altLang="zh-CN" sz="24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6%</a:t>
            </a:r>
            <a:r>
              <a:rPr kumimoji="0" lang="zh-CN" altLang="en-US" sz="24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ts val="1800"/>
              </a:lnSpc>
              <a:spcBef>
                <a:spcPct val="20000"/>
              </a:spcBef>
              <a:spcAft>
                <a:spcPct val="0"/>
              </a:spcAft>
              <a:buClr>
                <a:schemeClr val="hlink"/>
              </a:buClr>
              <a:buSzTx/>
              <a:buFont typeface="Wingdings" panose="05000000000000000000" pitchFamily="2" charset="2"/>
              <a:buChar char="v"/>
              <a:defRPr/>
            </a:pPr>
            <a:endPar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a:lnSpc>
                <a:spcPct val="100000"/>
              </a:lnSpc>
              <a:spcBef>
                <a:spcPts val="0"/>
              </a:spcBef>
              <a:spcAft>
                <a:spcPct val="0"/>
              </a:spcAft>
              <a:buClr>
                <a:schemeClr val="hlink"/>
              </a:buClr>
              <a:buSzTx/>
              <a:buNone/>
              <a:defRPr/>
            </a:pPr>
            <a:r>
              <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现市场预测如下，请计算哪种方案更有利。</a:t>
            </a:r>
            <a:endPar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a:lnSpc>
                <a:spcPct val="100000"/>
              </a:lnSpc>
              <a:spcBef>
                <a:spcPts val="0"/>
              </a:spcBef>
              <a:spcAft>
                <a:spcPct val="0"/>
              </a:spcAft>
              <a:buClr>
                <a:schemeClr val="hlink"/>
              </a:buClr>
              <a:buSzTx/>
              <a:buNone/>
              <a:defRPr/>
            </a:pPr>
            <a:endPar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a:lnSpc>
                <a:spcPct val="100000"/>
              </a:lnSpc>
              <a:spcBef>
                <a:spcPts val="0"/>
              </a:spcBef>
              <a:spcAft>
                <a:spcPct val="0"/>
              </a:spcAft>
              <a:buClr>
                <a:schemeClr val="hlink"/>
              </a:buClr>
              <a:buSzTx/>
              <a:buNone/>
              <a:defRPr/>
            </a:pPr>
            <a:r>
              <a:rPr kumimoji="0" lang="en-US" altLang="zh-CN" sz="20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a:t>
            </a:r>
            <a:r>
              <a:rPr kumimoji="0" lang="zh-CN" altLang="en-US" sz="20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方案：</a:t>
            </a:r>
            <a:r>
              <a:rPr kumimoji="0" lang="en-US" altLang="zh-CN"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2/10</a:t>
            </a:r>
            <a:r>
              <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80%</a:t>
            </a:r>
            <a:r>
              <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货款</a:t>
            </a:r>
            <a:r>
              <a:rPr kumimoji="0" lang="en-US" altLang="zh-CN"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10</a:t>
            </a:r>
            <a:r>
              <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天内收回，管理成本降低</a:t>
            </a:r>
            <a:r>
              <a:rPr kumimoji="0" lang="en-US" altLang="zh-CN"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40%</a:t>
            </a:r>
            <a:r>
              <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，坏账率降至</a:t>
            </a:r>
            <a:r>
              <a:rPr kumimoji="0" lang="en-US" altLang="zh-CN"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a:lnSpc>
                <a:spcPct val="100000"/>
              </a:lnSpc>
              <a:spcBef>
                <a:spcPts val="0"/>
              </a:spcBef>
              <a:spcAft>
                <a:spcPct val="0"/>
              </a:spcAft>
              <a:buClr>
                <a:schemeClr val="hlink"/>
              </a:buClr>
              <a:buSzTx/>
              <a:buNone/>
              <a:defRPr/>
            </a:pPr>
            <a:r>
              <a:rPr kumimoji="0" lang="en-US" altLang="zh-CN" sz="20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B</a:t>
            </a:r>
            <a:r>
              <a:rPr kumimoji="0" lang="zh-CN" altLang="en-US" sz="20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方案：</a:t>
            </a:r>
            <a:r>
              <a:rPr kumimoji="0" lang="en-US" altLang="zh-CN"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2/20</a:t>
            </a:r>
            <a:r>
              <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90%</a:t>
            </a:r>
            <a:r>
              <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货款</a:t>
            </a:r>
            <a:r>
              <a:rPr kumimoji="0" lang="en-US" altLang="zh-CN"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20</a:t>
            </a:r>
            <a:r>
              <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天内收回，管理成本降低</a:t>
            </a:r>
            <a:r>
              <a:rPr kumimoji="0" lang="en-US" altLang="zh-CN"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30%</a:t>
            </a:r>
            <a:r>
              <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，坏账率降至</a:t>
            </a:r>
            <a:r>
              <a:rPr kumimoji="0" lang="en-US" altLang="zh-CN"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1.5%</a:t>
            </a:r>
            <a:r>
              <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a:lnSpc>
                <a:spcPct val="100000"/>
              </a:lnSpc>
              <a:spcBef>
                <a:spcPts val="0"/>
              </a:spcBef>
              <a:spcAft>
                <a:spcPct val="0"/>
              </a:spcAft>
              <a:buClr>
                <a:schemeClr val="hlink"/>
              </a:buClr>
              <a:buSzTx/>
              <a:buNone/>
              <a:defRPr/>
            </a:pPr>
            <a:r>
              <a:rPr kumimoji="0" lang="en-US" altLang="zh-CN" sz="20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C</a:t>
            </a:r>
            <a:r>
              <a:rPr kumimoji="0" lang="zh-CN" altLang="en-US" sz="20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方案：</a:t>
            </a:r>
            <a:r>
              <a:rPr kumimoji="0" lang="en-US" altLang="zh-CN"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3/10</a:t>
            </a:r>
            <a:r>
              <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95%</a:t>
            </a:r>
            <a:r>
              <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货款</a:t>
            </a:r>
            <a:r>
              <a:rPr kumimoji="0" lang="en-US" altLang="zh-CN"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10</a:t>
            </a:r>
            <a:r>
              <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天内收回，管理成本降低</a:t>
            </a:r>
            <a:r>
              <a:rPr kumimoji="0" lang="en-US" altLang="zh-CN"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50%</a:t>
            </a:r>
            <a:r>
              <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，坏账率降至</a:t>
            </a:r>
            <a:r>
              <a:rPr kumimoji="0" lang="en-US" altLang="zh-CN"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0.5%</a:t>
            </a:r>
            <a:r>
              <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a:lnSpc>
                <a:spcPct val="100000"/>
              </a:lnSpc>
              <a:spcBef>
                <a:spcPts val="0"/>
              </a:spcBef>
              <a:spcAft>
                <a:spcPct val="0"/>
              </a:spcAft>
              <a:buClr>
                <a:schemeClr val="hlink"/>
              </a:buClr>
              <a:buSzTx/>
              <a:buNone/>
              <a:defRPr/>
            </a:pPr>
            <a:endPar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a:lnSpc>
                <a:spcPct val="100000"/>
              </a:lnSpc>
              <a:spcBef>
                <a:spcPts val="0"/>
              </a:spcBef>
              <a:spcAft>
                <a:spcPct val="0"/>
              </a:spcAft>
              <a:buClr>
                <a:schemeClr val="hlink"/>
              </a:buClr>
              <a:buSzTx/>
              <a:buNone/>
              <a:defRPr/>
            </a:pPr>
            <a:r>
              <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三种方案的计算结果如表</a:t>
            </a:r>
            <a:r>
              <a:rPr kumimoji="0" lang="en-US" altLang="zh-CN"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3-23</a:t>
            </a:r>
            <a:r>
              <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所示。</a:t>
            </a:r>
            <a:endPar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 现金折扣</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258570" y="1344295"/>
            <a:ext cx="9676765" cy="4573270"/>
            <a:chOff x="-312" y="2026"/>
            <a:chExt cx="15239" cy="7202"/>
          </a:xfrm>
        </p:grpSpPr>
        <p:pic>
          <p:nvPicPr>
            <p:cNvPr id="256002" name="内容占位符 3"/>
            <p:cNvPicPr>
              <a:picLocks noGrp="true" noChangeAspect="true"/>
            </p:cNvPicPr>
            <p:nvPr/>
          </p:nvPicPr>
          <p:blipFill>
            <a:blip r:embed="rId4"/>
            <a:srcRect t="3130" b="6937"/>
            <a:stretch>
              <a:fillRect/>
            </a:stretch>
          </p:blipFill>
          <p:spPr>
            <a:xfrm>
              <a:off x="-312" y="2026"/>
              <a:ext cx="15239" cy="5710"/>
            </a:xfrm>
            <a:prstGeom prst="rect">
              <a:avLst/>
            </a:prstGeom>
            <a:noFill/>
            <a:ln w="9525">
              <a:noFill/>
            </a:ln>
          </p:spPr>
        </p:pic>
        <p:sp>
          <p:nvSpPr>
            <p:cNvPr id="256003" name="文本框 6"/>
            <p:cNvSpPr txBox="true"/>
            <p:nvPr/>
          </p:nvSpPr>
          <p:spPr>
            <a:xfrm>
              <a:off x="383" y="8648"/>
              <a:ext cx="14161" cy="580"/>
            </a:xfrm>
            <a:prstGeom prst="rect">
              <a:avLst/>
            </a:prstGeom>
            <a:noFill/>
            <a:ln w="9525">
              <a:noFill/>
            </a:ln>
          </p:spPr>
          <p:txBody>
            <a:bodyPr wrap="square" anchor="t" anchorCtr="false">
              <a:spAutoFit/>
            </a:bodyPr>
            <a:p>
              <a:pPr eaLnBrk="0" hangingPunct="0">
                <a:buClrTx/>
                <a:buFontTx/>
              </a:pPr>
              <a:r>
                <a:rPr lang="zh-CN" altLang="en-US" b="1" dirty="0">
                  <a:solidFill>
                    <a:srgbClr val="0B1A3F"/>
                  </a:solidFill>
                  <a:latin typeface="微软雅黑" panose="020B0503020204020204" charset="-122"/>
                  <a:ea typeface="微软雅黑" panose="020B0503020204020204" charset="-122"/>
                  <a:cs typeface="微软雅黑" panose="020B0503020204020204" charset="-122"/>
                </a:rPr>
                <a:t>结论：实施</a:t>
              </a:r>
              <a:r>
                <a:rPr lang="en-US" altLang="zh-CN" b="1" dirty="0">
                  <a:solidFill>
                    <a:srgbClr val="0B1A3F"/>
                  </a:solidFill>
                  <a:latin typeface="微软雅黑" panose="020B0503020204020204" charset="-122"/>
                  <a:ea typeface="微软雅黑" panose="020B0503020204020204" charset="-122"/>
                  <a:cs typeface="微软雅黑" panose="020B0503020204020204" charset="-122"/>
                </a:rPr>
                <a:t>A</a:t>
              </a:r>
              <a:r>
                <a:rPr lang="zh-CN" altLang="en-US" b="1" dirty="0">
                  <a:solidFill>
                    <a:srgbClr val="0B1A3F"/>
                  </a:solidFill>
                  <a:latin typeface="微软雅黑" panose="020B0503020204020204" charset="-122"/>
                  <a:ea typeface="微软雅黑" panose="020B0503020204020204" charset="-122"/>
                  <a:cs typeface="微软雅黑" panose="020B0503020204020204" charset="-122"/>
                </a:rPr>
                <a:t>方案可给企业带来更大的效益</a:t>
              </a:r>
              <a:r>
                <a:rPr lang="en-US" altLang="zh-CN" b="1" dirty="0">
                  <a:solidFill>
                    <a:srgbClr val="0B1A3F"/>
                  </a:solidFill>
                  <a:latin typeface="微软雅黑" panose="020B0503020204020204" charset="-122"/>
                  <a:ea typeface="微软雅黑" panose="020B0503020204020204" charset="-122"/>
                  <a:cs typeface="微软雅黑" panose="020B0503020204020204" charset="-122"/>
                </a:rPr>
                <a:t> (</a:t>
              </a: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此预测没有考虑销售额增长带来的收益</a:t>
              </a:r>
              <a:r>
                <a:rPr lang="en-US" altLang="zh-CN" b="1" dirty="0">
                  <a:solidFill>
                    <a:srgbClr val="0B1A3F"/>
                  </a:solidFill>
                  <a:latin typeface="微软雅黑" panose="020B0503020204020204" charset="-122"/>
                  <a:ea typeface="微软雅黑" panose="020B0503020204020204" charset="-122"/>
                  <a:cs typeface="微软雅黑" panose="020B0503020204020204" charset="-122"/>
                </a:rPr>
                <a:t>)</a:t>
              </a:r>
              <a:r>
                <a:rPr lang="zh-CN" altLang="en-US" b="1" dirty="0">
                  <a:solidFill>
                    <a:srgbClr val="0B1A3F"/>
                  </a:solidFill>
                  <a:latin typeface="微软雅黑" panose="020B0503020204020204" charset="-122"/>
                  <a:ea typeface="微软雅黑" panose="020B0503020204020204" charset="-122"/>
                  <a:cs typeface="微软雅黑" panose="020B0503020204020204" charset="-122"/>
                </a:rPr>
                <a:t>。</a:t>
              </a:r>
              <a:endParaRPr lang="zh-CN" altLang="en-US" b="1" dirty="0">
                <a:solidFill>
                  <a:srgbClr val="0B1A3F"/>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 信用文件和表格</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57026" name="文本框 4"/>
          <p:cNvSpPr txBox="true"/>
          <p:nvPr/>
        </p:nvSpPr>
        <p:spPr>
          <a:xfrm>
            <a:off x="1421130" y="1303655"/>
            <a:ext cx="9558655" cy="1198880"/>
          </a:xfrm>
          <a:prstGeom prst="rect">
            <a:avLst/>
          </a:prstGeom>
          <a:noFill/>
          <a:ln w="9525">
            <a:noFill/>
          </a:ln>
        </p:spPr>
        <p:txBody>
          <a:bodyPr wrap="square" anchor="t" anchorCtr="false">
            <a:spAutoFit/>
          </a:bodyPr>
          <a:p>
            <a:pPr eaLnBrk="0" hangingPunct="0"/>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1</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、信用额度申请表</a:t>
            </a:r>
            <a:r>
              <a:rPr lang="zh-CN" altLang="en-US" sz="2400" b="1" dirty="0">
                <a:latin typeface="微软雅黑" panose="020B0503020204020204" charset="-122"/>
                <a:ea typeface="微软雅黑" panose="020B0503020204020204" charset="-122"/>
                <a:cs typeface="微软雅黑" panose="020B0503020204020204" charset="-122"/>
              </a:rPr>
              <a:t>是提供给客户填写的，反映客户基本情况的表格。</a:t>
            </a:r>
            <a:endParaRPr lang="zh-CN" altLang="en-US" sz="2400" b="1" dirty="0">
              <a:latin typeface="微软雅黑" panose="020B0503020204020204" charset="-122"/>
              <a:ea typeface="微软雅黑" panose="020B0503020204020204" charset="-122"/>
              <a:cs typeface="微软雅黑" panose="020B0503020204020204" charset="-122"/>
            </a:endParaRPr>
          </a:p>
          <a:p>
            <a:pPr eaLnBrk="0" hangingPunct="0"/>
            <a:r>
              <a:rPr lang="zh-CN" altLang="en-US" sz="2400" b="1" dirty="0">
                <a:latin typeface="微软雅黑" panose="020B0503020204020204" charset="-122"/>
                <a:ea typeface="微软雅黑" panose="020B0503020204020204" charset="-122"/>
                <a:cs typeface="微软雅黑" panose="020B0503020204020204" charset="-122"/>
              </a:rPr>
              <a:t>申请表由业务部门向客户提供，待客户填写完毕，加入业务部门评价意见后递交信用管理部门。</a:t>
            </a:r>
            <a:endParaRPr lang="zh-CN" altLang="en-US" sz="2400" b="1"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 信用文件和表格</a:t>
            </a:r>
            <a:endParaRPr lang="zh-CN" altLang="en-US" sz="3200" dirty="0">
              <a:solidFill>
                <a:schemeClr val="bg1"/>
              </a:solidFill>
              <a:latin typeface="微软雅黑" panose="020B0503020204020204" charset="-122"/>
              <a:ea typeface="微软雅黑" panose="020B0503020204020204" charset="-122"/>
              <a:sym typeface="+mn-ea"/>
            </a:endParaRPr>
          </a:p>
        </p:txBody>
      </p:sp>
      <p:pic>
        <p:nvPicPr>
          <p:cNvPr id="258050" name="图片 4"/>
          <p:cNvPicPr>
            <a:picLocks noChangeAspect="true"/>
          </p:cNvPicPr>
          <p:nvPr/>
        </p:nvPicPr>
        <p:blipFill>
          <a:blip r:embed="rId4"/>
          <a:srcRect t="2193" b="2597"/>
          <a:stretch>
            <a:fillRect/>
          </a:stretch>
        </p:blipFill>
        <p:spPr>
          <a:xfrm>
            <a:off x="2884805" y="742950"/>
            <a:ext cx="6422390" cy="601599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 信用文件和表格</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430655" y="913765"/>
            <a:ext cx="9330690" cy="5652770"/>
            <a:chOff x="-147" y="2020"/>
            <a:chExt cx="14694" cy="8548"/>
          </a:xfrm>
        </p:grpSpPr>
        <p:sp>
          <p:nvSpPr>
            <p:cNvPr id="259074" name="文本框 5"/>
            <p:cNvSpPr txBox="true"/>
            <p:nvPr/>
          </p:nvSpPr>
          <p:spPr>
            <a:xfrm>
              <a:off x="0" y="2020"/>
              <a:ext cx="14400" cy="1813"/>
            </a:xfrm>
            <a:prstGeom prst="rect">
              <a:avLst/>
            </a:prstGeom>
            <a:noFill/>
            <a:ln w="9525">
              <a:noFill/>
            </a:ln>
          </p:spPr>
          <p:txBody>
            <a:bodyPr anchor="t" anchorCtr="false">
              <a:spAutoFit/>
            </a:bodyPr>
            <a:p>
              <a:pPr eaLnBrk="0" hangingPunct="0"/>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2. </a:t>
              </a: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咨询评价表</a:t>
              </a:r>
              <a:endParaRPr lang="zh-CN" altLang="en-US" b="1" dirty="0">
                <a:solidFill>
                  <a:srgbClr val="FF0000"/>
                </a:solidFill>
                <a:latin typeface="微软雅黑" panose="020B0503020204020204" charset="-122"/>
                <a:ea typeface="微软雅黑" panose="020B0503020204020204" charset="-122"/>
                <a:cs typeface="微软雅黑" panose="020B0503020204020204" charset="-122"/>
              </a:endParaRPr>
            </a:p>
            <a:p>
              <a:pPr eaLnBrk="0" hangingPunct="0"/>
              <a:r>
                <a:rPr lang="zh-CN" altLang="en-US" sz="1800" dirty="0">
                  <a:latin typeface="微软雅黑" panose="020B0503020204020204" charset="-122"/>
                  <a:ea typeface="微软雅黑" panose="020B0503020204020204" charset="-122"/>
                  <a:cs typeface="微软雅黑" panose="020B0503020204020204" charset="-122"/>
                </a:rPr>
                <a:t>咨询评价表</a:t>
              </a:r>
              <a:r>
                <a:rPr lang="en-US" altLang="zh-CN" sz="1800" dirty="0">
                  <a:latin typeface="微软雅黑" panose="020B0503020204020204" charset="-122"/>
                  <a:ea typeface="微软雅黑" panose="020B0503020204020204" charset="-122"/>
                  <a:cs typeface="微软雅黑" panose="020B0503020204020204" charset="-122"/>
                </a:rPr>
                <a:t>(</a:t>
              </a:r>
              <a:r>
                <a:rPr lang="zh-CN" altLang="en-US" sz="1800" dirty="0">
                  <a:latin typeface="微软雅黑" panose="020B0503020204020204" charset="-122"/>
                  <a:ea typeface="微软雅黑" panose="020B0503020204020204" charset="-122"/>
                  <a:cs typeface="微软雅黑" panose="020B0503020204020204" charset="-122"/>
                </a:rPr>
                <a:t>见表</a:t>
              </a:r>
              <a:r>
                <a:rPr lang="en-US" altLang="zh-CN" sz="1800" dirty="0">
                  <a:latin typeface="微软雅黑" panose="020B0503020204020204" charset="-122"/>
                  <a:ea typeface="微软雅黑" panose="020B0503020204020204" charset="-122"/>
                  <a:cs typeface="微软雅黑" panose="020B0503020204020204" charset="-122"/>
                </a:rPr>
                <a:t>3-25)</a:t>
              </a:r>
              <a:r>
                <a:rPr lang="zh-CN" altLang="en-US" sz="1800" dirty="0">
                  <a:latin typeface="微软雅黑" panose="020B0503020204020204" charset="-122"/>
                  <a:ea typeface="微软雅黑" panose="020B0503020204020204" charset="-122"/>
                  <a:cs typeface="微软雅黑" panose="020B0503020204020204" charset="-122"/>
                </a:rPr>
                <a:t>是向第三方调查客户信用状况的表格。第三方一般为客户自己提供，并取得客户同意。评价表可以起到一定的调查作用，但仍然需要其他客户信息。调查可以采用电话咨询、邮寄或传真的方式进行，但以书面形式较为正式。</a:t>
              </a:r>
              <a:endParaRPr lang="zh-CN" altLang="en-US" sz="1800" dirty="0">
                <a:latin typeface="微软雅黑" panose="020B0503020204020204" charset="-122"/>
                <a:ea typeface="微软雅黑" panose="020B0503020204020204" charset="-122"/>
                <a:cs typeface="微软雅黑" panose="020B0503020204020204" charset="-122"/>
              </a:endParaRPr>
            </a:p>
          </p:txBody>
        </p:sp>
        <p:pic>
          <p:nvPicPr>
            <p:cNvPr id="259075" name="图片 6"/>
            <p:cNvPicPr>
              <a:picLocks noChangeAspect="true"/>
            </p:cNvPicPr>
            <p:nvPr/>
          </p:nvPicPr>
          <p:blipFill>
            <a:blip r:embed="rId4"/>
            <a:srcRect t="3329" b="4994"/>
            <a:stretch>
              <a:fillRect/>
            </a:stretch>
          </p:blipFill>
          <p:spPr>
            <a:xfrm>
              <a:off x="-147" y="4044"/>
              <a:ext cx="14694" cy="6524"/>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 信用文件和表格</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50365" y="1132840"/>
            <a:ext cx="8891270" cy="5222875"/>
            <a:chOff x="398" y="2180"/>
            <a:chExt cx="14002" cy="8225"/>
          </a:xfrm>
        </p:grpSpPr>
        <p:sp>
          <p:nvSpPr>
            <p:cNvPr id="260098" name="文本框 4"/>
            <p:cNvSpPr txBox="true"/>
            <p:nvPr/>
          </p:nvSpPr>
          <p:spPr>
            <a:xfrm>
              <a:off x="398" y="2180"/>
              <a:ext cx="14002" cy="1452"/>
            </a:xfrm>
            <a:prstGeom prst="rect">
              <a:avLst/>
            </a:prstGeom>
            <a:noFill/>
            <a:ln w="9525">
              <a:noFill/>
            </a:ln>
          </p:spPr>
          <p:txBody>
            <a:bodyPr anchor="t" anchorCtr="false">
              <a:spAutoFit/>
            </a:bodyPr>
            <a:p>
              <a:pPr eaLnBrk="0" hangingPunct="0"/>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3.</a:t>
              </a: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客户交易记录表</a:t>
              </a:r>
              <a:endParaRPr lang="en-US" altLang="zh-CN" b="1" dirty="0">
                <a:solidFill>
                  <a:srgbClr val="FF0000"/>
                </a:solidFill>
                <a:latin typeface="微软雅黑" panose="020B0503020204020204" charset="-122"/>
                <a:ea typeface="微软雅黑" panose="020B0503020204020204" charset="-122"/>
                <a:cs typeface="微软雅黑" panose="020B0503020204020204" charset="-122"/>
              </a:endParaRPr>
            </a:p>
            <a:p>
              <a:pPr eaLnBrk="0" hangingPunct="0"/>
              <a:r>
                <a:rPr lang="zh-CN" altLang="en-US" sz="1800" dirty="0">
                  <a:latin typeface="微软雅黑" panose="020B0503020204020204" charset="-122"/>
                  <a:ea typeface="微软雅黑" panose="020B0503020204020204" charset="-122"/>
                  <a:cs typeface="微软雅黑" panose="020B0503020204020204" charset="-122"/>
                </a:rPr>
                <a:t>是记录老客户以往交易情况的报表。在信用管理规范的企业，客户交易记录表由信用管理部门自行统计，但在有些企业，由财务部门负责统计和整理。</a:t>
              </a:r>
              <a:endParaRPr lang="zh-CN" altLang="en-US" sz="1800" dirty="0">
                <a:latin typeface="微软雅黑" panose="020B0503020204020204" charset="-122"/>
                <a:ea typeface="微软雅黑" panose="020B0503020204020204" charset="-122"/>
                <a:cs typeface="微软雅黑" panose="020B0503020204020204" charset="-122"/>
              </a:endParaRPr>
            </a:p>
          </p:txBody>
        </p:sp>
        <p:pic>
          <p:nvPicPr>
            <p:cNvPr id="260099" name="图片 6"/>
            <p:cNvPicPr>
              <a:picLocks noChangeAspect="true"/>
            </p:cNvPicPr>
            <p:nvPr/>
          </p:nvPicPr>
          <p:blipFill>
            <a:blip r:embed="rId4"/>
            <a:srcRect b="5895"/>
            <a:stretch>
              <a:fillRect/>
            </a:stretch>
          </p:blipFill>
          <p:spPr>
            <a:xfrm>
              <a:off x="1305" y="3976"/>
              <a:ext cx="12188" cy="6429"/>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一、赊销的必要性</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14028" name="TextBox 14"/>
          <p:cNvSpPr txBox="true"/>
          <p:nvPr/>
        </p:nvSpPr>
        <p:spPr>
          <a:xfrm>
            <a:off x="763588" y="5843588"/>
            <a:ext cx="3848100" cy="461962"/>
          </a:xfrm>
          <a:prstGeom prst="rect">
            <a:avLst/>
          </a:prstGeom>
          <a:noFill/>
          <a:ln w="9525">
            <a:noFill/>
          </a:ln>
        </p:spPr>
        <p:txBody>
          <a:bodyPr anchor="t" anchorCtr="false">
            <a:spAutoFit/>
          </a:bodyPr>
          <a:p>
            <a:pPr algn="ctr">
              <a:buClrTx/>
              <a:buFont typeface="Arial" panose="020B0604020202020204" pitchFamily="34" charset="0"/>
            </a:pPr>
            <a:r>
              <a:rPr lang="zh-CN" altLang="en-US" b="1" dirty="0">
                <a:solidFill>
                  <a:schemeClr val="bg1"/>
                </a:solidFill>
                <a:latin typeface="Arial" panose="020B0604020202020204" pitchFamily="34" charset="0"/>
              </a:rPr>
              <a:t>结果</a:t>
            </a:r>
            <a:endParaRPr lang="zh-CN" altLang="en-US" b="1" dirty="0">
              <a:solidFill>
                <a:schemeClr val="bg1"/>
              </a:solidFill>
              <a:latin typeface="Arial" panose="020B0604020202020204" pitchFamily="34" charset="0"/>
            </a:endParaRPr>
          </a:p>
        </p:txBody>
      </p:sp>
      <p:grpSp>
        <p:nvGrpSpPr>
          <p:cNvPr id="17" name="组合 16"/>
          <p:cNvGrpSpPr/>
          <p:nvPr/>
        </p:nvGrpSpPr>
        <p:grpSpPr>
          <a:xfrm>
            <a:off x="1807528" y="950913"/>
            <a:ext cx="8636317" cy="5744527"/>
            <a:chOff x="933" y="1128"/>
            <a:chExt cx="13600" cy="9046"/>
          </a:xfrm>
        </p:grpSpPr>
        <p:grpSp>
          <p:nvGrpSpPr>
            <p:cNvPr id="2" name="组合 6"/>
            <p:cNvGrpSpPr/>
            <p:nvPr/>
          </p:nvGrpSpPr>
          <p:grpSpPr>
            <a:xfrm>
              <a:off x="1078" y="2145"/>
              <a:ext cx="13322" cy="7723"/>
              <a:chOff x="684213" y="232648"/>
              <a:chExt cx="8531226" cy="6033215"/>
            </a:xfrm>
          </p:grpSpPr>
          <p:sp>
            <p:nvSpPr>
              <p:cNvPr id="4" name="Freeform 5"/>
              <p:cNvSpPr/>
              <p:nvPr/>
            </p:nvSpPr>
            <p:spPr>
              <a:xfrm flipV="true">
                <a:off x="684213" y="232650"/>
                <a:ext cx="3927475" cy="5364000"/>
              </a:xfrm>
              <a:custGeom>
                <a:avLst/>
                <a:gdLst/>
                <a:ahLst/>
                <a:cxnLst>
                  <a:cxn ang="0">
                    <a:pos x="0" y="0"/>
                  </a:cxn>
                  <a:cxn ang="0">
                    <a:pos x="2147483646" y="2147483646"/>
                  </a:cxn>
                  <a:cxn ang="0">
                    <a:pos x="2147483646" y="0"/>
                  </a:cxn>
                  <a:cxn ang="0">
                    <a:pos x="2147483646" y="2147483646"/>
                  </a:cxn>
                  <a:cxn ang="0">
                    <a:pos x="0" y="2147483646"/>
                  </a:cxn>
                  <a:cxn ang="0">
                    <a:pos x="0" y="0"/>
                  </a:cxn>
                </a:cxnLst>
                <a:pathLst>
                  <a:path w="2475" h="2076">
                    <a:moveTo>
                      <a:pt x="0" y="0"/>
                    </a:moveTo>
                    <a:lnTo>
                      <a:pt x="1228" y="49"/>
                    </a:lnTo>
                    <a:lnTo>
                      <a:pt x="2475" y="0"/>
                    </a:lnTo>
                    <a:lnTo>
                      <a:pt x="2475" y="2076"/>
                    </a:lnTo>
                    <a:lnTo>
                      <a:pt x="0" y="2076"/>
                    </a:lnTo>
                    <a:lnTo>
                      <a:pt x="0" y="0"/>
                    </a:lnTo>
                    <a:close/>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5" name="AutoShape 6"/>
              <p:cNvSpPr>
                <a:spLocks noChangeArrowheads="true"/>
              </p:cNvSpPr>
              <p:nvPr/>
            </p:nvSpPr>
            <p:spPr bwMode="auto">
              <a:xfrm rot="5400000">
                <a:off x="6808375" y="-1489027"/>
                <a:ext cx="480469" cy="3923819"/>
              </a:xfrm>
              <a:prstGeom prst="homePlate">
                <a:avLst>
                  <a:gd name="adj" fmla="val 15185"/>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 name="Freeform 9"/>
              <p:cNvSpPr/>
              <p:nvPr/>
            </p:nvSpPr>
            <p:spPr>
              <a:xfrm>
                <a:off x="5086351" y="841829"/>
                <a:ext cx="4129088" cy="5424034"/>
              </a:xfrm>
              <a:custGeom>
                <a:avLst/>
                <a:gdLst/>
                <a:ahLst/>
                <a:cxnLst>
                  <a:cxn ang="0">
                    <a:pos x="0" y="0"/>
                  </a:cxn>
                  <a:cxn ang="0">
                    <a:pos x="2147483646" y="2147483646"/>
                  </a:cxn>
                  <a:cxn ang="0">
                    <a:pos x="2147483646" y="0"/>
                  </a:cxn>
                  <a:cxn ang="0">
                    <a:pos x="2147483646" y="2147483646"/>
                  </a:cxn>
                  <a:cxn ang="0">
                    <a:pos x="0" y="2147483646"/>
                  </a:cxn>
                  <a:cxn ang="0">
                    <a:pos x="0" y="0"/>
                  </a:cxn>
                </a:cxnLst>
                <a:pathLst>
                  <a:path w="2475" h="2076">
                    <a:moveTo>
                      <a:pt x="0" y="0"/>
                    </a:moveTo>
                    <a:lnTo>
                      <a:pt x="1228" y="49"/>
                    </a:lnTo>
                    <a:lnTo>
                      <a:pt x="2475" y="0"/>
                    </a:lnTo>
                    <a:lnTo>
                      <a:pt x="2475" y="2076"/>
                    </a:lnTo>
                    <a:lnTo>
                      <a:pt x="0" y="2076"/>
                    </a:lnTo>
                    <a:lnTo>
                      <a:pt x="0" y="0"/>
                    </a:lnTo>
                    <a:close/>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sp>
          <p:nvSpPr>
            <p:cNvPr id="7" name="Rectangle 2"/>
            <p:cNvSpPr txBox="true"/>
            <p:nvPr/>
          </p:nvSpPr>
          <p:spPr>
            <a:xfrm>
              <a:off x="933" y="1128"/>
              <a:ext cx="12285" cy="887"/>
            </a:xfrm>
            <a:prstGeom prst="rect">
              <a:avLst/>
            </a:prstGeom>
            <a:noFill/>
            <a:ln w="9525">
              <a:noFill/>
            </a:ln>
          </p:spPr>
          <p:txBody>
            <a:bodyPr anchor="ctr" anchorCtr="false"/>
            <a:p>
              <a:pPr>
                <a:buClrTx/>
                <a:buFont typeface="Arial" panose="020B0604020202020204" pitchFamily="34" charset="0"/>
              </a:pP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两个案例：</a:t>
              </a:r>
              <a:r>
                <a:rPr lang="en-US" altLang="zh-CN" sz="2800" dirty="0">
                  <a:solidFill>
                    <a:schemeClr val="tx1"/>
                  </a:solidFill>
                  <a:latin typeface="微软雅黑" panose="020B0503020204020204" charset="-122"/>
                  <a:ea typeface="微软雅黑" panose="020B0503020204020204" charset="-122"/>
                  <a:cs typeface="微软雅黑" panose="020B0503020204020204" charset="-122"/>
                </a:rPr>
                <a:t>A</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公司资金（</a:t>
              </a:r>
              <a:r>
                <a:rPr lang="zh-CN" altLang="en-US" sz="2800" dirty="0">
                  <a:solidFill>
                    <a:srgbClr val="CC3300"/>
                  </a:solidFill>
                  <a:latin typeface="微软雅黑" panose="020B0503020204020204" charset="-122"/>
                  <a:ea typeface="微软雅黑" panose="020B0503020204020204" charset="-122"/>
                  <a:cs typeface="微软雅黑" panose="020B0503020204020204" charset="-122"/>
                </a:rPr>
                <a:t>紧张</a:t>
              </a:r>
              <a:r>
                <a:rPr lang="zh-CN" altLang="en-US" sz="2800" dirty="0">
                  <a:solidFill>
                    <a:schemeClr val="bg1"/>
                  </a:solidFill>
                  <a:latin typeface="微软雅黑" panose="020B0503020204020204" charset="-122"/>
                  <a:ea typeface="微软雅黑" panose="020B0503020204020204" charset="-122"/>
                  <a:cs typeface="微软雅黑" panose="020B0503020204020204" charset="-122"/>
                </a:rPr>
                <a:t>     </a:t>
              </a:r>
              <a:r>
                <a:rPr lang="zh-CN" altLang="en-US" sz="2800" dirty="0">
                  <a:solidFill>
                    <a:srgbClr val="2EE010"/>
                  </a:solidFill>
                  <a:latin typeface="微软雅黑" panose="020B0503020204020204" charset="-122"/>
                  <a:ea typeface="微软雅黑" panose="020B0503020204020204" charset="-122"/>
                  <a:cs typeface="微软雅黑" panose="020B0503020204020204" charset="-122"/>
                </a:rPr>
                <a:t>宽裕</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）的故事</a:t>
              </a:r>
              <a:endParaRPr lang="zh-CN" altLang="en-US" sz="28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9" name="AutoShape 4"/>
            <p:cNvSpPr/>
            <p:nvPr/>
          </p:nvSpPr>
          <p:spPr>
            <a:xfrm>
              <a:off x="8185" y="1458"/>
              <a:ext cx="1020" cy="227"/>
            </a:xfrm>
            <a:prstGeom prst="rightArrow">
              <a:avLst>
                <a:gd name="adj1" fmla="val 50000"/>
                <a:gd name="adj2" fmla="val 112005"/>
              </a:avLst>
            </a:prstGeom>
            <a:solidFill>
              <a:schemeClr val="bg1"/>
            </a:solidFill>
            <a:ln w="9525" cap="flat" cmpd="sng">
              <a:solidFill>
                <a:srgbClr val="0000FF"/>
              </a:solidFill>
              <a:prstDash val="solid"/>
              <a:miter/>
              <a:headEnd type="none" w="med" len="med"/>
              <a:tailEnd type="none" w="med" len="med"/>
            </a:ln>
          </p:spPr>
          <p:txBody>
            <a:bodyPr wrap="none" anchor="ctr" anchorCtr="false"/>
            <a:p>
              <a:pPr marL="342900" indent="-342900" algn="ctr">
                <a:spcBef>
                  <a:spcPct val="20000"/>
                </a:spcBef>
                <a:buClr>
                  <a:srgbClr val="0000CC"/>
                </a:buClr>
                <a:buFont typeface="Wingdings" panose="05000000000000000000" pitchFamily="2" charset="2"/>
              </a:pPr>
              <a:endParaRPr lang="zh-CN" altLang="en-US" sz="3200" dirty="0">
                <a:solidFill>
                  <a:srgbClr val="0000FF"/>
                </a:solidFill>
                <a:latin typeface="微软雅黑" panose="020B0503020204020204" charset="-122"/>
                <a:ea typeface="微软雅黑" panose="020B0503020204020204" charset="-122"/>
              </a:endParaRPr>
            </a:p>
          </p:txBody>
        </p:sp>
        <p:sp>
          <p:nvSpPr>
            <p:cNvPr id="11" name="TextBox 13"/>
            <p:cNvSpPr txBox="true"/>
            <p:nvPr/>
          </p:nvSpPr>
          <p:spPr>
            <a:xfrm>
              <a:off x="1058" y="2145"/>
              <a:ext cx="6017" cy="7341"/>
            </a:xfrm>
            <a:prstGeom prst="rect">
              <a:avLst/>
            </a:prstGeom>
            <a:noFill/>
            <a:ln w="9525">
              <a:noFill/>
            </a:ln>
          </p:spPr>
          <p:txBody>
            <a:bodyPr anchor="t" anchorCtr="false">
              <a:spAutoFit/>
            </a:bodyPr>
            <a:p>
              <a:pPr algn="just">
                <a:lnSpc>
                  <a:spcPct val="150000"/>
                </a:lnSpc>
                <a:buClrTx/>
                <a:buFontTx/>
              </a:pP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A</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公司是一家东莞地区的中型企业，批发食品，客户多为超市及小商店。平均月营业额为</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500</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万，货款平均在外天数为</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60</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天，坏账率平均为</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a:p>
              <a:pPr algn="just">
                <a:lnSpc>
                  <a:spcPct val="150000"/>
                </a:lnSpc>
                <a:buClrTx/>
                <a:buFontTx/>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当该企业建立赊销管理系统后，其货款平均在外天数减为</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37</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天，坏账率降为</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0.7%</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，需要现金的压力开始减轻！</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a:p>
              <a:pPr algn="just">
                <a:lnSpc>
                  <a:spcPct val="150000"/>
                </a:lnSpc>
                <a:buClrTx/>
                <a:buFontTx/>
              </a:pP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13" name="TextBox 14"/>
            <p:cNvSpPr txBox="true"/>
            <p:nvPr/>
          </p:nvSpPr>
          <p:spPr>
            <a:xfrm>
              <a:off x="1058" y="9063"/>
              <a:ext cx="6060" cy="727"/>
            </a:xfrm>
            <a:prstGeom prst="rect">
              <a:avLst/>
            </a:prstGeom>
            <a:noFill/>
            <a:ln w="9525">
              <a:noFill/>
            </a:ln>
          </p:spPr>
          <p:txBody>
            <a:bodyPr anchor="t" anchorCtr="false">
              <a:spAutoFit/>
            </a:bodyPr>
            <a:p>
              <a:pPr algn="ctr">
                <a:buClrTx/>
                <a:buFont typeface="Arial" panose="020B0604020202020204" pitchFamily="34" charset="0"/>
              </a:pPr>
              <a:r>
                <a:rPr lang="zh-CN" altLang="en-US" b="1" dirty="0">
                  <a:solidFill>
                    <a:schemeClr val="tx1"/>
                  </a:solidFill>
                  <a:latin typeface="微软雅黑" panose="020B0503020204020204" charset="-122"/>
                  <a:ea typeface="微软雅黑" panose="020B0503020204020204" charset="-122"/>
                </a:rPr>
                <a:t>结果</a:t>
              </a:r>
              <a:endParaRPr lang="zh-CN" altLang="en-US" b="1" dirty="0">
                <a:solidFill>
                  <a:schemeClr val="tx1"/>
                </a:solidFill>
                <a:latin typeface="微软雅黑" panose="020B0503020204020204" charset="-122"/>
                <a:ea typeface="微软雅黑" panose="020B0503020204020204" charset="-122"/>
              </a:endParaRPr>
            </a:p>
          </p:txBody>
        </p:sp>
        <p:sp>
          <p:nvSpPr>
            <p:cNvPr id="15" name="TextBox 15"/>
            <p:cNvSpPr txBox="true"/>
            <p:nvPr/>
          </p:nvSpPr>
          <p:spPr>
            <a:xfrm>
              <a:off x="7819" y="2760"/>
              <a:ext cx="6714" cy="7414"/>
            </a:xfrm>
            <a:prstGeom prst="rect">
              <a:avLst/>
            </a:prstGeom>
            <a:noFill/>
          </p:spPr>
          <p:txBody>
            <a:bodyPr wrap="square">
              <a:spAutoFit/>
            </a:bodyPr>
            <a:p>
              <a:pPr marR="0" defTabSz="914400">
                <a:buClrTx/>
                <a:buSzTx/>
                <a:buFontTx/>
                <a:buNone/>
                <a:defRPr/>
              </a:pPr>
              <a:r>
                <a:rPr kumimoji="0" lang="zh-CN" altLang="en-US"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rPr>
                <a:t>因货款平均在外天数减少：</a:t>
              </a:r>
              <a:endParaRPr kumimoji="0" lang="zh-CN" altLang="en-US"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endParaRPr>
            </a:p>
            <a:p>
              <a:pPr marL="457200" marR="0" lvl="1" indent="0" algn="l" defTabSz="914400" rtl="0" fontAlgn="base">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原来成本：</a:t>
              </a:r>
              <a:r>
                <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500÷30×60 =1000</a:t>
              </a: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万</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457200" marR="0" lvl="1" indent="0" algn="l" defTabSz="914400" rtl="0" fontAlgn="base">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现在成本：</a:t>
              </a:r>
              <a:r>
                <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500÷30×37 =617</a:t>
              </a: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万</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457200" marR="0" lvl="1" indent="0" algn="l" defTabSz="914400" rtl="0" fontAlgn="base">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此项节省：</a:t>
              </a:r>
              <a:r>
                <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1000</a:t>
              </a: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617 =383</a:t>
              </a: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万</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457200" marR="0" lvl="1" indent="0" algn="l" defTabSz="914400" rtl="0" fontAlgn="base">
                <a:lnSpc>
                  <a:spcPct val="100000"/>
                </a:lnSpc>
                <a:spcBef>
                  <a:spcPct val="0"/>
                </a:spcBef>
                <a:spcAft>
                  <a:spcPct val="0"/>
                </a:spcAft>
                <a:buClrTx/>
                <a:buSzTx/>
                <a:buFontTx/>
                <a:buNone/>
                <a:defRPr/>
              </a:pP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R="0" defTabSz="914400">
                <a:buClrTx/>
                <a:buSzTx/>
                <a:buFontTx/>
                <a:buNone/>
                <a:defRPr/>
              </a:pPr>
              <a:r>
                <a:rPr kumimoji="0" lang="zh-CN" altLang="en-US"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rPr>
                <a:t>因坏账率下降：</a:t>
              </a:r>
              <a:endParaRPr kumimoji="0" lang="zh-CN" altLang="en-US"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endParaRPr>
            </a:p>
            <a:p>
              <a:pPr marL="457200" marR="0" lvl="1" indent="0" algn="l" defTabSz="914400" rtl="0" fontAlgn="base">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原来成本：</a:t>
              </a:r>
              <a:r>
                <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500 × 12×3% =180</a:t>
              </a: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万</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457200" marR="0" lvl="1" indent="0" algn="l" defTabSz="914400" rtl="0" fontAlgn="base">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现在成本：</a:t>
              </a:r>
              <a:r>
                <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500 × 12× 0.7% =42</a:t>
              </a: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万</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457200" marR="0" lvl="1" indent="0" algn="l" defTabSz="914400" rtl="0" fontAlgn="base">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此项节省：</a:t>
              </a:r>
              <a:r>
                <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180</a:t>
              </a: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42 =138</a:t>
              </a: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万</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457200" marR="0" lvl="1" indent="0" algn="l" defTabSz="914400" rtl="0" fontAlgn="base">
                <a:lnSpc>
                  <a:spcPct val="100000"/>
                </a:lnSpc>
                <a:spcBef>
                  <a:spcPct val="0"/>
                </a:spcBef>
                <a:spcAft>
                  <a:spcPct val="0"/>
                </a:spcAft>
                <a:buClrTx/>
                <a:buSzTx/>
                <a:buFontTx/>
                <a:buNone/>
                <a:defRPr/>
              </a:pP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R="0" defTabSz="914400">
                <a:buClrTx/>
                <a:buSzTx/>
                <a:buFontTx/>
                <a:buNone/>
                <a:defRPr/>
              </a:pPr>
              <a:r>
                <a:rPr kumimoji="0" lang="zh-CN" altLang="en-US" sz="2000" b="1" kern="1200" cap="none" spc="0" normalizeH="0" baseline="0" noProof="0" dirty="0">
                  <a:solidFill>
                    <a:srgbClr val="FF0000"/>
                  </a:solidFill>
                  <a:latin typeface="微软雅黑" panose="020B0503020204020204" charset="-122"/>
                  <a:ea typeface="微软雅黑" panose="020B0503020204020204" charset="-122"/>
                  <a:cs typeface="微软雅黑" panose="020B0503020204020204" charset="-122"/>
                </a:rPr>
                <a:t>合计共节省： </a:t>
              </a:r>
              <a:r>
                <a:rPr kumimoji="0" lang="en-US" altLang="zh-CN" sz="2000" b="1" kern="1200" cap="none" spc="0" normalizeH="0" baseline="0" noProof="0" dirty="0">
                  <a:solidFill>
                    <a:srgbClr val="FF0000"/>
                  </a:solidFill>
                  <a:latin typeface="微软雅黑" panose="020B0503020204020204" charset="-122"/>
                  <a:ea typeface="微软雅黑" panose="020B0503020204020204" charset="-122"/>
                  <a:cs typeface="微软雅黑" panose="020B0503020204020204" charset="-122"/>
                </a:rPr>
                <a:t>383+138 =521</a:t>
              </a:r>
              <a:r>
                <a:rPr kumimoji="0" lang="zh-CN" altLang="en-US" sz="2000" b="1" kern="1200" cap="none" spc="0" normalizeH="0" baseline="0" noProof="0" dirty="0">
                  <a:solidFill>
                    <a:srgbClr val="FF0000"/>
                  </a:solidFill>
                  <a:latin typeface="微软雅黑" panose="020B0503020204020204" charset="-122"/>
                  <a:ea typeface="微软雅黑" panose="020B0503020204020204" charset="-122"/>
                  <a:cs typeface="微软雅黑" panose="020B0503020204020204" charset="-122"/>
                </a:rPr>
                <a:t>万</a:t>
              </a:r>
              <a:endPar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 信用文件和表格</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24000" y="1108710"/>
            <a:ext cx="9144000" cy="5350510"/>
            <a:chOff x="0" y="2275"/>
            <a:chExt cx="14400" cy="8426"/>
          </a:xfrm>
        </p:grpSpPr>
        <p:sp>
          <p:nvSpPr>
            <p:cNvPr id="261122" name="文本框 5"/>
            <p:cNvSpPr txBox="true"/>
            <p:nvPr/>
          </p:nvSpPr>
          <p:spPr>
            <a:xfrm>
              <a:off x="0" y="2275"/>
              <a:ext cx="14400" cy="1452"/>
            </a:xfrm>
            <a:prstGeom prst="rect">
              <a:avLst/>
            </a:prstGeom>
            <a:noFill/>
            <a:ln w="9525">
              <a:noFill/>
            </a:ln>
          </p:spPr>
          <p:txBody>
            <a:bodyPr anchor="t" anchorCtr="false">
              <a:spAutoFit/>
            </a:bodyPr>
            <a:p>
              <a:pPr eaLnBrk="0" hangingPunct="0"/>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4. </a:t>
              </a: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信用审核书</a:t>
              </a:r>
              <a:endParaRPr lang="zh-CN" altLang="en-US" b="1" dirty="0">
                <a:solidFill>
                  <a:srgbClr val="FF0000"/>
                </a:solidFill>
                <a:latin typeface="微软雅黑" panose="020B0503020204020204" charset="-122"/>
                <a:ea typeface="微软雅黑" panose="020B0503020204020204" charset="-122"/>
                <a:cs typeface="微软雅黑" panose="020B0503020204020204" charset="-122"/>
              </a:endParaRPr>
            </a:p>
            <a:p>
              <a:pPr eaLnBrk="0" hangingPunct="0"/>
              <a:r>
                <a:rPr lang="zh-CN" altLang="en-US" sz="1800" dirty="0">
                  <a:latin typeface="微软雅黑" panose="020B0503020204020204" charset="-122"/>
                  <a:ea typeface="微软雅黑" panose="020B0503020204020204" charset="-122"/>
                  <a:cs typeface="微软雅黑" panose="020B0503020204020204" charset="-122"/>
                </a:rPr>
                <a:t>信用审核书是信用管理部门给予客户的信用申请答复。一些公司只是把信用额度申请表传真给客户，但是更规范的做法是发出信用审核书</a:t>
              </a:r>
              <a:r>
                <a:rPr lang="en-US" altLang="zh-CN" sz="1800" dirty="0">
                  <a:latin typeface="微软雅黑" panose="020B0503020204020204" charset="-122"/>
                  <a:ea typeface="微软雅黑" panose="020B0503020204020204" charset="-122"/>
                  <a:cs typeface="微软雅黑" panose="020B0503020204020204" charset="-122"/>
                </a:rPr>
                <a:t>(</a:t>
              </a:r>
              <a:r>
                <a:rPr lang="zh-CN" altLang="en-US" sz="1800" dirty="0">
                  <a:latin typeface="微软雅黑" panose="020B0503020204020204" charset="-122"/>
                  <a:ea typeface="微软雅黑" panose="020B0503020204020204" charset="-122"/>
                  <a:cs typeface="微软雅黑" panose="020B0503020204020204" charset="-122"/>
                </a:rPr>
                <a:t>见表</a:t>
              </a:r>
              <a:r>
                <a:rPr lang="en-US" altLang="zh-CN" sz="1800" dirty="0">
                  <a:latin typeface="微软雅黑" panose="020B0503020204020204" charset="-122"/>
                  <a:ea typeface="微软雅黑" panose="020B0503020204020204" charset="-122"/>
                  <a:cs typeface="微软雅黑" panose="020B0503020204020204" charset="-122"/>
                </a:rPr>
                <a:t>3-27)</a:t>
              </a:r>
              <a:r>
                <a:rPr lang="zh-CN" altLang="en-US" sz="1800" dirty="0">
                  <a:latin typeface="微软雅黑" panose="020B0503020204020204" charset="-122"/>
                  <a:ea typeface="微软雅黑" panose="020B0503020204020204" charset="-122"/>
                  <a:cs typeface="微软雅黑" panose="020B0503020204020204" charset="-122"/>
                </a:rPr>
                <a:t>。</a:t>
              </a:r>
              <a:endParaRPr lang="zh-CN" altLang="en-US" sz="1800" dirty="0">
                <a:latin typeface="微软雅黑" panose="020B0503020204020204" charset="-122"/>
                <a:ea typeface="微软雅黑" panose="020B0503020204020204" charset="-122"/>
                <a:cs typeface="微软雅黑" panose="020B0503020204020204" charset="-122"/>
              </a:endParaRPr>
            </a:p>
          </p:txBody>
        </p:sp>
        <p:pic>
          <p:nvPicPr>
            <p:cNvPr id="261123" name="图片 6"/>
            <p:cNvPicPr>
              <a:picLocks noChangeAspect="true"/>
            </p:cNvPicPr>
            <p:nvPr/>
          </p:nvPicPr>
          <p:blipFill>
            <a:blip r:embed="rId4"/>
            <a:srcRect t="2568" b="3957"/>
            <a:stretch>
              <a:fillRect/>
            </a:stretch>
          </p:blipFill>
          <p:spPr>
            <a:xfrm>
              <a:off x="1460" y="3727"/>
              <a:ext cx="11480" cy="6974"/>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 信用文件和表格</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24000" y="1363980"/>
            <a:ext cx="9144000" cy="4687888"/>
            <a:chOff x="0" y="2135"/>
            <a:chExt cx="14400" cy="7383"/>
          </a:xfrm>
        </p:grpSpPr>
        <p:sp>
          <p:nvSpPr>
            <p:cNvPr id="262146" name="文本框 5"/>
            <p:cNvSpPr txBox="true"/>
            <p:nvPr/>
          </p:nvSpPr>
          <p:spPr>
            <a:xfrm>
              <a:off x="0" y="2135"/>
              <a:ext cx="14400" cy="1888"/>
            </a:xfrm>
            <a:prstGeom prst="rect">
              <a:avLst/>
            </a:prstGeom>
            <a:noFill/>
            <a:ln w="9525">
              <a:noFill/>
            </a:ln>
          </p:spPr>
          <p:txBody>
            <a:bodyPr anchor="t" anchorCtr="false">
              <a:spAutoFit/>
            </a:bodyPr>
            <a:p>
              <a:pPr eaLnBrk="0" hangingPunct="0"/>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5.</a:t>
              </a: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到货确认书</a:t>
              </a:r>
              <a:endParaRPr lang="en-US" altLang="zh-CN" b="1" dirty="0">
                <a:solidFill>
                  <a:srgbClr val="FF0000"/>
                </a:solidFill>
                <a:latin typeface="微软雅黑" panose="020B0503020204020204" charset="-122"/>
                <a:ea typeface="微软雅黑" panose="020B0503020204020204" charset="-122"/>
                <a:cs typeface="微软雅黑" panose="020B0503020204020204" charset="-122"/>
              </a:endParaRPr>
            </a:p>
            <a:p>
              <a:pPr eaLnBrk="0" hangingPunct="0"/>
              <a:r>
                <a:rPr lang="zh-CN" altLang="en-US" sz="1800" dirty="0">
                  <a:latin typeface="微软雅黑" panose="020B0503020204020204" charset="-122"/>
                  <a:ea typeface="微软雅黑" panose="020B0503020204020204" charset="-122"/>
                  <a:cs typeface="微软雅黑" panose="020B0503020204020204" charset="-122"/>
                </a:rPr>
                <a:t>是在信用期限到期前客户向授信方发出的确认货物品质和数量的函件。</a:t>
              </a:r>
              <a:endParaRPr lang="zh-CN" altLang="en-US" sz="1800" dirty="0">
                <a:latin typeface="微软雅黑" panose="020B0503020204020204" charset="-122"/>
                <a:ea typeface="微软雅黑" panose="020B0503020204020204" charset="-122"/>
                <a:cs typeface="微软雅黑" panose="020B0503020204020204" charset="-122"/>
              </a:endParaRPr>
            </a:p>
            <a:p>
              <a:pPr eaLnBrk="0" hangingPunct="0"/>
              <a:r>
                <a:rPr lang="zh-CN" altLang="en-US" sz="1800" dirty="0">
                  <a:latin typeface="微软雅黑" panose="020B0503020204020204" charset="-122"/>
                  <a:ea typeface="微软雅黑" panose="020B0503020204020204" charset="-122"/>
                  <a:cs typeface="微软雅黑" panose="020B0503020204020204" charset="-122"/>
                </a:rPr>
                <a:t>到货确认书在国际贸易中十分普遍，内贸中则以电话确认为主，但在一些对质量认可比较敏感的行业中也经常使用到货确认书。</a:t>
              </a:r>
              <a:endParaRPr lang="zh-CN" altLang="en-US" sz="1800" dirty="0">
                <a:latin typeface="微软雅黑" panose="020B0503020204020204" charset="-122"/>
                <a:ea typeface="微软雅黑" panose="020B0503020204020204" charset="-122"/>
                <a:cs typeface="微软雅黑" panose="020B0503020204020204" charset="-122"/>
              </a:endParaRPr>
            </a:p>
          </p:txBody>
        </p:sp>
        <p:pic>
          <p:nvPicPr>
            <p:cNvPr id="262147" name="图片 6"/>
            <p:cNvPicPr>
              <a:picLocks noChangeAspect="true"/>
            </p:cNvPicPr>
            <p:nvPr/>
          </p:nvPicPr>
          <p:blipFill>
            <a:blip r:embed="rId4"/>
            <a:stretch>
              <a:fillRect/>
            </a:stretch>
          </p:blipFill>
          <p:spPr>
            <a:xfrm>
              <a:off x="333" y="5323"/>
              <a:ext cx="13735" cy="4195"/>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 信用文件和表格</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79575" y="1424940"/>
            <a:ext cx="8832850" cy="4133533"/>
            <a:chOff x="490" y="2218"/>
            <a:chExt cx="13910" cy="6510"/>
          </a:xfrm>
        </p:grpSpPr>
        <p:sp>
          <p:nvSpPr>
            <p:cNvPr id="263170" name="文本框 5"/>
            <p:cNvSpPr txBox="true"/>
            <p:nvPr/>
          </p:nvSpPr>
          <p:spPr>
            <a:xfrm>
              <a:off x="490" y="2218"/>
              <a:ext cx="13910" cy="1452"/>
            </a:xfrm>
            <a:prstGeom prst="rect">
              <a:avLst/>
            </a:prstGeom>
            <a:noFill/>
            <a:ln w="9525">
              <a:noFill/>
            </a:ln>
          </p:spPr>
          <p:txBody>
            <a:bodyPr anchor="t" anchorCtr="false">
              <a:spAutoFit/>
            </a:bodyPr>
            <a:p>
              <a:pPr eaLnBrk="0" hangingPunct="0"/>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6. </a:t>
              </a: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跟踪监控表</a:t>
              </a:r>
              <a:endParaRPr lang="zh-CN" altLang="en-US" b="1" dirty="0">
                <a:solidFill>
                  <a:srgbClr val="FF0000"/>
                </a:solidFill>
                <a:latin typeface="微软雅黑" panose="020B0503020204020204" charset="-122"/>
                <a:ea typeface="微软雅黑" panose="020B0503020204020204" charset="-122"/>
                <a:cs typeface="微软雅黑" panose="020B0503020204020204" charset="-122"/>
              </a:endParaRPr>
            </a:p>
            <a:p>
              <a:pPr eaLnBrk="0" hangingPunct="0"/>
              <a:r>
                <a:rPr lang="zh-CN" altLang="en-US" sz="1800" dirty="0">
                  <a:latin typeface="微软雅黑" panose="020B0503020204020204" charset="-122"/>
                  <a:ea typeface="微软雅黑" panose="020B0503020204020204" charset="-122"/>
                  <a:cs typeface="微软雅黑" panose="020B0503020204020204" charset="-122"/>
                </a:rPr>
                <a:t>跟踪监控表</a:t>
              </a:r>
              <a:r>
                <a:rPr lang="en-US" altLang="zh-CN" sz="1800" dirty="0">
                  <a:latin typeface="微软雅黑" panose="020B0503020204020204" charset="-122"/>
                  <a:ea typeface="微软雅黑" panose="020B0503020204020204" charset="-122"/>
                  <a:cs typeface="微软雅黑" panose="020B0503020204020204" charset="-122"/>
                </a:rPr>
                <a:t>(</a:t>
              </a:r>
              <a:r>
                <a:rPr lang="zh-CN" altLang="en-US" sz="1800" dirty="0">
                  <a:latin typeface="微软雅黑" panose="020B0503020204020204" charset="-122"/>
                  <a:ea typeface="微软雅黑" panose="020B0503020204020204" charset="-122"/>
                  <a:cs typeface="微软雅黑" panose="020B0503020204020204" charset="-122"/>
                </a:rPr>
                <a:t>见表</a:t>
              </a:r>
              <a:r>
                <a:rPr lang="en-US" altLang="zh-CN" sz="1800" dirty="0">
                  <a:latin typeface="微软雅黑" panose="020B0503020204020204" charset="-122"/>
                  <a:ea typeface="微软雅黑" panose="020B0503020204020204" charset="-122"/>
                  <a:cs typeface="微软雅黑" panose="020B0503020204020204" charset="-122"/>
                </a:rPr>
                <a:t>3-29)</a:t>
              </a:r>
              <a:r>
                <a:rPr lang="zh-CN" altLang="en-US" sz="1800" dirty="0">
                  <a:latin typeface="微软雅黑" panose="020B0503020204020204" charset="-122"/>
                  <a:ea typeface="微软雅黑" panose="020B0503020204020204" charset="-122"/>
                  <a:cs typeface="微软雅黑" panose="020B0503020204020204" charset="-122"/>
                </a:rPr>
                <a:t>是信用管理部门管理账期内应收账款的</a:t>
              </a:r>
              <a:r>
                <a:rPr lang="zh-CN" altLang="en-US" sz="1800" dirty="0">
                  <a:solidFill>
                    <a:srgbClr val="FF0000"/>
                  </a:solidFill>
                  <a:latin typeface="微软雅黑" panose="020B0503020204020204" charset="-122"/>
                  <a:ea typeface="微软雅黑" panose="020B0503020204020204" charset="-122"/>
                  <a:cs typeface="微软雅黑" panose="020B0503020204020204" charset="-122"/>
                </a:rPr>
                <a:t>内部表格</a:t>
              </a:r>
              <a:r>
                <a:rPr lang="zh-CN" altLang="en-US" sz="1800" dirty="0">
                  <a:latin typeface="微软雅黑" panose="020B0503020204020204" charset="-122"/>
                  <a:ea typeface="微软雅黑" panose="020B0503020204020204" charset="-122"/>
                  <a:cs typeface="微软雅黑" panose="020B0503020204020204" charset="-122"/>
                </a:rPr>
                <a:t>。信用管理部门按照发票日期顺序登记，并定期与客户联系，确认货物、提示付款。</a:t>
              </a:r>
              <a:endParaRPr lang="zh-CN" altLang="en-US" sz="1800" dirty="0">
                <a:latin typeface="微软雅黑" panose="020B0503020204020204" charset="-122"/>
                <a:ea typeface="微软雅黑" panose="020B0503020204020204" charset="-122"/>
                <a:cs typeface="微软雅黑" panose="020B0503020204020204" charset="-122"/>
              </a:endParaRPr>
            </a:p>
          </p:txBody>
        </p:sp>
        <p:pic>
          <p:nvPicPr>
            <p:cNvPr id="263171" name="图片 6"/>
            <p:cNvPicPr>
              <a:picLocks noChangeAspect="true"/>
            </p:cNvPicPr>
            <p:nvPr/>
          </p:nvPicPr>
          <p:blipFill>
            <a:blip r:embed="rId4"/>
            <a:stretch>
              <a:fillRect/>
            </a:stretch>
          </p:blipFill>
          <p:spPr>
            <a:xfrm>
              <a:off x="500" y="5098"/>
              <a:ext cx="13400" cy="3630"/>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 信用文件和表格</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64194" name="文本框 5"/>
          <p:cNvSpPr txBox="true"/>
          <p:nvPr/>
        </p:nvSpPr>
        <p:spPr>
          <a:xfrm>
            <a:off x="1733550" y="1291590"/>
            <a:ext cx="8724900" cy="1014730"/>
          </a:xfrm>
          <a:prstGeom prst="rect">
            <a:avLst/>
          </a:prstGeom>
          <a:noFill/>
          <a:ln w="9525">
            <a:noFill/>
          </a:ln>
        </p:spPr>
        <p:txBody>
          <a:bodyPr anchor="t" anchorCtr="false">
            <a:spAutoFit/>
          </a:bodyPr>
          <a:p>
            <a:pPr eaLnBrk="0" hangingPunct="0"/>
            <a:r>
              <a:rPr lang="en-US" altLang="zh-CN" sz="2000" b="1" dirty="0">
                <a:solidFill>
                  <a:srgbClr val="FF0000"/>
                </a:solidFill>
                <a:latin typeface="微软雅黑" panose="020B0503020204020204" charset="-122"/>
                <a:ea typeface="微软雅黑" panose="020B0503020204020204" charset="-122"/>
                <a:cs typeface="微软雅黑" panose="020B0503020204020204" charset="-122"/>
              </a:rPr>
              <a:t>7. </a:t>
            </a: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rPr>
              <a:t>逾期追讨函</a:t>
            </a: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  </a:t>
            </a:r>
            <a:endParaRPr lang="zh-CN" altLang="en-US" b="1" dirty="0">
              <a:solidFill>
                <a:srgbClr val="FF0000"/>
              </a:solidFill>
              <a:latin typeface="微软雅黑" panose="020B0503020204020204" charset="-122"/>
              <a:ea typeface="微软雅黑" panose="020B0503020204020204" charset="-122"/>
              <a:cs typeface="微软雅黑" panose="020B0503020204020204" charset="-122"/>
            </a:endParaRPr>
          </a:p>
          <a:p>
            <a:pPr eaLnBrk="0" hangingPunct="0"/>
            <a:r>
              <a:rPr lang="zh-CN" altLang="en-US" sz="2000" dirty="0">
                <a:latin typeface="微软雅黑" panose="020B0503020204020204" charset="-122"/>
                <a:ea typeface="微软雅黑" panose="020B0503020204020204" charset="-122"/>
                <a:cs typeface="微软雅黑" panose="020B0503020204020204" charset="-122"/>
              </a:rPr>
              <a:t>逾期追讨函</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见表</a:t>
            </a:r>
            <a:r>
              <a:rPr lang="en-US" altLang="zh-CN" sz="2000" dirty="0">
                <a:latin typeface="微软雅黑" panose="020B0503020204020204" charset="-122"/>
                <a:ea typeface="微软雅黑" panose="020B0503020204020204" charset="-122"/>
                <a:cs typeface="微软雅黑" panose="020B0503020204020204" charset="-122"/>
              </a:rPr>
              <a:t>3-30)</a:t>
            </a:r>
            <a:r>
              <a:rPr lang="zh-CN" altLang="en-US" sz="2000" dirty="0">
                <a:latin typeface="微软雅黑" panose="020B0503020204020204" charset="-122"/>
                <a:ea typeface="微软雅黑" panose="020B0503020204020204" charset="-122"/>
                <a:cs typeface="微软雅黑" panose="020B0503020204020204" charset="-122"/>
              </a:rPr>
              <a:t>一般在逾期</a:t>
            </a:r>
            <a:r>
              <a:rPr lang="en-US" altLang="zh-CN" sz="2000" dirty="0">
                <a:latin typeface="微软雅黑" panose="020B0503020204020204" charset="-122"/>
                <a:ea typeface="微软雅黑" panose="020B0503020204020204" charset="-122"/>
                <a:cs typeface="微软雅黑" panose="020B0503020204020204" charset="-122"/>
              </a:rPr>
              <a:t>7</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10</a:t>
            </a:r>
            <a:r>
              <a:rPr lang="zh-CN" altLang="en-US" sz="2000" dirty="0">
                <a:latin typeface="微软雅黑" panose="020B0503020204020204" charset="-122"/>
                <a:ea typeface="微软雅黑" panose="020B0503020204020204" charset="-122"/>
                <a:cs typeface="微软雅黑" panose="020B0503020204020204" charset="-122"/>
              </a:rPr>
              <a:t>天向客户发出，逾期追讨函使用的语气相对缓和。</a:t>
            </a:r>
            <a:endParaRPr lang="zh-CN" altLang="en-US" sz="2000" dirty="0">
              <a:latin typeface="微软雅黑" panose="020B0503020204020204" charset="-122"/>
              <a:ea typeface="微软雅黑" panose="020B0503020204020204" charset="-122"/>
              <a:cs typeface="微软雅黑" panose="020B0503020204020204" charset="-122"/>
            </a:endParaRPr>
          </a:p>
        </p:txBody>
      </p:sp>
      <p:pic>
        <p:nvPicPr>
          <p:cNvPr id="264195" name="图片 6"/>
          <p:cNvPicPr>
            <a:picLocks noChangeAspect="true"/>
          </p:cNvPicPr>
          <p:nvPr/>
        </p:nvPicPr>
        <p:blipFill>
          <a:blip r:embed="rId4"/>
          <a:srcRect t="5286" b="6324"/>
          <a:stretch>
            <a:fillRect/>
          </a:stretch>
        </p:blipFill>
        <p:spPr>
          <a:xfrm>
            <a:off x="2011680" y="2411095"/>
            <a:ext cx="8168005" cy="383413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 信用文件和表格</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58950" y="1313180"/>
            <a:ext cx="8674100" cy="5051425"/>
            <a:chOff x="320" y="2465"/>
            <a:chExt cx="13660" cy="7955"/>
          </a:xfrm>
        </p:grpSpPr>
        <p:sp>
          <p:nvSpPr>
            <p:cNvPr id="265218" name="文本框 5"/>
            <p:cNvSpPr txBox="true"/>
            <p:nvPr/>
          </p:nvSpPr>
          <p:spPr>
            <a:xfrm>
              <a:off x="490" y="2465"/>
              <a:ext cx="13320" cy="1501"/>
            </a:xfrm>
            <a:prstGeom prst="rect">
              <a:avLst/>
            </a:prstGeom>
            <a:noFill/>
            <a:ln w="9525">
              <a:noFill/>
            </a:ln>
          </p:spPr>
          <p:txBody>
            <a:bodyPr anchor="t" anchorCtr="false">
              <a:spAutoFit/>
            </a:bodyPr>
            <a:p>
              <a:pPr eaLnBrk="0" hangingPunct="0"/>
              <a:r>
                <a:rPr lang="en-US" altLang="zh-CN" sz="2000" b="1" dirty="0">
                  <a:solidFill>
                    <a:srgbClr val="FF0000"/>
                  </a:solidFill>
                  <a:latin typeface="微软雅黑" panose="020B0503020204020204" charset="-122"/>
                  <a:ea typeface="微软雅黑" panose="020B0503020204020204" charset="-122"/>
                  <a:cs typeface="微软雅黑" panose="020B0503020204020204" charset="-122"/>
                </a:rPr>
                <a:t>8.</a:t>
              </a: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rPr>
                <a:t>逾期催款函</a:t>
              </a:r>
              <a:endParaRPr lang="en-US" altLang="zh-CN" b="1" dirty="0">
                <a:solidFill>
                  <a:srgbClr val="FF0000"/>
                </a:solidFill>
                <a:latin typeface="微软雅黑" panose="020B0503020204020204" charset="-122"/>
                <a:ea typeface="微软雅黑" panose="020B0503020204020204" charset="-122"/>
                <a:cs typeface="微软雅黑" panose="020B0503020204020204" charset="-122"/>
              </a:endParaRPr>
            </a:p>
            <a:p>
              <a:pPr eaLnBrk="0" hangingPunct="0"/>
              <a:r>
                <a:rPr lang="zh-CN" altLang="en-US" sz="1800" dirty="0">
                  <a:latin typeface="微软雅黑" panose="020B0503020204020204" charset="-122"/>
                  <a:ea typeface="微软雅黑" panose="020B0503020204020204" charset="-122"/>
                  <a:cs typeface="微软雅黑" panose="020B0503020204020204" charset="-122"/>
                </a:rPr>
                <a:t>逾期催款函</a:t>
              </a:r>
              <a:r>
                <a:rPr lang="en-US" altLang="zh-CN" sz="1800" dirty="0">
                  <a:latin typeface="微软雅黑" panose="020B0503020204020204" charset="-122"/>
                  <a:ea typeface="微软雅黑" panose="020B0503020204020204" charset="-122"/>
                  <a:cs typeface="微软雅黑" panose="020B0503020204020204" charset="-122"/>
                </a:rPr>
                <a:t>(</a:t>
              </a:r>
              <a:r>
                <a:rPr lang="zh-CN" altLang="en-US" sz="1800" dirty="0">
                  <a:latin typeface="微软雅黑" panose="020B0503020204020204" charset="-122"/>
                  <a:ea typeface="微软雅黑" panose="020B0503020204020204" charset="-122"/>
                  <a:cs typeface="微软雅黑" panose="020B0503020204020204" charset="-122"/>
                </a:rPr>
                <a:t>见表</a:t>
              </a:r>
              <a:r>
                <a:rPr lang="en-US" altLang="zh-CN" sz="1800" dirty="0">
                  <a:latin typeface="微软雅黑" panose="020B0503020204020204" charset="-122"/>
                  <a:ea typeface="微软雅黑" panose="020B0503020204020204" charset="-122"/>
                  <a:cs typeface="微软雅黑" panose="020B0503020204020204" charset="-122"/>
                </a:rPr>
                <a:t>3-31)</a:t>
              </a:r>
              <a:r>
                <a:rPr lang="zh-CN" altLang="en-US" sz="1800" dirty="0">
                  <a:latin typeface="微软雅黑" panose="020B0503020204020204" charset="-122"/>
                  <a:ea typeface="微软雅黑" panose="020B0503020204020204" charset="-122"/>
                  <a:cs typeface="微软雅黑" panose="020B0503020204020204" charset="-122"/>
                </a:rPr>
                <a:t>使用的语气开始加重，对客户施加更大压力，表明企业对此事严肃认真的态度。</a:t>
              </a:r>
              <a:endParaRPr lang="zh-CN" altLang="en-US" sz="1800" dirty="0">
                <a:latin typeface="微软雅黑" panose="020B0503020204020204" charset="-122"/>
                <a:ea typeface="微软雅黑" panose="020B0503020204020204" charset="-122"/>
                <a:cs typeface="微软雅黑" panose="020B0503020204020204" charset="-122"/>
              </a:endParaRPr>
            </a:p>
          </p:txBody>
        </p:sp>
        <p:pic>
          <p:nvPicPr>
            <p:cNvPr id="265219" name="图片 6"/>
            <p:cNvPicPr>
              <a:picLocks noChangeAspect="true"/>
            </p:cNvPicPr>
            <p:nvPr/>
          </p:nvPicPr>
          <p:blipFill>
            <a:blip r:embed="rId4"/>
            <a:stretch>
              <a:fillRect/>
            </a:stretch>
          </p:blipFill>
          <p:spPr>
            <a:xfrm>
              <a:off x="320" y="4063"/>
              <a:ext cx="13660" cy="6357"/>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 信用文件和表格</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20520" y="1245870"/>
            <a:ext cx="8951595" cy="5184775"/>
            <a:chOff x="303" y="2465"/>
            <a:chExt cx="14097" cy="8165"/>
          </a:xfrm>
        </p:grpSpPr>
        <p:sp>
          <p:nvSpPr>
            <p:cNvPr id="266242" name="文本框 5"/>
            <p:cNvSpPr txBox="true"/>
            <p:nvPr/>
          </p:nvSpPr>
          <p:spPr>
            <a:xfrm>
              <a:off x="303" y="2465"/>
              <a:ext cx="14097" cy="1598"/>
            </a:xfrm>
            <a:prstGeom prst="rect">
              <a:avLst/>
            </a:prstGeom>
            <a:noFill/>
            <a:ln w="9525">
              <a:noFill/>
            </a:ln>
          </p:spPr>
          <p:txBody>
            <a:bodyPr anchor="t" anchorCtr="false">
              <a:spAutoFit/>
            </a:bodyPr>
            <a:p>
              <a:pPr eaLnBrk="0" hangingPunct="0"/>
              <a:r>
                <a:rPr lang="en-US" altLang="zh-CN" sz="2000" b="1" dirty="0">
                  <a:solidFill>
                    <a:srgbClr val="FF0000"/>
                  </a:solidFill>
                  <a:latin typeface="微软雅黑" panose="020B0503020204020204" charset="-122"/>
                  <a:ea typeface="微软雅黑" panose="020B0503020204020204" charset="-122"/>
                  <a:cs typeface="微软雅黑" panose="020B0503020204020204" charset="-122"/>
                </a:rPr>
                <a:t>9. </a:t>
              </a: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rPr>
                <a:t>拒绝客户延期支付请求的回复函</a:t>
              </a:r>
              <a:endParaRPr lang="zh-CN" altLang="en-US" b="1" dirty="0">
                <a:solidFill>
                  <a:srgbClr val="FF0000"/>
                </a:solidFill>
                <a:latin typeface="微软雅黑" panose="020B0503020204020204" charset="-122"/>
                <a:ea typeface="微软雅黑" panose="020B0503020204020204" charset="-122"/>
                <a:cs typeface="微软雅黑" panose="020B0503020204020204" charset="-122"/>
              </a:endParaRPr>
            </a:p>
            <a:p>
              <a:pPr eaLnBrk="0" hangingPunct="0"/>
              <a:r>
                <a:rPr lang="zh-CN" altLang="en-US" sz="2000" dirty="0">
                  <a:latin typeface="微软雅黑" panose="020B0503020204020204" charset="-122"/>
                  <a:ea typeface="微软雅黑" panose="020B0503020204020204" charset="-122"/>
                  <a:cs typeface="微软雅黑" panose="020B0503020204020204" charset="-122"/>
                </a:rPr>
                <a:t>拒绝客户延期支付请求的回复函</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见表</a:t>
              </a:r>
              <a:r>
                <a:rPr lang="en-US" altLang="zh-CN" sz="2000" dirty="0">
                  <a:latin typeface="微软雅黑" panose="020B0503020204020204" charset="-122"/>
                  <a:ea typeface="微软雅黑" panose="020B0503020204020204" charset="-122"/>
                  <a:cs typeface="微软雅黑" panose="020B0503020204020204" charset="-122"/>
                </a:rPr>
                <a:t>3-32)</a:t>
              </a:r>
              <a:r>
                <a:rPr lang="zh-CN" altLang="en-US" sz="2000" dirty="0">
                  <a:latin typeface="微软雅黑" panose="020B0503020204020204" charset="-122"/>
                  <a:ea typeface="微软雅黑" panose="020B0503020204020204" charset="-122"/>
                  <a:cs typeface="微软雅黑" panose="020B0503020204020204" charset="-122"/>
                </a:rPr>
                <a:t>须对客户的延期支付请求做出明确的答复。</a:t>
              </a:r>
              <a:endParaRPr lang="zh-CN" altLang="en-US" sz="2000" dirty="0">
                <a:latin typeface="微软雅黑" panose="020B0503020204020204" charset="-122"/>
                <a:ea typeface="微软雅黑" panose="020B0503020204020204" charset="-122"/>
                <a:cs typeface="微软雅黑" panose="020B0503020204020204" charset="-122"/>
              </a:endParaRPr>
            </a:p>
          </p:txBody>
        </p:sp>
        <p:pic>
          <p:nvPicPr>
            <p:cNvPr id="266243" name="图片 6"/>
            <p:cNvPicPr>
              <a:picLocks noChangeAspect="true"/>
            </p:cNvPicPr>
            <p:nvPr/>
          </p:nvPicPr>
          <p:blipFill>
            <a:blip r:embed="rId4"/>
            <a:srcRect t="4420" b="6260"/>
            <a:stretch>
              <a:fillRect/>
            </a:stretch>
          </p:blipFill>
          <p:spPr>
            <a:xfrm>
              <a:off x="1112" y="4224"/>
              <a:ext cx="12480" cy="6406"/>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 赊销政策调整</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67266" name="文本框 8"/>
          <p:cNvSpPr txBox="true"/>
          <p:nvPr/>
        </p:nvSpPr>
        <p:spPr>
          <a:xfrm>
            <a:off x="1771015" y="1332548"/>
            <a:ext cx="8650288" cy="4707890"/>
          </a:xfrm>
          <a:prstGeom prst="rect">
            <a:avLst/>
          </a:prstGeom>
          <a:noFill/>
          <a:ln w="9525">
            <a:noFill/>
          </a:ln>
        </p:spPr>
        <p:txBody>
          <a:bodyPr anchor="t" anchorCtr="false">
            <a:spAutoFit/>
          </a:bodyPr>
          <a:p>
            <a:pPr eaLnBrk="0" fontAlgn="auto" hangingPunct="0">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企业制定、调整和考核赊销政策的方法可以分为两大方法。</a:t>
            </a:r>
            <a:endParaRPr lang="zh-CN" altLang="en-US" sz="2000" dirty="0">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(1) </a:t>
            </a:r>
            <a:r>
              <a:rPr lang="zh-CN" altLang="en-US" sz="2000" b="1" dirty="0">
                <a:latin typeface="微软雅黑" panose="020B0503020204020204" charset="-122"/>
                <a:ea typeface="微软雅黑" panose="020B0503020204020204" charset="-122"/>
                <a:cs typeface="微软雅黑" panose="020B0503020204020204" charset="-122"/>
              </a:rPr>
              <a:t>将各种信用考核数据，如坏账率指标、逾期账款率指标、</a:t>
            </a:r>
            <a:r>
              <a:rPr lang="en-US" altLang="zh-CN" sz="2000" b="1" dirty="0">
                <a:latin typeface="微软雅黑" panose="020B0503020204020204" charset="-122"/>
                <a:ea typeface="微软雅黑" panose="020B0503020204020204" charset="-122"/>
                <a:cs typeface="微软雅黑" panose="020B0503020204020204" charset="-122"/>
              </a:rPr>
              <a:t>DSO</a:t>
            </a:r>
            <a:r>
              <a:rPr lang="zh-CN" altLang="en-US" sz="2000" b="1" dirty="0">
                <a:latin typeface="微软雅黑" panose="020B0503020204020204" charset="-122"/>
                <a:ea typeface="微软雅黑" panose="020B0503020204020204" charset="-122"/>
                <a:cs typeface="微软雅黑" panose="020B0503020204020204" charset="-122"/>
              </a:rPr>
              <a:t>指标、账龄结构指标等控制在某一个具体数值上，以此数据作为考核和调整的标准，数值可以根据行业特点制定。</a:t>
            </a:r>
            <a:endParaRPr lang="zh-CN" altLang="en-US" sz="2000" dirty="0">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pPr>
            <a:r>
              <a:rPr lang="zh-CN" altLang="en-US" sz="2000" b="1" dirty="0">
                <a:latin typeface="微软雅黑" panose="020B0503020204020204" charset="-122"/>
                <a:ea typeface="微软雅黑" panose="020B0503020204020204" charset="-122"/>
                <a:cs typeface="微软雅黑" panose="020B0503020204020204" charset="-122"/>
              </a:rPr>
              <a:t>优点</a:t>
            </a:r>
            <a:r>
              <a:rPr lang="zh-CN" altLang="en-US" sz="2000" dirty="0">
                <a:latin typeface="微软雅黑" panose="020B0503020204020204" charset="-122"/>
                <a:ea typeface="微软雅黑" panose="020B0503020204020204" charset="-122"/>
                <a:cs typeface="微软雅黑" panose="020B0503020204020204" charset="-122"/>
              </a:rPr>
              <a:t>：指标明确，易于信用管理部门执行。</a:t>
            </a:r>
            <a:endParaRPr lang="en-US" altLang="zh-CN" sz="2000" dirty="0">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pPr>
            <a:r>
              <a:rPr lang="zh-CN" altLang="en-US" sz="2000" b="1" dirty="0">
                <a:latin typeface="微软雅黑" panose="020B0503020204020204" charset="-122"/>
                <a:ea typeface="微软雅黑" panose="020B0503020204020204" charset="-122"/>
                <a:cs typeface="微软雅黑" panose="020B0503020204020204" charset="-122"/>
              </a:rPr>
              <a:t>缺点</a:t>
            </a:r>
            <a:r>
              <a:rPr lang="zh-CN" altLang="en-US" sz="2000" dirty="0">
                <a:latin typeface="微软雅黑" panose="020B0503020204020204" charset="-122"/>
                <a:ea typeface="微软雅黑" panose="020B0503020204020204" charset="-122"/>
                <a:cs typeface="微软雅黑" panose="020B0503020204020204" charset="-122"/>
              </a:rPr>
              <a:t>：满足一个数据的要求，可能影响其他数据；缺少总体评价依据。</a:t>
            </a:r>
            <a:endParaRPr lang="zh-CN" altLang="en-US" sz="2000" dirty="0">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(2) </a:t>
            </a:r>
            <a:r>
              <a:rPr lang="zh-CN" altLang="en-US" sz="2000" b="1" dirty="0">
                <a:latin typeface="微软雅黑" panose="020B0503020204020204" charset="-122"/>
                <a:ea typeface="微软雅黑" panose="020B0503020204020204" charset="-122"/>
                <a:cs typeface="微软雅黑" panose="020B0503020204020204" charset="-122"/>
              </a:rPr>
              <a:t>对赊销额与财务成本、管理成本之间关系进行预测，计算出利润最大化时各项数据值。</a:t>
            </a:r>
            <a:endParaRPr lang="zh-CN" altLang="en-US" sz="2000" b="1" dirty="0">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pPr>
            <a:r>
              <a:rPr lang="zh-CN" altLang="en-US" sz="2000" b="1" dirty="0">
                <a:latin typeface="微软雅黑" panose="020B0503020204020204" charset="-122"/>
                <a:ea typeface="微软雅黑" panose="020B0503020204020204" charset="-122"/>
                <a:cs typeface="微软雅黑" panose="020B0503020204020204" charset="-122"/>
              </a:rPr>
              <a:t>优点</a:t>
            </a:r>
            <a:r>
              <a:rPr lang="zh-CN" altLang="en-US" sz="2000" dirty="0">
                <a:latin typeface="微软雅黑" panose="020B0503020204020204" charset="-122"/>
                <a:ea typeface="微软雅黑" panose="020B0503020204020204" charset="-122"/>
                <a:cs typeface="微软雅黑" panose="020B0503020204020204" charset="-122"/>
              </a:rPr>
              <a:t>：追求公司效益最大化，从总体评价出发。</a:t>
            </a:r>
            <a:endParaRPr lang="en-US" altLang="zh-CN" sz="2000" dirty="0">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pPr>
            <a:r>
              <a:rPr lang="zh-CN" altLang="en-US" sz="2000" b="1" dirty="0">
                <a:latin typeface="微软雅黑" panose="020B0503020204020204" charset="-122"/>
                <a:ea typeface="微软雅黑" panose="020B0503020204020204" charset="-122"/>
                <a:cs typeface="微软雅黑" panose="020B0503020204020204" charset="-122"/>
              </a:rPr>
              <a:t>缺点</a:t>
            </a:r>
            <a:r>
              <a:rPr lang="zh-CN" altLang="en-US" sz="2000" dirty="0">
                <a:latin typeface="微软雅黑" panose="020B0503020204020204" charset="-122"/>
                <a:ea typeface="微软雅黑" panose="020B0503020204020204" charset="-122"/>
                <a:cs typeface="微软雅黑" panose="020B0503020204020204" charset="-122"/>
              </a:rPr>
              <a:t>：各项权数和预测标准难于确定。</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六、债权保障措施</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672590" y="1197610"/>
            <a:ext cx="8846820" cy="4878070"/>
            <a:chOff x="0" y="2085"/>
            <a:chExt cx="13932" cy="7682"/>
          </a:xfrm>
        </p:grpSpPr>
        <p:sp>
          <p:nvSpPr>
            <p:cNvPr id="8" name="Rectangle 3"/>
            <p:cNvSpPr txBox="true">
              <a:spLocks noChangeArrowheads="true"/>
            </p:cNvSpPr>
            <p:nvPr/>
          </p:nvSpPr>
          <p:spPr bwMode="auto">
            <a:xfrm>
              <a:off x="0" y="2085"/>
              <a:ext cx="13933" cy="1640"/>
            </a:xfrm>
            <a:prstGeom prst="rect">
              <a:avLst/>
            </a:prstGeom>
            <a:noFill/>
            <a:ln>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just" defTabSz="914400" rtl="0" eaLnBrk="1" fontAlgn="base" latinLnBrk="0" hangingPunct="1">
                <a:lnSpc>
                  <a:spcPct val="120000"/>
                </a:lnSpc>
                <a:spcBef>
                  <a:spcPct val="20000"/>
                </a:spcBef>
                <a:spcAft>
                  <a:spcPct val="0"/>
                </a:spcAft>
                <a:buClr>
                  <a:srgbClr val="FF0000"/>
                </a:buClr>
                <a:buSzTx/>
                <a:buFont typeface="Wingdings" panose="05000000000000000000" pitchFamily="2" charset="2"/>
                <a:buNone/>
                <a:defRPr/>
              </a:pPr>
              <a:r>
                <a:rPr kumimoji="0" lang="zh-CN" altLang="en-US" sz="20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Times New Roman" panose="02020603050405020304" charset="0"/>
                </a:rPr>
                <a:t>对风险较大又必须成交的业务，要规范合同管理，并采用出口信用保险、保理、信用证、动产和不动产抵押、个人或法人担保等债权保障措施。</a:t>
              </a:r>
              <a:endParaRPr kumimoji="0" lang="zh-CN" altLang="en-US" sz="20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Times New Roman" panose="02020603050405020304" charset="0"/>
              </a:endParaRPr>
            </a:p>
          </p:txBody>
        </p:sp>
        <p:grpSp>
          <p:nvGrpSpPr>
            <p:cNvPr id="268294" name="组合 8"/>
            <p:cNvGrpSpPr/>
            <p:nvPr/>
          </p:nvGrpSpPr>
          <p:grpSpPr>
            <a:xfrm>
              <a:off x="338" y="3873"/>
              <a:ext cx="13452" cy="5895"/>
              <a:chOff x="527899" y="2112963"/>
              <a:chExt cx="7660161" cy="4125889"/>
            </a:xfrm>
          </p:grpSpPr>
          <p:grpSp>
            <p:nvGrpSpPr>
              <p:cNvPr id="268295" name="Group 3"/>
              <p:cNvGrpSpPr/>
              <p:nvPr/>
            </p:nvGrpSpPr>
            <p:grpSpPr>
              <a:xfrm>
                <a:off x="1060868" y="4807463"/>
                <a:ext cx="2297502" cy="1389202"/>
                <a:chOff x="-3" y="31"/>
                <a:chExt cx="1162" cy="1566"/>
              </a:xfrm>
            </p:grpSpPr>
            <p:sp>
              <p:nvSpPr>
                <p:cNvPr id="268296" name="Oval 4"/>
                <p:cNvSpPr/>
                <p:nvPr/>
              </p:nvSpPr>
              <p:spPr>
                <a:xfrm>
                  <a:off x="0" y="1166"/>
                  <a:ext cx="1159" cy="362"/>
                </a:xfrm>
                <a:prstGeom prst="ellipse">
                  <a:avLst/>
                </a:prstGeom>
                <a:gradFill rotWithShape="true">
                  <a:gsLst>
                    <a:gs pos="0">
                      <a:srgbClr val="E5EBD5"/>
                    </a:gs>
                    <a:gs pos="50000">
                      <a:srgbClr val="C1CF9D"/>
                    </a:gs>
                    <a:gs pos="100000">
                      <a:srgbClr val="E5EBD5"/>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0" name="AutoShape 5"/>
                <p:cNvSpPr>
                  <a:spLocks noChangeArrowheads="true"/>
                </p:cNvSpPr>
                <p:nvPr/>
              </p:nvSpPr>
              <p:spPr bwMode="auto">
                <a:xfrm>
                  <a:off x="-3" y="31"/>
                  <a:ext cx="1158" cy="1566"/>
                </a:xfrm>
                <a:prstGeom prst="can">
                  <a:avLst>
                    <a:gd name="adj" fmla="val 33197"/>
                  </a:avLst>
                </a:prstGeom>
                <a:solidFill>
                  <a:schemeClr val="accent4">
                    <a:lumMod val="20000"/>
                    <a:lumOff val="80000"/>
                  </a:schemeClr>
                </a:solidFill>
                <a:ln>
                  <a:noFill/>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268298" name="Group 6"/>
              <p:cNvGrpSpPr/>
              <p:nvPr/>
            </p:nvGrpSpPr>
            <p:grpSpPr>
              <a:xfrm>
                <a:off x="1066800" y="3484563"/>
                <a:ext cx="2295525" cy="1365250"/>
                <a:chOff x="0" y="0"/>
                <a:chExt cx="1161" cy="1539"/>
              </a:xfrm>
            </p:grpSpPr>
            <p:sp>
              <p:nvSpPr>
                <p:cNvPr id="268299" name="Oval 7"/>
                <p:cNvSpPr/>
                <p:nvPr/>
              </p:nvSpPr>
              <p:spPr>
                <a:xfrm>
                  <a:off x="0" y="1166"/>
                  <a:ext cx="1159" cy="362"/>
                </a:xfrm>
                <a:prstGeom prst="ellipse">
                  <a:avLst/>
                </a:prstGeom>
                <a:gradFill rotWithShape="true">
                  <a:gsLst>
                    <a:gs pos="0">
                      <a:srgbClr val="E5EBD5"/>
                    </a:gs>
                    <a:gs pos="50000">
                      <a:srgbClr val="C1CF9D"/>
                    </a:gs>
                    <a:gs pos="100000">
                      <a:srgbClr val="E5EBD5"/>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 name="AutoShape 8"/>
                <p:cNvSpPr>
                  <a:spLocks noChangeArrowheads="true"/>
                </p:cNvSpPr>
                <p:nvPr/>
              </p:nvSpPr>
              <p:spPr bwMode="auto">
                <a:xfrm>
                  <a:off x="2" y="0"/>
                  <a:ext cx="1158" cy="1533"/>
                </a:xfrm>
                <a:prstGeom prst="can">
                  <a:avLst>
                    <a:gd name="adj" fmla="val 33197"/>
                  </a:avLst>
                </a:prstGeom>
                <a:solidFill>
                  <a:schemeClr val="bg1">
                    <a:lumMod val="95000"/>
                  </a:schemeClr>
                </a:solidFill>
                <a:ln>
                  <a:noFill/>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268301" name="Group 9"/>
              <p:cNvGrpSpPr/>
              <p:nvPr/>
            </p:nvGrpSpPr>
            <p:grpSpPr>
              <a:xfrm>
                <a:off x="1066800" y="2112963"/>
                <a:ext cx="2295525" cy="1365250"/>
                <a:chOff x="0" y="0"/>
                <a:chExt cx="1161" cy="1539"/>
              </a:xfrm>
            </p:grpSpPr>
            <p:sp>
              <p:nvSpPr>
                <p:cNvPr id="268302" name="Oval 10"/>
                <p:cNvSpPr/>
                <p:nvPr/>
              </p:nvSpPr>
              <p:spPr>
                <a:xfrm>
                  <a:off x="0" y="1166"/>
                  <a:ext cx="1159" cy="362"/>
                </a:xfrm>
                <a:prstGeom prst="ellipse">
                  <a:avLst/>
                </a:prstGeom>
                <a:gradFill rotWithShape="true">
                  <a:gsLst>
                    <a:gs pos="0">
                      <a:srgbClr val="E5EBD5"/>
                    </a:gs>
                    <a:gs pos="50000">
                      <a:srgbClr val="C1CF9D"/>
                    </a:gs>
                    <a:gs pos="100000">
                      <a:srgbClr val="E5EBD5"/>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 name="AutoShape 11"/>
                <p:cNvSpPr>
                  <a:spLocks noChangeArrowheads="true"/>
                </p:cNvSpPr>
                <p:nvPr/>
              </p:nvSpPr>
              <p:spPr bwMode="auto">
                <a:xfrm>
                  <a:off x="2" y="0"/>
                  <a:ext cx="1158" cy="1533"/>
                </a:xfrm>
                <a:prstGeom prst="can">
                  <a:avLst>
                    <a:gd name="adj" fmla="val 33197"/>
                  </a:avLst>
                </a:prstGeom>
                <a:solidFill>
                  <a:schemeClr val="accent1">
                    <a:lumMod val="20000"/>
                    <a:lumOff val="80000"/>
                  </a:schemeClr>
                </a:solidFill>
                <a:ln>
                  <a:noFill/>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293899" name="AutoShape 12"/>
              <p:cNvSpPr>
                <a:spLocks noChangeArrowheads="true"/>
              </p:cNvSpPr>
              <p:nvPr/>
            </p:nvSpPr>
            <p:spPr bwMode="auto">
              <a:xfrm>
                <a:off x="3355084" y="2361426"/>
                <a:ext cx="4721939" cy="911614"/>
              </a:xfrm>
              <a:prstGeom prst="roundRect">
                <a:avLst>
                  <a:gd name="adj" fmla="val 11505"/>
                </a:avLst>
              </a:prstGeom>
              <a:solidFill>
                <a:schemeClr val="accent1">
                  <a:lumMod val="20000"/>
                  <a:lumOff val="80000"/>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Text Box 13"/>
              <p:cNvSpPr txBox="true">
                <a:spLocks noChangeArrowheads="true"/>
              </p:cNvSpPr>
              <p:nvPr/>
            </p:nvSpPr>
            <p:spPr bwMode="auto">
              <a:xfrm>
                <a:off x="856740" y="2518903"/>
                <a:ext cx="2928258" cy="54242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20000"/>
                  </a:lnSpc>
                  <a:spcBef>
                    <a:spcPct val="0"/>
                  </a:spcBef>
                  <a:spcAft>
                    <a:spcPct val="0"/>
                  </a:spcAft>
                  <a:buClr>
                    <a:srgbClr val="FF0000"/>
                  </a:buClr>
                  <a:buSzTx/>
                  <a:buFont typeface="Wingdings" panose="05000000000000000000" pitchFamily="2" charset="2"/>
                  <a:buNone/>
                  <a:defRPr/>
                </a:pPr>
                <a:r>
                  <a:rPr kumimoji="0" lang="en-US" sz="2400" b="1" i="0" u="none" strike="noStrike" kern="120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rPr>
                  <a:t>  </a:t>
                </a:r>
                <a:r>
                  <a:rPr kumimoji="0" lang="en-US" altLang="zh-CN" sz="2400" b="1" i="0" u="none" strike="noStrike" kern="120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400" b="1" i="0" u="none" strike="noStrike" kern="120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rPr>
                  <a:t>、合同规范性</a:t>
                </a:r>
                <a:endParaRPr kumimoji="0" lang="zh-CN" altLang="en-US" sz="2800" b="1" i="0" u="none" strike="noStrike" kern="120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5" name="Text Box 14"/>
              <p:cNvSpPr txBox="true">
                <a:spLocks noChangeArrowheads="true"/>
              </p:cNvSpPr>
              <p:nvPr/>
            </p:nvSpPr>
            <p:spPr bwMode="auto">
              <a:xfrm>
                <a:off x="3784998" y="2336930"/>
                <a:ext cx="4403062" cy="1018349"/>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0" lang="zh-CN" altLang="en-US" sz="1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Times New Roman" panose="02020603050405020304" charset="0"/>
                  </a:rPr>
                  <a:t>首先每一笔交易合同都是可查的，其次合同条款要完备，严密，合法有效，最后要特别小心国际贸易合同问题。</a:t>
                </a:r>
                <a:endParaRPr kumimoji="0" lang="zh-CN" altLang="en-US" sz="1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16" name="Text Box 15"/>
              <p:cNvSpPr txBox="true">
                <a:spLocks noChangeArrowheads="true"/>
              </p:cNvSpPr>
              <p:nvPr/>
            </p:nvSpPr>
            <p:spPr bwMode="auto">
              <a:xfrm>
                <a:off x="859587" y="3976436"/>
                <a:ext cx="2129642" cy="54242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20000"/>
                  </a:lnSpc>
                  <a:spcBef>
                    <a:spcPct val="0"/>
                  </a:spcBef>
                  <a:spcAft>
                    <a:spcPct val="0"/>
                  </a:spcAft>
                  <a:buClr>
                    <a:srgbClr val="FF0000"/>
                  </a:buClr>
                  <a:buSzTx/>
                  <a:buFont typeface="Wingdings" panose="05000000000000000000" pitchFamily="2" charset="2"/>
                  <a:buNone/>
                  <a:defRPr/>
                </a:pPr>
                <a:r>
                  <a:rPr kumimoji="0" 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  </a:t>
                </a:r>
                <a:r>
                  <a:rPr kumimoji="0" lang="en-US" altLang="zh-CN"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、债权保证</a:t>
                </a:r>
                <a:endPar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68308" name="Text Box 16"/>
              <p:cNvSpPr txBox="true"/>
              <p:nvPr/>
            </p:nvSpPr>
            <p:spPr>
              <a:xfrm>
                <a:off x="527899" y="5139874"/>
                <a:ext cx="2456654" cy="1014802"/>
              </a:xfrm>
              <a:prstGeom prst="rect">
                <a:avLst/>
              </a:prstGeom>
              <a:noFill/>
              <a:ln w="9525">
                <a:noFill/>
              </a:ln>
            </p:spPr>
            <p:txBody>
              <a:bodyPr anchor="t" anchorCtr="false">
                <a:spAutoFit/>
              </a:bodyPr>
              <a:p>
                <a:pPr algn="r">
                  <a:lnSpc>
                    <a:spcPct val="120000"/>
                  </a:lnSpc>
                  <a:buClr>
                    <a:srgbClr val="FF0000"/>
                  </a:buClr>
                  <a:buFont typeface="Wingdings" panose="05000000000000000000" pitchFamily="2" charset="2"/>
                </a:pPr>
                <a:r>
                  <a:rPr lang="en-US" altLang="zh-CN" b="1" dirty="0">
                    <a:solidFill>
                      <a:srgbClr val="0000FF"/>
                    </a:solidFill>
                    <a:latin typeface="微软雅黑" panose="020B0503020204020204" charset="-122"/>
                    <a:ea typeface="微软雅黑" panose="020B0503020204020204" charset="-122"/>
                    <a:cs typeface="微软雅黑" panose="020B0503020204020204" charset="-122"/>
                  </a:rPr>
                  <a:t>  3</a:t>
                </a:r>
                <a:r>
                  <a:rPr lang="zh-CN" altLang="en-US" b="1" dirty="0">
                    <a:solidFill>
                      <a:srgbClr val="0000FF"/>
                    </a:solidFill>
                    <a:latin typeface="微软雅黑" panose="020B0503020204020204" charset="-122"/>
                    <a:ea typeface="微软雅黑" panose="020B0503020204020204" charset="-122"/>
                    <a:cs typeface="微软雅黑" panose="020B0503020204020204" charset="-122"/>
                  </a:rPr>
                  <a:t>、其他债权保障措施</a:t>
                </a:r>
                <a:endParaRPr lang="zh-CN" altLang="en-US" b="1" dirty="0">
                  <a:solidFill>
                    <a:srgbClr val="0000FF"/>
                  </a:solidFill>
                  <a:latin typeface="微软雅黑" panose="020B0503020204020204" charset="-122"/>
                  <a:ea typeface="微软雅黑" panose="020B0503020204020204" charset="-122"/>
                  <a:cs typeface="微软雅黑" panose="020B0503020204020204" charset="-122"/>
                </a:endParaRPr>
              </a:p>
            </p:txBody>
          </p:sp>
          <p:sp>
            <p:nvSpPr>
              <p:cNvPr id="293904" name="AutoShape 17"/>
              <p:cNvSpPr>
                <a:spLocks noChangeArrowheads="true"/>
              </p:cNvSpPr>
              <p:nvPr/>
            </p:nvSpPr>
            <p:spPr bwMode="auto">
              <a:xfrm>
                <a:off x="3350813" y="3706976"/>
                <a:ext cx="4837247" cy="911616"/>
              </a:xfrm>
              <a:prstGeom prst="roundRect">
                <a:avLst>
                  <a:gd name="adj" fmla="val 11505"/>
                </a:avLst>
              </a:prstGeom>
              <a:solidFill>
                <a:schemeClr val="bg1">
                  <a:lumMod val="95000"/>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 name="Text Box 18"/>
              <p:cNvSpPr txBox="true">
                <a:spLocks noChangeArrowheads="true"/>
              </p:cNvSpPr>
              <p:nvPr/>
            </p:nvSpPr>
            <p:spPr bwMode="auto">
              <a:xfrm>
                <a:off x="3871834" y="3628239"/>
                <a:ext cx="4264977" cy="78563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marL="0" marR="0" lvl="0" indent="0" algn="just" defTabSz="914400" rtl="0" eaLnBrk="1" fontAlgn="base" latinLnBrk="0" hangingPunct="1">
                  <a:lnSpc>
                    <a:spcPct val="120000"/>
                  </a:lnSpc>
                  <a:spcBef>
                    <a:spcPct val="0"/>
                  </a:spcBef>
                  <a:spcAft>
                    <a:spcPct val="0"/>
                  </a:spcAft>
                  <a:buClr>
                    <a:srgbClr val="FF0000"/>
                  </a:buClr>
                  <a:buSzTx/>
                  <a:buFont typeface="Wingdings" panose="05000000000000000000" pitchFamily="2" charset="2"/>
                  <a:buNone/>
                  <a:defRPr/>
                </a:pPr>
                <a:r>
                  <a:rPr kumimoji="0" lang="zh-CN" altLang="en-US" sz="1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抵押、债务公司股东或主要负责人的个人担保，其他个人担保、法人担保、物的担保等。</a:t>
                </a:r>
                <a:endParaRPr kumimoji="0" lang="zh-CN" altLang="en-US" sz="1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293906" name="AutoShape 19"/>
              <p:cNvSpPr>
                <a:spLocks noChangeArrowheads="true"/>
              </p:cNvSpPr>
              <p:nvPr/>
            </p:nvSpPr>
            <p:spPr bwMode="auto">
              <a:xfrm>
                <a:off x="3350813" y="4998285"/>
                <a:ext cx="4837247" cy="1240567"/>
              </a:xfrm>
              <a:prstGeom prst="roundRect">
                <a:avLst>
                  <a:gd name="adj" fmla="val 11505"/>
                </a:avLst>
              </a:prstGeom>
              <a:solidFill>
                <a:schemeClr val="tx2">
                  <a:lumMod val="20000"/>
                  <a:lumOff val="80000"/>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 name="Text Box 20"/>
              <p:cNvSpPr txBox="true">
                <a:spLocks noChangeArrowheads="true"/>
              </p:cNvSpPr>
              <p:nvPr/>
            </p:nvSpPr>
            <p:spPr bwMode="auto">
              <a:xfrm>
                <a:off x="3735173" y="5049028"/>
                <a:ext cx="4452887" cy="1153079"/>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marL="0" marR="0" lvl="0" indent="0" algn="just" defTabSz="914400" rtl="0" eaLnBrk="1" fontAlgn="base" latinLnBrk="0" hangingPunct="1">
                  <a:lnSpc>
                    <a:spcPct val="120000"/>
                  </a:lnSpc>
                  <a:spcBef>
                    <a:spcPct val="0"/>
                  </a:spcBef>
                  <a:spcAft>
                    <a:spcPct val="0"/>
                  </a:spcAft>
                  <a:buClr>
                    <a:srgbClr val="FF0000"/>
                  </a:buClr>
                  <a:buSzTx/>
                  <a:buFontTx/>
                  <a:buNone/>
                  <a:defRPr/>
                </a:pPr>
                <a:r>
                  <a:rPr kumimoji="0" lang="zh-CN" altLang="en-US" sz="1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Times New Roman" panose="02020603050405020304" charset="0"/>
                  </a:rPr>
                  <a:t>主要有保理、福费廷和信用保险等。这些业务在操作中都有一定的专业技巧，使用时必须严格按照程序操作</a:t>
                </a:r>
                <a:endParaRPr kumimoji="0" lang="zh-CN" altLang="en-US" sz="1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268313" name="AutoShape 21"/>
              <p:cNvSpPr/>
              <p:nvPr/>
            </p:nvSpPr>
            <p:spPr>
              <a:xfrm>
                <a:off x="3354388" y="2646363"/>
                <a:ext cx="533400" cy="381000"/>
              </a:xfrm>
              <a:prstGeom prst="rightArrow">
                <a:avLst>
                  <a:gd name="adj1" fmla="val 50000"/>
                  <a:gd name="adj2" fmla="val 58300"/>
                </a:avLst>
              </a:prstGeom>
              <a:solidFill>
                <a:srgbClr val="FFFFFF"/>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8314" name="AutoShape 22"/>
              <p:cNvSpPr/>
              <p:nvPr/>
            </p:nvSpPr>
            <p:spPr>
              <a:xfrm>
                <a:off x="3362325" y="3935413"/>
                <a:ext cx="533400" cy="381000"/>
              </a:xfrm>
              <a:prstGeom prst="rightArrow">
                <a:avLst>
                  <a:gd name="adj1" fmla="val 50000"/>
                  <a:gd name="adj2" fmla="val 58300"/>
                </a:avLst>
              </a:prstGeom>
              <a:solidFill>
                <a:srgbClr val="FFFFFF"/>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8315" name="AutoShape 23"/>
              <p:cNvSpPr/>
              <p:nvPr/>
            </p:nvSpPr>
            <p:spPr>
              <a:xfrm>
                <a:off x="3352800" y="5281613"/>
                <a:ext cx="533400" cy="381000"/>
              </a:xfrm>
              <a:prstGeom prst="rightArrow">
                <a:avLst>
                  <a:gd name="adj1" fmla="val 50000"/>
                  <a:gd name="adj2" fmla="val 58300"/>
                </a:avLst>
              </a:prstGeom>
              <a:solidFill>
                <a:srgbClr val="FFFFFF"/>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七、信用部门的考核</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69317" name="Rectangle 3"/>
          <p:cNvSpPr>
            <a:spLocks noGrp="true"/>
          </p:cNvSpPr>
          <p:nvPr/>
        </p:nvSpPr>
        <p:spPr>
          <a:xfrm>
            <a:off x="1662430" y="1131253"/>
            <a:ext cx="8867775" cy="5472112"/>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lgn="just" eaLnBrk="1" hangingPunct="1">
              <a:lnSpc>
                <a:spcPct val="120000"/>
              </a:lnSpc>
              <a:buClr>
                <a:srgbClr val="FF0000"/>
              </a:buClr>
              <a:buNone/>
            </a:pPr>
            <a:r>
              <a:rPr lang="zh-CN" altLang="en-US" sz="2400" b="1" dirty="0">
                <a:solidFill>
                  <a:srgbClr val="130401"/>
                </a:solidFill>
                <a:latin typeface="微软雅黑" panose="020B0503020204020204" charset="-122"/>
                <a:ea typeface="微软雅黑" panose="020B0503020204020204" charset="-122"/>
                <a:cs typeface="微软雅黑" panose="020B0503020204020204" charset="-122"/>
              </a:rPr>
              <a:t>信用部门绩效指标</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：应收账款周转天数、</a:t>
            </a:r>
            <a:r>
              <a:rPr lang="en-US" altLang="zh-CN" sz="2400" dirty="0">
                <a:solidFill>
                  <a:srgbClr val="130401"/>
                </a:solidFill>
                <a:latin typeface="微软雅黑" panose="020B0503020204020204" charset="-122"/>
                <a:ea typeface="微软雅黑" panose="020B0503020204020204" charset="-122"/>
                <a:cs typeface="微软雅黑" panose="020B0503020204020204" charset="-122"/>
              </a:rPr>
              <a:t>DSO</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指标、坏帐率、赊销比例和管理费用、企业信用销售利润增长率等。</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algn="just" eaLnBrk="1" hangingPunct="1">
              <a:lnSpc>
                <a:spcPct val="120000"/>
              </a:lnSpc>
              <a:buClr>
                <a:srgbClr val="FF0000"/>
              </a:buClr>
              <a:buNone/>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信用部门的</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人员工资和待遇</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与</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企业信用销售利润增长率</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挂钩。</a:t>
            </a:r>
            <a:endParaRPr lang="zh-CN" altLang="en-US"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algn="just" eaLnBrk="1" hangingPunct="1">
              <a:lnSpc>
                <a:spcPct val="120000"/>
              </a:lnSpc>
              <a:buClr>
                <a:srgbClr val="FF0000"/>
              </a:buClr>
              <a:buNone/>
            </a:pPr>
            <a:endParaRPr lang="zh-CN" altLang="en-US"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algn="just" eaLnBrk="1" hangingPunct="1">
              <a:lnSpc>
                <a:spcPct val="120000"/>
              </a:lnSpc>
              <a:buClr>
                <a:srgbClr val="FF0000"/>
              </a:buClr>
              <a:buNone/>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绩效测算具体方法：</a:t>
            </a:r>
            <a:endParaRPr lang="zh-CN" altLang="en-US"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algn="just" eaLnBrk="1" hangingPunct="1">
              <a:lnSpc>
                <a:spcPct val="120000"/>
              </a:lnSpc>
              <a:buClr>
                <a:srgbClr val="FF0000"/>
              </a:buClr>
              <a:buNone/>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企业信用销售利润增长率</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 A1 </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sym typeface="Wingdings 2" panose="05020102010507070707" pitchFamily="18" charset="2"/>
              </a:rPr>
              <a:t></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 ( P- B1 )- DSO1 / 365 </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sym typeface="Wingdings 2" panose="05020102010507070707" pitchFamily="18" charset="2"/>
              </a:rPr>
              <a:t></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A1 </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sym typeface="Wingdings 2" panose="05020102010507070707" pitchFamily="18" charset="2"/>
              </a:rPr>
              <a:t></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 R-M1] / [A0 </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sym typeface="Wingdings 2" panose="05020102010507070707" pitchFamily="18" charset="2"/>
              </a:rPr>
              <a:t></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 ( P- B0 )- DSO0/365 </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sym typeface="Wingdings 2" panose="05020102010507070707" pitchFamily="18" charset="2"/>
              </a:rPr>
              <a:t></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A0 </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sym typeface="Wingdings 2" panose="05020102010507070707" pitchFamily="18" charset="2"/>
              </a:rPr>
              <a:t></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 R-M0]</a:t>
            </a:r>
            <a:endParaRPr lang="en-US" altLang="zh-CN" sz="20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algn="just" eaLnBrk="1" hangingPunct="1">
              <a:lnSpc>
                <a:spcPct val="120000"/>
              </a:lnSpc>
              <a:buClr>
                <a:srgbClr val="FF0000"/>
              </a:buClr>
              <a:buNone/>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其中：</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A1</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：评估年的总赊销额；</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 B1</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：评估年的坏账率；</a:t>
            </a:r>
            <a:endParaRPr lang="en-US" altLang="zh-CN" sz="20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algn="just" eaLnBrk="1" hangingPunct="1">
              <a:lnSpc>
                <a:spcPct val="120000"/>
              </a:lnSpc>
              <a:buClr>
                <a:srgbClr val="FF0000"/>
              </a:buClr>
              <a:buNone/>
            </a:pP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      A0</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：上年总赊销额；</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     DSO0</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：上年销售未清账期</a:t>
            </a:r>
            <a:endParaRPr lang="en-US" altLang="zh-CN" sz="20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algn="just" eaLnBrk="1" hangingPunct="1">
              <a:lnSpc>
                <a:spcPct val="120000"/>
              </a:lnSpc>
              <a:buClr>
                <a:srgbClr val="FF0000"/>
              </a:buClr>
              <a:buNone/>
            </a:pP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      P</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：销售利润率；       </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 B0</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：上年坏账率；</a:t>
            </a:r>
            <a:endParaRPr lang="en-US" altLang="zh-CN" sz="20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algn="just" eaLnBrk="1" hangingPunct="1">
              <a:lnSpc>
                <a:spcPct val="120000"/>
              </a:lnSpc>
              <a:buClr>
                <a:srgbClr val="FF0000"/>
              </a:buClr>
              <a:buNone/>
            </a:pP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      M0</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：上年的管理费用；   </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R</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：年贷款利率；</a:t>
            </a:r>
            <a:endParaRPr lang="en-US" altLang="zh-CN" sz="20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algn="just" eaLnBrk="1" hangingPunct="1">
              <a:lnSpc>
                <a:spcPct val="120000"/>
              </a:lnSpc>
              <a:buClr>
                <a:srgbClr val="FF0000"/>
              </a:buClr>
              <a:buNone/>
            </a:pP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      M1</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：评估年的管理费用。 </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一、赊销的必要性</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2213928" y="809308"/>
            <a:ext cx="7948612" cy="5743575"/>
            <a:chOff x="880" y="1156"/>
            <a:chExt cx="12517" cy="9045"/>
          </a:xfrm>
        </p:grpSpPr>
        <p:grpSp>
          <p:nvGrpSpPr>
            <p:cNvPr id="215044" name="组合 6"/>
            <p:cNvGrpSpPr/>
            <p:nvPr/>
          </p:nvGrpSpPr>
          <p:grpSpPr>
            <a:xfrm>
              <a:off x="880" y="2801"/>
              <a:ext cx="11722" cy="7400"/>
              <a:chOff x="1503363" y="2567418"/>
              <a:chExt cx="7048874" cy="3338082"/>
            </a:xfrm>
          </p:grpSpPr>
          <p:sp>
            <p:nvSpPr>
              <p:cNvPr id="215045" name="Rectangle 4"/>
              <p:cNvSpPr/>
              <p:nvPr/>
            </p:nvSpPr>
            <p:spPr>
              <a:xfrm rot="430600">
                <a:off x="1799017" y="2567418"/>
                <a:ext cx="2787675" cy="2544762"/>
              </a:xfrm>
              <a:prstGeom prst="rect">
                <a:avLst/>
              </a:prstGeom>
              <a:solidFill>
                <a:schemeClr val="bg1"/>
              </a:solidFill>
              <a:ln w="6350" cap="flat" cmpd="sng">
                <a:solidFill>
                  <a:srgbClr val="969696"/>
                </a:solidFill>
                <a:prstDash val="solid"/>
                <a:miter/>
                <a:headEnd type="none" w="med" len="med"/>
                <a:tailEnd type="none" w="med" len="med"/>
              </a:ln>
            </p:spPr>
            <p:txBody>
              <a:bodyPr wrap="none" lIns="7200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15046" name="Rectangle 5"/>
              <p:cNvSpPr/>
              <p:nvPr/>
            </p:nvSpPr>
            <p:spPr>
              <a:xfrm rot="430600">
                <a:off x="5702931" y="2768418"/>
                <a:ext cx="2849306" cy="2760763"/>
              </a:xfrm>
              <a:prstGeom prst="rect">
                <a:avLst/>
              </a:prstGeom>
              <a:solidFill>
                <a:schemeClr val="bg1"/>
              </a:solidFill>
              <a:ln w="6350" cap="flat" cmpd="sng">
                <a:solidFill>
                  <a:srgbClr val="969696"/>
                </a:solidFill>
                <a:prstDash val="solid"/>
                <a:miter/>
                <a:headEnd type="none" w="med" len="med"/>
                <a:tailEnd type="none" w="med" len="med"/>
              </a:ln>
            </p:spPr>
            <p:txBody>
              <a:bodyPr wrap="none" lIns="7200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0" name="Rectangle 6"/>
              <p:cNvSpPr>
                <a:spLocks noChangeArrowheads="true"/>
              </p:cNvSpPr>
              <p:nvPr/>
            </p:nvSpPr>
            <p:spPr bwMode="auto">
              <a:xfrm rot="430600">
                <a:off x="1503363" y="5314569"/>
                <a:ext cx="6808349" cy="222163"/>
              </a:xfrm>
              <a:prstGeom prst="rect">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15048" name="AutoShape 9"/>
              <p:cNvSpPr/>
              <p:nvPr/>
            </p:nvSpPr>
            <p:spPr>
              <a:xfrm>
                <a:off x="4748213" y="5559425"/>
                <a:ext cx="390525" cy="346075"/>
              </a:xfrm>
              <a:prstGeom prst="triangle">
                <a:avLst>
                  <a:gd name="adj" fmla="val 56819"/>
                </a:avLst>
              </a:prstGeom>
              <a:solidFill>
                <a:srgbClr val="FF6600"/>
              </a:solidFill>
              <a:ln w="6350">
                <a:noFill/>
              </a:ln>
              <a:effectLst>
                <a:prstShdw prst="shdw17" dist="17961" dir="2699999">
                  <a:srgbClr val="993D00"/>
                </a:prstShdw>
              </a:effectLst>
            </p:spPr>
            <p:txBody>
              <a:bodyPr wrap="none" lIns="7200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2" name="TextBox 11"/>
            <p:cNvSpPr txBox="true"/>
            <p:nvPr/>
          </p:nvSpPr>
          <p:spPr>
            <a:xfrm rot="396912">
              <a:off x="1312" y="2483"/>
              <a:ext cx="4920" cy="6690"/>
            </a:xfrm>
            <a:prstGeom prst="rect">
              <a:avLst/>
            </a:prstGeom>
            <a:noFill/>
            <a:ln w="9525">
              <a:noFill/>
            </a:ln>
          </p:spPr>
          <p:txBody>
            <a:bodyPr anchor="t" anchorCtr="false">
              <a:spAutoFit/>
            </a:bodyPr>
            <a:p>
              <a:pPr>
                <a:lnSpc>
                  <a:spcPct val="150000"/>
                </a:lnSpc>
                <a:buClrTx/>
                <a:buFont typeface="Arial" panose="020B0604020202020204" pitchFamily="34" charset="0"/>
              </a:pPr>
              <a:r>
                <a:rPr lang="en-US" altLang="zh-CN" sz="2000" dirty="0">
                  <a:latin typeface="微软雅黑" panose="020B0503020204020204" charset="-122"/>
                  <a:ea typeface="微软雅黑" panose="020B0503020204020204" charset="-122"/>
                  <a:cs typeface="微软雅黑" panose="020B0503020204020204" charset="-122"/>
                </a:rPr>
                <a:t>B</a:t>
              </a:r>
              <a:r>
                <a:rPr lang="zh-CN" altLang="en-US" sz="2000" dirty="0">
                  <a:latin typeface="微软雅黑" panose="020B0503020204020204" charset="-122"/>
                  <a:ea typeface="微软雅黑" panose="020B0503020204020204" charset="-122"/>
                  <a:cs typeface="微软雅黑" panose="020B0503020204020204" charset="-122"/>
                </a:rPr>
                <a:t>公司是一家佛山地区的小企业，日常用品批发，客户多为小商店；平均月营业额为</a:t>
              </a:r>
              <a:r>
                <a:rPr lang="en-US" altLang="zh-CN" sz="2000" dirty="0">
                  <a:latin typeface="微软雅黑" panose="020B0503020204020204" charset="-122"/>
                  <a:ea typeface="微软雅黑" panose="020B0503020204020204" charset="-122"/>
                  <a:cs typeface="微软雅黑" panose="020B0503020204020204" charset="-122"/>
                </a:rPr>
                <a:t>200</a:t>
              </a:r>
              <a:r>
                <a:rPr lang="zh-CN" altLang="en-US" sz="2000" dirty="0">
                  <a:latin typeface="微软雅黑" panose="020B0503020204020204" charset="-122"/>
                  <a:ea typeface="微软雅黑" panose="020B0503020204020204" charset="-122"/>
                  <a:cs typeface="微软雅黑" panose="020B0503020204020204" charset="-122"/>
                </a:rPr>
                <a:t>万，货款平均在外天数为</a:t>
              </a:r>
              <a:r>
                <a:rPr lang="en-US" altLang="zh-CN" sz="2000" dirty="0">
                  <a:solidFill>
                    <a:srgbClr val="FF0000"/>
                  </a:solidFill>
                  <a:latin typeface="微软雅黑" panose="020B0503020204020204" charset="-122"/>
                  <a:ea typeface="微软雅黑" panose="020B0503020204020204" charset="-122"/>
                  <a:cs typeface="微软雅黑" panose="020B0503020204020204" charset="-122"/>
                </a:rPr>
                <a:t>98</a:t>
              </a:r>
              <a:r>
                <a:rPr lang="zh-CN" altLang="en-US" sz="2000" dirty="0">
                  <a:latin typeface="微软雅黑" panose="020B0503020204020204" charset="-122"/>
                  <a:ea typeface="微软雅黑" panose="020B0503020204020204" charset="-122"/>
                  <a:cs typeface="微软雅黑" panose="020B0503020204020204" charset="-122"/>
                </a:rPr>
                <a:t>天，而向供应商取货是</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现金结算</a:t>
              </a:r>
              <a:r>
                <a:rPr lang="zh-CN" altLang="en-US" sz="2000" dirty="0">
                  <a:latin typeface="微软雅黑" panose="020B0503020204020204" charset="-122"/>
                  <a:ea typeface="微软雅黑" panose="020B0503020204020204" charset="-122"/>
                  <a:cs typeface="微软雅黑" panose="020B0503020204020204" charset="-122"/>
                </a:rPr>
                <a:t>；</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r>
                <a:rPr lang="zh-CN" altLang="en-US" sz="2000" dirty="0">
                  <a:latin typeface="微软雅黑" panose="020B0503020204020204" charset="-122"/>
                  <a:ea typeface="微软雅黑" panose="020B0503020204020204" charset="-122"/>
                  <a:cs typeface="微软雅黑" panose="020B0503020204020204" charset="-122"/>
                </a:rPr>
                <a:t>从上述数据，该公司的</a:t>
              </a: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rPr>
                <a:t>现金压力非常重！明显属于弱势企业！</a:t>
              </a:r>
              <a:endParaRPr lang="zh-CN" altLang="en-US" sz="2000" b="1"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215050" name="TextBox 12"/>
            <p:cNvSpPr txBox="true"/>
            <p:nvPr/>
          </p:nvSpPr>
          <p:spPr>
            <a:xfrm rot="417525">
              <a:off x="7667" y="3026"/>
              <a:ext cx="4858" cy="6735"/>
            </a:xfrm>
            <a:prstGeom prst="rect">
              <a:avLst/>
            </a:prstGeom>
            <a:noFill/>
            <a:ln w="9525">
              <a:noFill/>
            </a:ln>
          </p:spPr>
          <p:txBody>
            <a:bodyPr anchor="t" anchorCtr="false">
              <a:spAutoFit/>
            </a:bodyPr>
            <a:p>
              <a:pPr>
                <a:buClrTx/>
                <a:buFont typeface="Arial" panose="020B0604020202020204" pitchFamily="34" charset="0"/>
              </a:pPr>
              <a:r>
                <a:rPr lang="zh-CN" altLang="en-US" sz="1800" dirty="0">
                  <a:latin typeface="微软雅黑" panose="020B0503020204020204" charset="-122"/>
                  <a:ea typeface="微软雅黑" panose="020B0503020204020204" charset="-122"/>
                  <a:cs typeface="微软雅黑" panose="020B0503020204020204" charset="-122"/>
                </a:rPr>
                <a:t>该公司在引入赊销管理系统之初非常疑惑，因为客户都是小商店，能否接受赊销管理是一个疑问？</a:t>
              </a:r>
              <a:endParaRPr lang="zh-CN" altLang="en-US" sz="1800" dirty="0">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sz="1800" dirty="0">
                  <a:latin typeface="微软雅黑" panose="020B0503020204020204" charset="-122"/>
                  <a:ea typeface="微软雅黑" panose="020B0503020204020204" charset="-122"/>
                  <a:cs typeface="微软雅黑" panose="020B0503020204020204" charset="-122"/>
                </a:rPr>
                <a:t>当推行后，发现大部分客户是合作的。现其应收账天数降为</a:t>
              </a:r>
              <a:r>
                <a:rPr lang="en-US" altLang="zh-CN" sz="1800" dirty="0">
                  <a:solidFill>
                    <a:srgbClr val="2EE010"/>
                  </a:solidFill>
                  <a:latin typeface="微软雅黑" panose="020B0503020204020204" charset="-122"/>
                  <a:ea typeface="微软雅黑" panose="020B0503020204020204" charset="-122"/>
                  <a:cs typeface="微软雅黑" panose="020B0503020204020204" charset="-122"/>
                </a:rPr>
                <a:t>60</a:t>
              </a:r>
              <a:r>
                <a:rPr lang="zh-CN" altLang="en-US" sz="1800" dirty="0">
                  <a:latin typeface="微软雅黑" panose="020B0503020204020204" charset="-122"/>
                  <a:ea typeface="微软雅黑" panose="020B0503020204020204" charset="-122"/>
                  <a:cs typeface="微软雅黑" panose="020B0503020204020204" charset="-122"/>
                </a:rPr>
                <a:t>天，因其还款能力提升，所以其供应商亦给予</a:t>
              </a:r>
              <a:r>
                <a:rPr lang="en-US" altLang="zh-CN" sz="1800" dirty="0">
                  <a:solidFill>
                    <a:srgbClr val="2EE010"/>
                  </a:solidFill>
                  <a:latin typeface="微软雅黑" panose="020B0503020204020204" charset="-122"/>
                  <a:ea typeface="微软雅黑" panose="020B0503020204020204" charset="-122"/>
                  <a:cs typeface="微软雅黑" panose="020B0503020204020204" charset="-122"/>
                </a:rPr>
                <a:t>30</a:t>
              </a:r>
              <a:r>
                <a:rPr lang="zh-CN" altLang="en-US" sz="1800" dirty="0">
                  <a:latin typeface="微软雅黑" panose="020B0503020204020204" charset="-122"/>
                  <a:ea typeface="微软雅黑" panose="020B0503020204020204" charset="-122"/>
                  <a:cs typeface="微软雅黑" panose="020B0503020204020204" charset="-122"/>
                </a:rPr>
                <a:t>天的赊销期。原来成本：</a:t>
              </a:r>
              <a:r>
                <a:rPr lang="en-US" altLang="zh-CN" sz="1800" dirty="0">
                  <a:latin typeface="微软雅黑" panose="020B0503020204020204" charset="-122"/>
                  <a:ea typeface="微软雅黑" panose="020B0503020204020204" charset="-122"/>
                  <a:cs typeface="微软雅黑" panose="020B0503020204020204" charset="-122"/>
                </a:rPr>
                <a:t>200÷30×98 = 653</a:t>
              </a:r>
              <a:r>
                <a:rPr lang="zh-CN" altLang="en-US" sz="1800" dirty="0">
                  <a:latin typeface="微软雅黑" panose="020B0503020204020204" charset="-122"/>
                  <a:ea typeface="微软雅黑" panose="020B0503020204020204" charset="-122"/>
                  <a:cs typeface="微软雅黑" panose="020B0503020204020204" charset="-122"/>
                </a:rPr>
                <a:t>万</a:t>
              </a:r>
              <a:endParaRPr lang="en-US" altLang="zh-CN" sz="1800" dirty="0">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sz="1800" dirty="0">
                  <a:latin typeface="微软雅黑" panose="020B0503020204020204" charset="-122"/>
                  <a:ea typeface="微软雅黑" panose="020B0503020204020204" charset="-122"/>
                  <a:cs typeface="微软雅黑" panose="020B0503020204020204" charset="-122"/>
                </a:rPr>
                <a:t>现在成本：</a:t>
              </a:r>
              <a:r>
                <a:rPr lang="en-US" altLang="zh-CN" sz="1800" dirty="0">
                  <a:latin typeface="微软雅黑" panose="020B0503020204020204" charset="-122"/>
                  <a:ea typeface="微软雅黑" panose="020B0503020204020204" charset="-122"/>
                  <a:cs typeface="微软雅黑" panose="020B0503020204020204" charset="-122"/>
                </a:rPr>
                <a:t>200÷30×[98</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(98 </a:t>
              </a:r>
              <a:r>
                <a:rPr lang="zh-CN" altLang="en-US" sz="1800" dirty="0">
                  <a:latin typeface="微软雅黑" panose="020B0503020204020204" charset="-122"/>
                  <a:ea typeface="微软雅黑" panose="020B0503020204020204" charset="-122"/>
                  <a:cs typeface="微软雅黑" panose="020B0503020204020204" charset="-122"/>
                </a:rPr>
                <a:t>－ </a:t>
              </a:r>
              <a:r>
                <a:rPr lang="en-US" altLang="zh-CN" sz="1800" dirty="0">
                  <a:latin typeface="微软雅黑" panose="020B0503020204020204" charset="-122"/>
                  <a:ea typeface="微软雅黑" panose="020B0503020204020204" charset="-122"/>
                  <a:cs typeface="微软雅黑" panose="020B0503020204020204" charset="-122"/>
                </a:rPr>
                <a:t>60)</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30]= 200</a:t>
              </a:r>
              <a:r>
                <a:rPr lang="zh-CN" altLang="en-US" sz="1800" dirty="0">
                  <a:latin typeface="微软雅黑" panose="020B0503020204020204" charset="-122"/>
                  <a:ea typeface="微软雅黑" panose="020B0503020204020204" charset="-122"/>
                  <a:cs typeface="微软雅黑" panose="020B0503020204020204" charset="-122"/>
                </a:rPr>
                <a:t>万</a:t>
              </a:r>
              <a:endParaRPr lang="zh-CN" altLang="en-US" sz="1800" dirty="0">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sz="1800" dirty="0">
                  <a:latin typeface="微软雅黑" panose="020B0503020204020204" charset="-122"/>
                  <a:ea typeface="微软雅黑" panose="020B0503020204020204" charset="-122"/>
                  <a:cs typeface="微软雅黑" panose="020B0503020204020204" charset="-122"/>
                </a:rPr>
                <a:t>总共节省：</a:t>
              </a:r>
              <a:r>
                <a:rPr lang="en-US" altLang="zh-CN" sz="1800" b="1" dirty="0">
                  <a:solidFill>
                    <a:schemeClr val="accent2"/>
                  </a:solidFill>
                  <a:latin typeface="微软雅黑" panose="020B0503020204020204" charset="-122"/>
                  <a:ea typeface="微软雅黑" panose="020B0503020204020204" charset="-122"/>
                  <a:cs typeface="微软雅黑" panose="020B0503020204020204" charset="-122"/>
                </a:rPr>
                <a:t>653</a:t>
              </a:r>
              <a:r>
                <a:rPr lang="zh-CN" altLang="en-US" sz="1800" b="1" dirty="0">
                  <a:solidFill>
                    <a:schemeClr val="accent2"/>
                  </a:solidFill>
                  <a:latin typeface="微软雅黑" panose="020B0503020204020204" charset="-122"/>
                  <a:ea typeface="微软雅黑" panose="020B0503020204020204" charset="-122"/>
                  <a:cs typeface="微软雅黑" panose="020B0503020204020204" charset="-122"/>
                </a:rPr>
                <a:t>－</a:t>
              </a:r>
              <a:r>
                <a:rPr lang="en-US" altLang="zh-CN" sz="1800" b="1" dirty="0">
                  <a:solidFill>
                    <a:schemeClr val="accent2"/>
                  </a:solidFill>
                  <a:latin typeface="微软雅黑" panose="020B0503020204020204" charset="-122"/>
                  <a:ea typeface="微软雅黑" panose="020B0503020204020204" charset="-122"/>
                  <a:cs typeface="微软雅黑" panose="020B0503020204020204" charset="-122"/>
                </a:rPr>
                <a:t>200 = 453</a:t>
              </a:r>
              <a:r>
                <a:rPr lang="zh-CN" altLang="en-US" sz="1800" b="1" dirty="0">
                  <a:solidFill>
                    <a:schemeClr val="accent2"/>
                  </a:solidFill>
                  <a:latin typeface="微软雅黑" panose="020B0503020204020204" charset="-122"/>
                  <a:ea typeface="微软雅黑" panose="020B0503020204020204" charset="-122"/>
                  <a:cs typeface="微软雅黑" panose="020B0503020204020204" charset="-122"/>
                </a:rPr>
                <a:t>万</a:t>
              </a:r>
              <a:endParaRPr lang="zh-CN" altLang="en-US" sz="1800" b="1" dirty="0">
                <a:solidFill>
                  <a:schemeClr val="accent2"/>
                </a:solidFill>
                <a:latin typeface="微软雅黑" panose="020B0503020204020204" charset="-122"/>
                <a:ea typeface="微软雅黑" panose="020B0503020204020204" charset="-122"/>
                <a:cs typeface="微软雅黑" panose="020B0503020204020204" charset="-122"/>
              </a:endParaRPr>
            </a:p>
            <a:p>
              <a:pPr algn="ctr">
                <a:buClrTx/>
                <a:buFont typeface="Arial" panose="020B0604020202020204" pitchFamily="34" charset="0"/>
              </a:pP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rPr>
                <a:t>强势企业</a:t>
              </a:r>
              <a:endParaRPr lang="zh-CN" altLang="en-US" sz="2000" b="1" dirty="0">
                <a:solidFill>
                  <a:srgbClr val="FF0000"/>
                </a:solidFill>
                <a:latin typeface="微软雅黑" panose="020B0503020204020204" charset="-122"/>
                <a:ea typeface="微软雅黑" panose="020B0503020204020204" charset="-122"/>
                <a:cs typeface="微软雅黑" panose="020B0503020204020204" charset="-122"/>
              </a:endParaRPr>
            </a:p>
          </p:txBody>
        </p:sp>
        <p:grpSp>
          <p:nvGrpSpPr>
            <p:cNvPr id="215051" name="Group 18"/>
            <p:cNvGrpSpPr/>
            <p:nvPr/>
          </p:nvGrpSpPr>
          <p:grpSpPr>
            <a:xfrm rot="442021">
              <a:off x="5910" y="4051"/>
              <a:ext cx="1942" cy="3357"/>
              <a:chOff x="2082" y="2014"/>
              <a:chExt cx="149" cy="1791"/>
            </a:xfrm>
          </p:grpSpPr>
          <p:sp>
            <p:nvSpPr>
              <p:cNvPr id="215052" name="Freeform 19"/>
              <p:cNvSpPr/>
              <p:nvPr/>
            </p:nvSpPr>
            <p:spPr>
              <a:xfrm rot="-5400000" flipH="true">
                <a:off x="1249" y="2839"/>
                <a:ext cx="1790" cy="133"/>
              </a:xfrm>
              <a:custGeom>
                <a:avLst/>
                <a:gdLst/>
                <a:ahLst/>
                <a:cxnLst>
                  <a:cxn ang="0">
                    <a:pos x="230" y="0"/>
                  </a:cxn>
                  <a:cxn ang="0">
                    <a:pos x="850" y="0"/>
                  </a:cxn>
                  <a:cxn ang="0">
                    <a:pos x="915" y="0"/>
                  </a:cxn>
                  <a:cxn ang="0">
                    <a:pos x="1080" y="0"/>
                  </a:cxn>
                  <a:cxn ang="0">
                    <a:pos x="541" y="0"/>
                  </a:cxn>
                  <a:cxn ang="0">
                    <a:pos x="0" y="0"/>
                  </a:cxn>
                  <a:cxn ang="0">
                    <a:pos x="165" y="0"/>
                  </a:cxn>
                  <a:cxn ang="0">
                    <a:pos x="230" y="0"/>
                  </a:cxn>
                </a:cxnLst>
                <a:pathLst>
                  <a:path w="1924" h="1281">
                    <a:moveTo>
                      <a:pt x="408" y="0"/>
                    </a:moveTo>
                    <a:lnTo>
                      <a:pt x="1515" y="0"/>
                    </a:lnTo>
                    <a:lnTo>
                      <a:pt x="1632" y="699"/>
                    </a:lnTo>
                    <a:lnTo>
                      <a:pt x="1924" y="699"/>
                    </a:lnTo>
                    <a:lnTo>
                      <a:pt x="962" y="1281"/>
                    </a:lnTo>
                    <a:lnTo>
                      <a:pt x="0" y="699"/>
                    </a:lnTo>
                    <a:lnTo>
                      <a:pt x="292" y="699"/>
                    </a:lnTo>
                    <a:lnTo>
                      <a:pt x="408" y="0"/>
                    </a:lnTo>
                    <a:close/>
                  </a:path>
                </a:pathLst>
              </a:custGeom>
              <a:gradFill rotWithShape="false">
                <a:gsLst>
                  <a:gs pos="0">
                    <a:srgbClr val="F2D7E4"/>
                  </a:gs>
                  <a:gs pos="100000">
                    <a:srgbClr val="CF6D9E"/>
                  </a:gs>
                </a:gsLst>
                <a:lin ang="5400000" scaled="true"/>
                <a:tileRect/>
              </a:gradFill>
              <a:ln w="4763">
                <a:noFill/>
              </a:ln>
            </p:spPr>
            <p:txBody>
              <a:bodyPr/>
              <a:p>
                <a:endParaRPr lang="zh-CN" altLang="en-US">
                  <a:latin typeface="微软雅黑" panose="020B0503020204020204" charset="-122"/>
                  <a:ea typeface="微软雅黑" panose="020B0503020204020204" charset="-122"/>
                </a:endParaRPr>
              </a:p>
            </p:txBody>
          </p:sp>
          <p:sp>
            <p:nvSpPr>
              <p:cNvPr id="215053" name="Freeform 20"/>
              <p:cNvSpPr/>
              <p:nvPr/>
            </p:nvSpPr>
            <p:spPr>
              <a:xfrm rot="-5400000" flipH="true">
                <a:off x="1738" y="2414"/>
                <a:ext cx="893" cy="84"/>
              </a:xfrm>
              <a:custGeom>
                <a:avLst/>
                <a:gdLst/>
                <a:ahLst/>
                <a:cxnLst>
                  <a:cxn ang="0">
                    <a:pos x="0" y="0"/>
                  </a:cxn>
                  <a:cxn ang="0">
                    <a:pos x="531" y="0"/>
                  </a:cxn>
                  <a:cxn ang="0">
                    <a:pos x="531" y="0"/>
                  </a:cxn>
                  <a:cxn ang="0">
                    <a:pos x="0" y="0"/>
                  </a:cxn>
                  <a:cxn ang="0">
                    <a:pos x="0" y="0"/>
                  </a:cxn>
                </a:cxnLst>
                <a:pathLst>
                  <a:path w="962" h="814">
                    <a:moveTo>
                      <a:pt x="0" y="0"/>
                    </a:moveTo>
                    <a:lnTo>
                      <a:pt x="962" y="582"/>
                    </a:lnTo>
                    <a:lnTo>
                      <a:pt x="962" y="814"/>
                    </a:lnTo>
                    <a:lnTo>
                      <a:pt x="0" y="174"/>
                    </a:lnTo>
                    <a:lnTo>
                      <a:pt x="0" y="0"/>
                    </a:lnTo>
                    <a:close/>
                  </a:path>
                </a:pathLst>
              </a:custGeom>
              <a:solidFill>
                <a:srgbClr val="CF6D9E"/>
              </a:solidFill>
              <a:ln w="4763">
                <a:noFill/>
              </a:ln>
            </p:spPr>
            <p:txBody>
              <a:bodyPr/>
              <a:p>
                <a:endParaRPr lang="zh-CN" altLang="en-US">
                  <a:latin typeface="微软雅黑" panose="020B0503020204020204" charset="-122"/>
                  <a:ea typeface="微软雅黑" panose="020B0503020204020204" charset="-122"/>
                </a:endParaRPr>
              </a:p>
            </p:txBody>
          </p:sp>
          <p:sp>
            <p:nvSpPr>
              <p:cNvPr id="215054" name="Freeform 21"/>
              <p:cNvSpPr/>
              <p:nvPr/>
            </p:nvSpPr>
            <p:spPr>
              <a:xfrm rot="-5400000" flipH="true">
                <a:off x="1736" y="3294"/>
                <a:ext cx="897" cy="84"/>
              </a:xfrm>
              <a:custGeom>
                <a:avLst/>
                <a:gdLst/>
                <a:ahLst/>
                <a:cxnLst>
                  <a:cxn ang="0">
                    <a:pos x="0" y="0"/>
                  </a:cxn>
                  <a:cxn ang="0">
                    <a:pos x="0" y="0"/>
                  </a:cxn>
                  <a:cxn ang="0">
                    <a:pos x="549" y="0"/>
                  </a:cxn>
                  <a:cxn ang="0">
                    <a:pos x="549" y="0"/>
                  </a:cxn>
                  <a:cxn ang="0">
                    <a:pos x="0" y="0"/>
                  </a:cxn>
                </a:cxnLst>
                <a:pathLst>
                  <a:path w="962" h="814">
                    <a:moveTo>
                      <a:pt x="0" y="582"/>
                    </a:moveTo>
                    <a:lnTo>
                      <a:pt x="0" y="814"/>
                    </a:lnTo>
                    <a:lnTo>
                      <a:pt x="962" y="174"/>
                    </a:lnTo>
                    <a:lnTo>
                      <a:pt x="962" y="0"/>
                    </a:lnTo>
                    <a:lnTo>
                      <a:pt x="0" y="582"/>
                    </a:lnTo>
                    <a:close/>
                  </a:path>
                </a:pathLst>
              </a:custGeom>
              <a:solidFill>
                <a:srgbClr val="CF6D9E"/>
              </a:solidFill>
              <a:ln w="4763">
                <a:noFill/>
              </a:ln>
            </p:spPr>
            <p:txBody>
              <a:bodyPr/>
              <a:p>
                <a:endParaRPr lang="zh-CN" altLang="en-US">
                  <a:latin typeface="微软雅黑" panose="020B0503020204020204" charset="-122"/>
                  <a:ea typeface="微软雅黑" panose="020B0503020204020204" charset="-122"/>
                </a:endParaRPr>
              </a:p>
            </p:txBody>
          </p:sp>
        </p:grpSp>
        <p:sp>
          <p:nvSpPr>
            <p:cNvPr id="3" name="Rectangle 2"/>
            <p:cNvSpPr>
              <a:spLocks noGrp="true" noChangeArrowheads="true"/>
            </p:cNvSpPr>
            <p:nvPr/>
          </p:nvSpPr>
          <p:spPr>
            <a:xfrm>
              <a:off x="1112" y="1156"/>
              <a:ext cx="12285" cy="888"/>
            </a:xfrm>
            <a:prstGeom prst="rect">
              <a:avLst/>
            </a:prstGeom>
            <a:noFill/>
            <a:ln w="9525">
              <a:noFill/>
              <a:miter/>
            </a:ln>
          </p:spPr>
          <p:txBody>
            <a:bodyPr vert="horz" wrap="square" lIns="91440" tIns="45720" rIns="91440" bIns="45720" numCol="1" anchor="ctr" anchorCtr="false" compatLnSpc="tru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B</a:t>
              </a:r>
              <a:r>
                <a:rPr kumimoji="0" lang="zh-CN" altLang="en-US" sz="32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公司（</a:t>
              </a:r>
              <a:r>
                <a:rPr kumimoji="0" lang="zh-CN" altLang="en-US" sz="3200" b="0" i="0" u="none" strike="noStrike" kern="0" cap="none" spc="0" normalizeH="0" baseline="0" noProof="0" dirty="0">
                  <a:ln>
                    <a:noFill/>
                  </a:ln>
                  <a:solidFill>
                    <a:srgbClr val="CC3300"/>
                  </a:solidFill>
                  <a:effectLst/>
                  <a:uLnTx/>
                  <a:uFillTx/>
                  <a:latin typeface="微软雅黑" panose="020B0503020204020204" charset="-122"/>
                  <a:ea typeface="微软雅黑" panose="020B0503020204020204" charset="-122"/>
                  <a:cs typeface="微软雅黑" panose="020B0503020204020204" charset="-122"/>
                </a:rPr>
                <a:t>弱势</a:t>
              </a:r>
              <a:r>
                <a:rPr kumimoji="0" lang="zh-CN" altLang="en-US" sz="3200" b="0" i="0" u="none" strike="noStrike" kern="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   </a:t>
              </a:r>
              <a:r>
                <a:rPr kumimoji="0" lang="en-US" altLang="zh-CN" sz="3200" b="0" i="0" u="none" strike="noStrike" kern="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3200" b="0" i="0" u="none" strike="noStrike" kern="0" cap="none" spc="0" normalizeH="0" baseline="0" noProof="0" dirty="0">
                  <a:ln>
                    <a:noFill/>
                  </a:ln>
                  <a:solidFill>
                    <a:srgbClr val="2EE010"/>
                  </a:solidFill>
                  <a:effectLst/>
                  <a:uLnTx/>
                  <a:uFillTx/>
                  <a:latin typeface="微软雅黑" panose="020B0503020204020204" charset="-122"/>
                  <a:ea typeface="微软雅黑" panose="020B0503020204020204" charset="-122"/>
                  <a:cs typeface="微软雅黑" panose="020B0503020204020204" charset="-122"/>
                </a:rPr>
                <a:t>强势</a:t>
              </a:r>
              <a:r>
                <a:rPr kumimoji="0" lang="zh-CN" altLang="en-US" sz="32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）的故事</a:t>
              </a:r>
              <a:endParaRPr kumimoji="0" lang="zh-CN" altLang="en-US" sz="32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15056" name="AutoShape 4"/>
            <p:cNvSpPr/>
            <p:nvPr/>
          </p:nvSpPr>
          <p:spPr>
            <a:xfrm>
              <a:off x="4932" y="1487"/>
              <a:ext cx="1020" cy="227"/>
            </a:xfrm>
            <a:prstGeom prst="rightArrow">
              <a:avLst>
                <a:gd name="adj1" fmla="val 50000"/>
                <a:gd name="adj2" fmla="val 112005"/>
              </a:avLst>
            </a:prstGeom>
            <a:solidFill>
              <a:schemeClr val="bg1"/>
            </a:solidFill>
            <a:ln w="9525" cap="flat" cmpd="sng">
              <a:solidFill>
                <a:srgbClr val="0000FF"/>
              </a:solidFill>
              <a:prstDash val="solid"/>
              <a:miter/>
              <a:headEnd type="none" w="med" len="med"/>
              <a:tailEnd type="none" w="med" len="med"/>
            </a:ln>
          </p:spPr>
          <p:txBody>
            <a:bodyPr wrap="none" anchor="ctr" anchorCtr="false"/>
            <a:p>
              <a:pPr marL="342900" indent="-342900" algn="ctr">
                <a:spcBef>
                  <a:spcPct val="20000"/>
                </a:spcBef>
                <a:buClr>
                  <a:srgbClr val="0000CC"/>
                </a:buClr>
                <a:buFont typeface="Wingdings" panose="05000000000000000000" pitchFamily="2" charset="2"/>
              </a:pPr>
              <a:endParaRPr lang="zh-CN" altLang="en-US" sz="3200" dirty="0">
                <a:solidFill>
                  <a:srgbClr val="0000FF"/>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一、赊销的必要性</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99685" name="Rectangle 2"/>
          <p:cNvSpPr>
            <a:spLocks noGrp="true" noChangeArrowheads="true"/>
          </p:cNvSpPr>
          <p:nvPr/>
        </p:nvSpPr>
        <p:spPr>
          <a:xfrm>
            <a:off x="2195830" y="1096328"/>
            <a:ext cx="7800975" cy="563563"/>
          </a:xfrm>
          <a:prstGeom prst="rect">
            <a:avLst/>
          </a:prstGeom>
          <a:noFill/>
          <a:ln w="9525">
            <a:noFill/>
            <a:miter/>
          </a:ln>
        </p:spPr>
        <p:txBody>
          <a:bodyPr vert="horz" wrap="square" lIns="91440" tIns="45720" rIns="91440" bIns="45720" numCol="1" anchor="ctr" anchorCtr="false" compatLnSpc="tru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j-cs"/>
              </a:rPr>
              <a:t>案例：赊销能提升企业竞争力</a:t>
            </a:r>
            <a:endParaRPr kumimoji="1" lang="zh-CN" altLang="en-US" sz="32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j-cs"/>
            </a:endParaRPr>
          </a:p>
        </p:txBody>
      </p:sp>
      <p:sp>
        <p:nvSpPr>
          <p:cNvPr id="216069" name="Rectangle 3"/>
          <p:cNvSpPr>
            <a:spLocks noGrp="true"/>
          </p:cNvSpPr>
          <p:nvPr/>
        </p:nvSpPr>
        <p:spPr>
          <a:xfrm>
            <a:off x="2010093" y="1947228"/>
            <a:ext cx="8218487" cy="2081212"/>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eaLnBrk="1" hangingPunct="1">
              <a:lnSpc>
                <a:spcPts val="2400"/>
              </a:lnSpc>
            </a:pPr>
            <a:r>
              <a:rPr lang="zh-CN" altLang="en-US" sz="2400" dirty="0">
                <a:latin typeface="微软雅黑" panose="020B0503020204020204" charset="-122"/>
                <a:ea typeface="微软雅黑" panose="020B0503020204020204" charset="-122"/>
                <a:cs typeface="微软雅黑" panose="020B0503020204020204" charset="-122"/>
              </a:rPr>
              <a:t>如何在不增加投资的情况下，增加营运资金？</a:t>
            </a:r>
            <a:endParaRPr lang="zh-CN" altLang="en-US" sz="2400" dirty="0">
              <a:latin typeface="微软雅黑" panose="020B0503020204020204" charset="-122"/>
              <a:ea typeface="微软雅黑" panose="020B0503020204020204" charset="-122"/>
              <a:cs typeface="微软雅黑" panose="020B0503020204020204" charset="-122"/>
            </a:endParaRPr>
          </a:p>
          <a:p>
            <a:pPr eaLnBrk="1" hangingPunct="1">
              <a:lnSpc>
                <a:spcPts val="2400"/>
              </a:lnSpc>
            </a:pPr>
            <a:r>
              <a:rPr lang="zh-TW" altLang="en-US" sz="2400" dirty="0">
                <a:latin typeface="微软雅黑" panose="020B0503020204020204" charset="-122"/>
                <a:ea typeface="微软雅黑" panose="020B0503020204020204" charset="-122"/>
                <a:cs typeface="微软雅黑" panose="020B0503020204020204" charset="-122"/>
              </a:rPr>
              <a:t>假</a:t>
            </a:r>
            <a:r>
              <a:rPr lang="zh-CN" altLang="en-US" sz="2400" dirty="0">
                <a:latin typeface="微软雅黑" panose="020B0503020204020204" charset="-122"/>
                <a:ea typeface="微软雅黑" panose="020B0503020204020204" charset="-122"/>
                <a:cs typeface="微软雅黑" panose="020B0503020204020204" charset="-122"/>
              </a:rPr>
              <a:t>设</a:t>
            </a:r>
            <a:r>
              <a:rPr lang="zh-TW" altLang="en-US" sz="2400" dirty="0">
                <a:latin typeface="微软雅黑" panose="020B0503020204020204" charset="-122"/>
                <a:ea typeface="微软雅黑" panose="020B0503020204020204" charset="-122"/>
                <a:cs typeface="微软雅黑" panose="020B0503020204020204" charset="-122"/>
              </a:rPr>
              <a:t>年</a:t>
            </a:r>
            <a:r>
              <a:rPr lang="zh-CN" altLang="zh-TW" sz="2400" dirty="0">
                <a:latin typeface="微软雅黑" panose="020B0503020204020204" charset="-122"/>
                <a:ea typeface="微软雅黑" panose="020B0503020204020204" charset="-122"/>
                <a:cs typeface="微软雅黑" panose="020B0503020204020204" charset="-122"/>
              </a:rPr>
              <a:t>销售额为</a:t>
            </a:r>
            <a:r>
              <a:rPr lang="en-US" altLang="zh-CN" sz="2400" dirty="0">
                <a:latin typeface="微软雅黑" panose="020B0503020204020204" charset="-122"/>
                <a:ea typeface="微软雅黑" panose="020B0503020204020204" charset="-122"/>
                <a:cs typeface="微软雅黑" panose="020B0503020204020204" charset="-122"/>
              </a:rPr>
              <a:t>1000</a:t>
            </a:r>
            <a:r>
              <a:rPr lang="zh-CN" altLang="en-US" sz="2400" dirty="0">
                <a:latin typeface="微软雅黑" panose="020B0503020204020204" charset="-122"/>
                <a:ea typeface="微软雅黑" panose="020B0503020204020204" charset="-122"/>
                <a:cs typeface="微软雅黑" panose="020B0503020204020204" charset="-122"/>
              </a:rPr>
              <a:t>万</a:t>
            </a:r>
            <a:r>
              <a:rPr lang="zh-TW" altLang="en-US" sz="2400" dirty="0">
                <a:latin typeface="微软雅黑" panose="020B0503020204020204" charset="-122"/>
                <a:ea typeface="微软雅黑" panose="020B0503020204020204" charset="-122"/>
                <a:cs typeface="微软雅黑" panose="020B0503020204020204" charset="-122"/>
              </a:rPr>
              <a:t>，利率</a:t>
            </a:r>
            <a:r>
              <a:rPr lang="zh-CN" altLang="zh-TW" sz="2400" dirty="0">
                <a:latin typeface="微软雅黑" panose="020B0503020204020204" charset="-122"/>
                <a:ea typeface="微软雅黑" panose="020B0503020204020204" charset="-122"/>
                <a:cs typeface="微软雅黑" panose="020B0503020204020204" charset="-122"/>
              </a:rPr>
              <a:t>为</a:t>
            </a:r>
            <a:r>
              <a:rPr lang="zh-TW" altLang="en-US" sz="2400" dirty="0">
                <a:latin typeface="微软雅黑" panose="020B0503020204020204" charset="-122"/>
                <a:ea typeface="微软雅黑" panose="020B0503020204020204" charset="-122"/>
                <a:cs typeface="微软雅黑" panose="020B0503020204020204" charset="-122"/>
              </a:rPr>
              <a:t> 10%。</a:t>
            </a:r>
            <a:endParaRPr lang="zh-TW" altLang="en-US" sz="2400" dirty="0">
              <a:latin typeface="微软雅黑" panose="020B0503020204020204" charset="-122"/>
              <a:ea typeface="微软雅黑" panose="020B0503020204020204" charset="-122"/>
              <a:cs typeface="微软雅黑" panose="020B0503020204020204" charset="-122"/>
            </a:endParaRPr>
          </a:p>
          <a:p>
            <a:pPr eaLnBrk="1" hangingPunct="1">
              <a:lnSpc>
                <a:spcPts val="2400"/>
              </a:lnSpc>
            </a:pPr>
            <a:r>
              <a:rPr lang="zh-CN" altLang="en-US" sz="2400" dirty="0">
                <a:latin typeface="微软雅黑" panose="020B0503020204020204" charset="-122"/>
                <a:ea typeface="微软雅黑" panose="020B0503020204020204" charset="-122"/>
                <a:cs typeface="微软雅黑" panose="020B0503020204020204" charset="-122"/>
              </a:rPr>
              <a:t>只要我们能控制时间，将</a:t>
            </a:r>
            <a:r>
              <a:rPr lang="zh-CN" altLang="en-US" sz="2400" b="1" dirty="0">
                <a:solidFill>
                  <a:srgbClr val="FF3300"/>
                </a:solidFill>
                <a:latin typeface="微软雅黑" panose="020B0503020204020204" charset="-122"/>
                <a:ea typeface="微软雅黑" panose="020B0503020204020204" charset="-122"/>
                <a:cs typeface="微软雅黑" panose="020B0503020204020204" charset="-122"/>
              </a:rPr>
              <a:t>货款平均在外天数</a:t>
            </a:r>
            <a:r>
              <a:rPr lang="zh-CN" altLang="en-US" sz="2400" dirty="0">
                <a:latin typeface="微软雅黑" panose="020B0503020204020204" charset="-122"/>
                <a:ea typeface="微软雅黑" panose="020B0503020204020204" charset="-122"/>
                <a:cs typeface="微软雅黑" panose="020B0503020204020204" charset="-122"/>
              </a:rPr>
              <a:t>减少，营运资金即能马上增加。</a:t>
            </a:r>
            <a:endParaRPr lang="zh-CN" altLang="en-US" sz="2400" dirty="0">
              <a:latin typeface="微软雅黑" panose="020B0503020204020204" charset="-122"/>
              <a:ea typeface="微软雅黑" panose="020B0503020204020204" charset="-122"/>
              <a:cs typeface="微软雅黑" panose="020B0503020204020204" charset="-122"/>
            </a:endParaRPr>
          </a:p>
        </p:txBody>
      </p:sp>
      <p:graphicFrame>
        <p:nvGraphicFramePr>
          <p:cNvPr id="237651" name="Group 83"/>
          <p:cNvGraphicFramePr>
            <a:graphicFrameLocks noGrp="true"/>
          </p:cNvGraphicFramePr>
          <p:nvPr/>
        </p:nvGraphicFramePr>
        <p:xfrm>
          <a:off x="2029143" y="3526790"/>
          <a:ext cx="8075613" cy="2743200"/>
        </p:xfrm>
        <a:graphic>
          <a:graphicData uri="http://schemas.openxmlformats.org/drawingml/2006/table">
            <a:tbl>
              <a:tblPr/>
              <a:tblGrid>
                <a:gridCol w="711200"/>
                <a:gridCol w="1504950"/>
                <a:gridCol w="1333500"/>
                <a:gridCol w="1277937"/>
                <a:gridCol w="1584325"/>
                <a:gridCol w="1663700"/>
              </a:tblGrid>
              <a:tr h="1455942">
                <a:tc>
                  <a:txBody>
                    <a:bodyPr/>
                    <a:lstStyle/>
                    <a:p>
                      <a:pPr marL="0" marR="0" lvl="0" indent="0" algn="ctr" defTabSz="914400" rtl="0" eaLnBrk="0" fontAlgn="base" latinLnBrk="0" hangingPunct="0">
                        <a:spcBef>
                          <a:spcPct val="0"/>
                        </a:spcBef>
                        <a:spcAft>
                          <a:spcPct val="0"/>
                        </a:spcAft>
                        <a:buClr>
                          <a:schemeClr val="hlink"/>
                        </a:buClr>
                        <a:buSzTx/>
                        <a:buFont typeface="Wingdings" panose="05000000000000000000" pitchFamily="2" charset="2"/>
                        <a:buNone/>
                      </a:pPr>
                      <a:r>
                        <a:rPr kumimoji="0" lang="zh-CN" altLang="en-US" sz="2200" b="1" i="0" u="none" strike="noStrike" cap="none" normalizeH="0" baseline="0" dirty="0">
                          <a:ln>
                            <a:noFill/>
                          </a:ln>
                          <a:solidFill>
                            <a:schemeClr val="tx1"/>
                          </a:solidFill>
                          <a:effectLst/>
                          <a:latin typeface="微软雅黑" panose="020B0503020204020204" charset="-122"/>
                          <a:ea typeface="微软雅黑" panose="020B0503020204020204" charset="-122"/>
                        </a:rPr>
                        <a:t>情况</a:t>
                      </a:r>
                      <a:endParaRPr kumimoji="0" lang="zh-CN" altLang="en-US" sz="2200" b="1"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marL="90000" marR="90000" marT="46806" marB="46806" anchor="ctr" horzOverflow="overflow">
                    <a:lnL w="38100" cap="flat" cmpd="thinThick" algn="ctr">
                      <a:solidFill>
                        <a:schemeClr val="tx1"/>
                      </a:solidFill>
                      <a:prstDash val="solid"/>
                      <a:round/>
                      <a:headEnd type="none" w="med" len="med"/>
                      <a:tailEnd type="none" w="med" len="med"/>
                    </a:lnL>
                    <a:lnR w="38100" cap="flat" cmpd="thinThick" algn="ctr">
                      <a:solidFill>
                        <a:schemeClr val="tx1"/>
                      </a:solidFill>
                      <a:prstDash val="solid"/>
                      <a:round/>
                      <a:headEnd type="none" w="med" len="med"/>
                      <a:tailEnd type="none" w="med" len="med"/>
                    </a:lnR>
                    <a:lnT w="38100" cap="flat" cmpd="thinThick" algn="ctr">
                      <a:solidFill>
                        <a:schemeClr val="tx1"/>
                      </a:solidFill>
                      <a:prstDash val="solid"/>
                      <a:round/>
                      <a:headEnd type="none" w="med" len="med"/>
                      <a:tailEnd type="none" w="med" len="med"/>
                    </a:lnT>
                    <a:lnB w="38100" cap="flat" cmpd="thinThick"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
                          <a:schemeClr val="hlink"/>
                        </a:buClr>
                        <a:buSzTx/>
                        <a:buFont typeface="Wingdings" panose="05000000000000000000" pitchFamily="2" charset="2"/>
                        <a:buNone/>
                      </a:pPr>
                      <a:r>
                        <a:rPr kumimoji="0" lang="zh-CN" altLang="en-US" sz="2200" b="1" i="0" u="none" strike="noStrike" cap="none" normalizeH="0" baseline="0" dirty="0">
                          <a:ln>
                            <a:noFill/>
                          </a:ln>
                          <a:solidFill>
                            <a:schemeClr val="tx1"/>
                          </a:solidFill>
                          <a:effectLst/>
                          <a:latin typeface="微软雅黑" panose="020B0503020204020204" charset="-122"/>
                          <a:ea typeface="微软雅黑" panose="020B0503020204020204" charset="-122"/>
                        </a:rPr>
                        <a:t>货款</a:t>
                      </a:r>
                      <a:endParaRPr kumimoji="0" lang="zh-TW" altLang="en-US" sz="2200" b="1"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ctr" defTabSz="914400" rtl="0" eaLnBrk="0" fontAlgn="base" latinLnBrk="0" hangingPunct="0">
                        <a:spcBef>
                          <a:spcPct val="0"/>
                        </a:spcBef>
                        <a:spcAft>
                          <a:spcPct val="0"/>
                        </a:spcAft>
                        <a:buClr>
                          <a:schemeClr val="hlink"/>
                        </a:buClr>
                        <a:buSzTx/>
                        <a:buFont typeface="Wingdings" panose="05000000000000000000" pitchFamily="2" charset="2"/>
                        <a:buNone/>
                      </a:pPr>
                      <a:r>
                        <a:rPr kumimoji="0" lang="zh-TW" altLang="en-US" sz="2200" b="1" i="0" u="none" strike="noStrike" cap="none" normalizeH="0" baseline="0" dirty="0">
                          <a:ln>
                            <a:noFill/>
                          </a:ln>
                          <a:solidFill>
                            <a:schemeClr val="tx1"/>
                          </a:solidFill>
                          <a:effectLst/>
                          <a:latin typeface="微软雅黑" panose="020B0503020204020204" charset="-122"/>
                          <a:ea typeface="微软雅黑" panose="020B0503020204020204" charset="-122"/>
                        </a:rPr>
                        <a:t>在外天</a:t>
                      </a:r>
                      <a:r>
                        <a:rPr kumimoji="0" lang="zh-CN" altLang="en-US" sz="2200" b="1" i="0" u="none" strike="noStrike" cap="none" normalizeH="0" baseline="0" dirty="0">
                          <a:ln>
                            <a:noFill/>
                          </a:ln>
                          <a:solidFill>
                            <a:schemeClr val="tx1"/>
                          </a:solidFill>
                          <a:effectLst/>
                          <a:latin typeface="微软雅黑" panose="020B0503020204020204" charset="-122"/>
                          <a:ea typeface="微软雅黑" panose="020B0503020204020204" charset="-122"/>
                        </a:rPr>
                        <a:t>数</a:t>
                      </a:r>
                      <a:endParaRPr kumimoji="0" lang="zh-TW" altLang="en-US" sz="2200" b="1"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marL="90000" marR="90000" marT="46806" marB="46806" anchor="ctr" horzOverflow="overflow">
                    <a:lnL w="38100" cap="flat" cmpd="thinThick" algn="ctr">
                      <a:solidFill>
                        <a:schemeClr val="tx1"/>
                      </a:solidFill>
                      <a:prstDash val="solid"/>
                      <a:round/>
                      <a:headEnd type="none" w="med" len="med"/>
                      <a:tailEnd type="none" w="med" len="med"/>
                    </a:lnL>
                    <a:lnR w="12700" cap="flat" cmpd="thinThick" algn="ctr">
                      <a:solidFill>
                        <a:schemeClr val="tx1"/>
                      </a:solidFill>
                      <a:prstDash val="solid"/>
                      <a:round/>
                      <a:headEnd type="none" w="med" len="med"/>
                      <a:tailEnd type="none" w="med" len="med"/>
                    </a:lnR>
                    <a:lnT w="38100" cap="flat" cmpd="thinThick" algn="ctr">
                      <a:solidFill>
                        <a:schemeClr val="tx1"/>
                      </a:solidFill>
                      <a:prstDash val="solid"/>
                      <a:round/>
                      <a:headEnd type="none" w="med" len="med"/>
                      <a:tailEnd type="none" w="med" len="med"/>
                    </a:lnT>
                    <a:lnB w="38100" cap="flat" cmpd="thinThick"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
                          <a:schemeClr val="hlink"/>
                        </a:buClr>
                        <a:buSzTx/>
                        <a:buFont typeface="Wingdings" panose="05000000000000000000" pitchFamily="2" charset="2"/>
                        <a:buNone/>
                      </a:pPr>
                      <a:r>
                        <a:rPr kumimoji="0" lang="zh-CN" altLang="en-US" sz="2200" b="1" i="0" u="none" strike="noStrike" cap="none" normalizeH="0" baseline="0" dirty="0">
                          <a:ln>
                            <a:noFill/>
                          </a:ln>
                          <a:solidFill>
                            <a:schemeClr val="tx1"/>
                          </a:solidFill>
                          <a:effectLst/>
                          <a:latin typeface="微软雅黑" panose="020B0503020204020204" charset="-122"/>
                          <a:ea typeface="微软雅黑" panose="020B0503020204020204" charset="-122"/>
                        </a:rPr>
                        <a:t>被绑</a:t>
                      </a:r>
                      <a:endParaRPr kumimoji="0" lang="zh-TW" altLang="en-US" sz="2200" b="1"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ctr" defTabSz="914400" rtl="0" eaLnBrk="0" fontAlgn="base" latinLnBrk="0" hangingPunct="0">
                        <a:spcBef>
                          <a:spcPct val="0"/>
                        </a:spcBef>
                        <a:spcAft>
                          <a:spcPct val="0"/>
                        </a:spcAft>
                        <a:buClr>
                          <a:schemeClr val="hlink"/>
                        </a:buClr>
                        <a:buSzTx/>
                        <a:buFont typeface="Wingdings" panose="05000000000000000000" pitchFamily="2" charset="2"/>
                        <a:buNone/>
                      </a:pPr>
                      <a:r>
                        <a:rPr kumimoji="0" lang="zh-CN" altLang="en-US" sz="2200" b="1" i="0" u="none" strike="noStrike" cap="none" normalizeH="0" baseline="0" dirty="0">
                          <a:ln>
                            <a:noFill/>
                          </a:ln>
                          <a:solidFill>
                            <a:schemeClr val="tx1"/>
                          </a:solidFill>
                          <a:effectLst/>
                          <a:latin typeface="微软雅黑" panose="020B0503020204020204" charset="-122"/>
                          <a:ea typeface="微软雅黑" panose="020B0503020204020204" charset="-122"/>
                        </a:rPr>
                        <a:t>资金</a:t>
                      </a:r>
                      <a:endParaRPr kumimoji="0" lang="zh-TW" altLang="en-US" sz="2200" b="1"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marL="90000" marR="90000" marT="46806" marB="46806" anchor="ctr" horzOverflow="overflow">
                    <a:lnL w="12700" cap="flat" cmpd="thinThick" algn="ctr">
                      <a:solidFill>
                        <a:schemeClr val="tx1"/>
                      </a:solidFill>
                      <a:prstDash val="solid"/>
                      <a:round/>
                      <a:headEnd type="none" w="med" len="med"/>
                      <a:tailEnd type="none" w="med" len="med"/>
                    </a:lnL>
                    <a:lnR w="12700" cap="flat" cmpd="thinThick" algn="ctr">
                      <a:solidFill>
                        <a:schemeClr val="tx1"/>
                      </a:solidFill>
                      <a:prstDash val="solid"/>
                      <a:round/>
                      <a:headEnd type="none" w="med" len="med"/>
                      <a:tailEnd type="none" w="med" len="med"/>
                    </a:lnR>
                    <a:lnT w="38100" cap="flat" cmpd="thinThick" algn="ctr">
                      <a:solidFill>
                        <a:schemeClr val="tx1"/>
                      </a:solidFill>
                      <a:prstDash val="solid"/>
                      <a:round/>
                      <a:headEnd type="none" w="med" len="med"/>
                      <a:tailEnd type="none" w="med" len="med"/>
                    </a:lnT>
                    <a:lnB w="38100" cap="flat" cmpd="thinThick"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
                          <a:schemeClr val="hlink"/>
                        </a:buClr>
                        <a:buSzTx/>
                        <a:buFont typeface="Wingdings" panose="05000000000000000000" pitchFamily="2" charset="2"/>
                        <a:buNone/>
                      </a:pPr>
                      <a:r>
                        <a:rPr kumimoji="0" lang="zh-TW" altLang="en-US" sz="2200" b="1" i="0" u="none" strike="noStrike" cap="none" normalizeH="0" baseline="0" dirty="0">
                          <a:ln>
                            <a:noFill/>
                          </a:ln>
                          <a:solidFill>
                            <a:schemeClr val="tx1"/>
                          </a:solidFill>
                          <a:effectLst/>
                          <a:latin typeface="微软雅黑" panose="020B0503020204020204" charset="-122"/>
                          <a:ea typeface="微软雅黑" panose="020B0503020204020204" charset="-122"/>
                        </a:rPr>
                        <a:t>利息</a:t>
                      </a:r>
                      <a:endParaRPr kumimoji="0" lang="zh-TW" altLang="en-US" sz="2200" b="1"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marL="90000" marR="90000" marT="46806" marB="46806" anchor="ctr" horzOverflow="overflow">
                    <a:lnL w="12700" cap="flat" cmpd="thinThick" algn="ctr">
                      <a:solidFill>
                        <a:schemeClr val="tx1"/>
                      </a:solidFill>
                      <a:prstDash val="solid"/>
                      <a:round/>
                      <a:headEnd type="none" w="med" len="med"/>
                      <a:tailEnd type="none" w="med" len="med"/>
                    </a:lnL>
                    <a:lnR w="12700" cap="flat" cmpd="thinThick" algn="ctr">
                      <a:solidFill>
                        <a:schemeClr val="tx1"/>
                      </a:solidFill>
                      <a:prstDash val="solid"/>
                      <a:round/>
                      <a:headEnd type="none" w="med" len="med"/>
                      <a:tailEnd type="none" w="med" len="med"/>
                    </a:lnR>
                    <a:lnT w="38100" cap="flat" cmpd="thinThick" algn="ctr">
                      <a:solidFill>
                        <a:schemeClr val="tx1"/>
                      </a:solidFill>
                      <a:prstDash val="solid"/>
                      <a:round/>
                      <a:headEnd type="none" w="med" len="med"/>
                      <a:tailEnd type="none" w="med" len="med"/>
                    </a:lnT>
                    <a:lnB w="38100" cap="flat" cmpd="thinThick"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
                          <a:schemeClr val="hlink"/>
                        </a:buClr>
                        <a:buSzTx/>
                        <a:buFont typeface="Wingdings" panose="05000000000000000000" pitchFamily="2" charset="2"/>
                        <a:buNone/>
                      </a:pPr>
                      <a:r>
                        <a:rPr kumimoji="0" lang="zh-CN" altLang="en-US" sz="2200" b="1" i="0" u="none" strike="noStrike" cap="none" normalizeH="0" baseline="0">
                          <a:ln>
                            <a:noFill/>
                          </a:ln>
                          <a:solidFill>
                            <a:schemeClr val="tx1"/>
                          </a:solidFill>
                          <a:effectLst/>
                          <a:latin typeface="微软雅黑" panose="020B0503020204020204" charset="-122"/>
                          <a:ea typeface="微软雅黑" panose="020B0503020204020204" charset="-122"/>
                        </a:rPr>
                        <a:t>总</a:t>
                      </a:r>
                      <a:r>
                        <a:rPr kumimoji="0" lang="zh-TW" altLang="en-US" sz="2200" b="1" i="0" u="none" strike="noStrike" cap="none" normalizeH="0" baseline="0">
                          <a:ln>
                            <a:noFill/>
                          </a:ln>
                          <a:solidFill>
                            <a:schemeClr val="tx1"/>
                          </a:solidFill>
                          <a:effectLst/>
                          <a:latin typeface="微软雅黑" panose="020B0503020204020204" charset="-122"/>
                          <a:ea typeface="微软雅黑" panose="020B0503020204020204" charset="-122"/>
                        </a:rPr>
                        <a:t>共</a:t>
                      </a:r>
                      <a:endParaRPr kumimoji="0" lang="zh-TW" altLang="en-US" sz="2200" b="1" i="0" u="none" strike="noStrike" cap="none" normalizeH="0" baseline="0">
                        <a:ln>
                          <a:noFill/>
                        </a:ln>
                        <a:solidFill>
                          <a:schemeClr val="tx1"/>
                        </a:solidFill>
                        <a:effectLst/>
                        <a:latin typeface="微软雅黑" panose="020B0503020204020204" charset="-122"/>
                        <a:ea typeface="微软雅黑" panose="020B0503020204020204" charset="-122"/>
                      </a:endParaRPr>
                    </a:p>
                    <a:p>
                      <a:pPr marL="0" marR="0" lvl="0" indent="0" algn="ctr" defTabSz="914400" rtl="0" eaLnBrk="0" fontAlgn="base" latinLnBrk="0" hangingPunct="0">
                        <a:spcBef>
                          <a:spcPct val="0"/>
                        </a:spcBef>
                        <a:spcAft>
                          <a:spcPct val="0"/>
                        </a:spcAft>
                        <a:buClr>
                          <a:schemeClr val="hlink"/>
                        </a:buClr>
                        <a:buSzTx/>
                        <a:buFont typeface="Wingdings" panose="05000000000000000000" pitchFamily="2" charset="2"/>
                        <a:buNone/>
                      </a:pPr>
                      <a:r>
                        <a:rPr kumimoji="0" lang="zh-CN" altLang="en-US" sz="2200" b="1" i="0" u="none" strike="noStrike" cap="none" normalizeH="0" baseline="0">
                          <a:ln>
                            <a:noFill/>
                          </a:ln>
                          <a:solidFill>
                            <a:schemeClr val="tx1"/>
                          </a:solidFill>
                          <a:effectLst/>
                          <a:latin typeface="微软雅黑" panose="020B0503020204020204" charset="-122"/>
                          <a:ea typeface="微软雅黑" panose="020B0503020204020204" charset="-122"/>
                        </a:rPr>
                        <a:t>被绑资金</a:t>
                      </a:r>
                      <a:endParaRPr kumimoji="0" lang="zh-TW" altLang="en-US" sz="22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marL="90000" marR="90000" marT="46806" marB="46806" anchor="ctr" horzOverflow="overflow">
                    <a:lnL w="12700" cap="flat" cmpd="thinThick" algn="ctr">
                      <a:solidFill>
                        <a:schemeClr val="tx1"/>
                      </a:solidFill>
                      <a:prstDash val="solid"/>
                      <a:round/>
                      <a:headEnd type="none" w="med" len="med"/>
                      <a:tailEnd type="none" w="med" len="med"/>
                    </a:lnL>
                    <a:lnR w="12700" cap="flat" cmpd="thinThick" algn="ctr">
                      <a:solidFill>
                        <a:schemeClr val="tx1"/>
                      </a:solidFill>
                      <a:prstDash val="solid"/>
                      <a:round/>
                      <a:headEnd type="none" w="med" len="med"/>
                      <a:tailEnd type="none" w="med" len="med"/>
                    </a:lnR>
                    <a:lnT w="38100" cap="flat" cmpd="thinThick" algn="ctr">
                      <a:solidFill>
                        <a:schemeClr val="tx1"/>
                      </a:solidFill>
                      <a:prstDash val="solid"/>
                      <a:round/>
                      <a:headEnd type="none" w="med" len="med"/>
                      <a:tailEnd type="none" w="med" len="med"/>
                    </a:lnT>
                    <a:lnB w="38100" cap="flat" cmpd="thinThick"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
                          <a:schemeClr val="hlink"/>
                        </a:buClr>
                        <a:buSzTx/>
                        <a:buFont typeface="Wingdings" panose="05000000000000000000" pitchFamily="2" charset="2"/>
                        <a:buNone/>
                      </a:pPr>
                      <a:r>
                        <a:rPr kumimoji="0" lang="zh-CN" altLang="en-US" sz="2200" b="1" i="0" u="none" strike="noStrike" cap="none" normalizeH="0" baseline="0">
                          <a:ln>
                            <a:noFill/>
                          </a:ln>
                          <a:solidFill>
                            <a:schemeClr val="tx1"/>
                          </a:solidFill>
                          <a:effectLst/>
                          <a:latin typeface="微软雅黑" panose="020B0503020204020204" charset="-122"/>
                          <a:ea typeface="微软雅黑" panose="020B0503020204020204" charset="-122"/>
                        </a:rPr>
                        <a:t>流动现金</a:t>
                      </a:r>
                      <a:endParaRPr kumimoji="0" lang="zh-TW" altLang="en-US" sz="2200" b="1" i="0" u="none" strike="noStrike" cap="none" normalizeH="0" baseline="0">
                        <a:ln>
                          <a:noFill/>
                        </a:ln>
                        <a:solidFill>
                          <a:schemeClr val="tx1"/>
                        </a:solidFill>
                        <a:effectLst/>
                        <a:latin typeface="微软雅黑" panose="020B0503020204020204" charset="-122"/>
                        <a:ea typeface="微软雅黑" panose="020B0503020204020204" charset="-122"/>
                      </a:endParaRPr>
                    </a:p>
                    <a:p>
                      <a:pPr marL="0" marR="0" lvl="0" indent="0" algn="ctr" defTabSz="914400" rtl="0" eaLnBrk="0" fontAlgn="base" latinLnBrk="0" hangingPunct="0">
                        <a:spcBef>
                          <a:spcPct val="0"/>
                        </a:spcBef>
                        <a:spcAft>
                          <a:spcPct val="0"/>
                        </a:spcAft>
                        <a:buClr>
                          <a:schemeClr val="hlink"/>
                        </a:buClr>
                        <a:buSzTx/>
                        <a:buFont typeface="Wingdings" panose="05000000000000000000" pitchFamily="2" charset="2"/>
                        <a:buNone/>
                      </a:pPr>
                      <a:r>
                        <a:rPr kumimoji="0" lang="zh-TW" altLang="en-US" sz="2200" b="1" i="0" u="none" strike="noStrike" cap="none" normalizeH="0" baseline="0">
                          <a:ln>
                            <a:noFill/>
                          </a:ln>
                          <a:solidFill>
                            <a:schemeClr val="tx1"/>
                          </a:solidFill>
                          <a:effectLst/>
                          <a:latin typeface="微软雅黑" panose="020B0503020204020204" charset="-122"/>
                          <a:ea typeface="微软雅黑" panose="020B0503020204020204" charset="-122"/>
                        </a:rPr>
                        <a:t>的差別</a:t>
                      </a:r>
                      <a:endParaRPr kumimoji="0" lang="zh-TW" altLang="en-US" sz="22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marL="90000" marR="90000" marT="46806" marB="46806" anchor="ctr" horzOverflow="overflow">
                    <a:lnL w="12700" cap="flat" cmpd="thinThick" algn="ctr">
                      <a:solidFill>
                        <a:schemeClr val="tx1"/>
                      </a:solidFill>
                      <a:prstDash val="solid"/>
                      <a:round/>
                      <a:headEnd type="none" w="med" len="med"/>
                      <a:tailEnd type="none" w="med" len="med"/>
                    </a:lnL>
                    <a:lnR w="38100" cap="flat" cmpd="thinThick" algn="ctr">
                      <a:solidFill>
                        <a:schemeClr val="tx1"/>
                      </a:solidFill>
                      <a:prstDash val="solid"/>
                      <a:round/>
                      <a:headEnd type="none" w="med" len="med"/>
                      <a:tailEnd type="none" w="med" len="med"/>
                    </a:lnR>
                    <a:lnT w="38100" cap="flat" cmpd="thinThick" algn="ctr">
                      <a:solidFill>
                        <a:schemeClr val="tx1"/>
                      </a:solidFill>
                      <a:prstDash val="solid"/>
                      <a:round/>
                      <a:headEnd type="none" w="med" len="med"/>
                      <a:tailEnd type="none" w="med" len="med"/>
                    </a:lnT>
                    <a:lnB w="38100" cap="flat" cmpd="thinThick" algn="ctr">
                      <a:solidFill>
                        <a:schemeClr val="tx1"/>
                      </a:solidFill>
                      <a:prstDash val="solid"/>
                      <a:round/>
                      <a:headEnd type="none" w="med" len="med"/>
                      <a:tailEnd type="none" w="med" len="med"/>
                    </a:lnB>
                    <a:lnTlToBr>
                      <a:noFill/>
                    </a:lnTlToBr>
                    <a:lnBlToTr>
                      <a:noFill/>
                    </a:lnBlToTr>
                    <a:solidFill>
                      <a:srgbClr val="FFFFCC"/>
                    </a:solidFill>
                  </a:tcPr>
                </a:tc>
              </a:tr>
              <a:tr h="429086">
                <a:tc>
                  <a:txBody>
                    <a:bodyPr/>
                    <a:lstStyle/>
                    <a:p>
                      <a:pPr marL="0" marR="0" lvl="0" indent="0" algn="ctr" defTabSz="914400" rtl="0" eaLnBrk="0" fontAlgn="base" latinLnBrk="0" hangingPunct="0">
                        <a:spcBef>
                          <a:spcPct val="0"/>
                        </a:spcBef>
                        <a:spcAft>
                          <a:spcPct val="0"/>
                        </a:spcAft>
                        <a:buClr>
                          <a:schemeClr val="hlink"/>
                        </a:buClr>
                        <a:buSzTx/>
                        <a:buFont typeface="Wingdings" panose="05000000000000000000" pitchFamily="2" charset="2"/>
                        <a:buNone/>
                      </a:pPr>
                      <a:r>
                        <a:rPr kumimoji="0" lang="zh-CN" altLang="en-US" sz="2200" b="1" i="0" u="none" strike="noStrike" cap="none" normalizeH="0" baseline="0">
                          <a:ln>
                            <a:noFill/>
                          </a:ln>
                          <a:solidFill>
                            <a:srgbClr val="008000"/>
                          </a:solidFill>
                          <a:effectLst/>
                          <a:latin typeface="微软雅黑" panose="020B0503020204020204" charset="-122"/>
                          <a:ea typeface="微软雅黑" panose="020B0503020204020204" charset="-122"/>
                        </a:rPr>
                        <a:t>好</a:t>
                      </a:r>
                      <a:endParaRPr kumimoji="0" lang="zh-CN" altLang="en-US" sz="2200" b="1" i="0" u="none" strike="noStrike" cap="none" normalizeH="0" baseline="0">
                        <a:ln>
                          <a:noFill/>
                        </a:ln>
                        <a:solidFill>
                          <a:srgbClr val="008000"/>
                        </a:solidFill>
                        <a:effectLst/>
                        <a:latin typeface="微软雅黑" panose="020B0503020204020204" charset="-122"/>
                        <a:ea typeface="微软雅黑" panose="020B0503020204020204" charset="-122"/>
                      </a:endParaRPr>
                    </a:p>
                  </a:txBody>
                  <a:tcPr marL="90000" marR="90000" marT="46806" marB="46806" anchor="ctr" horzOverflow="overflow">
                    <a:lnL w="38100" cap="flat" cmpd="thinThick" algn="ctr">
                      <a:solidFill>
                        <a:schemeClr val="tx1"/>
                      </a:solidFill>
                      <a:prstDash val="solid"/>
                      <a:round/>
                      <a:headEnd type="none" w="med" len="med"/>
                      <a:tailEnd type="none" w="med" len="med"/>
                    </a:lnL>
                    <a:lnR w="38100" cap="flat" cmpd="thinThick" algn="ctr">
                      <a:solidFill>
                        <a:schemeClr val="tx1"/>
                      </a:solidFill>
                      <a:prstDash val="solid"/>
                      <a:round/>
                      <a:headEnd type="none" w="med" len="med"/>
                      <a:tailEnd type="none" w="med" len="med"/>
                    </a:lnR>
                    <a:lnT w="38100" cap="flat" cmpd="thinThick" algn="ctr">
                      <a:solidFill>
                        <a:schemeClr val="tx1"/>
                      </a:solidFill>
                      <a:prstDash val="solid"/>
                      <a:round/>
                      <a:headEnd type="none" w="med" len="med"/>
                      <a:tailEnd type="none" w="med" len="med"/>
                    </a:lnT>
                    <a:lnB w="12700" cap="flat" cmpd="thinThick"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
                          <a:schemeClr val="hlink"/>
                        </a:buClr>
                        <a:buSzTx/>
                        <a:buFont typeface="Wingdings" panose="05000000000000000000" pitchFamily="2" charset="2"/>
                        <a:buNone/>
                      </a:pPr>
                      <a:r>
                        <a:rPr kumimoji="0" lang="zh-TW" altLang="en-US" sz="2200" b="1" i="0" u="none" strike="noStrike" cap="none" normalizeH="0" baseline="0">
                          <a:ln>
                            <a:noFill/>
                          </a:ln>
                          <a:solidFill>
                            <a:srgbClr val="008000"/>
                          </a:solidFill>
                          <a:effectLst/>
                          <a:latin typeface="微软雅黑" panose="020B0503020204020204" charset="-122"/>
                          <a:ea typeface="微软雅黑" panose="020B0503020204020204" charset="-122"/>
                          <a:cs typeface="微软雅黑" panose="020B0503020204020204" charset="-122"/>
                        </a:rPr>
                        <a:t>40天</a:t>
                      </a:r>
                      <a:endParaRPr kumimoji="0" lang="zh-TW" altLang="en-US" sz="2200" b="1" i="0" u="none" strike="noStrike" cap="none" normalizeH="0" baseline="0">
                        <a:ln>
                          <a:noFill/>
                        </a:ln>
                        <a:solidFill>
                          <a:srgbClr val="008000"/>
                        </a:solidFill>
                        <a:effectLst/>
                        <a:latin typeface="微软雅黑" panose="020B0503020204020204" charset="-122"/>
                        <a:ea typeface="微软雅黑" panose="020B0503020204020204" charset="-122"/>
                        <a:cs typeface="微软雅黑" panose="020B0503020204020204" charset="-122"/>
                      </a:endParaRPr>
                    </a:p>
                  </a:txBody>
                  <a:tcPr marL="90000" marR="90000" marT="46806" marB="46806" anchor="ctr" horzOverflow="overflow">
                    <a:lnL w="38100" cap="flat" cmpd="thinThick" algn="ctr">
                      <a:solidFill>
                        <a:schemeClr val="tx1"/>
                      </a:solidFill>
                      <a:prstDash val="solid"/>
                      <a:round/>
                      <a:headEnd type="none" w="med" len="med"/>
                      <a:tailEnd type="none" w="med" len="med"/>
                    </a:lnL>
                    <a:lnR w="12700" cap="flat" cmpd="thinThick" algn="ctr">
                      <a:solidFill>
                        <a:schemeClr val="tx1"/>
                      </a:solidFill>
                      <a:prstDash val="solid"/>
                      <a:round/>
                      <a:headEnd type="none" w="med" len="med"/>
                      <a:tailEnd type="none" w="med" len="med"/>
                    </a:lnR>
                    <a:lnT w="38100" cap="flat" cmpd="thinThick" algn="ctr">
                      <a:solidFill>
                        <a:schemeClr val="tx1"/>
                      </a:solidFill>
                      <a:prstDash val="solid"/>
                      <a:round/>
                      <a:headEnd type="none" w="med" len="med"/>
                      <a:tailEnd type="none" w="med" len="med"/>
                    </a:lnT>
                    <a:lnB w="12700" cap="flat" cmpd="thinThick"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
                          <a:schemeClr val="hlink"/>
                        </a:buClr>
                        <a:buSzTx/>
                        <a:buFont typeface="Wingdings" panose="05000000000000000000" pitchFamily="2" charset="2"/>
                        <a:buNone/>
                      </a:pPr>
                      <a:r>
                        <a:rPr kumimoji="0" lang="zh-TW" altLang="en-US" sz="2200" b="1" i="0" u="none" strike="noStrike" cap="none" normalizeH="0" baseline="0">
                          <a:ln>
                            <a:noFill/>
                          </a:ln>
                          <a:solidFill>
                            <a:srgbClr val="008000"/>
                          </a:solidFill>
                          <a:effectLst/>
                          <a:latin typeface="微软雅黑" panose="020B0503020204020204" charset="-122"/>
                          <a:ea typeface="微软雅黑" panose="020B0503020204020204" charset="-122"/>
                          <a:cs typeface="微软雅黑" panose="020B0503020204020204" charset="-122"/>
                        </a:rPr>
                        <a:t>109.6</a:t>
                      </a:r>
                      <a:r>
                        <a:rPr kumimoji="0" lang="zh-CN" altLang="en-US" sz="2200" b="1" i="0" u="none" strike="noStrike" cap="none" normalizeH="0" baseline="0">
                          <a:ln>
                            <a:noFill/>
                          </a:ln>
                          <a:solidFill>
                            <a:srgbClr val="008000"/>
                          </a:solidFill>
                          <a:effectLst/>
                          <a:latin typeface="微软雅黑" panose="020B0503020204020204" charset="-122"/>
                          <a:ea typeface="微软雅黑" panose="020B0503020204020204" charset="-122"/>
                          <a:cs typeface="微软雅黑" panose="020B0503020204020204" charset="-122"/>
                        </a:rPr>
                        <a:t>万</a:t>
                      </a:r>
                      <a:endParaRPr kumimoji="0" lang="zh-TW" altLang="en-US" sz="2200" b="1" i="0" u="none" strike="noStrike" cap="none" normalizeH="0" baseline="0">
                        <a:ln>
                          <a:noFill/>
                        </a:ln>
                        <a:solidFill>
                          <a:srgbClr val="008000"/>
                        </a:solidFill>
                        <a:effectLst/>
                        <a:latin typeface="微软雅黑" panose="020B0503020204020204" charset="-122"/>
                        <a:ea typeface="微软雅黑" panose="020B0503020204020204" charset="-122"/>
                        <a:cs typeface="微软雅黑" panose="020B0503020204020204" charset="-122"/>
                      </a:endParaRPr>
                    </a:p>
                  </a:txBody>
                  <a:tcPr marL="90000" marR="90000" marT="46806" marB="46806" anchor="ctr" horzOverflow="overflow">
                    <a:lnL w="12700" cap="flat" cmpd="thinThick" algn="ctr">
                      <a:solidFill>
                        <a:schemeClr val="tx1"/>
                      </a:solidFill>
                      <a:prstDash val="solid"/>
                      <a:round/>
                      <a:headEnd type="none" w="med" len="med"/>
                      <a:tailEnd type="none" w="med" len="med"/>
                    </a:lnL>
                    <a:lnR w="12700" cap="flat" cmpd="thinThick" algn="ctr">
                      <a:solidFill>
                        <a:schemeClr val="tx1"/>
                      </a:solidFill>
                      <a:prstDash val="solid"/>
                      <a:round/>
                      <a:headEnd type="none" w="med" len="med"/>
                      <a:tailEnd type="none" w="med" len="med"/>
                    </a:lnR>
                    <a:lnT w="38100" cap="flat" cmpd="thinThick" algn="ctr">
                      <a:solidFill>
                        <a:schemeClr val="tx1"/>
                      </a:solidFill>
                      <a:prstDash val="solid"/>
                      <a:round/>
                      <a:headEnd type="none" w="med" len="med"/>
                      <a:tailEnd type="none" w="med" len="med"/>
                    </a:lnT>
                    <a:lnB w="12700" cap="flat" cmpd="thinThick"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
                          <a:schemeClr val="hlink"/>
                        </a:buClr>
                        <a:buSzTx/>
                        <a:buFont typeface="Wingdings" panose="05000000000000000000" pitchFamily="2" charset="2"/>
                        <a:buNone/>
                      </a:pPr>
                      <a:r>
                        <a:rPr kumimoji="0" lang="zh-TW" altLang="en-US" sz="2200" b="1" i="0" u="none" strike="noStrike" cap="none" normalizeH="0" baseline="0">
                          <a:ln>
                            <a:noFill/>
                          </a:ln>
                          <a:solidFill>
                            <a:srgbClr val="008000"/>
                          </a:solidFill>
                          <a:effectLst/>
                          <a:latin typeface="微软雅黑" panose="020B0503020204020204" charset="-122"/>
                          <a:ea typeface="微软雅黑" panose="020B0503020204020204" charset="-122"/>
                          <a:cs typeface="微软雅黑" panose="020B0503020204020204" charset="-122"/>
                        </a:rPr>
                        <a:t>11.0</a:t>
                      </a:r>
                      <a:r>
                        <a:rPr kumimoji="0" lang="zh-CN" altLang="en-US" sz="2200" b="1" i="0" u="none" strike="noStrike" cap="none" normalizeH="0" baseline="0">
                          <a:ln>
                            <a:noFill/>
                          </a:ln>
                          <a:solidFill>
                            <a:srgbClr val="008000"/>
                          </a:solidFill>
                          <a:effectLst/>
                          <a:latin typeface="微软雅黑" panose="020B0503020204020204" charset="-122"/>
                          <a:ea typeface="微软雅黑" panose="020B0503020204020204" charset="-122"/>
                          <a:cs typeface="微软雅黑" panose="020B0503020204020204" charset="-122"/>
                        </a:rPr>
                        <a:t>万</a:t>
                      </a:r>
                      <a:endParaRPr kumimoji="0" lang="zh-TW" altLang="en-US" sz="2200" b="1" i="0" u="none" strike="noStrike" cap="none" normalizeH="0" baseline="0">
                        <a:ln>
                          <a:noFill/>
                        </a:ln>
                        <a:solidFill>
                          <a:srgbClr val="008000"/>
                        </a:solidFill>
                        <a:effectLst/>
                        <a:latin typeface="微软雅黑" panose="020B0503020204020204" charset="-122"/>
                        <a:ea typeface="微软雅黑" panose="020B0503020204020204" charset="-122"/>
                        <a:cs typeface="微软雅黑" panose="020B0503020204020204" charset="-122"/>
                      </a:endParaRPr>
                    </a:p>
                  </a:txBody>
                  <a:tcPr marL="90000" marR="90000" marT="46806" marB="46806" anchor="ctr" horzOverflow="overflow">
                    <a:lnL w="12700" cap="flat" cmpd="thinThick" algn="ctr">
                      <a:solidFill>
                        <a:schemeClr val="tx1"/>
                      </a:solidFill>
                      <a:prstDash val="solid"/>
                      <a:round/>
                      <a:headEnd type="none" w="med" len="med"/>
                      <a:tailEnd type="none" w="med" len="med"/>
                    </a:lnL>
                    <a:lnR w="12700" cap="flat" cmpd="thinThick" algn="ctr">
                      <a:solidFill>
                        <a:schemeClr val="tx1"/>
                      </a:solidFill>
                      <a:prstDash val="solid"/>
                      <a:round/>
                      <a:headEnd type="none" w="med" len="med"/>
                      <a:tailEnd type="none" w="med" len="med"/>
                    </a:lnR>
                    <a:lnT w="38100" cap="flat" cmpd="thinThick" algn="ctr">
                      <a:solidFill>
                        <a:schemeClr val="tx1"/>
                      </a:solidFill>
                      <a:prstDash val="solid"/>
                      <a:round/>
                      <a:headEnd type="none" w="med" len="med"/>
                      <a:tailEnd type="none" w="med" len="med"/>
                    </a:lnT>
                    <a:lnB w="12700" cap="flat" cmpd="thinThick"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
                          <a:schemeClr val="hlink"/>
                        </a:buClr>
                        <a:buSzTx/>
                        <a:buFont typeface="Wingdings" panose="05000000000000000000" pitchFamily="2" charset="2"/>
                        <a:buNone/>
                      </a:pPr>
                      <a:r>
                        <a:rPr kumimoji="0" lang="zh-TW" altLang="en-US" sz="2200" b="1" i="0" u="none" strike="noStrike" cap="none" normalizeH="0" baseline="0">
                          <a:ln>
                            <a:noFill/>
                          </a:ln>
                          <a:solidFill>
                            <a:srgbClr val="008000"/>
                          </a:solidFill>
                          <a:effectLst/>
                          <a:latin typeface="微软雅黑" panose="020B0503020204020204" charset="-122"/>
                          <a:ea typeface="微软雅黑" panose="020B0503020204020204" charset="-122"/>
                          <a:cs typeface="微软雅黑" panose="020B0503020204020204" charset="-122"/>
                        </a:rPr>
                        <a:t>120.6</a:t>
                      </a:r>
                      <a:r>
                        <a:rPr kumimoji="0" lang="zh-CN" altLang="en-US" sz="2200" b="1" i="0" u="none" strike="noStrike" cap="none" normalizeH="0" baseline="0">
                          <a:ln>
                            <a:noFill/>
                          </a:ln>
                          <a:solidFill>
                            <a:srgbClr val="008000"/>
                          </a:solidFill>
                          <a:effectLst/>
                          <a:latin typeface="微软雅黑" panose="020B0503020204020204" charset="-122"/>
                          <a:ea typeface="微软雅黑" panose="020B0503020204020204" charset="-122"/>
                          <a:cs typeface="微软雅黑" panose="020B0503020204020204" charset="-122"/>
                        </a:rPr>
                        <a:t>万</a:t>
                      </a:r>
                      <a:endParaRPr kumimoji="0" lang="zh-TW" altLang="en-US" sz="2200" b="1" i="0" u="none" strike="noStrike" cap="none" normalizeH="0" baseline="0">
                        <a:ln>
                          <a:noFill/>
                        </a:ln>
                        <a:solidFill>
                          <a:srgbClr val="008000"/>
                        </a:solidFill>
                        <a:effectLst/>
                        <a:latin typeface="微软雅黑" panose="020B0503020204020204" charset="-122"/>
                        <a:ea typeface="微软雅黑" panose="020B0503020204020204" charset="-122"/>
                        <a:cs typeface="微软雅黑" panose="020B0503020204020204" charset="-122"/>
                      </a:endParaRPr>
                    </a:p>
                  </a:txBody>
                  <a:tcPr marL="90000" marR="90000" marT="46806" marB="46806" anchor="ctr" horzOverflow="overflow">
                    <a:lnL w="12700" cap="flat" cmpd="thinThick" algn="ctr">
                      <a:solidFill>
                        <a:schemeClr val="tx1"/>
                      </a:solidFill>
                      <a:prstDash val="solid"/>
                      <a:round/>
                      <a:headEnd type="none" w="med" len="med"/>
                      <a:tailEnd type="none" w="med" len="med"/>
                    </a:lnL>
                    <a:lnR w="12700" cap="flat" cmpd="thinThick" algn="ctr">
                      <a:solidFill>
                        <a:schemeClr val="tx1"/>
                      </a:solidFill>
                      <a:prstDash val="solid"/>
                      <a:round/>
                      <a:headEnd type="none" w="med" len="med"/>
                      <a:tailEnd type="none" w="med" len="med"/>
                    </a:lnR>
                    <a:lnT w="38100" cap="flat" cmpd="thinThick" algn="ctr">
                      <a:solidFill>
                        <a:schemeClr val="tx1"/>
                      </a:solidFill>
                      <a:prstDash val="solid"/>
                      <a:round/>
                      <a:headEnd type="none" w="med" len="med"/>
                      <a:tailEnd type="none" w="med" len="med"/>
                    </a:lnT>
                    <a:lnB w="12700" cap="flat" cmpd="thinThick"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
                          <a:schemeClr val="hlink"/>
                        </a:buClr>
                        <a:buSzTx/>
                        <a:buFont typeface="Wingdings" panose="05000000000000000000" pitchFamily="2" charset="2"/>
                        <a:buNone/>
                      </a:pPr>
                      <a:r>
                        <a:rPr kumimoji="0" lang="zh-TW" altLang="en-US" sz="2200" b="0" i="0" u="none" strike="noStrike" cap="none" normalizeH="0" baseline="0">
                          <a:ln>
                            <a:noFill/>
                          </a:ln>
                          <a:solidFill>
                            <a:schemeClr val="tx1"/>
                          </a:solidFill>
                          <a:effectLst/>
                          <a:latin typeface="微软雅黑" panose="020B0503020204020204" charset="-122"/>
                          <a:ea typeface="微软雅黑" panose="020B0503020204020204" charset="-122"/>
                        </a:rPr>
                        <a:t>--</a:t>
                      </a:r>
                      <a:endParaRPr kumimoji="0" lang="zh-TW" altLang="en-US" sz="2200" b="0"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marL="90000" marR="90000" marT="46806" marB="46806" anchor="ctr" horzOverflow="overflow">
                    <a:lnL w="12700" cap="flat" cmpd="thinThick" algn="ctr">
                      <a:solidFill>
                        <a:schemeClr val="tx1"/>
                      </a:solidFill>
                      <a:prstDash val="solid"/>
                      <a:round/>
                      <a:headEnd type="none" w="med" len="med"/>
                      <a:tailEnd type="none" w="med" len="med"/>
                    </a:lnL>
                    <a:lnR w="38100" cap="flat" cmpd="thinThick" algn="ctr">
                      <a:solidFill>
                        <a:schemeClr val="tx1"/>
                      </a:solidFill>
                      <a:prstDash val="solid"/>
                      <a:round/>
                      <a:headEnd type="none" w="med" len="med"/>
                      <a:tailEnd type="none" w="med" len="med"/>
                    </a:lnR>
                    <a:lnT w="38100" cap="flat" cmpd="thinThick" algn="ctr">
                      <a:solidFill>
                        <a:schemeClr val="tx1"/>
                      </a:solidFill>
                      <a:prstDash val="solid"/>
                      <a:round/>
                      <a:headEnd type="none" w="med" len="med"/>
                      <a:tailEnd type="none" w="med" len="med"/>
                    </a:lnT>
                    <a:lnB w="12700" cap="flat" cmpd="thinThick" algn="ctr">
                      <a:solidFill>
                        <a:schemeClr val="tx1"/>
                      </a:solidFill>
                      <a:prstDash val="solid"/>
                      <a:round/>
                      <a:headEnd type="none" w="med" len="med"/>
                      <a:tailEnd type="none" w="med" len="med"/>
                    </a:lnB>
                    <a:lnTlToBr>
                      <a:noFill/>
                    </a:lnTlToBr>
                    <a:lnBlToTr>
                      <a:noFill/>
                    </a:lnBlToTr>
                    <a:solidFill>
                      <a:srgbClr val="FFFFCC"/>
                    </a:solidFill>
                  </a:tcPr>
                </a:tc>
              </a:tr>
              <a:tr h="429086">
                <a:tc>
                  <a:txBody>
                    <a:bodyPr/>
                    <a:lstStyle/>
                    <a:p>
                      <a:pPr marL="0" marR="0" lvl="0" indent="0" algn="ctr" defTabSz="914400" rtl="0" eaLnBrk="0" fontAlgn="base" latinLnBrk="0" hangingPunct="0">
                        <a:spcBef>
                          <a:spcPct val="0"/>
                        </a:spcBef>
                        <a:spcAft>
                          <a:spcPct val="0"/>
                        </a:spcAft>
                        <a:buClr>
                          <a:schemeClr val="hlink"/>
                        </a:buClr>
                        <a:buSzTx/>
                        <a:buFont typeface="Wingdings" panose="05000000000000000000" pitchFamily="2" charset="2"/>
                        <a:buNone/>
                      </a:pPr>
                      <a:r>
                        <a:rPr kumimoji="0" lang="zh-CN" altLang="en-US" sz="2200" b="1" i="0" u="none" strike="noStrike" cap="none" normalizeH="0" baseline="0">
                          <a:ln>
                            <a:noFill/>
                          </a:ln>
                          <a:solidFill>
                            <a:srgbClr val="FF00FF"/>
                          </a:solidFill>
                          <a:effectLst/>
                          <a:latin typeface="微软雅黑" panose="020B0503020204020204" charset="-122"/>
                          <a:ea typeface="微软雅黑" panose="020B0503020204020204" charset="-122"/>
                        </a:rPr>
                        <a:t>中</a:t>
                      </a:r>
                      <a:endParaRPr kumimoji="0" lang="zh-CN" altLang="en-US" sz="2200" b="1" i="0" u="none" strike="noStrike" cap="none" normalizeH="0" baseline="0">
                        <a:ln>
                          <a:noFill/>
                        </a:ln>
                        <a:solidFill>
                          <a:srgbClr val="FF00FF"/>
                        </a:solidFill>
                        <a:effectLst/>
                        <a:latin typeface="微软雅黑" panose="020B0503020204020204" charset="-122"/>
                        <a:ea typeface="微软雅黑" panose="020B0503020204020204" charset="-122"/>
                      </a:endParaRPr>
                    </a:p>
                  </a:txBody>
                  <a:tcPr marL="90000" marR="90000" marT="46806" marB="46806" anchor="ctr" horzOverflow="overflow">
                    <a:lnL w="38100" cap="flat" cmpd="thinThick" algn="ctr">
                      <a:solidFill>
                        <a:schemeClr val="tx1"/>
                      </a:solidFill>
                      <a:prstDash val="solid"/>
                      <a:round/>
                      <a:headEnd type="none" w="med" len="med"/>
                      <a:tailEnd type="none" w="med" len="med"/>
                    </a:lnL>
                    <a:lnR w="38100" cap="flat" cmpd="thinThick" algn="ctr">
                      <a:solidFill>
                        <a:schemeClr val="tx1"/>
                      </a:solidFill>
                      <a:prstDash val="solid"/>
                      <a:round/>
                      <a:headEnd type="none" w="med" len="med"/>
                      <a:tailEnd type="none" w="med" len="med"/>
                    </a:lnR>
                    <a:lnT w="12700" cap="flat" cmpd="thinThick" algn="ctr">
                      <a:solidFill>
                        <a:schemeClr val="tx1"/>
                      </a:solidFill>
                      <a:prstDash val="solid"/>
                      <a:round/>
                      <a:headEnd type="none" w="med" len="med"/>
                      <a:tailEnd type="none" w="med" len="med"/>
                    </a:lnT>
                    <a:lnB w="12700" cap="flat" cmpd="thinThick"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
                          <a:schemeClr val="hlink"/>
                        </a:buClr>
                        <a:buSzTx/>
                        <a:buFont typeface="Wingdings" panose="05000000000000000000" pitchFamily="2" charset="2"/>
                        <a:buNone/>
                      </a:pPr>
                      <a:r>
                        <a:rPr kumimoji="0" lang="zh-TW" altLang="en-US" sz="2200" b="1" i="0" u="none" strike="noStrike" cap="none" normalizeH="0" baseline="0">
                          <a:ln>
                            <a:noFill/>
                          </a:ln>
                          <a:solidFill>
                            <a:srgbClr val="FF00FF"/>
                          </a:solidFill>
                          <a:effectLst/>
                          <a:latin typeface="微软雅黑" panose="020B0503020204020204" charset="-122"/>
                          <a:ea typeface="微软雅黑" panose="020B0503020204020204" charset="-122"/>
                          <a:cs typeface="微软雅黑" panose="020B0503020204020204" charset="-122"/>
                        </a:rPr>
                        <a:t>60天</a:t>
                      </a:r>
                      <a:endParaRPr kumimoji="0" lang="zh-TW" altLang="en-US" sz="2200" b="1" i="0" u="none" strike="noStrike" cap="none" normalizeH="0" baseline="0">
                        <a:ln>
                          <a:noFill/>
                        </a:ln>
                        <a:solidFill>
                          <a:srgbClr val="FF00FF"/>
                        </a:solidFill>
                        <a:effectLst/>
                        <a:latin typeface="微软雅黑" panose="020B0503020204020204" charset="-122"/>
                        <a:ea typeface="微软雅黑" panose="020B0503020204020204" charset="-122"/>
                        <a:cs typeface="微软雅黑" panose="020B0503020204020204" charset="-122"/>
                      </a:endParaRPr>
                    </a:p>
                  </a:txBody>
                  <a:tcPr marL="90000" marR="90000" marT="46806" marB="46806" anchor="ctr" horzOverflow="overflow">
                    <a:lnL w="38100" cap="flat" cmpd="thinThick" algn="ctr">
                      <a:solidFill>
                        <a:schemeClr val="tx1"/>
                      </a:solidFill>
                      <a:prstDash val="solid"/>
                      <a:round/>
                      <a:headEnd type="none" w="med" len="med"/>
                      <a:tailEnd type="none" w="med" len="med"/>
                    </a:lnL>
                    <a:lnR w="12700" cap="flat" cmpd="thinThick" algn="ctr">
                      <a:solidFill>
                        <a:schemeClr val="tx1"/>
                      </a:solidFill>
                      <a:prstDash val="solid"/>
                      <a:round/>
                      <a:headEnd type="none" w="med" len="med"/>
                      <a:tailEnd type="none" w="med" len="med"/>
                    </a:lnR>
                    <a:lnT w="12700" cap="flat" cmpd="thinThick" algn="ctr">
                      <a:solidFill>
                        <a:schemeClr val="tx1"/>
                      </a:solidFill>
                      <a:prstDash val="solid"/>
                      <a:round/>
                      <a:headEnd type="none" w="med" len="med"/>
                      <a:tailEnd type="none" w="med" len="med"/>
                    </a:lnT>
                    <a:lnB w="12700" cap="flat" cmpd="thinThick"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
                          <a:schemeClr val="hlink"/>
                        </a:buClr>
                        <a:buSzTx/>
                        <a:buFont typeface="Wingdings" panose="05000000000000000000" pitchFamily="2" charset="2"/>
                        <a:buNone/>
                      </a:pPr>
                      <a:r>
                        <a:rPr kumimoji="0" lang="zh-TW" altLang="en-US" sz="2200" b="1" i="0" u="none" strike="noStrike" cap="none" normalizeH="0" baseline="0">
                          <a:ln>
                            <a:noFill/>
                          </a:ln>
                          <a:solidFill>
                            <a:srgbClr val="FF00FF"/>
                          </a:solidFill>
                          <a:effectLst/>
                          <a:latin typeface="微软雅黑" panose="020B0503020204020204" charset="-122"/>
                          <a:ea typeface="微软雅黑" panose="020B0503020204020204" charset="-122"/>
                          <a:cs typeface="微软雅黑" panose="020B0503020204020204" charset="-122"/>
                        </a:rPr>
                        <a:t>164.4</a:t>
                      </a:r>
                      <a:r>
                        <a:rPr kumimoji="0" lang="zh-CN" altLang="en-US" sz="2200" b="1" i="0" u="none" strike="noStrike" cap="none" normalizeH="0" baseline="0">
                          <a:ln>
                            <a:noFill/>
                          </a:ln>
                          <a:solidFill>
                            <a:srgbClr val="FF00FF"/>
                          </a:solidFill>
                          <a:effectLst/>
                          <a:latin typeface="微软雅黑" panose="020B0503020204020204" charset="-122"/>
                          <a:ea typeface="微软雅黑" panose="020B0503020204020204" charset="-122"/>
                          <a:cs typeface="微软雅黑" panose="020B0503020204020204" charset="-122"/>
                        </a:rPr>
                        <a:t>万</a:t>
                      </a:r>
                      <a:endParaRPr kumimoji="0" lang="zh-TW" altLang="en-US" sz="2200" b="1" i="0" u="none" strike="noStrike" cap="none" normalizeH="0" baseline="0">
                        <a:ln>
                          <a:noFill/>
                        </a:ln>
                        <a:solidFill>
                          <a:srgbClr val="FF00FF"/>
                        </a:solidFill>
                        <a:effectLst/>
                        <a:latin typeface="微软雅黑" panose="020B0503020204020204" charset="-122"/>
                        <a:ea typeface="微软雅黑" panose="020B0503020204020204" charset="-122"/>
                        <a:cs typeface="微软雅黑" panose="020B0503020204020204" charset="-122"/>
                      </a:endParaRPr>
                    </a:p>
                  </a:txBody>
                  <a:tcPr marL="90000" marR="90000" marT="46806" marB="46806" anchor="ctr" horzOverflow="overflow">
                    <a:lnL w="12700" cap="flat" cmpd="thinThick" algn="ctr">
                      <a:solidFill>
                        <a:schemeClr val="tx1"/>
                      </a:solidFill>
                      <a:prstDash val="solid"/>
                      <a:round/>
                      <a:headEnd type="none" w="med" len="med"/>
                      <a:tailEnd type="none" w="med" len="med"/>
                    </a:lnL>
                    <a:lnR w="12700" cap="flat" cmpd="thinThick" algn="ctr">
                      <a:solidFill>
                        <a:schemeClr val="tx1"/>
                      </a:solidFill>
                      <a:prstDash val="solid"/>
                      <a:round/>
                      <a:headEnd type="none" w="med" len="med"/>
                      <a:tailEnd type="none" w="med" len="med"/>
                    </a:lnR>
                    <a:lnT w="12700" cap="flat" cmpd="thinThick" algn="ctr">
                      <a:solidFill>
                        <a:schemeClr val="tx1"/>
                      </a:solidFill>
                      <a:prstDash val="solid"/>
                      <a:round/>
                      <a:headEnd type="none" w="med" len="med"/>
                      <a:tailEnd type="none" w="med" len="med"/>
                    </a:lnT>
                    <a:lnB w="12700" cap="flat" cmpd="thinThick"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
                          <a:schemeClr val="hlink"/>
                        </a:buClr>
                        <a:buSzTx/>
                        <a:buFont typeface="Wingdings" panose="05000000000000000000" pitchFamily="2" charset="2"/>
                        <a:buNone/>
                      </a:pPr>
                      <a:r>
                        <a:rPr kumimoji="0" lang="zh-TW" altLang="en-US" sz="2200" b="1" i="0" u="none" strike="noStrike" cap="none" normalizeH="0" baseline="0">
                          <a:ln>
                            <a:noFill/>
                          </a:ln>
                          <a:solidFill>
                            <a:srgbClr val="FF00FF"/>
                          </a:solidFill>
                          <a:effectLst/>
                          <a:latin typeface="微软雅黑" panose="020B0503020204020204" charset="-122"/>
                          <a:ea typeface="微软雅黑" panose="020B0503020204020204" charset="-122"/>
                          <a:cs typeface="微软雅黑" panose="020B0503020204020204" charset="-122"/>
                        </a:rPr>
                        <a:t>16.4</a:t>
                      </a:r>
                      <a:r>
                        <a:rPr kumimoji="0" lang="zh-CN" altLang="en-US" sz="2200" b="1" i="0" u="none" strike="noStrike" cap="none" normalizeH="0" baseline="0">
                          <a:ln>
                            <a:noFill/>
                          </a:ln>
                          <a:solidFill>
                            <a:srgbClr val="FF00FF"/>
                          </a:solidFill>
                          <a:effectLst/>
                          <a:latin typeface="微软雅黑" panose="020B0503020204020204" charset="-122"/>
                          <a:ea typeface="微软雅黑" panose="020B0503020204020204" charset="-122"/>
                          <a:cs typeface="微软雅黑" panose="020B0503020204020204" charset="-122"/>
                        </a:rPr>
                        <a:t>万</a:t>
                      </a:r>
                      <a:endParaRPr kumimoji="0" lang="zh-TW" altLang="en-US" sz="2200" b="1" i="0" u="none" strike="noStrike" cap="none" normalizeH="0" baseline="0">
                        <a:ln>
                          <a:noFill/>
                        </a:ln>
                        <a:solidFill>
                          <a:srgbClr val="FF00FF"/>
                        </a:solidFill>
                        <a:effectLst/>
                        <a:latin typeface="微软雅黑" panose="020B0503020204020204" charset="-122"/>
                        <a:ea typeface="微软雅黑" panose="020B0503020204020204" charset="-122"/>
                        <a:cs typeface="微软雅黑" panose="020B0503020204020204" charset="-122"/>
                      </a:endParaRPr>
                    </a:p>
                  </a:txBody>
                  <a:tcPr marL="90000" marR="90000" marT="46806" marB="46806" anchor="ctr" horzOverflow="overflow">
                    <a:lnL w="12700" cap="flat" cmpd="thinThick" algn="ctr">
                      <a:solidFill>
                        <a:schemeClr val="tx1"/>
                      </a:solidFill>
                      <a:prstDash val="solid"/>
                      <a:round/>
                      <a:headEnd type="none" w="med" len="med"/>
                      <a:tailEnd type="none" w="med" len="med"/>
                    </a:lnL>
                    <a:lnR w="12700" cap="flat" cmpd="thinThick" algn="ctr">
                      <a:solidFill>
                        <a:schemeClr val="tx1"/>
                      </a:solidFill>
                      <a:prstDash val="solid"/>
                      <a:round/>
                      <a:headEnd type="none" w="med" len="med"/>
                      <a:tailEnd type="none" w="med" len="med"/>
                    </a:lnR>
                    <a:lnT w="12700" cap="flat" cmpd="thinThick" algn="ctr">
                      <a:solidFill>
                        <a:schemeClr val="tx1"/>
                      </a:solidFill>
                      <a:prstDash val="solid"/>
                      <a:round/>
                      <a:headEnd type="none" w="med" len="med"/>
                      <a:tailEnd type="none" w="med" len="med"/>
                    </a:lnT>
                    <a:lnB w="12700" cap="flat" cmpd="thinThick"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
                          <a:schemeClr val="hlink"/>
                        </a:buClr>
                        <a:buSzTx/>
                        <a:buFont typeface="Wingdings" panose="05000000000000000000" pitchFamily="2" charset="2"/>
                        <a:buNone/>
                      </a:pPr>
                      <a:r>
                        <a:rPr kumimoji="0" lang="zh-TW" altLang="en-US" sz="2200" b="1" i="0" u="none" strike="noStrike" cap="none" normalizeH="0" baseline="0">
                          <a:ln>
                            <a:noFill/>
                          </a:ln>
                          <a:solidFill>
                            <a:srgbClr val="FF00FF"/>
                          </a:solidFill>
                          <a:effectLst/>
                          <a:latin typeface="微软雅黑" panose="020B0503020204020204" charset="-122"/>
                          <a:ea typeface="微软雅黑" panose="020B0503020204020204" charset="-122"/>
                          <a:cs typeface="微软雅黑" panose="020B0503020204020204" charset="-122"/>
                        </a:rPr>
                        <a:t>180.8</a:t>
                      </a:r>
                      <a:r>
                        <a:rPr kumimoji="0" lang="zh-CN" altLang="en-US" sz="2200" b="1" i="0" u="none" strike="noStrike" cap="none" normalizeH="0" baseline="0">
                          <a:ln>
                            <a:noFill/>
                          </a:ln>
                          <a:solidFill>
                            <a:srgbClr val="FF00FF"/>
                          </a:solidFill>
                          <a:effectLst/>
                          <a:latin typeface="微软雅黑" panose="020B0503020204020204" charset="-122"/>
                          <a:ea typeface="微软雅黑" panose="020B0503020204020204" charset="-122"/>
                          <a:cs typeface="微软雅黑" panose="020B0503020204020204" charset="-122"/>
                        </a:rPr>
                        <a:t>万</a:t>
                      </a:r>
                      <a:endParaRPr kumimoji="0" lang="zh-TW" altLang="en-US" sz="2200" b="1" i="0" u="none" strike="noStrike" cap="none" normalizeH="0" baseline="0">
                        <a:ln>
                          <a:noFill/>
                        </a:ln>
                        <a:solidFill>
                          <a:srgbClr val="FF00FF"/>
                        </a:solidFill>
                        <a:effectLst/>
                        <a:latin typeface="微软雅黑" panose="020B0503020204020204" charset="-122"/>
                        <a:ea typeface="微软雅黑" panose="020B0503020204020204" charset="-122"/>
                        <a:cs typeface="微软雅黑" panose="020B0503020204020204" charset="-122"/>
                      </a:endParaRPr>
                    </a:p>
                  </a:txBody>
                  <a:tcPr marL="90000" marR="90000" marT="46806" marB="46806" anchor="ctr" horzOverflow="overflow">
                    <a:lnL w="12700" cap="flat" cmpd="thinThick" algn="ctr">
                      <a:solidFill>
                        <a:schemeClr val="tx1"/>
                      </a:solidFill>
                      <a:prstDash val="solid"/>
                      <a:round/>
                      <a:headEnd type="none" w="med" len="med"/>
                      <a:tailEnd type="none" w="med" len="med"/>
                    </a:lnL>
                    <a:lnR w="12700" cap="flat" cmpd="thinThick" algn="ctr">
                      <a:solidFill>
                        <a:schemeClr val="tx1"/>
                      </a:solidFill>
                      <a:prstDash val="solid"/>
                      <a:round/>
                      <a:headEnd type="none" w="med" len="med"/>
                      <a:tailEnd type="none" w="med" len="med"/>
                    </a:lnR>
                    <a:lnT w="12700" cap="flat" cmpd="thinThick" algn="ctr">
                      <a:solidFill>
                        <a:schemeClr val="tx1"/>
                      </a:solidFill>
                      <a:prstDash val="solid"/>
                      <a:round/>
                      <a:headEnd type="none" w="med" len="med"/>
                      <a:tailEnd type="none" w="med" len="med"/>
                    </a:lnT>
                    <a:lnB w="12700" cap="flat" cmpd="thinThick"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
                          <a:schemeClr val="hlink"/>
                        </a:buClr>
                        <a:buSzTx/>
                        <a:buFont typeface="Wingdings" panose="05000000000000000000" pitchFamily="2" charset="2"/>
                        <a:buNone/>
                      </a:pPr>
                      <a:r>
                        <a:rPr kumimoji="0" lang="zh-TW" altLang="en-US" sz="2200" b="1" i="0" u="none" strike="noStrike" cap="none" normalizeH="0" baseline="0">
                          <a:ln>
                            <a:noFill/>
                          </a:ln>
                          <a:solidFill>
                            <a:srgbClr val="FF00FF"/>
                          </a:solidFill>
                          <a:effectLst/>
                          <a:latin typeface="微软雅黑" panose="020B0503020204020204" charset="-122"/>
                          <a:ea typeface="微软雅黑" panose="020B0503020204020204" charset="-122"/>
                          <a:cs typeface="微软雅黑" panose="020B0503020204020204" charset="-122"/>
                        </a:rPr>
                        <a:t>60.2</a:t>
                      </a:r>
                      <a:r>
                        <a:rPr kumimoji="0" lang="zh-CN" altLang="en-US" sz="2200" b="1" i="0" u="none" strike="noStrike" cap="none" normalizeH="0" baseline="0">
                          <a:ln>
                            <a:noFill/>
                          </a:ln>
                          <a:solidFill>
                            <a:srgbClr val="FF00FF"/>
                          </a:solidFill>
                          <a:effectLst/>
                          <a:latin typeface="微软雅黑" panose="020B0503020204020204" charset="-122"/>
                          <a:ea typeface="微软雅黑" panose="020B0503020204020204" charset="-122"/>
                          <a:cs typeface="微软雅黑" panose="020B0503020204020204" charset="-122"/>
                        </a:rPr>
                        <a:t>万</a:t>
                      </a:r>
                      <a:endParaRPr kumimoji="0" lang="zh-TW" altLang="en-US" sz="2200" b="1" i="0" u="none" strike="noStrike" cap="none" normalizeH="0" baseline="0">
                        <a:ln>
                          <a:noFill/>
                        </a:ln>
                        <a:solidFill>
                          <a:srgbClr val="FF00FF"/>
                        </a:solidFill>
                        <a:effectLst/>
                        <a:latin typeface="微软雅黑" panose="020B0503020204020204" charset="-122"/>
                        <a:ea typeface="微软雅黑" panose="020B0503020204020204" charset="-122"/>
                        <a:cs typeface="微软雅黑" panose="020B0503020204020204" charset="-122"/>
                      </a:endParaRPr>
                    </a:p>
                  </a:txBody>
                  <a:tcPr marL="90000" marR="90000" marT="46806" marB="46806" anchor="ctr" horzOverflow="overflow">
                    <a:lnL w="12700" cap="flat" cmpd="thinThick" algn="ctr">
                      <a:solidFill>
                        <a:schemeClr val="tx1"/>
                      </a:solidFill>
                      <a:prstDash val="solid"/>
                      <a:round/>
                      <a:headEnd type="none" w="med" len="med"/>
                      <a:tailEnd type="none" w="med" len="med"/>
                    </a:lnL>
                    <a:lnR w="38100" cap="flat" cmpd="thinThick" algn="ctr">
                      <a:solidFill>
                        <a:schemeClr val="tx1"/>
                      </a:solidFill>
                      <a:prstDash val="solid"/>
                      <a:round/>
                      <a:headEnd type="none" w="med" len="med"/>
                      <a:tailEnd type="none" w="med" len="med"/>
                    </a:lnR>
                    <a:lnT w="12700" cap="flat" cmpd="thinThick" algn="ctr">
                      <a:solidFill>
                        <a:schemeClr val="tx1"/>
                      </a:solidFill>
                      <a:prstDash val="solid"/>
                      <a:round/>
                      <a:headEnd type="none" w="med" len="med"/>
                      <a:tailEnd type="none" w="med" len="med"/>
                    </a:lnT>
                    <a:lnB w="12700" cap="flat" cmpd="thinThick" algn="ctr">
                      <a:solidFill>
                        <a:schemeClr val="tx1"/>
                      </a:solidFill>
                      <a:prstDash val="solid"/>
                      <a:round/>
                      <a:headEnd type="none" w="med" len="med"/>
                      <a:tailEnd type="none" w="med" len="med"/>
                    </a:lnB>
                    <a:lnTlToBr>
                      <a:noFill/>
                    </a:lnTlToBr>
                    <a:lnBlToTr>
                      <a:noFill/>
                    </a:lnBlToTr>
                    <a:solidFill>
                      <a:srgbClr val="FFFFCC"/>
                    </a:solidFill>
                  </a:tcPr>
                </a:tc>
              </a:tr>
              <a:tr h="429086">
                <a:tc>
                  <a:txBody>
                    <a:bodyPr/>
                    <a:lstStyle/>
                    <a:p>
                      <a:pPr marL="0" marR="0" lvl="0" indent="0" algn="ctr" defTabSz="914400" rtl="0" eaLnBrk="0" fontAlgn="base" latinLnBrk="0" hangingPunct="0">
                        <a:spcBef>
                          <a:spcPct val="0"/>
                        </a:spcBef>
                        <a:spcAft>
                          <a:spcPct val="0"/>
                        </a:spcAft>
                        <a:buClr>
                          <a:schemeClr val="hlink"/>
                        </a:buClr>
                        <a:buSzTx/>
                        <a:buFont typeface="Wingdings" panose="05000000000000000000" pitchFamily="2" charset="2"/>
                        <a:buNone/>
                      </a:pPr>
                      <a:r>
                        <a:rPr kumimoji="0" lang="zh-CN" altLang="en-US" sz="2200" b="1" i="0" u="none" strike="noStrike" cap="none" normalizeH="0" baseline="0">
                          <a:ln>
                            <a:noFill/>
                          </a:ln>
                          <a:solidFill>
                            <a:srgbClr val="FF3300"/>
                          </a:solidFill>
                          <a:effectLst/>
                          <a:latin typeface="微软雅黑" panose="020B0503020204020204" charset="-122"/>
                          <a:ea typeface="微软雅黑" panose="020B0503020204020204" charset="-122"/>
                        </a:rPr>
                        <a:t>坏</a:t>
                      </a:r>
                      <a:endParaRPr kumimoji="0" lang="zh-CN" altLang="en-US" sz="2200" b="1" i="0" u="none" strike="noStrike" cap="none" normalizeH="0" baseline="0">
                        <a:ln>
                          <a:noFill/>
                        </a:ln>
                        <a:solidFill>
                          <a:srgbClr val="FF3300"/>
                        </a:solidFill>
                        <a:effectLst/>
                        <a:latin typeface="微软雅黑" panose="020B0503020204020204" charset="-122"/>
                        <a:ea typeface="微软雅黑" panose="020B0503020204020204" charset="-122"/>
                      </a:endParaRPr>
                    </a:p>
                  </a:txBody>
                  <a:tcPr marL="90000" marR="90000" marT="46806" marB="46806" anchor="ctr" horzOverflow="overflow">
                    <a:lnL w="38100" cap="flat" cmpd="thinThick" algn="ctr">
                      <a:solidFill>
                        <a:schemeClr val="tx1"/>
                      </a:solidFill>
                      <a:prstDash val="solid"/>
                      <a:round/>
                      <a:headEnd type="none" w="med" len="med"/>
                      <a:tailEnd type="none" w="med" len="med"/>
                    </a:lnL>
                    <a:lnR w="38100" cap="flat" cmpd="thinThick" algn="ctr">
                      <a:solidFill>
                        <a:schemeClr val="tx1"/>
                      </a:solidFill>
                      <a:prstDash val="solid"/>
                      <a:round/>
                      <a:headEnd type="none" w="med" len="med"/>
                      <a:tailEnd type="none" w="med" len="med"/>
                    </a:lnR>
                    <a:lnT w="12700" cap="flat" cmpd="thinThick" algn="ctr">
                      <a:solidFill>
                        <a:schemeClr val="tx1"/>
                      </a:solidFill>
                      <a:prstDash val="solid"/>
                      <a:round/>
                      <a:headEnd type="none" w="med" len="med"/>
                      <a:tailEnd type="none" w="med" len="med"/>
                    </a:lnT>
                    <a:lnB w="38100" cap="flat" cmpd="thinThick"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
                          <a:schemeClr val="hlink"/>
                        </a:buClr>
                        <a:buSzTx/>
                        <a:buFont typeface="Wingdings" panose="05000000000000000000" pitchFamily="2" charset="2"/>
                        <a:buNone/>
                      </a:pPr>
                      <a:r>
                        <a:rPr kumimoji="0" lang="zh-TW" altLang="en-US" sz="2200" b="1" i="0" u="none" strike="noStrike" cap="none" normalizeH="0" baseline="0">
                          <a:ln>
                            <a:noFill/>
                          </a:ln>
                          <a:solidFill>
                            <a:srgbClr val="FF3300"/>
                          </a:solidFill>
                          <a:effectLst/>
                          <a:latin typeface="微软雅黑" panose="020B0503020204020204" charset="-122"/>
                          <a:ea typeface="微软雅黑" panose="020B0503020204020204" charset="-122"/>
                          <a:cs typeface="微软雅黑" panose="020B0503020204020204" charset="-122"/>
                        </a:rPr>
                        <a:t>90天</a:t>
                      </a:r>
                      <a:endParaRPr kumimoji="0" lang="zh-TW" altLang="en-US" sz="2200" b="1" i="0" u="none" strike="noStrike" cap="none" normalizeH="0" baseline="0">
                        <a:ln>
                          <a:noFill/>
                        </a:ln>
                        <a:solidFill>
                          <a:srgbClr val="FF3300"/>
                        </a:solidFill>
                        <a:effectLst/>
                        <a:latin typeface="微软雅黑" panose="020B0503020204020204" charset="-122"/>
                        <a:ea typeface="微软雅黑" panose="020B0503020204020204" charset="-122"/>
                        <a:cs typeface="微软雅黑" panose="020B0503020204020204" charset="-122"/>
                      </a:endParaRPr>
                    </a:p>
                  </a:txBody>
                  <a:tcPr marL="90000" marR="90000" marT="46806" marB="46806" anchor="ctr" horzOverflow="overflow">
                    <a:lnL w="38100" cap="flat" cmpd="thinThick" algn="ctr">
                      <a:solidFill>
                        <a:schemeClr val="tx1"/>
                      </a:solidFill>
                      <a:prstDash val="solid"/>
                      <a:round/>
                      <a:headEnd type="none" w="med" len="med"/>
                      <a:tailEnd type="none" w="med" len="med"/>
                    </a:lnL>
                    <a:lnR w="12700" cap="flat" cmpd="thinThick" algn="ctr">
                      <a:solidFill>
                        <a:schemeClr val="tx1"/>
                      </a:solidFill>
                      <a:prstDash val="solid"/>
                      <a:round/>
                      <a:headEnd type="none" w="med" len="med"/>
                      <a:tailEnd type="none" w="med" len="med"/>
                    </a:lnR>
                    <a:lnT w="12700" cap="flat" cmpd="thinThick" algn="ctr">
                      <a:solidFill>
                        <a:schemeClr val="tx1"/>
                      </a:solidFill>
                      <a:prstDash val="solid"/>
                      <a:round/>
                      <a:headEnd type="none" w="med" len="med"/>
                      <a:tailEnd type="none" w="med" len="med"/>
                    </a:lnT>
                    <a:lnB w="38100" cap="flat" cmpd="thinThick"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
                          <a:schemeClr val="hlink"/>
                        </a:buClr>
                        <a:buSzTx/>
                        <a:buFont typeface="Wingdings" panose="05000000000000000000" pitchFamily="2" charset="2"/>
                        <a:buNone/>
                      </a:pPr>
                      <a:r>
                        <a:rPr kumimoji="0" lang="zh-TW" altLang="en-US" sz="2200" b="1" i="0" u="none" strike="noStrike" cap="none" normalizeH="0" baseline="0" dirty="0">
                          <a:ln>
                            <a:noFill/>
                          </a:ln>
                          <a:solidFill>
                            <a:srgbClr val="FF3300"/>
                          </a:solidFill>
                          <a:effectLst/>
                          <a:latin typeface="微软雅黑" panose="020B0503020204020204" charset="-122"/>
                          <a:ea typeface="微软雅黑" panose="020B0503020204020204" charset="-122"/>
                          <a:cs typeface="微软雅黑" panose="020B0503020204020204" charset="-122"/>
                        </a:rPr>
                        <a:t>246.6</a:t>
                      </a:r>
                      <a:r>
                        <a:rPr kumimoji="0" lang="zh-CN" altLang="en-US" sz="2200" b="1" i="0" u="none" strike="noStrike" cap="none" normalizeH="0" baseline="0" dirty="0">
                          <a:ln>
                            <a:noFill/>
                          </a:ln>
                          <a:solidFill>
                            <a:srgbClr val="FF3300"/>
                          </a:solidFill>
                          <a:effectLst/>
                          <a:latin typeface="微软雅黑" panose="020B0503020204020204" charset="-122"/>
                          <a:ea typeface="微软雅黑" panose="020B0503020204020204" charset="-122"/>
                          <a:cs typeface="微软雅黑" panose="020B0503020204020204" charset="-122"/>
                        </a:rPr>
                        <a:t>万</a:t>
                      </a:r>
                      <a:endParaRPr kumimoji="0" lang="zh-TW" altLang="en-US" sz="2200" b="1" i="0" u="none" strike="noStrike" cap="none" normalizeH="0" baseline="0" dirty="0">
                        <a:ln>
                          <a:noFill/>
                        </a:ln>
                        <a:solidFill>
                          <a:srgbClr val="FF3300"/>
                        </a:solidFill>
                        <a:effectLst/>
                        <a:latin typeface="微软雅黑" panose="020B0503020204020204" charset="-122"/>
                        <a:ea typeface="微软雅黑" panose="020B0503020204020204" charset="-122"/>
                        <a:cs typeface="微软雅黑" panose="020B0503020204020204" charset="-122"/>
                      </a:endParaRPr>
                    </a:p>
                  </a:txBody>
                  <a:tcPr marL="90000" marR="90000" marT="46806" marB="46806" anchor="ctr" horzOverflow="overflow">
                    <a:lnL w="12700" cap="flat" cmpd="thinThick" algn="ctr">
                      <a:solidFill>
                        <a:schemeClr val="tx1"/>
                      </a:solidFill>
                      <a:prstDash val="solid"/>
                      <a:round/>
                      <a:headEnd type="none" w="med" len="med"/>
                      <a:tailEnd type="none" w="med" len="med"/>
                    </a:lnL>
                    <a:lnR w="12700" cap="flat" cmpd="thinThick" algn="ctr">
                      <a:solidFill>
                        <a:schemeClr val="tx1"/>
                      </a:solidFill>
                      <a:prstDash val="solid"/>
                      <a:round/>
                      <a:headEnd type="none" w="med" len="med"/>
                      <a:tailEnd type="none" w="med" len="med"/>
                    </a:lnR>
                    <a:lnT w="12700" cap="flat" cmpd="thinThick" algn="ctr">
                      <a:solidFill>
                        <a:schemeClr val="tx1"/>
                      </a:solidFill>
                      <a:prstDash val="solid"/>
                      <a:round/>
                      <a:headEnd type="none" w="med" len="med"/>
                      <a:tailEnd type="none" w="med" len="med"/>
                    </a:lnT>
                    <a:lnB w="38100" cap="flat" cmpd="thinThick"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
                          <a:schemeClr val="hlink"/>
                        </a:buClr>
                        <a:buSzTx/>
                        <a:buFont typeface="Wingdings" panose="05000000000000000000" pitchFamily="2" charset="2"/>
                        <a:buNone/>
                      </a:pPr>
                      <a:r>
                        <a:rPr kumimoji="0" lang="zh-TW" altLang="en-US" sz="2200" b="1" i="0" u="none" strike="noStrike" cap="none" normalizeH="0" baseline="0">
                          <a:ln>
                            <a:noFill/>
                          </a:ln>
                          <a:solidFill>
                            <a:srgbClr val="FF3300"/>
                          </a:solidFill>
                          <a:effectLst/>
                          <a:latin typeface="微软雅黑" panose="020B0503020204020204" charset="-122"/>
                          <a:ea typeface="微软雅黑" panose="020B0503020204020204" charset="-122"/>
                          <a:cs typeface="微软雅黑" panose="020B0503020204020204" charset="-122"/>
                        </a:rPr>
                        <a:t>24.7</a:t>
                      </a:r>
                      <a:r>
                        <a:rPr kumimoji="0" lang="zh-CN" altLang="en-US" sz="2200" b="1" i="0" u="none" strike="noStrike" cap="none" normalizeH="0" baseline="0">
                          <a:ln>
                            <a:noFill/>
                          </a:ln>
                          <a:solidFill>
                            <a:srgbClr val="FF3300"/>
                          </a:solidFill>
                          <a:effectLst/>
                          <a:latin typeface="微软雅黑" panose="020B0503020204020204" charset="-122"/>
                          <a:ea typeface="微软雅黑" panose="020B0503020204020204" charset="-122"/>
                          <a:cs typeface="微软雅黑" panose="020B0503020204020204" charset="-122"/>
                        </a:rPr>
                        <a:t>万</a:t>
                      </a:r>
                      <a:endParaRPr kumimoji="0" lang="zh-TW" altLang="en-US" sz="2200" b="1" i="0" u="none" strike="noStrike" cap="none" normalizeH="0" baseline="0">
                        <a:ln>
                          <a:noFill/>
                        </a:ln>
                        <a:solidFill>
                          <a:srgbClr val="FF3300"/>
                        </a:solidFill>
                        <a:effectLst/>
                        <a:latin typeface="微软雅黑" panose="020B0503020204020204" charset="-122"/>
                        <a:ea typeface="微软雅黑" panose="020B0503020204020204" charset="-122"/>
                        <a:cs typeface="微软雅黑" panose="020B0503020204020204" charset="-122"/>
                      </a:endParaRPr>
                    </a:p>
                  </a:txBody>
                  <a:tcPr marL="90000" marR="90000" marT="46806" marB="46806" anchor="ctr" horzOverflow="overflow">
                    <a:lnL w="12700" cap="flat" cmpd="thinThick" algn="ctr">
                      <a:solidFill>
                        <a:schemeClr val="tx1"/>
                      </a:solidFill>
                      <a:prstDash val="solid"/>
                      <a:round/>
                      <a:headEnd type="none" w="med" len="med"/>
                      <a:tailEnd type="none" w="med" len="med"/>
                    </a:lnL>
                    <a:lnR w="12700" cap="flat" cmpd="thinThick" algn="ctr">
                      <a:solidFill>
                        <a:schemeClr val="tx1"/>
                      </a:solidFill>
                      <a:prstDash val="solid"/>
                      <a:round/>
                      <a:headEnd type="none" w="med" len="med"/>
                      <a:tailEnd type="none" w="med" len="med"/>
                    </a:lnR>
                    <a:lnT w="12700" cap="flat" cmpd="thinThick" algn="ctr">
                      <a:solidFill>
                        <a:schemeClr val="tx1"/>
                      </a:solidFill>
                      <a:prstDash val="solid"/>
                      <a:round/>
                      <a:headEnd type="none" w="med" len="med"/>
                      <a:tailEnd type="none" w="med" len="med"/>
                    </a:lnT>
                    <a:lnB w="38100" cap="flat" cmpd="thinThick"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
                          <a:schemeClr val="hlink"/>
                        </a:buClr>
                        <a:buSzTx/>
                        <a:buFont typeface="Wingdings" panose="05000000000000000000" pitchFamily="2" charset="2"/>
                        <a:buNone/>
                      </a:pPr>
                      <a:r>
                        <a:rPr kumimoji="0" lang="zh-TW" altLang="en-US" sz="2200" b="1" i="0" u="none" strike="noStrike" cap="none" normalizeH="0" baseline="0">
                          <a:ln>
                            <a:noFill/>
                          </a:ln>
                          <a:solidFill>
                            <a:srgbClr val="FF3300"/>
                          </a:solidFill>
                          <a:effectLst/>
                          <a:latin typeface="微软雅黑" panose="020B0503020204020204" charset="-122"/>
                          <a:ea typeface="微软雅黑" panose="020B0503020204020204" charset="-122"/>
                          <a:cs typeface="微软雅黑" panose="020B0503020204020204" charset="-122"/>
                        </a:rPr>
                        <a:t>271.3</a:t>
                      </a:r>
                      <a:r>
                        <a:rPr kumimoji="0" lang="zh-CN" altLang="en-US" sz="2200" b="1" i="0" u="none" strike="noStrike" cap="none" normalizeH="0" baseline="0">
                          <a:ln>
                            <a:noFill/>
                          </a:ln>
                          <a:solidFill>
                            <a:srgbClr val="FF3300"/>
                          </a:solidFill>
                          <a:effectLst/>
                          <a:latin typeface="微软雅黑" panose="020B0503020204020204" charset="-122"/>
                          <a:ea typeface="微软雅黑" panose="020B0503020204020204" charset="-122"/>
                          <a:cs typeface="微软雅黑" panose="020B0503020204020204" charset="-122"/>
                        </a:rPr>
                        <a:t>万</a:t>
                      </a:r>
                      <a:endParaRPr kumimoji="0" lang="zh-TW" altLang="en-US" sz="2200" b="1" i="0" u="none" strike="noStrike" cap="none" normalizeH="0" baseline="0">
                        <a:ln>
                          <a:noFill/>
                        </a:ln>
                        <a:solidFill>
                          <a:srgbClr val="FF3300"/>
                        </a:solidFill>
                        <a:effectLst/>
                        <a:latin typeface="微软雅黑" panose="020B0503020204020204" charset="-122"/>
                        <a:ea typeface="微软雅黑" panose="020B0503020204020204" charset="-122"/>
                        <a:cs typeface="微软雅黑" panose="020B0503020204020204" charset="-122"/>
                      </a:endParaRPr>
                    </a:p>
                  </a:txBody>
                  <a:tcPr marL="90000" marR="90000" marT="46806" marB="46806" anchor="ctr" horzOverflow="overflow">
                    <a:lnL w="12700" cap="flat" cmpd="thinThick" algn="ctr">
                      <a:solidFill>
                        <a:schemeClr val="tx1"/>
                      </a:solidFill>
                      <a:prstDash val="solid"/>
                      <a:round/>
                      <a:headEnd type="none" w="med" len="med"/>
                      <a:tailEnd type="none" w="med" len="med"/>
                    </a:lnL>
                    <a:lnR w="12700" cap="flat" cmpd="thinThick" algn="ctr">
                      <a:solidFill>
                        <a:schemeClr val="tx1"/>
                      </a:solidFill>
                      <a:prstDash val="solid"/>
                      <a:round/>
                      <a:headEnd type="none" w="med" len="med"/>
                      <a:tailEnd type="none" w="med" len="med"/>
                    </a:lnR>
                    <a:lnT w="12700" cap="flat" cmpd="thinThick" algn="ctr">
                      <a:solidFill>
                        <a:schemeClr val="tx1"/>
                      </a:solidFill>
                      <a:prstDash val="solid"/>
                      <a:round/>
                      <a:headEnd type="none" w="med" len="med"/>
                      <a:tailEnd type="none" w="med" len="med"/>
                    </a:lnT>
                    <a:lnB w="38100" cap="flat" cmpd="thinThick"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
                          <a:schemeClr val="hlink"/>
                        </a:buClr>
                        <a:buSzTx/>
                        <a:buFont typeface="Wingdings" panose="05000000000000000000" pitchFamily="2" charset="2"/>
                        <a:buNone/>
                      </a:pPr>
                      <a:r>
                        <a:rPr kumimoji="0" lang="zh-TW" altLang="en-US" sz="2200" b="1" i="0" u="none" strike="noStrike" cap="none" normalizeH="0" baseline="0" dirty="0">
                          <a:ln>
                            <a:noFill/>
                          </a:ln>
                          <a:solidFill>
                            <a:srgbClr val="FF3300"/>
                          </a:solidFill>
                          <a:effectLst/>
                          <a:latin typeface="微软雅黑" panose="020B0503020204020204" charset="-122"/>
                          <a:ea typeface="微软雅黑" panose="020B0503020204020204" charset="-122"/>
                          <a:cs typeface="微软雅黑" panose="020B0503020204020204" charset="-122"/>
                        </a:rPr>
                        <a:t>151.7</a:t>
                      </a:r>
                      <a:r>
                        <a:rPr kumimoji="0" lang="zh-CN" altLang="en-US" sz="2200" b="1" i="0" u="none" strike="noStrike" cap="none" normalizeH="0" baseline="0" dirty="0">
                          <a:ln>
                            <a:noFill/>
                          </a:ln>
                          <a:solidFill>
                            <a:srgbClr val="FF3300"/>
                          </a:solidFill>
                          <a:effectLst/>
                          <a:latin typeface="微软雅黑" panose="020B0503020204020204" charset="-122"/>
                          <a:ea typeface="微软雅黑" panose="020B0503020204020204" charset="-122"/>
                          <a:cs typeface="微软雅黑" panose="020B0503020204020204" charset="-122"/>
                        </a:rPr>
                        <a:t>万</a:t>
                      </a:r>
                      <a:endParaRPr kumimoji="0" lang="zh-TW" altLang="en-US" sz="2200" b="1" i="0" u="none" strike="noStrike" cap="none" normalizeH="0" baseline="0" dirty="0">
                        <a:ln>
                          <a:noFill/>
                        </a:ln>
                        <a:solidFill>
                          <a:srgbClr val="FF3300"/>
                        </a:solidFill>
                        <a:effectLst/>
                        <a:latin typeface="微软雅黑" panose="020B0503020204020204" charset="-122"/>
                        <a:ea typeface="微软雅黑" panose="020B0503020204020204" charset="-122"/>
                        <a:cs typeface="微软雅黑" panose="020B0503020204020204" charset="-122"/>
                      </a:endParaRPr>
                    </a:p>
                  </a:txBody>
                  <a:tcPr marL="90000" marR="90000" marT="46806" marB="46806" anchor="ctr" horzOverflow="overflow">
                    <a:lnL w="12700" cap="flat" cmpd="thinThick" algn="ctr">
                      <a:solidFill>
                        <a:schemeClr val="tx1"/>
                      </a:solidFill>
                      <a:prstDash val="solid"/>
                      <a:round/>
                      <a:headEnd type="none" w="med" len="med"/>
                      <a:tailEnd type="none" w="med" len="med"/>
                    </a:lnL>
                    <a:lnR w="38100" cap="flat" cmpd="thinThick" algn="ctr">
                      <a:solidFill>
                        <a:schemeClr val="tx1"/>
                      </a:solidFill>
                      <a:prstDash val="solid"/>
                      <a:round/>
                      <a:headEnd type="none" w="med" len="med"/>
                      <a:tailEnd type="none" w="med" len="med"/>
                    </a:lnR>
                    <a:lnT w="12700" cap="flat" cmpd="thinThick" algn="ctr">
                      <a:solidFill>
                        <a:schemeClr val="tx1"/>
                      </a:solidFill>
                      <a:prstDash val="solid"/>
                      <a:round/>
                      <a:headEnd type="none" w="med" len="med"/>
                      <a:tailEnd type="none" w="med" len="med"/>
                    </a:lnT>
                    <a:lnB w="38100" cap="flat" cmpd="thinThick"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一、赊销的必要性</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60855" y="1146810"/>
            <a:ext cx="8670290" cy="4849495"/>
            <a:chOff x="590" y="1158"/>
            <a:chExt cx="13654" cy="7637"/>
          </a:xfrm>
        </p:grpSpPr>
        <p:sp>
          <p:nvSpPr>
            <p:cNvPr id="218116" name="Rectangle 3"/>
            <p:cNvSpPr>
              <a:spLocks noGrp="true"/>
            </p:cNvSpPr>
            <p:nvPr/>
          </p:nvSpPr>
          <p:spPr>
            <a:xfrm>
              <a:off x="725" y="2410"/>
              <a:ext cx="12943" cy="237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eaLnBrk="1" hangingPunct="1">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假设有两家销售同类产品的企业，他们的年销售额都是</a:t>
              </a:r>
              <a:r>
                <a:rPr lang="en-US" altLang="zh-CN" sz="2400" dirty="0">
                  <a:latin typeface="微软雅黑" panose="020B0503020204020204" charset="-122"/>
                  <a:ea typeface="微软雅黑" panose="020B0503020204020204" charset="-122"/>
                  <a:cs typeface="微软雅黑" panose="020B0503020204020204" charset="-122"/>
                </a:rPr>
                <a:t>1200</a:t>
              </a:r>
              <a:r>
                <a:rPr lang="zh-CN" altLang="en-US" sz="2400" dirty="0">
                  <a:latin typeface="微软雅黑" panose="020B0503020204020204" charset="-122"/>
                  <a:ea typeface="微软雅黑" panose="020B0503020204020204" charset="-122"/>
                  <a:cs typeface="微软雅黑" panose="020B0503020204020204" charset="-122"/>
                </a:rPr>
                <a:t>万，因管理方式不同，产生以下的不同情况：</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218117" name="Group 42"/>
            <p:cNvGrpSpPr/>
            <p:nvPr/>
          </p:nvGrpSpPr>
          <p:grpSpPr>
            <a:xfrm>
              <a:off x="590" y="4575"/>
              <a:ext cx="13655" cy="4220"/>
              <a:chOff x="432" y="2352"/>
              <a:chExt cx="5136" cy="1209"/>
            </a:xfrm>
          </p:grpSpPr>
          <p:sp>
            <p:nvSpPr>
              <p:cNvPr id="218118" name="Text Box 43"/>
              <p:cNvSpPr txBox="true"/>
              <p:nvPr/>
            </p:nvSpPr>
            <p:spPr>
              <a:xfrm>
                <a:off x="432" y="2352"/>
                <a:ext cx="2543" cy="1209"/>
              </a:xfrm>
              <a:prstGeom prst="rect">
                <a:avLst/>
              </a:prstGeom>
              <a:solidFill>
                <a:srgbClr val="FFFF99"/>
              </a:solidFill>
              <a:ln w="38100" cap="flat" cmpd="sng">
                <a:solidFill>
                  <a:srgbClr val="FF0000"/>
                </a:solidFill>
                <a:prstDash val="solid"/>
                <a:miter/>
                <a:headEnd type="none" w="med" len="med"/>
                <a:tailEnd type="none" w="med" len="med"/>
              </a:ln>
              <a:effectLst>
                <a:outerShdw dist="35921" dir="2699999" algn="ctr" rotWithShape="0">
                  <a:schemeClr val="bg2"/>
                </a:outerShdw>
              </a:effectLst>
            </p:spPr>
            <p:txBody>
              <a:bodyPr anchor="t" anchorCtr="false">
                <a:spAutoFit/>
              </a:bodyPr>
              <a:p>
                <a:pPr eaLnBrk="0" hangingPunct="0">
                  <a:lnSpc>
                    <a:spcPct val="120000"/>
                  </a:lnSpc>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A</a:t>
                </a:r>
                <a:r>
                  <a:rPr lang="zh-CN" altLang="en-US" b="1" dirty="0">
                    <a:latin typeface="微软雅黑" panose="020B0503020204020204" charset="-122"/>
                    <a:ea typeface="微软雅黑" panose="020B0503020204020204" charset="-122"/>
                    <a:cs typeface="微软雅黑" panose="020B0503020204020204" charset="-122"/>
                  </a:rPr>
                  <a:t>公司：</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lnSpc>
                    <a:spcPct val="120000"/>
                  </a:lnSpc>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平均货款在外天数：</a:t>
                </a:r>
                <a:r>
                  <a:rPr lang="en-US" altLang="zh-CN" b="1" dirty="0">
                    <a:latin typeface="微软雅黑" panose="020B0503020204020204" charset="-122"/>
                    <a:ea typeface="微软雅黑" panose="020B0503020204020204" charset="-122"/>
                    <a:cs typeface="微软雅黑" panose="020B0503020204020204" charset="-122"/>
                  </a:rPr>
                  <a:t>120</a:t>
                </a:r>
                <a:r>
                  <a:rPr lang="zh-CN" altLang="en-US" b="1" dirty="0">
                    <a:latin typeface="微软雅黑" panose="020B0503020204020204" charset="-122"/>
                    <a:ea typeface="微软雅黑" panose="020B0503020204020204" charset="-122"/>
                    <a:cs typeface="微软雅黑" panose="020B0503020204020204" charset="-122"/>
                  </a:rPr>
                  <a:t>天</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lnSpc>
                    <a:spcPct val="120000"/>
                  </a:lnSpc>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平均支付货款天数：</a:t>
                </a:r>
                <a:r>
                  <a:rPr lang="en-US" altLang="zh-CN" b="1" dirty="0">
                    <a:latin typeface="微软雅黑" panose="020B0503020204020204" charset="-122"/>
                    <a:ea typeface="微软雅黑" panose="020B0503020204020204" charset="-122"/>
                    <a:cs typeface="微软雅黑" panose="020B0503020204020204" charset="-122"/>
                  </a:rPr>
                  <a:t>90</a:t>
                </a:r>
                <a:r>
                  <a:rPr lang="zh-CN" altLang="en-US" b="1" dirty="0">
                    <a:latin typeface="微软雅黑" panose="020B0503020204020204" charset="-122"/>
                    <a:ea typeface="微软雅黑" panose="020B0503020204020204" charset="-122"/>
                    <a:cs typeface="微软雅黑" panose="020B0503020204020204" charset="-122"/>
                  </a:rPr>
                  <a:t>天</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lnSpc>
                    <a:spcPct val="120000"/>
                  </a:lnSpc>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资金短缺天数：    </a:t>
                </a:r>
                <a:r>
                  <a:rPr lang="en-US" altLang="zh-CN" b="1" dirty="0">
                    <a:latin typeface="微软雅黑" panose="020B0503020204020204" charset="-122"/>
                    <a:ea typeface="微软雅黑" panose="020B0503020204020204" charset="-122"/>
                    <a:cs typeface="微软雅黑" panose="020B0503020204020204" charset="-122"/>
                  </a:rPr>
                  <a:t>-30</a:t>
                </a:r>
                <a:r>
                  <a:rPr lang="zh-CN" altLang="en-US" b="1" dirty="0">
                    <a:latin typeface="微软雅黑" panose="020B0503020204020204" charset="-122"/>
                    <a:ea typeface="微软雅黑" panose="020B0503020204020204" charset="-122"/>
                    <a:cs typeface="微软雅黑" panose="020B0503020204020204" charset="-122"/>
                  </a:rPr>
                  <a:t>天</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lnSpc>
                    <a:spcPct val="120000"/>
                  </a:lnSpc>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等于：</a:t>
                </a: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欠缺营运资金</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100</a:t>
                </a: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万</a:t>
                </a:r>
                <a:endParaRPr lang="zh-CN" altLang="en-US" b="1"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218119" name="Text Box 44"/>
              <p:cNvSpPr txBox="true"/>
              <p:nvPr/>
            </p:nvSpPr>
            <p:spPr>
              <a:xfrm>
                <a:off x="3167" y="2352"/>
                <a:ext cx="2401" cy="1209"/>
              </a:xfrm>
              <a:prstGeom prst="rect">
                <a:avLst/>
              </a:prstGeom>
              <a:solidFill>
                <a:srgbClr val="FFFF99"/>
              </a:solidFill>
              <a:ln w="38100" cap="flat" cmpd="sng">
                <a:solidFill>
                  <a:srgbClr val="000099"/>
                </a:solidFill>
                <a:prstDash val="solid"/>
                <a:miter/>
                <a:headEnd type="none" w="med" len="med"/>
                <a:tailEnd type="none" w="med" len="med"/>
              </a:ln>
            </p:spPr>
            <p:txBody>
              <a:bodyPr anchor="t" anchorCtr="false">
                <a:spAutoFit/>
              </a:bodyPr>
              <a:p>
                <a:pPr eaLnBrk="0" hangingPunct="0">
                  <a:lnSpc>
                    <a:spcPct val="120000"/>
                  </a:lnSpc>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B</a:t>
                </a:r>
                <a:r>
                  <a:rPr lang="zh-CN" altLang="en-US" b="1" dirty="0">
                    <a:latin typeface="微软雅黑" panose="020B0503020204020204" charset="-122"/>
                    <a:ea typeface="微软雅黑" panose="020B0503020204020204" charset="-122"/>
                    <a:cs typeface="微软雅黑" panose="020B0503020204020204" charset="-122"/>
                  </a:rPr>
                  <a:t>公司：</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lnSpc>
                    <a:spcPct val="120000"/>
                  </a:lnSpc>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平均货款在外天数：</a:t>
                </a:r>
                <a:r>
                  <a:rPr lang="en-US" altLang="zh-CN" b="1" dirty="0">
                    <a:latin typeface="微软雅黑" panose="020B0503020204020204" charset="-122"/>
                    <a:ea typeface="微软雅黑" panose="020B0503020204020204" charset="-122"/>
                    <a:cs typeface="微软雅黑" panose="020B0503020204020204" charset="-122"/>
                  </a:rPr>
                  <a:t>45</a:t>
                </a:r>
                <a:r>
                  <a:rPr lang="zh-CN" altLang="en-US" b="1" dirty="0">
                    <a:latin typeface="微软雅黑" panose="020B0503020204020204" charset="-122"/>
                    <a:ea typeface="微软雅黑" panose="020B0503020204020204" charset="-122"/>
                    <a:cs typeface="微软雅黑" panose="020B0503020204020204" charset="-122"/>
                  </a:rPr>
                  <a:t>天</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lnSpc>
                    <a:spcPct val="120000"/>
                  </a:lnSpc>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平均支付货款天数：</a:t>
                </a:r>
                <a:r>
                  <a:rPr lang="en-US" altLang="zh-CN" b="1" dirty="0">
                    <a:latin typeface="微软雅黑" panose="020B0503020204020204" charset="-122"/>
                    <a:ea typeface="微软雅黑" panose="020B0503020204020204" charset="-122"/>
                    <a:cs typeface="微软雅黑" panose="020B0503020204020204" charset="-122"/>
                  </a:rPr>
                  <a:t>60</a:t>
                </a:r>
                <a:r>
                  <a:rPr lang="zh-CN" altLang="en-US" b="1" dirty="0">
                    <a:latin typeface="微软雅黑" panose="020B0503020204020204" charset="-122"/>
                    <a:ea typeface="微软雅黑" panose="020B0503020204020204" charset="-122"/>
                    <a:cs typeface="微软雅黑" panose="020B0503020204020204" charset="-122"/>
                  </a:rPr>
                  <a:t>天</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lnSpc>
                    <a:spcPct val="120000"/>
                  </a:lnSpc>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资金短缺天数：   </a:t>
                </a:r>
                <a:r>
                  <a:rPr lang="en-US" altLang="zh-CN" b="1" dirty="0">
                    <a:latin typeface="微软雅黑" panose="020B0503020204020204" charset="-122"/>
                    <a:ea typeface="微软雅黑" panose="020B0503020204020204" charset="-122"/>
                    <a:cs typeface="微软雅黑" panose="020B0503020204020204" charset="-122"/>
                  </a:rPr>
                  <a:t>+15</a:t>
                </a:r>
                <a:r>
                  <a:rPr lang="zh-CN" altLang="en-US" b="1" dirty="0">
                    <a:latin typeface="微软雅黑" panose="020B0503020204020204" charset="-122"/>
                    <a:ea typeface="微软雅黑" panose="020B0503020204020204" charset="-122"/>
                    <a:cs typeface="微软雅黑" panose="020B0503020204020204" charset="-122"/>
                  </a:rPr>
                  <a:t>天</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lnSpc>
                    <a:spcPct val="120000"/>
                  </a:lnSpc>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等于：</a:t>
                </a:r>
                <a:r>
                  <a:rPr lang="zh-CN" altLang="en-US" b="1" dirty="0">
                    <a:solidFill>
                      <a:srgbClr val="000099"/>
                    </a:solidFill>
                    <a:latin typeface="微软雅黑" panose="020B0503020204020204" charset="-122"/>
                    <a:ea typeface="微软雅黑" panose="020B0503020204020204" charset="-122"/>
                    <a:cs typeface="微软雅黑" panose="020B0503020204020204" charset="-122"/>
                  </a:rPr>
                  <a:t>拥有营运资金</a:t>
                </a:r>
                <a:r>
                  <a:rPr lang="en-US" altLang="zh-CN" b="1" dirty="0">
                    <a:solidFill>
                      <a:srgbClr val="000099"/>
                    </a:solidFill>
                    <a:latin typeface="微软雅黑" panose="020B0503020204020204" charset="-122"/>
                    <a:ea typeface="微软雅黑" panose="020B0503020204020204" charset="-122"/>
                    <a:cs typeface="微软雅黑" panose="020B0503020204020204" charset="-122"/>
                  </a:rPr>
                  <a:t>50</a:t>
                </a:r>
                <a:r>
                  <a:rPr lang="zh-CN" altLang="en-US" b="1" dirty="0">
                    <a:solidFill>
                      <a:srgbClr val="000099"/>
                    </a:solidFill>
                    <a:latin typeface="微软雅黑" panose="020B0503020204020204" charset="-122"/>
                    <a:ea typeface="微软雅黑" panose="020B0503020204020204" charset="-122"/>
                    <a:cs typeface="微软雅黑" panose="020B0503020204020204" charset="-122"/>
                  </a:rPr>
                  <a:t>万</a:t>
                </a:r>
                <a:endParaRPr lang="zh-CN" altLang="en-US" b="1" dirty="0">
                  <a:solidFill>
                    <a:srgbClr val="000099"/>
                  </a:solidFill>
                  <a:latin typeface="微软雅黑" panose="020B0503020204020204" charset="-122"/>
                  <a:ea typeface="微软雅黑" panose="020B0503020204020204" charset="-122"/>
                  <a:cs typeface="微软雅黑" panose="020B0503020204020204" charset="-122"/>
                </a:endParaRPr>
              </a:p>
            </p:txBody>
          </p:sp>
          <p:sp>
            <p:nvSpPr>
              <p:cNvPr id="218120" name="Line 45"/>
              <p:cNvSpPr/>
              <p:nvPr/>
            </p:nvSpPr>
            <p:spPr>
              <a:xfrm>
                <a:off x="480" y="3312"/>
                <a:ext cx="2400" cy="0"/>
              </a:xfrm>
              <a:prstGeom prst="line">
                <a:avLst/>
              </a:prstGeom>
              <a:ln w="9525" cap="flat" cmpd="sng">
                <a:solidFill>
                  <a:srgbClr val="FF0000"/>
                </a:solidFill>
                <a:prstDash val="solid"/>
                <a:miter/>
                <a:headEnd type="none" w="med" len="med"/>
                <a:tailEnd type="none" w="med" len="med"/>
              </a:ln>
            </p:spPr>
          </p:sp>
          <p:sp>
            <p:nvSpPr>
              <p:cNvPr id="218121" name="Line 46"/>
              <p:cNvSpPr/>
              <p:nvPr/>
            </p:nvSpPr>
            <p:spPr>
              <a:xfrm>
                <a:off x="3264" y="3312"/>
                <a:ext cx="2208" cy="0"/>
              </a:xfrm>
              <a:prstGeom prst="line">
                <a:avLst/>
              </a:prstGeom>
              <a:ln w="9525" cap="flat" cmpd="sng">
                <a:solidFill>
                  <a:srgbClr val="000099"/>
                </a:solidFill>
                <a:prstDash val="solid"/>
                <a:miter/>
                <a:headEnd type="none" w="med" len="med"/>
                <a:tailEnd type="none" w="med" len="med"/>
              </a:ln>
            </p:spPr>
          </p:sp>
        </p:grpSp>
        <p:sp>
          <p:nvSpPr>
            <p:cNvPr id="16" name="Rectangle 2"/>
            <p:cNvSpPr>
              <a:spLocks noGrp="true" noChangeArrowheads="true"/>
            </p:cNvSpPr>
            <p:nvPr/>
          </p:nvSpPr>
          <p:spPr>
            <a:xfrm>
              <a:off x="985" y="1158"/>
              <a:ext cx="12285" cy="888"/>
            </a:xfrm>
            <a:prstGeom prst="rect">
              <a:avLst/>
            </a:prstGeom>
            <a:noFill/>
            <a:ln w="9525">
              <a:noFill/>
              <a:miter/>
            </a:ln>
          </p:spPr>
          <p:txBody>
            <a:bodyPr vert="horz" wrap="square" lIns="91440" tIns="45720" rIns="91440" bIns="45720" numCol="1" anchor="ctr" anchorCtr="false" compatLnSpc="tru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j-cs"/>
                </a:rPr>
                <a:t>案例：赊销能提升企业竞争力</a:t>
              </a:r>
              <a:endParaRPr kumimoji="1" lang="zh-CN" altLang="en-US"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j-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一、赊销的必要性</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20164" name="Rectangle 3"/>
          <p:cNvSpPr>
            <a:spLocks noGrp="true"/>
          </p:cNvSpPr>
          <p:nvPr/>
        </p:nvSpPr>
        <p:spPr>
          <a:xfrm>
            <a:off x="5038090" y="1638935"/>
            <a:ext cx="2115185" cy="45529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algn="ctr" eaLnBrk="1" hangingPunct="1">
              <a:buNone/>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赊销与</a:t>
            </a:r>
            <a:r>
              <a:rPr lang="en-US" altLang="zh-CN" sz="2400" dirty="0">
                <a:solidFill>
                  <a:srgbClr val="130401"/>
                </a:solidFill>
                <a:latin typeface="微软雅黑" panose="020B0503020204020204" charset="-122"/>
                <a:ea typeface="微软雅黑" panose="020B0503020204020204" charset="-122"/>
                <a:cs typeface="微软雅黑" panose="020B0503020204020204" charset="-122"/>
              </a:rPr>
              <a:t>GDP</a:t>
            </a:r>
            <a:endParaRPr lang="zh-CN" altLang="en-US" sz="2400" dirty="0">
              <a:solidFill>
                <a:srgbClr val="130401"/>
              </a:solidFill>
              <a:latin typeface="微软雅黑" panose="020B0503020204020204" charset="-122"/>
              <a:ea typeface="微软雅黑" panose="020B0503020204020204" charset="-122"/>
              <a:cs typeface="微软雅黑" panose="020B0503020204020204" charset="-122"/>
            </a:endParaRPr>
          </a:p>
        </p:txBody>
      </p:sp>
      <p:graphicFrame>
        <p:nvGraphicFramePr>
          <p:cNvPr id="243747" name="Group 35"/>
          <p:cNvGraphicFramePr>
            <a:graphicFrameLocks noGrp="true"/>
          </p:cNvGraphicFramePr>
          <p:nvPr/>
        </p:nvGraphicFramePr>
        <p:xfrm>
          <a:off x="1551940" y="2341880"/>
          <a:ext cx="9088755" cy="3319780"/>
        </p:xfrm>
        <a:graphic>
          <a:graphicData uri="http://schemas.openxmlformats.org/drawingml/2006/table">
            <a:tbl>
              <a:tblPr/>
              <a:tblGrid>
                <a:gridCol w="1590675"/>
                <a:gridCol w="3178810"/>
                <a:gridCol w="4319270"/>
              </a:tblGrid>
              <a:tr h="438785">
                <a:tc>
                  <a:txBody>
                    <a:bodyPr/>
                    <a:lstStyle/>
                    <a:p>
                      <a:pPr marL="0" marR="0" lvl="0" indent="0" algn="ctr" defTabSz="914400" rtl="0" eaLnBrk="1" fontAlgn="base" latinLnBrk="0" hangingPunct="1">
                        <a:spcBef>
                          <a:spcPct val="20000"/>
                        </a:spcBef>
                        <a:spcAft>
                          <a:spcPct val="0"/>
                        </a:spcAft>
                        <a:buClr>
                          <a:schemeClr val="hlink"/>
                        </a:buClr>
                        <a:buSzTx/>
                        <a:buFont typeface="Wingdings" panose="05000000000000000000" pitchFamily="2" charset="2"/>
                        <a:buNone/>
                      </a:pPr>
                      <a:r>
                        <a:rPr kumimoji="0" lang="zh-CN" altLang="en-US" sz="2000" b="1" i="0" u="none" strike="noStrike" cap="none" normalizeH="0" baseline="0" dirty="0">
                          <a:ln>
                            <a:noFill/>
                          </a:ln>
                          <a:solidFill>
                            <a:srgbClr val="130401"/>
                          </a:solidFill>
                          <a:effectLst/>
                          <a:latin typeface="微软雅黑" panose="020B0503020204020204" charset="-122"/>
                          <a:ea typeface="微软雅黑" panose="020B0503020204020204" charset="-122"/>
                        </a:rPr>
                        <a:t>国家</a:t>
                      </a:r>
                      <a:endParaRPr kumimoji="0" lang="zh-CN" altLang="en-US" sz="2000" b="1" i="0" u="none" strike="noStrike" cap="none" normalizeH="0" baseline="0" dirty="0">
                        <a:ln>
                          <a:noFill/>
                        </a:ln>
                        <a:solidFill>
                          <a:srgbClr val="130401"/>
                        </a:solidFill>
                        <a:effectLst/>
                        <a:latin typeface="微软雅黑" panose="020B0503020204020204" charset="-122"/>
                        <a:ea typeface="微软雅黑" panose="020B0503020204020204" charset="-122"/>
                      </a:endParaRPr>
                    </a:p>
                  </a:txBody>
                  <a:tcPr marT="45724" marB="4572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Tx/>
                        <a:buFont typeface="Wingdings" panose="05000000000000000000" pitchFamily="2" charset="2"/>
                        <a:buNone/>
                      </a:pPr>
                      <a:r>
                        <a:rPr kumimoji="0" lang="zh-CN" altLang="en-US" sz="2000" b="1" i="0" u="none" strike="noStrike" cap="none" normalizeH="0" baseline="0" dirty="0">
                          <a:ln>
                            <a:noFill/>
                          </a:ln>
                          <a:solidFill>
                            <a:srgbClr val="130401"/>
                          </a:solidFill>
                          <a:effectLst/>
                          <a:latin typeface="微软雅黑" panose="020B0503020204020204" charset="-122"/>
                          <a:ea typeface="微软雅黑" panose="020B0503020204020204" charset="-122"/>
                        </a:rPr>
                        <a:t>部门</a:t>
                      </a:r>
                      <a:endParaRPr kumimoji="0" lang="zh-CN" altLang="en-US" sz="2000" b="1" i="0" u="none" strike="noStrike" cap="none" normalizeH="0" baseline="0" dirty="0">
                        <a:ln>
                          <a:noFill/>
                        </a:ln>
                        <a:solidFill>
                          <a:srgbClr val="130401"/>
                        </a:solidFill>
                        <a:effectLst/>
                        <a:latin typeface="微软雅黑" panose="020B0503020204020204" charset="-122"/>
                        <a:ea typeface="微软雅黑" panose="020B0503020204020204"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Tx/>
                        <a:buFont typeface="Wingdings" panose="05000000000000000000" pitchFamily="2" charset="2"/>
                        <a:buNone/>
                      </a:pPr>
                      <a:r>
                        <a:rPr kumimoji="0" lang="zh-CN" altLang="en-US" sz="2000" b="1"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每增加</a:t>
                      </a:r>
                      <a:r>
                        <a:rPr kumimoji="0" lang="en-US" altLang="zh-CN" sz="2000" b="1"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1</a:t>
                      </a:r>
                      <a:r>
                        <a:rPr kumimoji="0" lang="zh-CN" altLang="en-US" sz="2000" b="1"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亿赊销额</a:t>
                      </a:r>
                      <a:r>
                        <a:rPr kumimoji="0" lang="en-US" altLang="zh-CN" sz="2000" b="1"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 GDP</a:t>
                      </a:r>
                      <a:r>
                        <a:rPr kumimoji="0" lang="zh-CN" altLang="en-US" sz="2000" b="1"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的改变</a:t>
                      </a:r>
                      <a:endParaRPr kumimoji="0" lang="zh-CN" altLang="en-US" sz="2000" b="1"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endParaRPr>
                    </a:p>
                  </a:txBody>
                  <a:tcPr marT="45724" marB="4572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835">
                <a:tc rowSpan="3">
                  <a:txBody>
                    <a:bodyPr/>
                    <a:lstStyle/>
                    <a:p>
                      <a:pPr marL="0" marR="0" lvl="0" indent="0" algn="ctr" defTabSz="914400" rtl="0" eaLnBrk="1" fontAlgn="base" latinLnBrk="0" hangingPunct="1">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dirty="0">
                        <a:ln>
                          <a:noFill/>
                        </a:ln>
                        <a:solidFill>
                          <a:srgbClr val="130401"/>
                        </a:solidFill>
                        <a:effectLst/>
                        <a:latin typeface="微软雅黑" panose="020B0503020204020204" charset="-122"/>
                        <a:ea typeface="微软雅黑" panose="020B0503020204020204" charset="-122"/>
                      </a:endParaRPr>
                    </a:p>
                    <a:p>
                      <a:pPr marL="0" marR="0" lvl="0" indent="0" algn="ctr" defTabSz="914400" rtl="0" eaLnBrk="1" fontAlgn="base" latinLnBrk="0" hangingPunct="1">
                        <a:spcBef>
                          <a:spcPct val="20000"/>
                        </a:spcBef>
                        <a:spcAft>
                          <a:spcPct val="0"/>
                        </a:spcAft>
                        <a:buClr>
                          <a:schemeClr val="hlink"/>
                        </a:buClr>
                        <a:buSzTx/>
                        <a:buFont typeface="Wingdings" panose="05000000000000000000" pitchFamily="2" charset="2"/>
                        <a:buNone/>
                      </a:pPr>
                      <a:r>
                        <a:rPr kumimoji="0" lang="zh-CN" altLang="en-US" sz="2000" b="1" i="0" u="none" strike="noStrike" cap="none" normalizeH="0" baseline="0" dirty="0">
                          <a:ln>
                            <a:noFill/>
                          </a:ln>
                          <a:solidFill>
                            <a:srgbClr val="130401"/>
                          </a:solidFill>
                          <a:effectLst/>
                          <a:latin typeface="微软雅黑" panose="020B0503020204020204" charset="-122"/>
                          <a:ea typeface="微软雅黑" panose="020B0503020204020204" charset="-122"/>
                        </a:rPr>
                        <a:t>美国</a:t>
                      </a:r>
                      <a:endParaRPr kumimoji="0" lang="zh-CN" altLang="en-US" sz="2000" b="1" i="0" u="none" strike="noStrike" cap="none" normalizeH="0" baseline="0" dirty="0">
                        <a:ln>
                          <a:noFill/>
                        </a:ln>
                        <a:solidFill>
                          <a:srgbClr val="130401"/>
                        </a:solidFill>
                        <a:effectLst/>
                        <a:latin typeface="微软雅黑" panose="020B0503020204020204" charset="-122"/>
                        <a:ea typeface="微软雅黑" panose="020B0503020204020204" charset="-122"/>
                      </a:endParaRPr>
                    </a:p>
                    <a:p>
                      <a:pPr marL="0" marR="0" lvl="0" indent="0" algn="ctr" defTabSz="914400" rtl="0" eaLnBrk="1" fontAlgn="base" latinLnBrk="0" hangingPunct="1">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dirty="0">
                        <a:ln>
                          <a:noFill/>
                        </a:ln>
                        <a:solidFill>
                          <a:srgbClr val="130401"/>
                        </a:solidFill>
                        <a:effectLst/>
                        <a:latin typeface="微软雅黑" panose="020B0503020204020204" charset="-122"/>
                        <a:ea typeface="微软雅黑" panose="020B0503020204020204" charset="-122"/>
                      </a:endParaRPr>
                    </a:p>
                  </a:txBody>
                  <a:tcPr marT="45724" marB="4572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Tx/>
                        <a:buFont typeface="Wingdings" panose="05000000000000000000" pitchFamily="2" charset="2"/>
                        <a:buNone/>
                      </a:pPr>
                      <a:r>
                        <a:rPr kumimoji="0" lang="zh-CN" altLang="en-US" sz="2000" b="1" i="0" u="none" strike="noStrike" cap="none" normalizeH="0" baseline="0" dirty="0">
                          <a:ln>
                            <a:noFill/>
                          </a:ln>
                          <a:solidFill>
                            <a:srgbClr val="130401"/>
                          </a:solidFill>
                          <a:effectLst/>
                          <a:latin typeface="微软雅黑" panose="020B0503020204020204" charset="-122"/>
                          <a:ea typeface="微软雅黑" panose="020B0503020204020204" charset="-122"/>
                        </a:rPr>
                        <a:t>非金融部门</a:t>
                      </a:r>
                      <a:endParaRPr kumimoji="0" lang="zh-CN" altLang="en-US" sz="2000" b="1" i="0" u="none" strike="noStrike" cap="none" normalizeH="0" baseline="0" dirty="0">
                        <a:ln>
                          <a:noFill/>
                        </a:ln>
                        <a:solidFill>
                          <a:srgbClr val="130401"/>
                        </a:solidFill>
                        <a:effectLst/>
                        <a:latin typeface="微软雅黑" panose="020B0503020204020204" charset="-122"/>
                        <a:ea typeface="微软雅黑" panose="020B0503020204020204"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Tx/>
                        <a:buFont typeface="Wingdings" panose="05000000000000000000" pitchFamily="2" charset="2"/>
                        <a:buNone/>
                      </a:pPr>
                      <a:r>
                        <a:rPr kumimoji="0" lang="zh-CN" altLang="en-US" sz="2000" b="1"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rPr>
                        <a:t>上升</a:t>
                      </a:r>
                      <a:r>
                        <a:rPr kumimoji="0" lang="en-US" altLang="zh-CN" sz="2000" b="1"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rPr>
                        <a:t>2498</a:t>
                      </a:r>
                      <a:r>
                        <a:rPr kumimoji="0" lang="zh-CN" altLang="en-US" sz="2000" b="1"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rPr>
                        <a:t>万美元</a:t>
                      </a:r>
                      <a:endParaRPr kumimoji="0" lang="zh-CN" altLang="en-US" sz="2000" b="1"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endParaRPr>
                    </a:p>
                  </a:txBody>
                  <a:tcPr marT="45724" marB="4572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470">
                <a:tc vMerge="true">
                  <a:tcPr/>
                </a:tc>
                <a:tc>
                  <a:txBody>
                    <a:bodyPr/>
                    <a:lstStyle/>
                    <a:p>
                      <a:pPr marL="0" marR="0" lvl="0" indent="0" algn="ctr" defTabSz="914400" rtl="0" eaLnBrk="1" fontAlgn="base" latinLnBrk="0" hangingPunct="1">
                        <a:spcBef>
                          <a:spcPct val="20000"/>
                        </a:spcBef>
                        <a:spcAft>
                          <a:spcPct val="0"/>
                        </a:spcAft>
                        <a:buClr>
                          <a:schemeClr val="hlink"/>
                        </a:buClr>
                        <a:buSzTx/>
                        <a:buFont typeface="Wingdings" panose="05000000000000000000" pitchFamily="2" charset="2"/>
                        <a:buNone/>
                      </a:pPr>
                      <a:r>
                        <a:rPr kumimoji="0" lang="zh-CN" altLang="en-US" sz="2000" b="1" i="0" u="none" strike="noStrike" cap="none" normalizeH="0" baseline="0" dirty="0">
                          <a:ln>
                            <a:noFill/>
                          </a:ln>
                          <a:solidFill>
                            <a:srgbClr val="130401"/>
                          </a:solidFill>
                          <a:effectLst/>
                          <a:latin typeface="微软雅黑" panose="020B0503020204020204" charset="-122"/>
                          <a:ea typeface="微软雅黑" panose="020B0503020204020204" charset="-122"/>
                        </a:rPr>
                        <a:t>金融部门</a:t>
                      </a:r>
                      <a:endParaRPr kumimoji="0" lang="zh-CN" altLang="en-US" sz="2000" b="1" i="0" u="none" strike="noStrike" cap="none" normalizeH="0" baseline="0" dirty="0">
                        <a:ln>
                          <a:noFill/>
                        </a:ln>
                        <a:solidFill>
                          <a:srgbClr val="130401"/>
                        </a:solidFill>
                        <a:effectLst/>
                        <a:latin typeface="微软雅黑" panose="020B0503020204020204" charset="-122"/>
                        <a:ea typeface="微软雅黑" panose="020B0503020204020204"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Tx/>
                        <a:buFont typeface="Wingdings" panose="05000000000000000000" pitchFamily="2" charset="2"/>
                        <a:buNone/>
                      </a:pPr>
                      <a:r>
                        <a:rPr kumimoji="0" lang="zh-CN" altLang="en-US" sz="2000" b="1"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上升</a:t>
                      </a:r>
                      <a:r>
                        <a:rPr kumimoji="0" lang="en-US" altLang="zh-CN" sz="2000" b="1"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1831</a:t>
                      </a:r>
                      <a:r>
                        <a:rPr kumimoji="0" lang="zh-CN" altLang="en-US" sz="2000" b="1"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万美元</a:t>
                      </a:r>
                      <a:endParaRPr kumimoji="0" lang="zh-CN" altLang="en-US" sz="2000" b="1"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endParaRPr>
                    </a:p>
                  </a:txBody>
                  <a:tcPr marT="45724" marB="4572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835">
                <a:tc vMerge="true">
                  <a:tcPr/>
                </a:tc>
                <a:tc>
                  <a:txBody>
                    <a:bodyPr/>
                    <a:lstStyle/>
                    <a:p>
                      <a:pPr marL="0" marR="0" lvl="0" indent="0" algn="ctr" defTabSz="914400" rtl="0" eaLnBrk="1" fontAlgn="base" latinLnBrk="0" hangingPunct="1">
                        <a:spcBef>
                          <a:spcPct val="20000"/>
                        </a:spcBef>
                        <a:spcAft>
                          <a:spcPct val="0"/>
                        </a:spcAft>
                        <a:buClr>
                          <a:schemeClr val="hlink"/>
                        </a:buClr>
                        <a:buSzTx/>
                        <a:buFont typeface="Wingdings" panose="05000000000000000000" pitchFamily="2" charset="2"/>
                        <a:buNone/>
                      </a:pPr>
                      <a:r>
                        <a:rPr kumimoji="0" lang="zh-CN" altLang="en-US" sz="2000" b="1" i="0" u="none" strike="noStrike" cap="none" normalizeH="0" baseline="0" dirty="0">
                          <a:ln>
                            <a:noFill/>
                          </a:ln>
                          <a:solidFill>
                            <a:srgbClr val="130401"/>
                          </a:solidFill>
                          <a:effectLst/>
                          <a:latin typeface="微软雅黑" panose="020B0503020204020204" charset="-122"/>
                          <a:ea typeface="微软雅黑" panose="020B0503020204020204" charset="-122"/>
                        </a:rPr>
                        <a:t>消费者</a:t>
                      </a:r>
                      <a:endParaRPr kumimoji="0" lang="zh-CN" altLang="en-US" sz="2000" b="1" i="0" u="none" strike="noStrike" cap="none" normalizeH="0" baseline="0" dirty="0">
                        <a:ln>
                          <a:noFill/>
                        </a:ln>
                        <a:solidFill>
                          <a:srgbClr val="130401"/>
                        </a:solidFill>
                        <a:effectLst/>
                        <a:latin typeface="微软雅黑" panose="020B0503020204020204" charset="-122"/>
                        <a:ea typeface="微软雅黑" panose="020B0503020204020204"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Tx/>
                        <a:buFont typeface="Wingdings" panose="05000000000000000000" pitchFamily="2" charset="2"/>
                        <a:buNone/>
                      </a:pPr>
                      <a:r>
                        <a:rPr kumimoji="0" lang="zh-CN" altLang="en-US" sz="2000" b="1"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上升</a:t>
                      </a:r>
                      <a:r>
                        <a:rPr kumimoji="0" lang="en-US" altLang="zh-CN" sz="2000" b="1"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5619</a:t>
                      </a:r>
                      <a:r>
                        <a:rPr kumimoji="0" lang="zh-CN" altLang="en-US" sz="2000" b="1"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万美元</a:t>
                      </a:r>
                      <a:endParaRPr kumimoji="0" lang="zh-CN" altLang="en-US" sz="2000" b="1"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endParaRPr>
                    </a:p>
                  </a:txBody>
                  <a:tcPr marT="45724" marB="4572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470">
                <a:tc rowSpan="2">
                  <a:txBody>
                    <a:bodyPr/>
                    <a:lstStyle/>
                    <a:p>
                      <a:pPr marL="0" marR="0" lvl="0" indent="0" algn="ctr" defTabSz="914400" rtl="0" eaLnBrk="1" fontAlgn="base" latinLnBrk="0" hangingPunct="1">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a:ln>
                          <a:noFill/>
                        </a:ln>
                        <a:solidFill>
                          <a:srgbClr val="130401"/>
                        </a:solidFill>
                        <a:effectLst/>
                        <a:latin typeface="微软雅黑" panose="020B0503020204020204" charset="-122"/>
                        <a:ea typeface="微软雅黑" panose="020B0503020204020204" charset="-122"/>
                      </a:endParaRPr>
                    </a:p>
                    <a:p>
                      <a:pPr marL="0" marR="0" lvl="0" indent="0" algn="ctr" defTabSz="914400" rtl="0" eaLnBrk="1" fontAlgn="base" latinLnBrk="0" hangingPunct="1">
                        <a:spcBef>
                          <a:spcPct val="20000"/>
                        </a:spcBef>
                        <a:spcAft>
                          <a:spcPct val="0"/>
                        </a:spcAft>
                        <a:buClr>
                          <a:schemeClr val="hlink"/>
                        </a:buClr>
                        <a:buSzTx/>
                        <a:buFont typeface="Wingdings" panose="05000000000000000000" pitchFamily="2" charset="2"/>
                        <a:buNone/>
                      </a:pPr>
                      <a:r>
                        <a:rPr kumimoji="0" lang="zh-CN" altLang="en-US" sz="2000" b="1" i="0" u="none" strike="noStrike" cap="none" normalizeH="0" baseline="0">
                          <a:ln>
                            <a:noFill/>
                          </a:ln>
                          <a:solidFill>
                            <a:srgbClr val="130401"/>
                          </a:solidFill>
                          <a:effectLst/>
                          <a:latin typeface="微软雅黑" panose="020B0503020204020204" charset="-122"/>
                          <a:ea typeface="微软雅黑" panose="020B0503020204020204" charset="-122"/>
                        </a:rPr>
                        <a:t>中国</a:t>
                      </a:r>
                      <a:endParaRPr kumimoji="0" lang="zh-CN" altLang="en-US" sz="2000" b="1" i="0" u="none" strike="noStrike" cap="none" normalizeH="0" baseline="0">
                        <a:ln>
                          <a:noFill/>
                        </a:ln>
                        <a:solidFill>
                          <a:srgbClr val="130401"/>
                        </a:solidFill>
                        <a:effectLst/>
                        <a:latin typeface="微软雅黑" panose="020B0503020204020204" charset="-122"/>
                        <a:ea typeface="微软雅黑" panose="020B0503020204020204" charset="-122"/>
                      </a:endParaRPr>
                    </a:p>
                  </a:txBody>
                  <a:tcPr marT="45724" marB="4572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Tx/>
                        <a:buFont typeface="Wingdings" panose="05000000000000000000" pitchFamily="2" charset="2"/>
                        <a:buNone/>
                      </a:pPr>
                      <a:r>
                        <a:rPr kumimoji="0" lang="zh-CN" altLang="en-US" sz="2000" b="1" i="0" u="none" strike="noStrike" cap="none" normalizeH="0" baseline="0" dirty="0">
                          <a:ln>
                            <a:noFill/>
                          </a:ln>
                          <a:solidFill>
                            <a:srgbClr val="130401"/>
                          </a:solidFill>
                          <a:effectLst/>
                          <a:latin typeface="微软雅黑" panose="020B0503020204020204" charset="-122"/>
                          <a:ea typeface="微软雅黑" panose="020B0503020204020204" charset="-122"/>
                        </a:rPr>
                        <a:t>金融部门</a:t>
                      </a:r>
                      <a:endParaRPr kumimoji="0" lang="zh-CN" altLang="en-US" sz="2000" b="1" i="0" u="none" strike="noStrike" cap="none" normalizeH="0" baseline="0" dirty="0">
                        <a:ln>
                          <a:noFill/>
                        </a:ln>
                        <a:solidFill>
                          <a:srgbClr val="130401"/>
                        </a:solidFill>
                        <a:effectLst/>
                        <a:latin typeface="微软雅黑" panose="020B0503020204020204" charset="-122"/>
                        <a:ea typeface="微软雅黑" panose="020B0503020204020204"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Tx/>
                        <a:buFont typeface="Wingdings" panose="05000000000000000000" pitchFamily="2" charset="2"/>
                        <a:buNone/>
                      </a:pPr>
                      <a:r>
                        <a:rPr kumimoji="0" lang="zh-CN" altLang="en-US" sz="2000" b="1"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上升</a:t>
                      </a:r>
                      <a:r>
                        <a:rPr kumimoji="0" lang="en-US" altLang="zh-CN" sz="2000" b="1"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4753</a:t>
                      </a:r>
                      <a:r>
                        <a:rPr kumimoji="0" lang="zh-CN" altLang="en-US" sz="2000" b="1"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万元</a:t>
                      </a:r>
                      <a:endParaRPr kumimoji="0" lang="zh-CN" altLang="en-US" sz="2000" b="1"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endParaRPr>
                    </a:p>
                  </a:txBody>
                  <a:tcPr marT="45724" marB="4572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835">
                <a:tc vMerge="true">
                  <a:tcPr/>
                </a:tc>
                <a:tc>
                  <a:txBody>
                    <a:bodyPr/>
                    <a:lstStyle/>
                    <a:p>
                      <a:pPr marL="0" marR="0" lvl="0" indent="0" algn="ctr" defTabSz="914400" rtl="0" eaLnBrk="1" fontAlgn="base" latinLnBrk="0" hangingPunct="1">
                        <a:spcBef>
                          <a:spcPct val="20000"/>
                        </a:spcBef>
                        <a:spcAft>
                          <a:spcPct val="0"/>
                        </a:spcAft>
                        <a:buClr>
                          <a:schemeClr val="hlink"/>
                        </a:buClr>
                        <a:buSzTx/>
                        <a:buFont typeface="Wingdings" panose="05000000000000000000" pitchFamily="2" charset="2"/>
                        <a:buNone/>
                      </a:pPr>
                      <a:r>
                        <a:rPr kumimoji="0" lang="zh-CN" altLang="en-US" sz="2000" b="1" i="0" u="none" strike="noStrike" cap="none" normalizeH="0" baseline="0">
                          <a:ln>
                            <a:noFill/>
                          </a:ln>
                          <a:solidFill>
                            <a:srgbClr val="130401"/>
                          </a:solidFill>
                          <a:effectLst/>
                          <a:latin typeface="微软雅黑" panose="020B0503020204020204" charset="-122"/>
                          <a:ea typeface="微软雅黑" panose="020B0503020204020204" charset="-122"/>
                        </a:rPr>
                        <a:t>非金融部门</a:t>
                      </a:r>
                      <a:endParaRPr kumimoji="0" lang="zh-CN" altLang="en-US" sz="2000" b="1" i="0" u="none" strike="noStrike" cap="none" normalizeH="0" baseline="0">
                        <a:ln>
                          <a:noFill/>
                        </a:ln>
                        <a:solidFill>
                          <a:srgbClr val="130401"/>
                        </a:solidFill>
                        <a:effectLst/>
                        <a:latin typeface="微软雅黑" panose="020B0503020204020204" charset="-122"/>
                        <a:ea typeface="微软雅黑" panose="020B0503020204020204"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Tx/>
                        <a:buFont typeface="Wingdings" panose="05000000000000000000" pitchFamily="2" charset="2"/>
                        <a:buNone/>
                      </a:pPr>
                      <a:r>
                        <a:rPr kumimoji="0" lang="zh-CN" altLang="en-US" sz="2000" b="1"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下降</a:t>
                      </a:r>
                      <a:r>
                        <a:rPr kumimoji="0" lang="en-US" altLang="zh-CN" sz="2000" b="1"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8852</a:t>
                      </a:r>
                      <a:r>
                        <a:rPr kumimoji="0" lang="zh-CN" altLang="en-US" sz="2000" b="1"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万元</a:t>
                      </a:r>
                      <a:endParaRPr kumimoji="0" lang="zh-CN" altLang="en-US" sz="2000" b="1"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endParaRPr>
                    </a:p>
                  </a:txBody>
                  <a:tcPr marT="45724" marB="4572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0550">
                <a:tc gridSpan="3">
                  <a:txBody>
                    <a:bodyPr/>
                    <a:lstStyle/>
                    <a:p>
                      <a:pPr marL="0" marR="0" lvl="0" indent="0" algn="ctr" defTabSz="914400" rtl="0" eaLnBrk="1" fontAlgn="base" latinLnBrk="0" hangingPunct="1">
                        <a:spcBef>
                          <a:spcPct val="20000"/>
                        </a:spcBef>
                        <a:spcAft>
                          <a:spcPct val="0"/>
                        </a:spcAft>
                        <a:buClr>
                          <a:schemeClr val="hlink"/>
                        </a:buClr>
                        <a:buSzTx/>
                        <a:buFont typeface="Wingdings" panose="05000000000000000000" pitchFamily="2" charset="2"/>
                        <a:buNone/>
                      </a:pPr>
                      <a:r>
                        <a:rPr kumimoji="0" lang="zh-CN" altLang="en-US" sz="2000" b="1"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美国赊销总规模的年均增长速度是</a:t>
                      </a:r>
                      <a:r>
                        <a:rPr kumimoji="0" lang="en-US" altLang="zh-CN" sz="2000" b="1"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GDP</a:t>
                      </a:r>
                      <a:r>
                        <a:rPr kumimoji="0" lang="zh-CN" altLang="en-US" sz="2000" b="1"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的</a:t>
                      </a:r>
                      <a:r>
                        <a:rPr kumimoji="0" lang="en-US" altLang="zh-CN" sz="2000" b="1"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1.5</a:t>
                      </a:r>
                      <a:r>
                        <a:rPr kumimoji="0" lang="zh-CN" altLang="en-US" sz="2000" b="1"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倍以上，并且这种趋势正在加速。</a:t>
                      </a:r>
                      <a:endParaRPr kumimoji="0" lang="zh-CN" altLang="en-US" sz="2000" b="1"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endParaRPr>
                    </a:p>
                  </a:txBody>
                  <a:tcPr marT="45724" marB="45724"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true">
                  <a:tcPr/>
                </a:tc>
                <a:tc hMerge="true">
                  <a:tcPr/>
                </a:tc>
              </a:tr>
            </a:tbl>
          </a:graphicData>
        </a:graphic>
      </p:graphicFrame>
      <p:sp>
        <p:nvSpPr>
          <p:cNvPr id="9" name="Rectangle 2"/>
          <p:cNvSpPr txBox="true">
            <a:spLocks noChangeArrowheads="true"/>
          </p:cNvSpPr>
          <p:nvPr/>
        </p:nvSpPr>
        <p:spPr bwMode="white">
          <a:xfrm>
            <a:off x="2079943" y="902653"/>
            <a:ext cx="7800975" cy="563563"/>
          </a:xfrm>
          <a:prstGeom prst="rect">
            <a:avLst/>
          </a:prstGeom>
          <a:noFill/>
          <a:ln>
            <a:noFill/>
          </a:ln>
        </p:spPr>
        <p:txBody>
          <a:bodyPr anchor="ctr"/>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j-cs"/>
              </a:rPr>
              <a:t>案例：赊销对经济的促进作用</a:t>
            </a:r>
            <a:endParaRPr kumimoji="1" lang="zh-CN" altLang="en-US"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NWMzYTQxNjM3Njg5NzAwNzdiODYwNyZ0ZXh0VHlwZT10ZXh0JnJvdW5kPTAmZ3JhZGllbnRXYXk9MCZmdENvbG9yPSUyM2FiYTAwMCZjb250ZW50PSVFNiU4MCU5RCVFNyVCQiVCNCVFNSVBRiVCQyVFNSU5QiVCRSIsCiAgICJMb2dvIiA6ICIiLAogICAiT3JpZ2luYWxVcmwiIDogImh0dHA6Ly93d3cudG9wc2Nhbi5jb20vd3BzL2luZGV4Lmh0bWwiCn0K"/>
    </extobj>
    <extobj name="44B7C0F4-79DB-4F8B-9303-0E098D69D8BE-2">
      <extobjdata type="44B7C0F4-79DB-4F8B-9303-0E098D69D8BE" data="ewogICAiTGFzdFVybCIgOiAiaHR0cDovL3d3dy50b3BzY2FuLmNvbS93cHMvaW5kZXguaHRtbD90ZXh0PWh0dHBzJTNBJTJGJTJGd3d3LnByb2Nlc3Nvbi5jb20lMkZ2aWV3JTJGbGluayUyRjYwNjE5MjcwN2Q5YzA4NTU1ZTY4NDgzNC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11341</Words>
  <Application>WPS 演示</Application>
  <PresentationFormat>宽屏</PresentationFormat>
  <Paragraphs>1130</Paragraphs>
  <Slides>59</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59</vt:i4>
      </vt:variant>
    </vt:vector>
  </HeadingPairs>
  <TitlesOfParts>
    <vt:vector size="73" baseType="lpstr">
      <vt:lpstr>Arial</vt:lpstr>
      <vt:lpstr>宋体</vt:lpstr>
      <vt:lpstr>Wingdings</vt:lpstr>
      <vt:lpstr>微软雅黑</vt:lpstr>
      <vt:lpstr>经典综艺体简</vt:lpstr>
      <vt:lpstr>新宋体</vt:lpstr>
      <vt:lpstr>黑体</vt:lpstr>
      <vt:lpstr>华文细黑</vt:lpstr>
      <vt:lpstr>Times New Roman</vt:lpstr>
      <vt:lpstr>Wingdings 2</vt:lpstr>
      <vt:lpstr>Arial Unicode MS</vt:lpstr>
      <vt:lpstr>Arial Black</vt:lpstr>
      <vt:lpstr>Office 主题​​</vt:lpstr>
      <vt:lpstr>MSGraph.Chart.8</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244</cp:revision>
  <dcterms:created xsi:type="dcterms:W3CDTF">2021-06-04T01:30:50Z</dcterms:created>
  <dcterms:modified xsi:type="dcterms:W3CDTF">2021-06-04T01:30:50Z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