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83323"/>
            <a:ext cx="8953500" cy="5111750"/>
            <a:chOff x="629098" y="1338525"/>
            <a:chExt cx="8954561" cy="5111802"/>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38525"/>
              <a:ext cx="8954561" cy="4883150"/>
              <a:chOff x="-1950099" y="1973265"/>
              <a:chExt cx="8954561" cy="5472114"/>
            </a:xfrm>
          </p:grpSpPr>
          <p:grpSp>
            <p:nvGrpSpPr>
              <p:cNvPr id="280589" name="Group 2"/>
              <p:cNvGrpSpPr/>
              <p:nvPr/>
            </p:nvGrpSpPr>
            <p:grpSpPr>
              <a:xfrm>
                <a:off x="-1886097" y="1973265"/>
                <a:ext cx="8347074" cy="5472114"/>
                <a:chOff x="-1096" y="1243"/>
                <a:chExt cx="4854" cy="3447"/>
              </a:xfrm>
            </p:grpSpPr>
            <p:pic>
              <p:nvPicPr>
                <p:cNvPr id="280590" name="Picture 3" descr="十字架"/>
                <p:cNvPicPr>
                  <a:picLocks noChangeAspect="true"/>
                </p:cNvPicPr>
                <p:nvPr/>
              </p:nvPicPr>
              <p:blipFill>
                <a:blip r:embed="rId5"/>
                <a:stretch>
                  <a:fillRect/>
                </a:stretch>
              </p:blipFill>
              <p:spPr>
                <a:xfrm>
                  <a:off x="-1096" y="1243"/>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1864241">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账龄是指应收账款发生时间的长短，以</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，从而为指导信用管理部门的信用额度控制工作和逾期应收账款催收工作提供依据。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变成逾期应收账款，客户拖欠时间越长，该笔应收账款变成坏账的可能性就越来越大。</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对应收账款的账龄分析通常采用列表分析法来直观表示。</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二维象限图分析法可以直观地显示出应收账款按照账龄的分布情况。</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在编制账龄分析表的基础上，计算出企业所持有应收账款的平均账龄。</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1"/>
          <p:cNvPicPr>
            <a:picLocks noChangeAspect="true"/>
          </p:cNvPicPr>
          <p:nvPr/>
        </p:nvPicPr>
        <p:blipFill>
          <a:blip r:embed="rId4"/>
          <a:stretch>
            <a:fillRect/>
          </a:stretch>
        </p:blipFill>
        <p:spPr>
          <a:xfrm rot="16200000">
            <a:off x="4433570" y="430530"/>
            <a:ext cx="3324860" cy="6826250"/>
          </a:xfrm>
          <a:prstGeom prst="rect">
            <a:avLst/>
          </a:prstGeom>
        </p:spPr>
      </p:pic>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假定企业在赊销政策中规定的信用期限为</a:t>
            </a:r>
            <a:r>
              <a:rPr lang="en-US" altLang="zh-CN" sz="2000">
                <a:latin typeface="微软雅黑" panose="020B0503020204020204" charset="-122"/>
                <a:ea typeface="微软雅黑" panose="020B0503020204020204" charset="-122"/>
              </a:rPr>
              <a:t>30</a:t>
            </a:r>
            <a:r>
              <a:rPr lang="zh-CN" altLang="en-US" sz="2000">
                <a:latin typeface="微软雅黑" panose="020B0503020204020204" charset="-122"/>
                <a:ea typeface="微软雅黑" panose="020B0503020204020204" charset="-122"/>
              </a:rPr>
              <a:t>天，该企业的逾期应收账款超出应收账款总额的</a:t>
            </a:r>
            <a:r>
              <a:rPr lang="en-US" altLang="zh-CN" sz="2000">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，不论行业的逾期应收账款的平均值如何，都说明信用管理部门对客户的筛选工作做得不好。</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1"/>
          <p:cNvPicPr>
            <a:picLocks noChangeAspect="true"/>
          </p:cNvPicPr>
          <p:nvPr/>
        </p:nvPicPr>
        <p:blipFill>
          <a:blip r:embed="rId4"/>
          <a:stretch>
            <a:fillRect/>
          </a:stretch>
        </p:blipFill>
        <p:spPr>
          <a:xfrm rot="16200000">
            <a:off x="4433570" y="-770255"/>
            <a:ext cx="3324860" cy="6826250"/>
          </a:xfrm>
          <a:prstGeom prst="rect">
            <a:avLst/>
          </a:prstGeom>
        </p:spPr>
      </p:pic>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847850" y="1821180"/>
                <a:ext cx="8496935" cy="43230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在编制账龄分析表的基础上，计算出企业所持有应收账款的平均账龄，计算公式如下：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为各笔应收账款的账龄，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为各笔应收账款的权重。</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通过对平均账龄的定期监督和分析，企业可评价应收账款的质量。</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将平均账龄与赊销合同中的平均信用期限和</a:t>
                </a:r>
                <a:r>
                  <a:rPr lang="en-US" altLang="zh-CN" sz="2000">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通过将平均账龄指标与行业平均数比较，可以了解企业在市场竞争中的地位，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847850" y="1821180"/>
                <a:ext cx="8496935" cy="4323080"/>
              </a:xfrm>
              <a:prstGeom prst="rect">
                <a:avLst/>
              </a:prstGeom>
              <a:blipFill rotWithShape="true">
                <a:blip r:embed="rId4"/>
                <a:stretch>
                  <a:fillRect/>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掌握企业客户管理制度和赊销管理政策</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重点掌握企业应收帐款管理制度和帐款催收技巧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586730" y="913765"/>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45440" y="1522730"/>
            <a:ext cx="5363210" cy="3138170"/>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本月和上月都没有达到今年的月度计划；</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本月的账款回收状况比上月有所改进，特别是在长期的逾期账款和争议账款回收上；</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对政府和出口的销售来讲，收款状况较好；</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对内贸来说，收款状况不佳。</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针对过期</a:t>
            </a:r>
            <a:r>
              <a:rPr lang="en-US" altLang="zh-CN">
                <a:latin typeface="微软雅黑" panose="020B0503020204020204" charset="-122"/>
                <a:ea typeface="微软雅黑" panose="020B0503020204020204" charset="-122"/>
              </a:rPr>
              <a:t>60</a:t>
            </a:r>
            <a:r>
              <a:rPr lang="zh-CN" altLang="en-US">
                <a:latin typeface="微软雅黑" panose="020B0503020204020204" charset="-122"/>
                <a:ea typeface="微软雅黑" panose="020B0503020204020204" charset="-122"/>
              </a:rPr>
              <a:t>天的逾期账款展开严厉的收款行动；</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与国内关键客户召开三次碰头会；</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正常期的收账，对于采取月结的客户，超过协议账期</a:t>
            </a:r>
            <a:r>
              <a:rPr kumimoji="0" lang="en-US"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视为正常延迟。在货款到期前企业应主动与客户联系，账款到期日准时收账。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应当设有专人负责，制定合理的催收计划，掌握催收的技巧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16046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如果看到以下现象要加快应收账款的回收，并及时向主管汇报，调查并进行债权保全策略的研究，以防不良债权发生。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29410" y="1292225"/>
            <a:ext cx="903795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598"/>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应收账款质押融资的难点在于：银行只对质量较好的应收账款进行融资，而企业为了发展业务往往忽略应收账款质量，实际操作中应收账款很难大额融资。</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528060"/>
            <a:chOff x="360" y="2203"/>
            <a:chExt cx="14040" cy="5556"/>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根据债务具体情况，将债务关系转化成股权、证券、票据等可以出售、流通的价值形式。从而实现债权的过程。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536"/>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债股互转；</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企业应针对逾期应收账款拖欠的原因、性质、还款能力和还款意愿，分别制定不同的收账策略。</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FF000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商业制裁手段包括终止供货和服务；撤销信用额度；要求偿付延期利息；在所有权保留条款下收回货物；寻求商账追收机构协助。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法律制裁手段包括申请支付令、诉讼、仲裁。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FF0000"/>
                  </a:solidFill>
                  <a:latin typeface="微软雅黑" panose="020B0503020204020204" charset="-122"/>
                  <a:ea typeface="微软雅黑" panose="020B0503020204020204" charset="-122"/>
                </a:rPr>
                <a:t>时间</a:t>
              </a:r>
              <a:endParaRPr lang="zh-CN" altLang="en-US" b="1" dirty="0">
                <a:solidFill>
                  <a:srgbClr val="FF000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latin typeface="微软雅黑" panose="020B0503020204020204" charset="-122"/>
                  <a:ea typeface="微软雅黑" panose="020B0503020204020204" charset="-122"/>
                  <a:cs typeface="微软雅黑" panose="020B0503020204020204" charset="-122"/>
                </a:rPr>
                <a:t>1. </a:t>
              </a:r>
              <a:r>
                <a:rPr lang="zh-CN" altLang="zh-CN" dirty="0">
                  <a:latin typeface="微软雅黑" panose="020B0503020204020204" charset="-122"/>
                  <a:ea typeface="微软雅黑" panose="020B0503020204020204" charset="-122"/>
                  <a:cs typeface="微软雅黑" panose="020B0503020204020204" charset="-122"/>
                </a:rPr>
                <a:t>恻隐术法</a:t>
              </a:r>
              <a:endParaRPr lang="zh-CN" altLang="zh-CN" dirty="0">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latin typeface="微软雅黑" panose="020B0503020204020204" charset="-122"/>
                  <a:ea typeface="微软雅黑" panose="020B0503020204020204" charset="-122"/>
                  <a:cs typeface="微软雅黑" panose="020B0503020204020204" charset="-122"/>
                </a:rPr>
                <a:t>2. </a:t>
              </a:r>
              <a:r>
                <a:rPr lang="zh-CN" altLang="zh-CN" dirty="0">
                  <a:latin typeface="微软雅黑" panose="020B0503020204020204" charset="-122"/>
                  <a:ea typeface="微软雅黑" panose="020B0503020204020204" charset="-122"/>
                  <a:cs typeface="微软雅黑" panose="020B0503020204020204" charset="-122"/>
                </a:rPr>
                <a:t>疲劳战法</a:t>
              </a:r>
              <a:endParaRPr lang="zh-CN" altLang="zh-CN" dirty="0">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latin typeface="微软雅黑" panose="020B0503020204020204" charset="-122"/>
                  <a:ea typeface="微软雅黑" panose="020B0503020204020204" charset="-122"/>
                  <a:cs typeface="微软雅黑" panose="020B0503020204020204" charset="-122"/>
                </a:rPr>
                <a:t>3. </a:t>
              </a:r>
              <a:r>
                <a:rPr lang="zh-CN" altLang="zh-CN" dirty="0">
                  <a:latin typeface="微软雅黑" panose="020B0503020204020204" charset="-122"/>
                  <a:ea typeface="微软雅黑" panose="020B0503020204020204" charset="-122"/>
                  <a:cs typeface="微软雅黑" panose="020B0503020204020204" charset="-122"/>
                </a:rPr>
                <a:t>软硬术法</a:t>
              </a:r>
              <a:endParaRPr lang="zh-CN" altLang="zh-CN" dirty="0">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latin typeface="微软雅黑" panose="020B0503020204020204" charset="-122"/>
                  <a:ea typeface="微软雅黑" panose="020B0503020204020204" charset="-122"/>
                  <a:cs typeface="微软雅黑" panose="020B0503020204020204" charset="-122"/>
                </a:rPr>
                <a:t>4. </a:t>
              </a:r>
              <a:r>
                <a:rPr lang="zh-CN" altLang="zh-CN" dirty="0">
                  <a:latin typeface="微软雅黑" panose="020B0503020204020204" charset="-122"/>
                  <a:ea typeface="微软雅黑" panose="020B0503020204020204" charset="-122"/>
                  <a:cs typeface="微软雅黑" panose="020B0503020204020204" charset="-122"/>
                </a:rPr>
                <a:t>激将法</a:t>
              </a:r>
              <a:endParaRPr lang="zh-CN" altLang="zh-CN"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a:t>
              </a:r>
              <a:endParaRPr lang="zh-CN" altLang="en-US"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309"/>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kumimoji="0" lang="zh-CN" altLang="en-US" b="1" kern="1200" cap="none" spc="0" normalizeH="0" baseline="0" noProof="0" dirty="0">
                  <a:highlight>
                    <a:srgbClr val="FF0000"/>
                  </a:highlight>
                  <a:latin typeface="微软雅黑" panose="020B0503020204020204" charset="-122"/>
                  <a:ea typeface="微软雅黑" panose="020B0503020204020204" charset="-122"/>
                  <a:cs typeface="+mn-cs"/>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(6)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(7)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(8)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(9)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2.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3.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4.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7.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6.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8. </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rgbClr val="FF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应收账款是企业正常经营过程中因销售产品、商品或提供劳务而形成的债权。</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322955"/>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1.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建立动态客户资料卡</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科学划分应收账款管理职能</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3.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建立严格的审批手续</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4.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5.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6.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rgbClr val="0B1A3F"/>
                </a:solidFill>
                <a:latin typeface="微软雅黑" panose="020B0503020204020204" charset="-122"/>
                <a:ea typeface="微软雅黑" panose="020B0503020204020204" charset="-122"/>
                <a:cs typeface="微软雅黑" panose="020B0503020204020204" charset="-122"/>
              </a:rPr>
              <a:t>7. </a:t>
            </a:r>
            <a:r>
              <a:rPr lang="zh-CN" altLang="en-US" sz="2000" b="1" dirty="0">
                <a:solidFill>
                  <a:srgbClr val="0B1A3F"/>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应收账款跟踪管理服务（</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按时与客户（债务人）取得直接联系，询问和沟通货物接受情况、票据情况、付款准备情况及提醒和督促客户及时付款。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FF0000"/>
                  </a:solidFill>
                  <a:latin typeface="微软雅黑" panose="020B0503020204020204" charset="-122"/>
                  <a:ea typeface="微软雅黑" panose="020B0503020204020204" charset="-122"/>
                </a:rPr>
                <a:t>第六步</a:t>
              </a:r>
              <a:endParaRPr lang="en-US" altLang="zh-CN" b="1" dirty="0">
                <a:solidFill>
                  <a:srgbClr val="FF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rgbClr val="FF0000"/>
                  </a:solidFill>
                  <a:latin typeface="微软雅黑" panose="020B0503020204020204" charset="-122"/>
                  <a:ea typeface="微软雅黑" panose="020B0503020204020204" charset="-122"/>
                </a:rPr>
                <a:t>制定催收方案，专人清收</a:t>
              </a:r>
              <a:endParaRPr lang="da-DK" altLang="en-US" b="1" dirty="0">
                <a:solidFill>
                  <a:srgbClr val="FF0000"/>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、提醒时才付（大多数）</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5548</Words>
  <Application>WPS 演示</Application>
  <PresentationFormat>宽屏</PresentationFormat>
  <Paragraphs>601</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189</cp:revision>
  <dcterms:created xsi:type="dcterms:W3CDTF">2021-04-23T07:50:24Z</dcterms:created>
  <dcterms:modified xsi:type="dcterms:W3CDTF">2021-04-23T07:50:24Z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