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76" r:id="rId3"/>
    <p:sldId id="277" r:id="rId4"/>
    <p:sldId id="257"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8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ustomXml" Target="../customXml/item1.xml"/><Relationship Id="rId30" Type="http://schemas.openxmlformats.org/officeDocument/2006/relationships/customXmlProps" Target="../customXml/itemProps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5553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1" descr="qt_temp"/>
          <p:cNvPicPr>
            <a:picLocks noChangeAspect="true"/>
          </p:cNvPicPr>
          <p:nvPr/>
        </p:nvPicPr>
        <p:blipFill>
          <a:blip r:embed="rId7"/>
          <a:stretch>
            <a:fillRect/>
          </a:stretch>
        </p:blipFill>
        <p:spPr>
          <a:xfrm>
            <a:off x="8434705"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27868" y="1908399"/>
            <a:ext cx="7336637" cy="3933190"/>
            <a:chOff x="4676" y="3204"/>
            <a:chExt cx="9847" cy="4780"/>
          </a:xfrm>
        </p:grpSpPr>
        <p:grpSp>
          <p:nvGrpSpPr>
            <p:cNvPr id="12294" name="组合 6"/>
            <p:cNvGrpSpPr/>
            <p:nvPr/>
          </p:nvGrpSpPr>
          <p:grpSpPr>
            <a:xfrm>
              <a:off x="4676" y="3204"/>
              <a:ext cx="9847" cy="4780"/>
              <a:chOff x="1532136" y="2052638"/>
              <a:chExt cx="6251950" cy="3035300"/>
            </a:xfrm>
          </p:grpSpPr>
          <p:sp>
            <p:nvSpPr>
              <p:cNvPr id="12299" name="AutoShape 7"/>
              <p:cNvSpPr/>
              <p:nvPr/>
            </p:nvSpPr>
            <p:spPr>
              <a:xfrm flipH="true">
                <a:off x="1532136" y="3787775"/>
                <a:ext cx="2481064" cy="1082675"/>
              </a:xfrm>
              <a:prstGeom prst="homePlate">
                <a:avLst>
                  <a:gd name="adj" fmla="val 19945"/>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0" name="AutoShape 2"/>
              <p:cNvSpPr/>
              <p:nvPr/>
            </p:nvSpPr>
            <p:spPr>
              <a:xfrm>
                <a:off x="5189538" y="3787775"/>
                <a:ext cx="2594548" cy="1082675"/>
              </a:xfrm>
              <a:prstGeom prst="homePlate">
                <a:avLst>
                  <a:gd name="adj" fmla="val 19936"/>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1" name="AutoShape 3"/>
              <p:cNvSpPr/>
              <p:nvPr/>
            </p:nvSpPr>
            <p:spPr>
              <a:xfrm rot="-5400000" flipV="true">
                <a:off x="3759200" y="2301875"/>
                <a:ext cx="1724025" cy="1225550"/>
              </a:xfrm>
              <a:prstGeom prst="homePlate">
                <a:avLst>
                  <a:gd name="adj" fmla="val 23321"/>
                </a:avLst>
              </a:prstGeom>
              <a:solidFill>
                <a:srgbClr val="B3B3FF"/>
              </a:solidFill>
              <a:ln w="6350">
                <a:noFill/>
              </a:ln>
              <a:effectLst>
                <a:prstShdw prst="shdw17" dist="35921" dir="2699999">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2" name="Oval 4"/>
              <p:cNvSpPr/>
              <p:nvPr/>
            </p:nvSpPr>
            <p:spPr>
              <a:xfrm>
                <a:off x="3744913" y="3517900"/>
                <a:ext cx="1673225" cy="1570038"/>
              </a:xfrm>
              <a:prstGeom prst="ellipse">
                <a:avLst/>
              </a:prstGeom>
              <a:solidFill>
                <a:schemeClr val="bg1"/>
              </a:solidFill>
              <a:ln w="6350" cap="flat" cmpd="sng">
                <a:solidFill>
                  <a:srgbClr val="969696"/>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10628" y="6151"/>
              <a:ext cx="3703" cy="1412"/>
            </a:xfrm>
            <a:prstGeom prst="rect">
              <a:avLst/>
            </a:prstGeom>
          </p:spPr>
          <p:txBody>
            <a:bodyPr wrap="square">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小额信贷是立信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之初的最佳帮手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5358" y="6194"/>
              <a:ext cx="2238" cy="918"/>
            </a:xfrm>
            <a:prstGeom prst="rect">
              <a:avLst/>
            </a:prstGeom>
          </p:spPr>
          <p:txBody>
            <a:bodyPr wrap="squar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准时还贷</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再借不难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8666" y="3559"/>
              <a:ext cx="1753" cy="979"/>
            </a:xfrm>
            <a:prstGeom prst="rect">
              <a:avLst/>
            </a:prstGeom>
          </p:spPr>
          <p:txBody>
            <a:bodyPr wrap="square">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早借钱</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早立信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26339" name="Rectangle 3"/>
          <p:cNvSpPr>
            <a:spLocks noGrp="true" noChangeArrowheads="true"/>
          </p:cNvSpPr>
          <p:nvPr/>
        </p:nvSpPr>
        <p:spPr>
          <a:xfrm>
            <a:off x="2026920" y="2066290"/>
            <a:ext cx="8137525" cy="32715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（一）零售信用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零售信用是指</a:t>
            </a:r>
            <a:r>
              <a:rPr kumimoji="0" lang="zh-CN" altLang="en-US"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商品制造企业或商业企业</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等非金融机构授予消费者个人的信用。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使用的是企业自有资金，没有金融机构资金的直接介入。</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分三种：零售赊欠信用；零售分期付款信用；零售循环信用。</a:t>
            </a:r>
            <a:r>
              <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true"/>
          <p:nvPr/>
        </p:nvSpPr>
        <p:spPr>
          <a:xfrm>
            <a:off x="2216785" y="1195705"/>
            <a:ext cx="8270240"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根据</a:t>
            </a:r>
            <a:r>
              <a:rPr lang="zh-CN" altLang="en-US" sz="2000">
                <a:solidFill>
                  <a:srgbClr val="FF0000"/>
                </a:solidFill>
                <a:latin typeface="微软雅黑" panose="020B0503020204020204" charset="-122"/>
                <a:ea typeface="微软雅黑" panose="020B0503020204020204" charset="-122"/>
                <a:cs typeface="微软雅黑" panose="020B0503020204020204" charset="-122"/>
              </a:rPr>
              <a:t>授信主体</a:t>
            </a:r>
            <a:r>
              <a:rPr lang="zh-CN" altLang="en-US" sz="2000">
                <a:latin typeface="微软雅黑" panose="020B0503020204020204" charset="-122"/>
                <a:ea typeface="微软雅黑" panose="020B0503020204020204" charset="-122"/>
                <a:cs typeface="微软雅黑" panose="020B0503020204020204" charset="-122"/>
              </a:rPr>
              <a:t>不同，消费信用可以分为零售信用（</a:t>
            </a:r>
            <a:r>
              <a:rPr lang="en-US" altLang="zh-CN" sz="2000">
                <a:latin typeface="微软雅黑" panose="020B0503020204020204" charset="-122"/>
                <a:ea typeface="微软雅黑" panose="020B0503020204020204" charset="-122"/>
                <a:cs typeface="微软雅黑" panose="020B0503020204020204" charset="-122"/>
              </a:rPr>
              <a:t>retail credit</a:t>
            </a:r>
            <a:r>
              <a:rPr lang="zh-CN" altLang="en-US" sz="2000">
                <a:latin typeface="微软雅黑" panose="020B0503020204020204" charset="-122"/>
                <a:ea typeface="微软雅黑" panose="020B0503020204020204" charset="-122"/>
                <a:cs typeface="微软雅黑" panose="020B0503020204020204" charset="-122"/>
              </a:rPr>
              <a:t>）和现金信用（</a:t>
            </a:r>
            <a:r>
              <a:rPr lang="en-US" altLang="zh-CN" sz="2000">
                <a:latin typeface="微软雅黑" panose="020B0503020204020204" charset="-122"/>
                <a:ea typeface="微软雅黑" panose="020B0503020204020204" charset="-122"/>
                <a:cs typeface="微软雅黑" panose="020B0503020204020204" charset="-122"/>
              </a:rPr>
              <a:t>cash credit</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39">
                                            <p:txEl>
                                              <p:charRg st="69" end="98"/>
                                            </p:txEl>
                                          </p:spTgt>
                                        </p:tgtEl>
                                        <p:attrNameLst>
                                          <p:attrName>style.visibility</p:attrName>
                                        </p:attrNameLst>
                                      </p:cBhvr>
                                      <p:to>
                                        <p:strVal val="visible"/>
                                      </p:to>
                                    </p:set>
                                    <p:animEffect transition="in" filter="fade">
                                      <p:cBhvr>
                                        <p:cTn id="7" dur="500"/>
                                        <p:tgtEl>
                                          <p:spTgt spid="526339">
                                            <p:txEl>
                                              <p:charRg st="6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49463" y="1760855"/>
            <a:ext cx="8093075" cy="3740785"/>
            <a:chOff x="918" y="2905"/>
            <a:chExt cx="12745" cy="5891"/>
          </a:xfrm>
        </p:grpSpPr>
        <p:sp>
          <p:nvSpPr>
            <p:cNvPr id="7" name="AutoShape 9"/>
            <p:cNvSpPr>
              <a:spLocks noChangeArrowheads="true"/>
            </p:cNvSpPr>
            <p:nvPr/>
          </p:nvSpPr>
          <p:spPr bwMode="gray">
            <a:xfrm>
              <a:off x="925" y="3680"/>
              <a:ext cx="3668" cy="500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AutoShape 10"/>
            <p:cNvSpPr>
              <a:spLocks noChangeArrowheads="true"/>
            </p:cNvSpPr>
            <p:nvPr/>
          </p:nvSpPr>
          <p:spPr bwMode="gray">
            <a:xfrm>
              <a:off x="1045" y="2905"/>
              <a:ext cx="3895" cy="64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11"/>
            <p:cNvSpPr>
              <a:spLocks noChangeArrowheads="true"/>
            </p:cNvSpPr>
            <p:nvPr/>
          </p:nvSpPr>
          <p:spPr bwMode="gray">
            <a:xfrm>
              <a:off x="5208" y="3658"/>
              <a:ext cx="3758" cy="5008"/>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Text Box 12"/>
            <p:cNvSpPr txBox="true">
              <a:spLocks noChangeArrowheads="true"/>
            </p:cNvSpPr>
            <p:nvPr/>
          </p:nvSpPr>
          <p:spPr bwMode="gray">
            <a:xfrm>
              <a:off x="1115" y="2938"/>
              <a:ext cx="4090"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零售赊欠式信用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1" name="Text Box 13"/>
            <p:cNvSpPr txBox="true">
              <a:spLocks noChangeArrowheads="true"/>
            </p:cNvSpPr>
            <p:nvPr/>
          </p:nvSpPr>
          <p:spPr bwMode="gray">
            <a:xfrm>
              <a:off x="918" y="3758"/>
              <a:ext cx="3408" cy="4450"/>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表现形式为</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普通赊欠账户</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，即挂账方式。</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商家和厂家承担了全部来自客户的风险。</a:t>
              </a:r>
              <a:endPar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3" name="AutoShape 15"/>
            <p:cNvSpPr>
              <a:spLocks noChangeArrowheads="true"/>
            </p:cNvSpPr>
            <p:nvPr/>
          </p:nvSpPr>
          <p:spPr bwMode="gray">
            <a:xfrm>
              <a:off x="5335" y="2905"/>
              <a:ext cx="3990" cy="64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AutoShape 17"/>
            <p:cNvSpPr>
              <a:spLocks noChangeArrowheads="true"/>
            </p:cNvSpPr>
            <p:nvPr/>
          </p:nvSpPr>
          <p:spPr bwMode="gray">
            <a:xfrm>
              <a:off x="9635" y="3680"/>
              <a:ext cx="3668" cy="5008"/>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9"/>
            <p:cNvSpPr>
              <a:spLocks noChangeArrowheads="true"/>
            </p:cNvSpPr>
            <p:nvPr/>
          </p:nvSpPr>
          <p:spPr bwMode="gray">
            <a:xfrm>
              <a:off x="9768" y="2905"/>
              <a:ext cx="3895" cy="64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Text Box 20"/>
            <p:cNvSpPr txBox="true">
              <a:spLocks noChangeArrowheads="true"/>
            </p:cNvSpPr>
            <p:nvPr/>
          </p:nvSpPr>
          <p:spPr bwMode="gray">
            <a:xfrm>
              <a:off x="9933" y="2938"/>
              <a:ext cx="3398"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零售循环信用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3" name="Text Box 12"/>
            <p:cNvSpPr txBox="true">
              <a:spLocks noChangeArrowheads="true"/>
            </p:cNvSpPr>
            <p:nvPr/>
          </p:nvSpPr>
          <p:spPr bwMode="gray">
            <a:xfrm>
              <a:off x="5293" y="2920"/>
              <a:ext cx="4475"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零售分期付款信用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gray">
            <a:xfrm>
              <a:off x="9635" y="3757"/>
              <a:ext cx="3855" cy="5039"/>
            </a:xfrm>
            <a:prstGeom prst="rect">
              <a:avLst/>
            </a:prstGeom>
            <a:noFill/>
            <a:ln w="9525" algn="ctr">
              <a:noFill/>
              <a:miter lim="800000"/>
            </a:ln>
          </p:spPr>
          <p:txBody>
            <a:bodyPr wrap="square">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仅由零售商资金支持的赊销形式，是</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开放式循环使用的信用</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在形式上是零售商发给消费者一张</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赊购卡</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。消费者可以在</a:t>
              </a:r>
              <a:r>
                <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30</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天内付清赊欠账款，而不用支付利息和其他费用。 </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Text Box 13"/>
            <p:cNvSpPr txBox="true">
              <a:spLocks noChangeArrowheads="true"/>
            </p:cNvSpPr>
            <p:nvPr/>
          </p:nvSpPr>
          <p:spPr bwMode="gray">
            <a:xfrm>
              <a:off x="5205" y="3658"/>
              <a:ext cx="3855" cy="5138"/>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近代出现的消费信用方式，一般被用于</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大件耐用消费品</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的赊销。</a:t>
              </a:r>
              <a:endPar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只要消费者没有清偿贷款，</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商品的所有权仍然属于厂家</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还款方式是分期偿还贷款的本金和利息。</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45590" y="1160145"/>
            <a:ext cx="9101455" cy="5361305"/>
            <a:chOff x="-200" y="1895"/>
            <a:chExt cx="14333" cy="8443"/>
          </a:xfrm>
        </p:grpSpPr>
        <p:grpSp>
          <p:nvGrpSpPr>
            <p:cNvPr id="15366" name="组合 6"/>
            <p:cNvGrpSpPr/>
            <p:nvPr/>
          </p:nvGrpSpPr>
          <p:grpSpPr>
            <a:xfrm>
              <a:off x="283" y="2905"/>
              <a:ext cx="13835" cy="6678"/>
              <a:chOff x="1006702" y="2535238"/>
              <a:chExt cx="7743598" cy="3549650"/>
            </a:xfrm>
          </p:grpSpPr>
          <p:sp>
            <p:nvSpPr>
              <p:cNvPr id="15372" name="AutoShape 3"/>
              <p:cNvSpPr/>
              <p:nvPr/>
            </p:nvSpPr>
            <p:spPr>
              <a:xfrm>
                <a:off x="1006702" y="2973388"/>
                <a:ext cx="3594100" cy="323203"/>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 name="Rectangle 5"/>
              <p:cNvSpPr>
                <a:spLocks noChangeArrowheads="true"/>
              </p:cNvSpPr>
              <p:nvPr/>
            </p:nvSpPr>
            <p:spPr bwMode="auto">
              <a:xfrm>
                <a:off x="1006702"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4" name="AutoShape 7"/>
              <p:cNvSpPr/>
              <p:nvPr/>
            </p:nvSpPr>
            <p:spPr>
              <a:xfrm flipH="true">
                <a:off x="5156200" y="2973388"/>
                <a:ext cx="3594100" cy="3111500"/>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9"/>
              <p:cNvSpPr>
                <a:spLocks noChangeArrowheads="true"/>
              </p:cNvSpPr>
              <p:nvPr/>
            </p:nvSpPr>
            <p:spPr bwMode="auto">
              <a:xfrm flipH="true">
                <a:off x="5448007"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6" name="Freeform 11"/>
              <p:cNvSpPr/>
              <p:nvPr/>
            </p:nvSpPr>
            <p:spPr>
              <a:xfrm>
                <a:off x="4749800" y="3827463"/>
                <a:ext cx="406400" cy="1403350"/>
              </a:xfrm>
              <a:custGeom>
                <a:avLst/>
                <a:gdLst/>
                <a:ahLst/>
                <a:cxnLst>
                  <a:cxn ang="0">
                    <a:pos x="2147483646" y="0"/>
                  </a:cxn>
                  <a:cxn ang="0">
                    <a:pos x="0" y="2147483646"/>
                  </a:cxn>
                  <a:cxn ang="0">
                    <a:pos x="2147483646"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F6DA11">
                  <a:alpha val="100000"/>
                </a:srgbClr>
              </a:solidFill>
              <a:ln w="6350">
                <a:noFill/>
              </a:ln>
              <a:effectLst>
                <a:prstShdw prst="shdw17" dist="17961" dir="2699999">
                  <a:srgbClr val="94830A">
                    <a:alpha val="100000"/>
                  </a:srgbClr>
                </a:prstShdw>
              </a:effectLst>
            </p:spPr>
            <p:txBody>
              <a:bodyPr/>
              <a:p>
                <a:endParaRPr lang="zh-CN" altLang="en-US">
                  <a:latin typeface="微软雅黑" panose="020B0503020204020204" charset="-122"/>
                  <a:ea typeface="微软雅黑" panose="020B0503020204020204" charset="-122"/>
                </a:endParaRPr>
              </a:p>
            </p:txBody>
          </p:sp>
        </p:grpSp>
        <p:sp>
          <p:nvSpPr>
            <p:cNvPr id="13" name="矩形 12"/>
            <p:cNvSpPr/>
            <p:nvPr/>
          </p:nvSpPr>
          <p:spPr>
            <a:xfrm>
              <a:off x="1138" y="2808"/>
              <a:ext cx="4190" cy="102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现金信用及其特征</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0" y="3858"/>
              <a:ext cx="6413" cy="5184"/>
            </a:xfrm>
            <a:prstGeom prst="rect">
              <a:avLst/>
            </a:prstGeom>
          </p:spPr>
          <p:txBody>
            <a:bodyPr>
              <a:spAutoFit/>
            </a:bodyPr>
            <a:lstStyle/>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现金信用是对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主流金融机构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对消费市场投放的信用类别的统称，是</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金融机构介入赊销而产生的消费信用方式</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直接由金融机构与消费者个人签订信贷合同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现金信用类工具主要是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开办消费信贷和信用卡业务是为资金寻找新的信贷领域</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8325" y="3013"/>
              <a:ext cx="5650" cy="610"/>
            </a:xfrm>
            <a:prstGeom prst="rect">
              <a:avLst/>
            </a:prstGeom>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使用现金信用主的要理由</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矩形 15"/>
            <p:cNvSpPr/>
            <p:nvPr/>
          </p:nvSpPr>
          <p:spPr>
            <a:xfrm>
              <a:off x="8233" y="3768"/>
              <a:ext cx="5900" cy="6570"/>
            </a:xfrm>
            <a:prstGeom prst="rect">
              <a:avLst/>
            </a:prstGeom>
          </p:spPr>
          <p:txBody>
            <a:bodyPr>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、在某些交易中只收取现金，大学生学费。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、现金信用的利率比制造商提供的信用的利率低时，消费者会权衡使用现金信用。</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、某种现金信用授信门槛较低时，有信用记录瑕疵的消费者，会转向使用现金信用。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、为合并多笔额度较小的债务时，会申请一笔额度能够盖过其他债务总和的贷款。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、信用卡等现金信用工具，使用更方便，用途更为广泛。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8" y="1895"/>
              <a:ext cx="3700" cy="883"/>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（二）现金信用</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页脚占位符 4"/>
          <p:cNvSpPr txBox="true">
            <a:spLocks noGrp="true"/>
          </p:cNvSpPr>
          <p:nvPr>
            <p:ph type="ftr" sz="quarter" idx="11"/>
          </p:nvPr>
        </p:nvSpPr>
        <p:spPr bwMode="auto"/>
        <p:txBody>
          <a:bodyPr vert="horz" wrap="square" lIns="91440" tIns="45720" rIns="91440" bIns="45720" numCol="1" anchor="t" anchorCtr="false" compatLnSpc="true"/>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16390" name="组合 6"/>
          <p:cNvGrpSpPr/>
          <p:nvPr/>
        </p:nvGrpSpPr>
        <p:grpSpPr>
          <a:xfrm>
            <a:off x="1909445" y="2075180"/>
            <a:ext cx="8085138" cy="4562475"/>
            <a:chOff x="1465262" y="2171700"/>
            <a:chExt cx="6926681" cy="3910010"/>
          </a:xfrm>
        </p:grpSpPr>
        <p:grpSp>
          <p:nvGrpSpPr>
            <p:cNvPr id="16395" name="Group 24"/>
            <p:cNvGrpSpPr/>
            <p:nvPr/>
          </p:nvGrpSpPr>
          <p:grpSpPr>
            <a:xfrm>
              <a:off x="6526213" y="2171700"/>
              <a:ext cx="388937" cy="390525"/>
              <a:chOff x="4111" y="1368"/>
              <a:chExt cx="245" cy="246"/>
            </a:xfrm>
          </p:grpSpPr>
          <p:sp>
            <p:nvSpPr>
              <p:cNvPr id="16410" name="Oval 8"/>
              <p:cNvSpPr/>
              <p:nvPr/>
            </p:nvSpPr>
            <p:spPr>
              <a:xfrm>
                <a:off x="4111" y="1368"/>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11" name="Oval 9"/>
              <p:cNvSpPr/>
              <p:nvPr/>
            </p:nvSpPr>
            <p:spPr>
              <a:xfrm>
                <a:off x="4175" y="1432"/>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16396" name="Group 25"/>
            <p:cNvGrpSpPr/>
            <p:nvPr/>
          </p:nvGrpSpPr>
          <p:grpSpPr>
            <a:xfrm>
              <a:off x="2992438" y="2178050"/>
              <a:ext cx="388937" cy="390525"/>
              <a:chOff x="1885" y="1372"/>
              <a:chExt cx="245" cy="246"/>
            </a:xfrm>
          </p:grpSpPr>
          <p:sp>
            <p:nvSpPr>
              <p:cNvPr id="16408" name="Oval 22"/>
              <p:cNvSpPr/>
              <p:nvPr/>
            </p:nvSpPr>
            <p:spPr>
              <a:xfrm>
                <a:off x="1885" y="1372"/>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9" name="Oval 23"/>
              <p:cNvSpPr/>
              <p:nvPr/>
            </p:nvSpPr>
            <p:spPr>
              <a:xfrm>
                <a:off x="1949" y="1436"/>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6397" name="AutoShape 3"/>
            <p:cNvSpPr/>
            <p:nvPr/>
          </p:nvSpPr>
          <p:spPr>
            <a:xfrm rot="-5400000">
              <a:off x="1553221" y="2944165"/>
              <a:ext cx="2986082" cy="3162001"/>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2" name="Rectangle 4"/>
            <p:cNvSpPr>
              <a:spLocks noChangeArrowheads="true"/>
            </p:cNvSpPr>
            <p:nvPr/>
          </p:nvSpPr>
          <p:spPr bwMode="auto">
            <a:xfrm>
              <a:off x="1555025" y="3673666"/>
              <a:ext cx="2849283"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9" name="Line 6"/>
            <p:cNvSpPr/>
            <p:nvPr/>
          </p:nvSpPr>
          <p:spPr>
            <a:xfrm flipV="true">
              <a:off x="3001963" y="2319338"/>
              <a:ext cx="0" cy="911225"/>
            </a:xfrm>
            <a:prstGeom prst="line">
              <a:avLst/>
            </a:prstGeom>
            <a:ln w="19050" cap="flat" cmpd="sng">
              <a:solidFill>
                <a:srgbClr val="969696"/>
              </a:solidFill>
              <a:prstDash val="solid"/>
              <a:headEnd type="none" w="med" len="med"/>
              <a:tailEnd type="none" w="med" len="med"/>
            </a:ln>
          </p:spPr>
        </p:sp>
        <p:sp>
          <p:nvSpPr>
            <p:cNvPr id="16400" name="Arc 10"/>
            <p:cNvSpPr/>
            <p:nvPr/>
          </p:nvSpPr>
          <p:spPr>
            <a:xfrm rot="5400000" flipH="true" flipV="true">
              <a:off x="29979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1" name="AutoShape 11"/>
            <p:cNvSpPr/>
            <p:nvPr/>
          </p:nvSpPr>
          <p:spPr>
            <a:xfrm rot="-5400000">
              <a:off x="5340453" y="3030220"/>
              <a:ext cx="3040288" cy="3062692"/>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6" name="Rectangle 12"/>
            <p:cNvSpPr>
              <a:spLocks noChangeArrowheads="true"/>
            </p:cNvSpPr>
            <p:nvPr/>
          </p:nvSpPr>
          <p:spPr bwMode="auto">
            <a:xfrm>
              <a:off x="5467858" y="3801551"/>
              <a:ext cx="2849282"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3" name="Line 14"/>
            <p:cNvSpPr/>
            <p:nvPr/>
          </p:nvSpPr>
          <p:spPr>
            <a:xfrm flipV="true">
              <a:off x="6885701" y="2322512"/>
              <a:ext cx="8812" cy="1001267"/>
            </a:xfrm>
            <a:prstGeom prst="line">
              <a:avLst/>
            </a:prstGeom>
            <a:ln w="19050" cap="flat" cmpd="sng">
              <a:solidFill>
                <a:srgbClr val="969696"/>
              </a:solidFill>
              <a:prstDash val="solid"/>
              <a:headEnd type="none" w="med" len="med"/>
              <a:tailEnd type="none" w="med" len="med"/>
            </a:ln>
          </p:spPr>
        </p:sp>
        <p:sp>
          <p:nvSpPr>
            <p:cNvPr id="16404" name="Arc 18"/>
            <p:cNvSpPr/>
            <p:nvPr/>
          </p:nvSpPr>
          <p:spPr>
            <a:xfrm rot="-5400000" flipV="true">
              <a:off x="67571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5" name="Line 19"/>
            <p:cNvSpPr/>
            <p:nvPr/>
          </p:nvSpPr>
          <p:spPr>
            <a:xfrm flipH="true">
              <a:off x="3124200" y="2185988"/>
              <a:ext cx="3636963" cy="0"/>
            </a:xfrm>
            <a:prstGeom prst="line">
              <a:avLst/>
            </a:prstGeom>
            <a:ln w="19050" cap="flat" cmpd="sng">
              <a:solidFill>
                <a:srgbClr val="969696"/>
              </a:solidFill>
              <a:prstDash val="solid"/>
              <a:headEnd type="none" w="med" len="med"/>
              <a:tailEnd type="none" w="med" len="med"/>
            </a:ln>
          </p:spPr>
        </p:sp>
        <p:sp>
          <p:nvSpPr>
            <p:cNvPr id="16406" name="AutoShape 5"/>
            <p:cNvSpPr/>
            <p:nvPr/>
          </p:nvSpPr>
          <p:spPr>
            <a:xfrm>
              <a:off x="2935288" y="3221038"/>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7" name="AutoShape 13"/>
            <p:cNvSpPr/>
            <p:nvPr/>
          </p:nvSpPr>
          <p:spPr>
            <a:xfrm>
              <a:off x="6827838" y="3279641"/>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2560320" y="3419475"/>
            <a:ext cx="14668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、服务信用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6805930" y="3318510"/>
            <a:ext cx="23812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、美国式房地产信用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909445" y="1303655"/>
            <a:ext cx="319405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(三) 其他类别信用</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100" name="文本框 99"/>
          <p:cNvSpPr txBox="true"/>
          <p:nvPr/>
        </p:nvSpPr>
        <p:spPr>
          <a:xfrm>
            <a:off x="1973580" y="3988435"/>
            <a:ext cx="3626485"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服务信用是指服务提供者给予消费者的信用，消费者在使用了服务之后，服务的提供者没有立刻向消费者收取费用，而是经过一段时间再将积累的账单寄送给消费者，请求照单付款。</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6383020" y="3977005"/>
            <a:ext cx="3648710"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美国式房地产信用</a:t>
            </a:r>
            <a:r>
              <a:rPr lang="zh-CN">
                <a:solidFill>
                  <a:srgbClr val="FF0000"/>
                </a:solidFill>
                <a:latin typeface="微软雅黑" panose="020B0503020204020204" charset="-122"/>
                <a:ea typeface="微软雅黑" panose="020B0503020204020204" charset="-122"/>
              </a:rPr>
              <a:t>类似于我国的按揭贷款</a:t>
            </a:r>
            <a:r>
              <a:rPr lang="zh-CN">
                <a:latin typeface="微软雅黑" panose="020B0503020204020204" charset="-122"/>
                <a:ea typeface="微软雅黑" panose="020B0503020204020204" charset="-122"/>
              </a:rPr>
              <a:t>，贷款申请被金融机构核准后，借款人便要签订一份房贷借据，同意在约定时间内连本带利以分期付款方式逐渐还清购房贷款和利息。</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36579" name="Rectangle 3"/>
          <p:cNvSpPr>
            <a:spLocks noGrp="true" noChangeArrowheads="true"/>
          </p:cNvSpPr>
          <p:nvPr/>
        </p:nvSpPr>
        <p:spPr>
          <a:xfrm>
            <a:off x="2026920" y="2510790"/>
            <a:ext cx="8137525" cy="306514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（一）消费信贷</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消费信贷是指</a:t>
            </a:r>
            <a:r>
              <a:rPr kumimoji="0" lang="zh-CN" altLang="en-US" sz="22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rPr>
              <a:t>商业企业、银行或其他金融机构</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对消费者</a:t>
            </a:r>
            <a:r>
              <a:rPr kumimoji="0" lang="zh-CN" altLang="en-US" sz="22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rPr>
              <a:t>个人</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提供的信贷。主要用于消费者</a:t>
            </a:r>
            <a:r>
              <a:rPr kumimoji="0" lang="zh-CN" altLang="en-US" sz="22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rPr>
              <a:t>购买耐用消费品</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，如家具、家电、汽车，房屋和各种劳务。</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消费信贷的形式：赊销、分期付款和消费贷款。</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2" name="文本框 1"/>
          <p:cNvSpPr txBox="true"/>
          <p:nvPr/>
        </p:nvSpPr>
        <p:spPr>
          <a:xfrm>
            <a:off x="1918335" y="1682115"/>
            <a:ext cx="8354695"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消费信用的常见表现形式为</a:t>
            </a:r>
            <a:r>
              <a:rPr lang="zh-CN" altLang="en-US" sz="2000">
                <a:solidFill>
                  <a:srgbClr val="FF0000"/>
                </a:solidFill>
                <a:latin typeface="微软雅黑" panose="020B0503020204020204" charset="-122"/>
                <a:ea typeface="微软雅黑" panose="020B0503020204020204" charset="-122"/>
              </a:rPr>
              <a:t>消费信贷</a:t>
            </a:r>
            <a:r>
              <a:rPr lang="zh-CN" altLang="en-US" sz="2000">
                <a:latin typeface="微软雅黑" panose="020B0503020204020204" charset="-122"/>
                <a:ea typeface="微软雅黑" panose="020B0503020204020204" charset="-122"/>
              </a:rPr>
              <a:t>和</a:t>
            </a:r>
            <a:r>
              <a:rPr lang="zh-CN" altLang="en-US" sz="2000">
                <a:solidFill>
                  <a:srgbClr val="FF0000"/>
                </a:solidFill>
                <a:latin typeface="微软雅黑" panose="020B0503020204020204" charset="-122"/>
                <a:ea typeface="微软雅黑" panose="020B0503020204020204" charset="-122"/>
              </a:rPr>
              <a:t>信用卡</a:t>
            </a:r>
            <a:endParaRPr lang="zh-CN" altLang="en-US" sz="200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771015" y="1252855"/>
            <a:ext cx="8650605" cy="4685983"/>
            <a:chOff x="313" y="2303"/>
            <a:chExt cx="13623" cy="7380"/>
          </a:xfrm>
        </p:grpSpPr>
        <p:sp>
          <p:nvSpPr>
            <p:cNvPr id="18436" name="Freeform 3"/>
            <p:cNvSpPr/>
            <p:nvPr/>
          </p:nvSpPr>
          <p:spPr>
            <a:xfrm>
              <a:off x="1240"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7" name="Freeform 4"/>
            <p:cNvSpPr/>
            <p:nvPr/>
          </p:nvSpPr>
          <p:spPr>
            <a:xfrm>
              <a:off x="1240" y="5775"/>
              <a:ext cx="11970" cy="3908"/>
            </a:xfrm>
            <a:custGeom>
              <a:avLst/>
              <a:gdLst/>
              <a:ahLst/>
              <a:cxnLst>
                <a:cxn ang="0">
                  <a:pos x="0" y="1284209330"/>
                </a:cxn>
                <a:cxn ang="0">
                  <a:pos x="5967641" y="1649415253"/>
                </a:cxn>
                <a:cxn ang="0">
                  <a:pos x="2147483646" y="1649415253"/>
                </a:cxn>
                <a:cxn ang="0">
                  <a:pos x="2147483646" y="1260260124"/>
                </a:cxn>
                <a:cxn ang="0">
                  <a:pos x="2147483646" y="0"/>
                </a:cxn>
                <a:cxn ang="0">
                  <a:pos x="0" y="1284209330"/>
                </a:cxn>
              </a:cxnLst>
              <a:pathLst>
                <a:path w="5389" h="1434">
                  <a:moveTo>
                    <a:pt x="0" y="1115"/>
                  </a:moveTo>
                  <a:lnTo>
                    <a:pt x="3" y="1434"/>
                  </a:lnTo>
                  <a:lnTo>
                    <a:pt x="5389" y="1434"/>
                  </a:lnTo>
                  <a:lnTo>
                    <a:pt x="5389" y="1096"/>
                  </a:lnTo>
                  <a:lnTo>
                    <a:pt x="2695" y="0"/>
                  </a:lnTo>
                  <a:lnTo>
                    <a:pt x="0" y="1115"/>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8" name="Freeform 5"/>
            <p:cNvSpPr/>
            <p:nvPr/>
          </p:nvSpPr>
          <p:spPr>
            <a:xfrm flipH="true">
              <a:off x="7325"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9" name="Oval 6"/>
            <p:cNvSpPr/>
            <p:nvPr/>
          </p:nvSpPr>
          <p:spPr>
            <a:xfrm>
              <a:off x="5288" y="4768"/>
              <a:ext cx="3882" cy="2435"/>
            </a:xfrm>
            <a:prstGeom prst="ellipse">
              <a:avLst/>
            </a:prstGeom>
            <a:solidFill>
              <a:srgbClr val="B3B3FF"/>
            </a:solidFill>
            <a:ln w="6350">
              <a:noFill/>
            </a:ln>
            <a:effectLst>
              <a:prstShdw prst="shdw17" dist="17961" dir="2699999">
                <a:srgbClr val="6B6B99"/>
              </a:prstShdw>
            </a:effectLst>
          </p:spPr>
          <p:txBody>
            <a:bodyPr wrap="none" lIns="7200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2" name="矩形 1"/>
            <p:cNvSpPr/>
            <p:nvPr/>
          </p:nvSpPr>
          <p:spPr>
            <a:xfrm>
              <a:off x="620" y="2373"/>
              <a:ext cx="5830" cy="3149"/>
            </a:xfrm>
            <a:prstGeom prst="rect">
              <a:avLst/>
            </a:prstGeom>
          </p:spPr>
          <p:txBody>
            <a:bodyPr>
              <a:spAutoFit/>
            </a:bodyPr>
            <a:lstStyle/>
            <a:p>
              <a:pPr marL="857250" marR="0" lvl="1" indent="-45720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1"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指零售商以商品赊销形式向消费者提供的用于日常生活消费品购买的短期信用。在发达国家多数采用信用卡的方式进行。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6860" y="2303"/>
              <a:ext cx="6238" cy="5087"/>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分期付款是指消费者在购买高档消费品时，只支付一部分货款，然后按合同分期加息支付其余货款。 如果消</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费者不能按时偿还所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欠款项，其所购商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品将被收回，并不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再退回已付</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款项。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020" y="6940"/>
              <a:ext cx="12643" cy="871"/>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6105" y="5490"/>
              <a:ext cx="1888" cy="1169"/>
            </a:xfrm>
            <a:prstGeom prst="rect">
              <a:avLst/>
            </a:prstGeom>
          </p:spPr>
          <p:txBody>
            <a:bodyPr wrap="non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消费信贷</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三种形式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313" y="7833"/>
              <a:ext cx="13623" cy="1840"/>
            </a:xfrm>
            <a:prstGeom prst="rect">
              <a:avLst/>
            </a:prstGeom>
          </p:spPr>
          <p:txBody>
            <a:bodyPr>
              <a:spAutoFit/>
            </a:bodyPr>
            <a:lstStyle/>
            <a:p>
              <a:pPr marL="857250" marR="0" lvl="1" indent="-457200" algn="ctr" defTabSz="914400" rtl="0" eaLnBrk="1" fontAlgn="base" latinLnBrk="0" hangingPunct="1">
                <a:lnSpc>
                  <a:spcPts val="21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是指银行通过信用放款或抵押放款以及信用卡、支票保证卡等方式向消费者提供的贷款。买方信贷，即由银行直接对购买住房等耐用消费品的个人发放贷款；卖方信贷，即以分期付款单证作抵押，由银行对提供耐用消费品的生产企业发放贷款。</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 name="组合 35"/>
          <p:cNvGrpSpPr/>
          <p:nvPr/>
        </p:nvGrpSpPr>
        <p:grpSpPr>
          <a:xfrm>
            <a:off x="1630363" y="1185545"/>
            <a:ext cx="9886632" cy="5561330"/>
            <a:chOff x="-287" y="2660"/>
            <a:chExt cx="15569" cy="8758"/>
          </a:xfrm>
        </p:grpSpPr>
        <p:grpSp>
          <p:nvGrpSpPr>
            <p:cNvPr id="8" name="组合 6"/>
            <p:cNvGrpSpPr/>
            <p:nvPr/>
          </p:nvGrpSpPr>
          <p:grpSpPr>
            <a:xfrm>
              <a:off x="170" y="2660"/>
              <a:ext cx="9272" cy="7390"/>
              <a:chOff x="662186" y="1628775"/>
              <a:chExt cx="5887839" cy="4691801"/>
            </a:xfrm>
          </p:grpSpPr>
          <p:sp>
            <p:nvSpPr>
              <p:cNvPr id="10" name="AutoShape 4"/>
              <p:cNvSpPr/>
              <p:nvPr/>
            </p:nvSpPr>
            <p:spPr>
              <a:xfrm>
                <a:off x="662186" y="3352800"/>
                <a:ext cx="3547864" cy="2967776"/>
              </a:xfrm>
              <a:prstGeom prst="roundRect">
                <a:avLst>
                  <a:gd name="adj" fmla="val 16667"/>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sp>
            <p:nvSpPr>
              <p:cNvPr id="15" name="Freeform 6"/>
              <p:cNvSpPr/>
              <p:nvPr/>
            </p:nvSpPr>
            <p:spPr bwMode="gray">
              <a:xfrm>
                <a:off x="4209695" y="3255668"/>
                <a:ext cx="979509"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AutoShape 7"/>
              <p:cNvSpPr>
                <a:spLocks noChangeAspect="true" noTextEdit="true"/>
              </p:cNvSpPr>
              <p:nvPr/>
            </p:nvSpPr>
            <p:spPr>
              <a:xfrm flipH="true">
                <a:off x="5275263" y="3252788"/>
                <a:ext cx="984250" cy="124460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7" name="Freeform 8"/>
              <p:cNvSpPr/>
              <p:nvPr/>
            </p:nvSpPr>
            <p:spPr bwMode="gray">
              <a:xfrm flipH="true">
                <a:off x="5475913" y="3230591"/>
                <a:ext cx="977922"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24" name="Group 9"/>
              <p:cNvGrpSpPr/>
              <p:nvPr/>
            </p:nvGrpSpPr>
            <p:grpSpPr>
              <a:xfrm>
                <a:off x="3302000" y="1628775"/>
                <a:ext cx="3248025" cy="1601788"/>
                <a:chOff x="1997" y="1314"/>
                <a:chExt cx="1889" cy="1009"/>
              </a:xfrm>
            </p:grpSpPr>
            <p:grpSp>
              <p:nvGrpSpPr>
                <p:cNvPr id="26" name="Group 10"/>
                <p:cNvGrpSpPr/>
                <p:nvPr/>
              </p:nvGrpSpPr>
              <p:grpSpPr>
                <a:xfrm>
                  <a:off x="1997" y="1404"/>
                  <a:ext cx="1889" cy="919"/>
                  <a:chOff x="1973" y="1027"/>
                  <a:chExt cx="1926" cy="937"/>
                </a:xfrm>
              </p:grpSpPr>
              <p:sp>
                <p:nvSpPr>
                  <p:cNvPr id="27"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9"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2" name="Oval 16"/>
                <p:cNvSpPr>
                  <a:spLocks noChangeArrowheads="true"/>
                </p:cNvSpPr>
                <p:nvPr/>
              </p:nvSpPr>
              <p:spPr bwMode="gray">
                <a:xfrm>
                  <a:off x="2210"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3" name="Text Box 17"/>
              <p:cNvSpPr txBox="true"/>
              <p:nvPr/>
            </p:nvSpPr>
            <p:spPr>
              <a:xfrm>
                <a:off x="3829919" y="1920653"/>
                <a:ext cx="2316533" cy="4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r>
                  <a:rPr lang="zh-CN" altLang="en-US" sz="2800" b="1" dirty="0">
                    <a:solidFill>
                      <a:srgbClr val="000000"/>
                    </a:solidFill>
                    <a:latin typeface="微软雅黑" panose="020B0503020204020204" charset="-122"/>
                    <a:ea typeface="微软雅黑" panose="020B0503020204020204" charset="-122"/>
                  </a:rPr>
                  <a:t>（二）信用卡</a:t>
                </a:r>
                <a:endParaRPr lang="zh-CN" altLang="en-US" sz="2800" b="1" dirty="0">
                  <a:solidFill>
                    <a:srgbClr val="000000"/>
                  </a:solidFill>
                  <a:latin typeface="微软雅黑" panose="020B0503020204020204" charset="-122"/>
                  <a:ea typeface="微软雅黑" panose="020B0503020204020204" charset="-122"/>
                </a:endParaRPr>
              </a:p>
            </p:txBody>
          </p:sp>
        </p:grpSp>
        <p:sp>
          <p:nvSpPr>
            <p:cNvPr id="34" name="矩形 33"/>
            <p:cNvSpPr/>
            <p:nvPr/>
          </p:nvSpPr>
          <p:spPr>
            <a:xfrm>
              <a:off x="-287" y="5513"/>
              <a:ext cx="6480" cy="4590"/>
            </a:xfrm>
            <a:prstGeom prst="rect">
              <a:avLst/>
            </a:prstGeom>
          </p:spPr>
          <p:txBody>
            <a:bodyPr>
              <a:spAutoFit/>
            </a:bodyPr>
            <a:lstStyle/>
            <a:p>
              <a:pPr marL="400050" marR="0" lvl="1" indent="0" algn="l"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信用卡具有存取款、转账结算、汇兑和消费信用等功能。它是银行</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或信用卡公司）对具有一定信用的顾客发放的一种赋予信用的证书，需要信用卡的顾客可以向银行申请，并由银行核定一定的透支额度，然后凭信用卡向承接该银行信用卡的各个商业部门赊销商品，再由银行定期向顾客和商业部门进行结算</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矩形 34"/>
            <p:cNvSpPr/>
            <p:nvPr/>
          </p:nvSpPr>
          <p:spPr>
            <a:xfrm>
              <a:off x="9407" y="4295"/>
              <a:ext cx="5875" cy="7123"/>
            </a:xfrm>
            <a:prstGeom prst="rect">
              <a:avLst/>
            </a:prstGeom>
          </p:spPr>
          <p:txBody>
            <a:bodyPr wrap="square">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）按性质与功能分：</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借记卡：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先存款，后支用；</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贷记卡：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先消费后还款；</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综合卡：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结合两种功能的卡，偏重</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“借记”</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）按发卡机构分：</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金融卡：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万事达卡、维萨卡、中国银行长城卡等。</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非金融卡：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加油卡、地铁卡、电话卡、商业优惠卡等。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按发卡对象分为：</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主卡、附属卡、个人卡、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公司卡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按经济地位分为：</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白金卡、金卡、银卡、普通卡等</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按流通范围：</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国际卡、区域卡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58988" y="1483995"/>
            <a:ext cx="8067142" cy="4289425"/>
            <a:chOff x="1048" y="2575"/>
            <a:chExt cx="12704" cy="6755"/>
          </a:xfrm>
        </p:grpSpPr>
        <p:sp>
          <p:nvSpPr>
            <p:cNvPr id="36" name="Oval 15"/>
            <p:cNvSpPr>
              <a:spLocks noChangeArrowheads="true"/>
            </p:cNvSpPr>
            <p:nvPr/>
          </p:nvSpPr>
          <p:spPr bwMode="gray">
            <a:xfrm>
              <a:off x="1050" y="4745"/>
              <a:ext cx="2600" cy="2395"/>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2400" y="2575"/>
              <a:ext cx="9880"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信用卡的功能</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0488" name="Group 6"/>
            <p:cNvGrpSpPr/>
            <p:nvPr/>
          </p:nvGrpSpPr>
          <p:grpSpPr>
            <a:xfrm>
              <a:off x="1048" y="5523"/>
              <a:ext cx="2695" cy="2415"/>
              <a:chOff x="576" y="2814"/>
              <a:chExt cx="995" cy="966"/>
            </a:xfrm>
          </p:grpSpPr>
          <p:sp>
            <p:nvSpPr>
              <p:cNvPr id="34" name="Text Box 11"/>
              <p:cNvSpPr txBox="true">
                <a:spLocks noChangeArrowheads="true"/>
              </p:cNvSpPr>
              <p:nvPr/>
            </p:nvSpPr>
            <p:spPr bwMode="gray">
              <a:xfrm>
                <a:off x="577" y="2814"/>
                <a:ext cx="92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just" defTabSz="914400" fontAlgn="auto">
                  <a:lnSpc>
                    <a:spcPct val="80000"/>
                  </a:lnSpc>
                  <a:spcBef>
                    <a:spcPts val="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rPr>
                  <a:t>ID</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功能：证明</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algn="just" defTabSz="914400" fontAlgn="auto">
                  <a:lnSpc>
                    <a:spcPct val="80000"/>
                  </a:lnSpc>
                  <a:spcBef>
                    <a:spcPts val="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持卡人的身份</a:t>
                </a:r>
                <a:endParaRPr kumimoji="0" lang="en-US" altLang="zh-CN" b="1"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0503" name="Oval 12"/>
              <p:cNvSpPr/>
              <p:nvPr/>
            </p:nvSpPr>
            <p:spPr>
              <a:xfrm>
                <a:off x="576"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89" name="Group 13"/>
            <p:cNvGrpSpPr/>
            <p:nvPr/>
          </p:nvGrpSpPr>
          <p:grpSpPr>
            <a:xfrm>
              <a:off x="4187" y="4673"/>
              <a:ext cx="2870" cy="3265"/>
              <a:chOff x="1736" y="2475"/>
              <a:chExt cx="1059" cy="1305"/>
            </a:xfrm>
          </p:grpSpPr>
          <p:sp>
            <p:nvSpPr>
              <p:cNvPr id="29" name="Oval 15"/>
              <p:cNvSpPr>
                <a:spLocks noChangeArrowheads="true"/>
              </p:cNvSpPr>
              <p:nvPr/>
            </p:nvSpPr>
            <p:spPr bwMode="gray">
              <a:xfrm>
                <a:off x="1776" y="2475"/>
                <a:ext cx="960"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7" name="Text Box 17"/>
              <p:cNvSpPr txBox="true">
                <a:spLocks noChangeArrowheads="true"/>
              </p:cNvSpPr>
              <p:nvPr/>
            </p:nvSpPr>
            <p:spPr bwMode="gray">
              <a:xfrm>
                <a:off x="1736" y="2815"/>
                <a:ext cx="100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结算功能：即用于支付</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501" name="Oval 18"/>
              <p:cNvSpPr/>
              <p:nvPr/>
            </p:nvSpPr>
            <p:spPr>
              <a:xfrm>
                <a:off x="1800"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0" name="Group 19"/>
            <p:cNvGrpSpPr/>
            <p:nvPr/>
          </p:nvGrpSpPr>
          <p:grpSpPr>
            <a:xfrm>
              <a:off x="7808" y="4605"/>
              <a:ext cx="2785" cy="3333"/>
              <a:chOff x="3072" y="2448"/>
              <a:chExt cx="1028" cy="1332"/>
            </a:xfrm>
          </p:grpSpPr>
          <p:sp>
            <p:nvSpPr>
              <p:cNvPr id="24" name="Oval 21"/>
              <p:cNvSpPr>
                <a:spLocks noChangeArrowheads="true"/>
              </p:cNvSpPr>
              <p:nvPr/>
            </p:nvSpPr>
            <p:spPr bwMode="gray">
              <a:xfrm>
                <a:off x="3072" y="2448"/>
                <a:ext cx="959"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Text Box 23"/>
              <p:cNvSpPr txBox="true">
                <a:spLocks noChangeArrowheads="true"/>
              </p:cNvSpPr>
              <p:nvPr/>
            </p:nvSpPr>
            <p:spPr bwMode="gray">
              <a:xfrm>
                <a:off x="3120" y="2647"/>
                <a:ext cx="86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信息记录功能：持卡人信息和使用记录</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20498" name="Oval 24"/>
              <p:cNvSpPr/>
              <p:nvPr/>
            </p:nvSpPr>
            <p:spPr>
              <a:xfrm>
                <a:off x="3105"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1" name="Group 25"/>
            <p:cNvGrpSpPr/>
            <p:nvPr/>
          </p:nvGrpSpPr>
          <p:grpSpPr>
            <a:xfrm>
              <a:off x="11050" y="4605"/>
              <a:ext cx="2702" cy="3333"/>
              <a:chOff x="4270" y="2448"/>
              <a:chExt cx="997" cy="1332"/>
            </a:xfrm>
          </p:grpSpPr>
          <p:grpSp>
            <p:nvGrpSpPr>
              <p:cNvPr id="20492" name="Group 26"/>
              <p:cNvGrpSpPr/>
              <p:nvPr/>
            </p:nvGrpSpPr>
            <p:grpSpPr>
              <a:xfrm>
                <a:off x="4270" y="2448"/>
                <a:ext cx="959" cy="965"/>
                <a:chOff x="2400" y="1488"/>
                <a:chExt cx="1151" cy="1152"/>
              </a:xfrm>
            </p:grpSpPr>
            <p:sp>
              <p:nvSpPr>
                <p:cNvPr id="3" name="Oval 28"/>
                <p:cNvSpPr>
                  <a:spLocks noChangeArrowheads="true"/>
                </p:cNvSpPr>
                <p:nvPr/>
              </p:nvSpPr>
              <p:spPr bwMode="gray">
                <a:xfrm>
                  <a:off x="2400" y="1488"/>
                  <a:ext cx="1151" cy="1152"/>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Text Box 30"/>
                <p:cNvSpPr txBox="true">
                  <a:spLocks noChangeArrowheads="true"/>
                </p:cNvSpPr>
                <p:nvPr/>
              </p:nvSpPr>
              <p:spPr bwMode="gray">
                <a:xfrm>
                  <a:off x="2426" y="1760"/>
                  <a:ext cx="1099"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补充功能：如转账结算、信誉标志等</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20493" name="Oval 31"/>
              <p:cNvSpPr/>
              <p:nvPr/>
            </p:nvSpPr>
            <p:spPr>
              <a:xfrm>
                <a:off x="4272"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sp>
          <p:nvSpPr>
            <p:cNvPr id="5" name="AutoShape 4"/>
            <p:cNvSpPr>
              <a:spLocks noChangeArrowheads="true"/>
            </p:cNvSpPr>
            <p:nvPr/>
          </p:nvSpPr>
          <p:spPr bwMode="gray">
            <a:xfrm>
              <a:off x="2400" y="8425"/>
              <a:ext cx="10566"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信用卡的主要形式：</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购物卡、现金卡、记账卡、支票卡</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七、消费信用作用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167255" y="1733550"/>
            <a:ext cx="7857490" cy="3390265"/>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zh-CN" altLang="en-US" sz="2400">
                <a:latin typeface="微软雅黑" panose="020B0503020204020204" charset="-122"/>
                <a:ea typeface="微软雅黑" panose="020B0503020204020204" charset="-122"/>
                <a:cs typeface="微软雅黑" panose="020B0503020204020204" charset="-122"/>
              </a:rPr>
              <a:t>(1) 刺激消费，扩大消费品销售额；</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(2) 加快消费品更新换代步伐；</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(3) 过量发展消费信用会导致信用膨胀；在延期付款的诱惑下，对未来收入预算过大会使消费者债务负担过重，增加社会不稳定因素，严重时可能诱发债务危机。</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掌握个人信用评价方法，了解提升个人信用等级的途径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1510" name="组合 6"/>
          <p:cNvGrpSpPr/>
          <p:nvPr/>
        </p:nvGrpSpPr>
        <p:grpSpPr>
          <a:xfrm>
            <a:off x="2422525" y="1445263"/>
            <a:ext cx="7346950" cy="4551995"/>
            <a:chOff x="1403350" y="1772605"/>
            <a:chExt cx="7346950" cy="4551995"/>
          </a:xfrm>
        </p:grpSpPr>
        <p:grpSp>
          <p:nvGrpSpPr>
            <p:cNvPr id="21511" name="Group 3"/>
            <p:cNvGrpSpPr/>
            <p:nvPr/>
          </p:nvGrpSpPr>
          <p:grpSpPr>
            <a:xfrm>
              <a:off x="3797300" y="1772605"/>
              <a:ext cx="2559050" cy="2418395"/>
              <a:chOff x="4071" y="1593"/>
              <a:chExt cx="1092" cy="1088"/>
            </a:xfrm>
          </p:grpSpPr>
          <p:sp>
            <p:nvSpPr>
              <p:cNvPr id="21551" name="Oval 4"/>
              <p:cNvSpPr/>
              <p:nvPr/>
            </p:nvSpPr>
            <p:spPr>
              <a:xfrm>
                <a:off x="4071" y="2006"/>
                <a:ext cx="187" cy="246"/>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2"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3"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4"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5" name="Oval 8"/>
              <p:cNvSpPr/>
              <p:nvPr/>
            </p:nvSpPr>
            <p:spPr>
              <a:xfrm>
                <a:off x="4178" y="1703"/>
                <a:ext cx="852" cy="850"/>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56" name="Group 9"/>
              <p:cNvGrpSpPr/>
              <p:nvPr/>
            </p:nvGrpSpPr>
            <p:grpSpPr>
              <a:xfrm>
                <a:off x="4197" y="1716"/>
                <a:ext cx="826" cy="825"/>
                <a:chOff x="4166" y="1706"/>
                <a:chExt cx="1252" cy="1252"/>
              </a:xfrm>
            </p:grpSpPr>
            <p:sp>
              <p:nvSpPr>
                <p:cNvPr id="21557"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8"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9"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60"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21512" name="Group 14"/>
            <p:cNvGrpSpPr/>
            <p:nvPr/>
          </p:nvGrpSpPr>
          <p:grpSpPr>
            <a:xfrm>
              <a:off x="3136900" y="2743200"/>
              <a:ext cx="3879850" cy="2057400"/>
              <a:chOff x="1680" y="1824"/>
              <a:chExt cx="2256" cy="1296"/>
            </a:xfrm>
          </p:grpSpPr>
          <p:sp>
            <p:nvSpPr>
              <p:cNvPr id="21548" name="AutoShape 15"/>
              <p:cNvSpPr/>
              <p:nvPr/>
            </p:nvSpPr>
            <p:spPr>
              <a:xfrm rot="10800000">
                <a:off x="3552"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9" name="AutoShape 17"/>
              <p:cNvSpPr/>
              <p:nvPr/>
            </p:nvSpPr>
            <p:spPr>
              <a:xfrm>
                <a:off x="1680"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0" name="AutoShape 18"/>
              <p:cNvSpPr/>
              <p:nvPr/>
            </p:nvSpPr>
            <p:spPr>
              <a:xfrm rot="-5400000">
                <a:off x="2749" y="278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187825" y="2579687"/>
              <a:ext cx="18557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经营消费</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信用的机构</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21514" name="Group 20"/>
            <p:cNvGrpSpPr/>
            <p:nvPr/>
          </p:nvGrpSpPr>
          <p:grpSpPr>
            <a:xfrm>
              <a:off x="7189788" y="2286000"/>
              <a:ext cx="1560512" cy="1439863"/>
              <a:chOff x="2789" y="1625"/>
              <a:chExt cx="907" cy="907"/>
            </a:xfrm>
          </p:grpSpPr>
          <p:sp>
            <p:nvSpPr>
              <p:cNvPr id="21538"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9"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0"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1"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2" name="Oval 25"/>
              <p:cNvSpPr/>
              <p:nvPr/>
            </p:nvSpPr>
            <p:spPr>
              <a:xfrm>
                <a:off x="2888" y="1724"/>
                <a:ext cx="709" cy="709"/>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43" name="Group 26"/>
              <p:cNvGrpSpPr/>
              <p:nvPr/>
            </p:nvGrpSpPr>
            <p:grpSpPr>
              <a:xfrm>
                <a:off x="2899" y="1735"/>
                <a:ext cx="687" cy="688"/>
                <a:chOff x="4166" y="1706"/>
                <a:chExt cx="1252" cy="1252"/>
              </a:xfrm>
            </p:grpSpPr>
            <p:sp>
              <p:nvSpPr>
                <p:cNvPr id="21544"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5"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6"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7"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sp>
          <p:nvSpPr>
            <p:cNvPr id="2" name="Text Box 31"/>
            <p:cNvSpPr txBox="true">
              <a:spLocks noChangeArrowheads="true"/>
            </p:cNvSpPr>
            <p:nvPr/>
          </p:nvSpPr>
          <p:spPr bwMode="gray">
            <a:xfrm>
              <a:off x="7502525" y="2644775"/>
              <a:ext cx="9048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1516" name="Group 32"/>
            <p:cNvGrpSpPr/>
            <p:nvPr/>
          </p:nvGrpSpPr>
          <p:grpSpPr>
            <a:xfrm>
              <a:off x="4479395" y="4800600"/>
              <a:ext cx="1565275" cy="1524000"/>
              <a:chOff x="864" y="1680"/>
              <a:chExt cx="910" cy="960"/>
            </a:xfrm>
          </p:grpSpPr>
          <p:sp>
            <p:nvSpPr>
              <p:cNvPr id="21528"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9"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0"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1"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2" name="Oval 37"/>
              <p:cNvSpPr/>
              <p:nvPr/>
            </p:nvSpPr>
            <p:spPr>
              <a:xfrm>
                <a:off x="966" y="1785"/>
                <a:ext cx="712" cy="750"/>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3"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4"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5"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6"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 name="Text Box 42"/>
              <p:cNvSpPr txBox="true">
                <a:spLocks noChangeArrowheads="true"/>
              </p:cNvSpPr>
              <p:nvPr/>
            </p:nvSpPr>
            <p:spPr bwMode="gray">
              <a:xfrm>
                <a:off x="905" y="1925"/>
                <a:ext cx="827"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专业消费</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信用机构</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1517" name="Group 43"/>
            <p:cNvGrpSpPr/>
            <p:nvPr/>
          </p:nvGrpSpPr>
          <p:grpSpPr>
            <a:xfrm>
              <a:off x="1403350" y="2286000"/>
              <a:ext cx="1566863" cy="1524000"/>
              <a:chOff x="884" y="2523"/>
              <a:chExt cx="862" cy="862"/>
            </a:xfrm>
          </p:grpSpPr>
          <p:sp>
            <p:nvSpPr>
              <p:cNvPr id="21519"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0"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1"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2"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3" name="Oval 48"/>
              <p:cNvSpPr/>
              <p:nvPr/>
            </p:nvSpPr>
            <p:spPr>
              <a:xfrm>
                <a:off x="981" y="2617"/>
                <a:ext cx="674" cy="674"/>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4"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5"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6"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7"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5" name="Text Box 53"/>
            <p:cNvSpPr txBox="true">
              <a:spLocks noChangeArrowheads="true"/>
            </p:cNvSpPr>
            <p:nvPr/>
          </p:nvSpPr>
          <p:spPr bwMode="gray">
            <a:xfrm>
              <a:off x="1527175" y="2644775"/>
              <a:ext cx="12668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零售商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14400" y="1060450"/>
            <a:ext cx="10294620" cy="368300"/>
          </a:xfrm>
          <a:prstGeom prst="rect">
            <a:avLst/>
          </a:prstGeom>
          <a:noFill/>
        </p:spPr>
        <p:txBody>
          <a:bodyPr wrap="square" rtlCol="0">
            <a:spAutoFit/>
          </a:bodyPr>
          <a:p>
            <a:endParaRPr lang="zh-CN" altLang="en-US"/>
          </a:p>
        </p:txBody>
      </p:sp>
      <p:sp>
        <p:nvSpPr>
          <p:cNvPr id="3" name="文本框 2"/>
          <p:cNvSpPr txBox="true"/>
          <p:nvPr/>
        </p:nvSpPr>
        <p:spPr>
          <a:xfrm>
            <a:off x="965200" y="1195070"/>
            <a:ext cx="10554335" cy="313817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（一）零售商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包括提供商品和劳务的许多部门，如汽车推销商、家居推销商、商场等，它们不是对消费者提供贷款，而是给予消费者一种在接受商品和劳务后延期支付的能力。</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（二）专业消费信用机构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属非银行金融机构，主要包括金融公司、信用协会等。直接向消费者发放货币贷款，往往只经营消费信用中的某一项，专业消费信用机构大都是消费信用的开拓者。</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（三）商业银行</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几乎经营所有的消费信用业务，商业银行通常要求对所贷款项提供担保品，担保品可以是贷款所资助购买的商品（如汽车和家具），也可以是储蓄支票簿、人寿保险单或不动产等。</a:t>
            </a:r>
            <a:endParaRPr lang="en-US" alt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406265" y="32626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四、消费信用原则</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31640" y="25495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三、消费信用特点</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00805" y="18281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二、消费信用理论</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52825" y="11080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09570" y="124142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24225" y="189674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34130" y="266065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92245" y="334264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69105" y="39782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五、消费信用分类</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79850" y="404368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22650" y="4773930"/>
            <a:ext cx="425450" cy="402590"/>
          </a:xfrm>
          <a:prstGeom prst="rect">
            <a:avLst/>
          </a:prstGeom>
          <a:noFill/>
          <a:ln w="9525">
            <a:noFill/>
          </a:ln>
        </p:spPr>
      </p:pic>
      <p:sp>
        <p:nvSpPr>
          <p:cNvPr id="9235" name="AutoShape 6"/>
          <p:cNvSpPr/>
          <p:nvPr/>
        </p:nvSpPr>
        <p:spPr>
          <a:xfrm>
            <a:off x="3917315" y="47091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六、消费信用形式</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0520" y="540131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3775" y="537273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七、消费信用作用</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3247629" y="5995271"/>
            <a:ext cx="4894774" cy="53252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八、消费信用服务机构</a:t>
            </a:r>
            <a:endParaRPr lang="zh-CN" altLang="en-US" sz="2400" b="1" dirty="0">
              <a:latin typeface="微软雅黑" panose="020B0503020204020204" charset="-122"/>
              <a:ea typeface="微软雅黑" panose="020B0503020204020204" charset="-122"/>
            </a:endParaRPr>
          </a:p>
        </p:txBody>
      </p:sp>
      <p:grpSp>
        <p:nvGrpSpPr>
          <p:cNvPr id="8" name="Group 9"/>
          <p:cNvGrpSpPr/>
          <p:nvPr/>
        </p:nvGrpSpPr>
        <p:grpSpPr>
          <a:xfrm rot="0">
            <a:off x="2555240" y="6061710"/>
            <a:ext cx="422275" cy="399415"/>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150" name="Rectangle 10"/>
          <p:cNvSpPr/>
          <p:nvPr/>
        </p:nvSpPr>
        <p:spPr>
          <a:xfrm>
            <a:off x="2099310" y="1542415"/>
            <a:ext cx="7993063" cy="3384550"/>
          </a:xfrm>
          <a:prstGeom prst="rect">
            <a:avLst/>
          </a:prstGeom>
          <a:solidFill>
            <a:srgbClr val="CCFFFF"/>
          </a:solidFill>
          <a:ln w="57150" cap="flat" cmpd="thickThin">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15000"/>
              </a:lnSpc>
              <a:spcBef>
                <a:spcPct val="0"/>
              </a:spcBef>
              <a:buClrTx/>
              <a:buFontTx/>
              <a:buNone/>
            </a:pPr>
            <a:r>
              <a:rPr lang="zh-CN" altLang="en-US" sz="2400" dirty="0">
                <a:solidFill>
                  <a:srgbClr val="135A9A"/>
                </a:solidFill>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一个美国老太太和一个中国老太太同一天在天堂相遇。</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美国老太太说：“唉，我昨天总算把</a:t>
            </a:r>
            <a:r>
              <a:rPr lang="en-US" altLang="zh-CN" sz="2800">
                <a:latin typeface="微软雅黑" panose="020B0503020204020204" charset="-122"/>
                <a:ea typeface="微软雅黑" panose="020B0503020204020204" charset="-122"/>
                <a:cs typeface="微软雅黑" panose="020B0503020204020204" charset="-122"/>
              </a:rPr>
              <a:t>30</a:t>
            </a:r>
            <a:r>
              <a:rPr lang="zh-CN" altLang="en-US" sz="2800" dirty="0">
                <a:latin typeface="微软雅黑" panose="020B0503020204020204" charset="-122"/>
                <a:ea typeface="微软雅黑" panose="020B0503020204020204" charset="-122"/>
                <a:cs typeface="微软雅黑" panose="020B0503020204020204" charset="-122"/>
              </a:rPr>
              <a:t>年的住房按揭款还清了。”</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中国老太太说：“唉，我昨天总算用我毕生的积蓄把住房买进了。”</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     </a:t>
            </a:r>
            <a:endParaRPr lang="en-US" altLang="zh-CN" sz="280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78990" y="1239520"/>
            <a:ext cx="8135938" cy="5177790"/>
            <a:chOff x="783" y="2230"/>
            <a:chExt cx="12813" cy="8154"/>
          </a:xfrm>
        </p:grpSpPr>
        <p:sp>
          <p:nvSpPr>
            <p:cNvPr id="441354" name="Rectangle 10"/>
            <p:cNvSpPr/>
            <p:nvPr/>
          </p:nvSpPr>
          <p:spPr>
            <a:xfrm>
              <a:off x="903" y="2230"/>
              <a:ext cx="12152" cy="1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eaLnBrk="1" hangingPunct="1">
                <a:lnSpc>
                  <a:spcPct val="80000"/>
                </a:lnSpc>
                <a:buFont typeface="Wingdings" panose="05000000000000000000" pitchFamily="2" charset="2"/>
                <a:buNone/>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消费观念和消费方式的差异造成了两位老太太</a:t>
              </a:r>
              <a:endParaRPr lang="zh-CN" altLang="en-US" sz="2800" dirty="0">
                <a:solidFill>
                  <a:srgbClr val="0000FF"/>
                </a:solidFill>
                <a:latin typeface="微软雅黑" panose="020B0503020204020204" charset="-122"/>
                <a:ea typeface="微软雅黑" panose="020B0503020204020204" charset="-122"/>
                <a:cs typeface="微软雅黑" panose="020B0503020204020204" charset="-122"/>
              </a:endParaRPr>
            </a:p>
            <a:p>
              <a:pPr lvl="0" eaLnBrk="1" hangingPunct="1">
                <a:lnSpc>
                  <a:spcPct val="80000"/>
                </a:lnSpc>
                <a:buFont typeface="Wingdings" panose="05000000000000000000" pitchFamily="2" charset="2"/>
                <a:buNone/>
              </a:pP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截然不同的生活质量。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41355" name="Rectangle 11" descr="沙滩"/>
            <p:cNvSpPr>
              <a:spLocks noChangeArrowheads="true"/>
            </p:cNvSpPr>
            <p:nvPr/>
          </p:nvSpPr>
          <p:spPr bwMode="auto">
            <a:xfrm>
              <a:off x="783" y="4829"/>
              <a:ext cx="12813" cy="5555"/>
            </a:xfrm>
            <a:prstGeom prst="rect">
              <a:avLst/>
            </a:prstGeom>
            <a:solidFill>
              <a:schemeClr val="accent2">
                <a:lumMod val="20000"/>
                <a:lumOff val="80000"/>
              </a:schemeClr>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前者是用</a:t>
              </a:r>
              <a:r>
                <a:rPr kumimoji="0" lang="zh-CN" altLang="en-US" sz="2800" i="0" u="none" strike="noStrike" kern="1200" cap="none" spc="0" normalizeH="0" baseline="0" noProof="0">
                  <a:ln>
                    <a:noFill/>
                  </a:ln>
                  <a:solidFill>
                    <a:srgbClr val="CC3300"/>
                  </a:solidFill>
                  <a:effectLst/>
                  <a:uLnTx/>
                  <a:uFillTx/>
                  <a:latin typeface="微软雅黑" panose="020B0503020204020204" charset="-122"/>
                  <a:ea typeface="微软雅黑" panose="020B0503020204020204" charset="-122"/>
                  <a:cs typeface="微软雅黑" panose="020B0503020204020204" charset="-122"/>
                </a:rPr>
                <a:t>信用消费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方式，后者是用</a:t>
              </a:r>
              <a:r>
                <a:rPr kumimoji="0" lang="zh-CN" altLang="en-US" sz="2800" i="0" u="none" strike="noStrike" kern="1200" cap="none" spc="0" normalizeH="0" baseline="0" noProof="0">
                  <a:ln>
                    <a:noFill/>
                  </a:ln>
                  <a:solidFill>
                    <a:srgbClr val="CC3300"/>
                  </a:solidFill>
                  <a:effectLst/>
                  <a:uLnTx/>
                  <a:uFillTx/>
                  <a:latin typeface="微软雅黑" panose="020B0503020204020204" charset="-122"/>
                  <a:ea typeface="微软雅黑" panose="020B0503020204020204" charset="-122"/>
                  <a:cs typeface="微软雅黑" panose="020B0503020204020204" charset="-122"/>
                </a:rPr>
                <a:t>现金消费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在经济发达国家，信用消费已经成为最主要的消费方式。从其它国家的信用消费发展的历史来看，信用消费方式是未来主要的消费方式，也是促进消费增长，促进经济发展的重要手段。同时，也是消费者充分利用自己的个人信用资源的手段。</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41356" name="AutoShape 12"/>
            <p:cNvSpPr/>
            <p:nvPr/>
          </p:nvSpPr>
          <p:spPr>
            <a:xfrm rot="5400000">
              <a:off x="6880" y="3298"/>
              <a:ext cx="1475" cy="15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true">
              <a:gsLst>
                <a:gs pos="0">
                  <a:srgbClr val="8C1B08">
                    <a:alpha val="100000"/>
                  </a:srgbClr>
                </a:gs>
                <a:gs pos="100000">
                  <a:schemeClr val="bg1">
                    <a:alpha val="100000"/>
                  </a:scheme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第一节  个人消费信用概论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3563" y="720408"/>
            <a:ext cx="8524875" cy="5133975"/>
            <a:chOff x="693" y="1153"/>
            <a:chExt cx="13425" cy="8085"/>
          </a:xfrm>
        </p:grpSpPr>
        <p:sp>
          <p:nvSpPr>
            <p:cNvPr id="9219"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eaLnBrk="1" hangingPunct="1"/>
              <a:endParaRPr lang="en-US" altLang="zh-CN">
                <a:latin typeface="微软雅黑" panose="020B0503020204020204" charset="-122"/>
                <a:ea typeface="微软雅黑" panose="020B0503020204020204" charset="-122"/>
                <a:cs typeface="微软雅黑" panose="020B0503020204020204" charset="-122"/>
              </a:endParaRPr>
            </a:p>
          </p:txBody>
        </p:sp>
        <p:sp>
          <p:nvSpPr>
            <p:cNvPr id="110675" name="Rectangle 83"/>
            <p:cNvSpPr>
              <a:spLocks noGrp="true" noChangeArrowheads="true"/>
            </p:cNvSpPr>
            <p:nvPr/>
          </p:nvSpPr>
          <p:spPr>
            <a:xfrm>
              <a:off x="713" y="1866"/>
              <a:ext cx="13170" cy="244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一、个人消费信用概念</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定义：按授信对象分类，个人信用是授信机构向个人提供的信用，由于个人信用一般用于满足个人的消费需求，一般也称为个人消费信用或消费信用。</a:t>
              </a:r>
              <a:endParaRPr kumimoji="0" lang="en-US" altLang="zh-CN"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1735" y="4988"/>
              <a:ext cx="12065" cy="1378"/>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2" name="Group 5"/>
            <p:cNvGrpSpPr/>
            <p:nvPr/>
          </p:nvGrpSpPr>
          <p:grpSpPr>
            <a:xfrm>
              <a:off x="693" y="4918"/>
              <a:ext cx="2085" cy="1835"/>
              <a:chOff x="2161" y="696"/>
              <a:chExt cx="1360" cy="1356"/>
            </a:xfrm>
          </p:grpSpPr>
          <p:grpSp>
            <p:nvGrpSpPr>
              <p:cNvPr id="9250" name="Group 6"/>
              <p:cNvGrpSpPr/>
              <p:nvPr/>
            </p:nvGrpSpPr>
            <p:grpSpPr>
              <a:xfrm>
                <a:off x="2161" y="696"/>
                <a:ext cx="1360" cy="1356"/>
                <a:chOff x="2508" y="1231"/>
                <a:chExt cx="1248" cy="1240"/>
              </a:xfrm>
            </p:grpSpPr>
            <p:sp>
              <p:nvSpPr>
                <p:cNvPr id="9252" name="Oval 7"/>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3"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4" name="Oval 9"/>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5" name="Oval 10"/>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6"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4"/>
                <a:ext cx="1052" cy="1055"/>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3" name="Group 13"/>
            <p:cNvGrpSpPr/>
            <p:nvPr/>
          </p:nvGrpSpPr>
          <p:grpSpPr>
            <a:xfrm>
              <a:off x="1110" y="5230"/>
              <a:ext cx="1385" cy="1230"/>
              <a:chOff x="523" y="2809"/>
              <a:chExt cx="876" cy="882"/>
            </a:xfrm>
          </p:grpSpPr>
          <p:sp>
            <p:nvSpPr>
              <p:cNvPr id="9243"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4" name="Line 15"/>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45"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46" name="Freeform 17"/>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7" name="Freeform 18"/>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8" name="Freeform 19"/>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9" name="Freeform 20"/>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4" name="Rectangle 22"/>
            <p:cNvSpPr/>
            <p:nvPr/>
          </p:nvSpPr>
          <p:spPr>
            <a:xfrm>
              <a:off x="2693" y="4955"/>
              <a:ext cx="11425" cy="1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形式以</a:t>
              </a:r>
              <a:r>
                <a:rPr lang="zh-CN" altLang="en-US" sz="2400" b="1" dirty="0">
                  <a:solidFill>
                    <a:srgbClr val="FF0000"/>
                  </a:solidFill>
                  <a:latin typeface="微软雅黑" panose="020B0503020204020204" charset="-122"/>
                  <a:ea typeface="微软雅黑" panose="020B0503020204020204" charset="-122"/>
                </a:rPr>
                <a:t>消费者个人及其家庭</a:t>
              </a:r>
              <a:r>
                <a:rPr lang="zh-CN" altLang="en-US" sz="2400" b="1" dirty="0">
                  <a:solidFill>
                    <a:srgbClr val="000000"/>
                  </a:solidFill>
                  <a:latin typeface="微软雅黑" panose="020B0503020204020204" charset="-122"/>
                  <a:ea typeface="微软雅黑" panose="020B0503020204020204" charset="-122"/>
                </a:rPr>
                <a:t>为授信对象</a:t>
              </a:r>
              <a:endParaRPr lang="en-US" altLang="zh-CN" sz="2400" b="1">
                <a:solidFill>
                  <a:srgbClr val="000000"/>
                </a:solidFill>
                <a:latin typeface="微软雅黑" panose="020B0503020204020204" charset="-122"/>
                <a:ea typeface="微软雅黑" panose="020B0503020204020204" charset="-122"/>
              </a:endParaRPr>
            </a:p>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为消费者</a:t>
              </a:r>
              <a:r>
                <a:rPr lang="zh-CN" altLang="en-US" sz="2400" b="1" dirty="0">
                  <a:solidFill>
                    <a:srgbClr val="FF0000"/>
                  </a:solidFill>
                  <a:latin typeface="微软雅黑" panose="020B0503020204020204" charset="-122"/>
                  <a:ea typeface="微软雅黑" panose="020B0503020204020204" charset="-122"/>
                </a:rPr>
                <a:t>购买生活资料</a:t>
              </a:r>
              <a:r>
                <a:rPr lang="zh-CN" altLang="en-US" sz="2400" b="1" dirty="0">
                  <a:solidFill>
                    <a:srgbClr val="000000"/>
                  </a:solidFill>
                  <a:latin typeface="微软雅黑" panose="020B0503020204020204" charset="-122"/>
                  <a:ea typeface="微软雅黑" panose="020B0503020204020204" charset="-122"/>
                </a:rPr>
                <a:t>和为消费者</a:t>
              </a:r>
              <a:r>
                <a:rPr lang="zh-CN" altLang="en-US" sz="2400" b="1" dirty="0">
                  <a:solidFill>
                    <a:srgbClr val="FF0000"/>
                  </a:solidFill>
                  <a:latin typeface="微软雅黑" panose="020B0503020204020204" charset="-122"/>
                  <a:ea typeface="微软雅黑" panose="020B0503020204020204" charset="-122"/>
                </a:rPr>
                <a:t>理财</a:t>
              </a:r>
              <a:r>
                <a:rPr lang="zh-CN" altLang="en-US" sz="2400" b="1" dirty="0">
                  <a:solidFill>
                    <a:srgbClr val="000000"/>
                  </a:solidFill>
                  <a:latin typeface="微软雅黑" panose="020B0503020204020204" charset="-122"/>
                  <a:ea typeface="微软雅黑" panose="020B0503020204020204" charset="-122"/>
                </a:rPr>
                <a:t>提供融资。</a:t>
              </a:r>
              <a:endParaRPr lang="en-US" altLang="zh-CN" sz="2400" b="1">
                <a:solidFill>
                  <a:srgbClr val="000000"/>
                </a:solidFill>
                <a:latin typeface="微软雅黑" panose="020B0503020204020204" charset="-122"/>
                <a:ea typeface="微软雅黑" panose="020B0503020204020204" charset="-122"/>
              </a:endParaRPr>
            </a:p>
          </p:txBody>
        </p:sp>
        <p:sp>
          <p:nvSpPr>
            <p:cNvPr id="26" name="AutoShape 25"/>
            <p:cNvSpPr>
              <a:spLocks noChangeArrowheads="true"/>
            </p:cNvSpPr>
            <p:nvPr/>
          </p:nvSpPr>
          <p:spPr bwMode="gray">
            <a:xfrm>
              <a:off x="2045" y="7458"/>
              <a:ext cx="11188" cy="1573"/>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6" name="Group 26"/>
            <p:cNvGrpSpPr/>
            <p:nvPr/>
          </p:nvGrpSpPr>
          <p:grpSpPr>
            <a:xfrm>
              <a:off x="740" y="7403"/>
              <a:ext cx="2085" cy="1835"/>
              <a:chOff x="2161" y="696"/>
              <a:chExt cx="1360" cy="1356"/>
            </a:xfrm>
          </p:grpSpPr>
          <p:grpSp>
            <p:nvGrpSpPr>
              <p:cNvPr id="9236" name="Group 27"/>
              <p:cNvGrpSpPr/>
              <p:nvPr/>
            </p:nvGrpSpPr>
            <p:grpSpPr>
              <a:xfrm>
                <a:off x="2161" y="696"/>
                <a:ext cx="1360" cy="1356"/>
                <a:chOff x="2508" y="1231"/>
                <a:chExt cx="1248" cy="1240"/>
              </a:xfrm>
            </p:grpSpPr>
            <p:sp>
              <p:nvSpPr>
                <p:cNvPr id="9238" name="Oval 28"/>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9"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0" name="Oval 30"/>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1" name="Oval 31"/>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2"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4"/>
                <a:ext cx="1052" cy="1055"/>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7" name="Group 34"/>
            <p:cNvGrpSpPr/>
            <p:nvPr/>
          </p:nvGrpSpPr>
          <p:grpSpPr>
            <a:xfrm>
              <a:off x="1103" y="7755"/>
              <a:ext cx="1385" cy="1230"/>
              <a:chOff x="523" y="2809"/>
              <a:chExt cx="876" cy="882"/>
            </a:xfrm>
          </p:grpSpPr>
          <p:sp>
            <p:nvSpPr>
              <p:cNvPr id="9229"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0"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31"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32" name="Freeform 38"/>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3" name="Freeform 39"/>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4" name="Freeform 40"/>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5" name="Freeform 41"/>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8" name="Rectangle 43"/>
            <p:cNvSpPr/>
            <p:nvPr/>
          </p:nvSpPr>
          <p:spPr>
            <a:xfrm>
              <a:off x="2703" y="7690"/>
              <a:ext cx="9570" cy="11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强调的是受信人的</a:t>
              </a:r>
              <a:r>
                <a:rPr lang="zh-CN" altLang="en-US" sz="2400" b="1" dirty="0">
                  <a:solidFill>
                    <a:srgbClr val="FF0000"/>
                  </a:solidFill>
                  <a:latin typeface="微软雅黑" panose="020B0503020204020204" charset="-122"/>
                  <a:ea typeface="微软雅黑" panose="020B0503020204020204" charset="-122"/>
                </a:rPr>
                <a:t>自然人身份特征</a:t>
              </a:r>
              <a:r>
                <a:rPr lang="zh-CN" altLang="en-US" sz="2400" b="1" dirty="0">
                  <a:solidFill>
                    <a:srgbClr val="000000"/>
                  </a:solidFill>
                  <a:latin typeface="微软雅黑" panose="020B0503020204020204" charset="-122"/>
                  <a:ea typeface="微软雅黑" panose="020B0503020204020204" charset="-122"/>
                </a:rPr>
                <a:t>和信用工具用于</a:t>
              </a:r>
              <a:r>
                <a:rPr lang="zh-CN" altLang="en-US" sz="2400" b="1" dirty="0">
                  <a:solidFill>
                    <a:srgbClr val="FF0000"/>
                  </a:solidFill>
                  <a:latin typeface="微软雅黑" panose="020B0503020204020204" charset="-122"/>
                  <a:ea typeface="微软雅黑" panose="020B0503020204020204" charset="-122"/>
                </a:rPr>
                <a:t>私人家庭生活目的</a:t>
              </a:r>
              <a:r>
                <a:rPr lang="zh-CN" altLang="en-US" sz="2400" b="1" dirty="0">
                  <a:solidFill>
                    <a:srgbClr val="000000"/>
                  </a:solidFill>
                  <a:latin typeface="微软雅黑" panose="020B0503020204020204" charset="-122"/>
                  <a:ea typeface="微软雅黑" panose="020B0503020204020204" charset="-122"/>
                </a:rPr>
                <a:t>。</a:t>
              </a:r>
              <a:endParaRPr lang="en-US" altLang="zh-CN" sz="2400" b="1">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1885315" y="6068060"/>
            <a:ext cx="8422005" cy="398780"/>
          </a:xfrm>
          <a:prstGeom prst="rect">
            <a:avLst/>
          </a:prstGeom>
          <a:noFill/>
        </p:spPr>
        <p:txBody>
          <a:bodyPr wrap="square" rtlCol="0">
            <a:spAutoFit/>
          </a:bodyPr>
          <a:p>
            <a:r>
              <a:rPr lang="zh-CN" altLang="en-US" sz="2000">
                <a:solidFill>
                  <a:srgbClr val="00B050"/>
                </a:solidFill>
                <a:latin typeface="微软雅黑" panose="020B0503020204020204" charset="-122"/>
                <a:ea typeface="微软雅黑" panose="020B0503020204020204" charset="-122"/>
              </a:rPr>
              <a:t>张三使用无指定用途的消费信贷创业，属于消费信用的范畴吗？</a:t>
            </a:r>
            <a:endParaRPr lang="zh-CN" altLang="en-US" sz="2000">
              <a:solidFill>
                <a:srgbClr val="00B05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一、个人消费信用概念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108835" y="1423035"/>
            <a:ext cx="7973695" cy="4536440"/>
            <a:chOff x="1220" y="2678"/>
            <a:chExt cx="12557" cy="7144"/>
          </a:xfrm>
        </p:grpSpPr>
        <p:grpSp>
          <p:nvGrpSpPr>
            <p:cNvPr id="10246" name="Group 3"/>
            <p:cNvGrpSpPr/>
            <p:nvPr/>
          </p:nvGrpSpPr>
          <p:grpSpPr>
            <a:xfrm>
              <a:off x="1220" y="2678"/>
              <a:ext cx="11960" cy="6977"/>
              <a:chOff x="877" y="1162"/>
              <a:chExt cx="4784" cy="2791"/>
            </a:xfrm>
          </p:grpSpPr>
          <p:sp>
            <p:nvSpPr>
              <p:cNvPr id="9" name="Freeform 4"/>
              <p:cNvSpPr>
                <a:spLocks noEditPoints="true"/>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30196"/>
                      <a:invGamma/>
                      <a:alpha val="36000"/>
                    </a:schemeClr>
                  </a:gs>
                  <a:gs pos="100000">
                    <a:schemeClr val="bg2"/>
                  </a:gs>
                </a:gsLst>
                <a:lin ang="0" scaled="true"/>
              </a:gradFill>
              <a:ln w="0">
                <a:noFill/>
                <a:prstDash val="solid"/>
                <a:round/>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5"/>
              <p:cNvSpPr>
                <a:spLocks noChangeArrowheads="true"/>
              </p:cNvSpPr>
              <p:nvPr/>
            </p:nvSpPr>
            <p:spPr bwMode="gray">
              <a:xfrm>
                <a:off x="2407" y="1162"/>
                <a:ext cx="836" cy="862"/>
              </a:xfrm>
              <a:prstGeom prst="ellipse">
                <a:avLst/>
              </a:prstGeom>
              <a:gradFill rotWithShape="true">
                <a:gsLst>
                  <a:gs pos="0">
                    <a:schemeClr val="hlink"/>
                  </a:gs>
                  <a:gs pos="100000">
                    <a:schemeClr va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Oval 6"/>
              <p:cNvSpPr>
                <a:spLocks noChangeArrowheads="true"/>
              </p:cNvSpPr>
              <p:nvPr/>
            </p:nvSpPr>
            <p:spPr bwMode="gray">
              <a:xfrm>
                <a:off x="4596" y="2931"/>
                <a:ext cx="1065" cy="1022"/>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7"/>
              <p:cNvSpPr>
                <a:spLocks noChangeArrowheads="true"/>
              </p:cNvSpPr>
              <p:nvPr/>
            </p:nvSpPr>
            <p:spPr bwMode="gray">
              <a:xfrm>
                <a:off x="1226" y="2387"/>
                <a:ext cx="838" cy="841"/>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8"/>
              <p:cNvSpPr>
                <a:spLocks noChangeArrowheads="true"/>
              </p:cNvSpPr>
              <p:nvPr/>
            </p:nvSpPr>
            <p:spPr bwMode="gray">
              <a:xfrm>
                <a:off x="3048" y="2560"/>
                <a:ext cx="838" cy="841"/>
              </a:xfrm>
              <a:prstGeom prst="ellipse">
                <a:avLst/>
              </a:prstGeom>
              <a:gradFill rotWithShape="true">
                <a:gsLst>
                  <a:gs pos="0">
                    <a:schemeClr val="bg2"/>
                  </a:gs>
                  <a:gs pos="100000">
                    <a:schemeClr val="bg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9"/>
              <p:cNvSpPr>
                <a:spLocks noChangeArrowheads="true"/>
              </p:cNvSpPr>
              <p:nvPr/>
            </p:nvSpPr>
            <p:spPr bwMode="gray">
              <a:xfrm>
                <a:off x="4072" y="1272"/>
                <a:ext cx="792" cy="843"/>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55" name="Text Box 10"/>
              <p:cNvSpPr txBox="true"/>
              <p:nvPr/>
            </p:nvSpPr>
            <p:spPr>
              <a:xfrm>
                <a:off x="1091" y="2357"/>
                <a:ext cx="116" cy="2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en-US" altLang="zh-CN" sz="2400" b="1">
                  <a:solidFill>
                    <a:schemeClr val="bg1"/>
                  </a:solidFill>
                  <a:latin typeface="微软雅黑" panose="020B0503020204020204" charset="-122"/>
                  <a:ea typeface="微软雅黑" panose="020B0503020204020204" charset="-122"/>
                </a:endParaRPr>
              </a:p>
            </p:txBody>
          </p:sp>
          <p:sp>
            <p:nvSpPr>
              <p:cNvPr id="16" name="Text Box 11"/>
              <p:cNvSpPr txBox="true">
                <a:spLocks noChangeArrowheads="true"/>
              </p:cNvSpPr>
              <p:nvPr/>
            </p:nvSpPr>
            <p:spPr bwMode="white">
              <a:xfrm>
                <a:off x="2426" y="1389"/>
                <a:ext cx="862" cy="36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rPr>
                  <a:t>赊购大件消费品</a:t>
                </a:r>
                <a:endPar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7" name="Text Box 12"/>
              <p:cNvSpPr txBox="true">
                <a:spLocks noChangeArrowheads="true"/>
              </p:cNvSpPr>
              <p:nvPr/>
            </p:nvSpPr>
            <p:spPr bwMode="white">
              <a:xfrm>
                <a:off x="4150" y="1480"/>
                <a:ext cx="781"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分期付款购物</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white">
              <a:xfrm>
                <a:off x="3198" y="2750"/>
                <a:ext cx="559"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延期付款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5" name="Text Box 14"/>
              <p:cNvSpPr txBox="true">
                <a:spLocks noChangeArrowheads="true"/>
              </p:cNvSpPr>
              <p:nvPr/>
            </p:nvSpPr>
            <p:spPr bwMode="white">
              <a:xfrm>
                <a:off x="1343" y="2597"/>
                <a:ext cx="552"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0260" name="Text Box 15"/>
              <p:cNvSpPr txBox="true"/>
              <p:nvPr/>
            </p:nvSpPr>
            <p:spPr>
              <a:xfrm>
                <a:off x="1973" y="2205"/>
                <a:ext cx="1452" cy="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80000"/>
                  </a:lnSpc>
                  <a:buFont typeface="Wingdings" panose="05000000000000000000" pitchFamily="2" charset="2"/>
                  <a:buNone/>
                </a:pPr>
                <a:r>
                  <a:rPr lang="zh-CN" altLang="en-US" sz="2800" b="1" dirty="0">
                    <a:solidFill>
                      <a:srgbClr val="0000FF"/>
                    </a:solidFill>
                    <a:latin typeface="微软雅黑" panose="020B0503020204020204" charset="-122"/>
                    <a:ea typeface="微软雅黑" panose="020B0503020204020204" charset="-122"/>
                  </a:rPr>
                  <a:t>消费信用的使用形式</a:t>
                </a:r>
                <a:endParaRPr lang="zh-CN" altLang="en-US" sz="2800" b="1" dirty="0">
                  <a:solidFill>
                    <a:srgbClr val="0000FF"/>
                  </a:solidFill>
                  <a:latin typeface="微软雅黑" panose="020B0503020204020204" charset="-122"/>
                  <a:ea typeface="微软雅黑" panose="020B0503020204020204" charset="-122"/>
                </a:endParaRPr>
              </a:p>
            </p:txBody>
          </p:sp>
        </p:grpSp>
        <p:sp>
          <p:nvSpPr>
            <p:cNvPr id="24" name="Text Box 13"/>
            <p:cNvSpPr txBox="true">
              <a:spLocks noChangeArrowheads="true"/>
            </p:cNvSpPr>
            <p:nvPr/>
          </p:nvSpPr>
          <p:spPr bwMode="white">
            <a:xfrm>
              <a:off x="10715" y="7440"/>
              <a:ext cx="1738" cy="2008"/>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用于个人创业的消费贷款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6" name="乘号 5"/>
            <p:cNvSpPr/>
            <p:nvPr/>
          </p:nvSpPr>
          <p:spPr bwMode="auto">
            <a:xfrm>
              <a:off x="12075" y="7100"/>
              <a:ext cx="1703" cy="2723"/>
            </a:xfrm>
            <a:prstGeom prst="mathMultiply">
              <a:avLst/>
            </a:prstGeom>
            <a:noFill/>
            <a:ln w="44450" cap="flat" cmpd="sng" algn="ctr">
              <a:solidFill>
                <a:srgbClr val="FF0000">
                  <a:alpha val="99000"/>
                </a:srgbClr>
              </a:solidFill>
              <a:prstDash val="solid"/>
              <a:round/>
              <a:headEnd type="none" w="med" len="med"/>
              <a:tailEnd type="none" w="med" len="med"/>
            </a:ln>
            <a:effectLst/>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二、消费信用理论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209800" y="1053465"/>
            <a:ext cx="7772400" cy="522224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(一) 马克思的信用理论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消费信用是社会化大生产的产物，是社会生产力发展到一定阶段，为了缓解生产与消费的矛盾，促进剩余价值实现的必然要求。</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 经济增长理论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消费信用除了可以通过</a:t>
            </a:r>
            <a:r>
              <a:rPr lang="zh-CN" altLang="en-US">
                <a:solidFill>
                  <a:srgbClr val="FF0000"/>
                </a:solidFill>
                <a:latin typeface="微软雅黑" panose="020B0503020204020204" charset="-122"/>
                <a:ea typeface="微软雅黑" panose="020B0503020204020204" charset="-122"/>
                <a:cs typeface="微软雅黑" panose="020B0503020204020204" charset="-122"/>
              </a:rPr>
              <a:t>增加消费</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减少储蓄</a:t>
            </a:r>
            <a:r>
              <a:rPr lang="zh-CN" altLang="en-US">
                <a:latin typeface="微软雅黑" panose="020B0503020204020204" charset="-122"/>
                <a:ea typeface="微软雅黑" panose="020B0503020204020204" charset="-122"/>
                <a:cs typeface="微软雅黑" panose="020B0503020204020204" charset="-122"/>
              </a:rPr>
              <a:t>从而增加总需求来刺激经济增长以外，还可以通过</a:t>
            </a:r>
            <a:r>
              <a:rPr lang="zh-CN" altLang="en-US">
                <a:solidFill>
                  <a:srgbClr val="FF0000"/>
                </a:solidFill>
                <a:latin typeface="微软雅黑" panose="020B0503020204020204" charset="-122"/>
                <a:ea typeface="微软雅黑" panose="020B0503020204020204" charset="-122"/>
                <a:cs typeface="微软雅黑" panose="020B0503020204020204" charset="-122"/>
              </a:rPr>
              <a:t>提高社会边际消费倾向</a:t>
            </a:r>
            <a:r>
              <a:rPr lang="zh-CN" altLang="en-US">
                <a:latin typeface="微软雅黑" panose="020B0503020204020204" charset="-122"/>
                <a:ea typeface="微软雅黑" panose="020B0503020204020204" charset="-122"/>
                <a:cs typeface="微软雅黑" panose="020B0503020204020204" charset="-122"/>
              </a:rPr>
              <a:t>从而</a:t>
            </a:r>
            <a:r>
              <a:rPr lang="zh-CN" altLang="en-US">
                <a:solidFill>
                  <a:srgbClr val="FF0000"/>
                </a:solidFill>
                <a:latin typeface="微软雅黑" panose="020B0503020204020204" charset="-122"/>
                <a:ea typeface="微软雅黑" panose="020B0503020204020204" charset="-122"/>
                <a:cs typeface="微软雅黑" panose="020B0503020204020204" charset="-122"/>
              </a:rPr>
              <a:t>增大“乘数”</a:t>
            </a:r>
            <a:r>
              <a:rPr lang="zh-CN" altLang="en-US">
                <a:latin typeface="微软雅黑" panose="020B0503020204020204" charset="-122"/>
                <a:ea typeface="微软雅黑" panose="020B0503020204020204" charset="-122"/>
                <a:cs typeface="微软雅黑" panose="020B0503020204020204" charset="-122"/>
              </a:rPr>
              <a:t>来刺激经济。</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(三) 商业银行经营管理理论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该理论认为，借款人的预期收入是归还贷款真正的资金来源和衡量其归还贷款能力的标准。</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(四) 持久收入假定和生命周期假定理论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消费者的消费支出主要不是由其现期收入决定的，而是由其持久收入决定的。持久收入是指消费者可以预期到的长期收入，即在一生各个阶段可望得到的收入的平均值。实质上，</a:t>
            </a:r>
            <a:r>
              <a:rPr lang="zh-CN" altLang="en-US">
                <a:solidFill>
                  <a:srgbClr val="FF0000"/>
                </a:solidFill>
                <a:latin typeface="微软雅黑" panose="020B0503020204020204" charset="-122"/>
                <a:ea typeface="微软雅黑" panose="020B0503020204020204" charset="-122"/>
                <a:cs typeface="微软雅黑" panose="020B0503020204020204" charset="-122"/>
              </a:rPr>
              <a:t>债务人是借助消费信贷这一手段，将其未来的持久收入转化为现实收入提前进行消费</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三、消费信用的特点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909445" y="1675130"/>
            <a:ext cx="8373496" cy="4573270"/>
            <a:chOff x="1808" y="3000"/>
            <a:chExt cx="10835" cy="6028"/>
          </a:xfrm>
        </p:grpSpPr>
        <p:sp>
          <p:nvSpPr>
            <p:cNvPr id="4" name="AutoShape 2"/>
            <p:cNvSpPr/>
            <p:nvPr/>
          </p:nvSpPr>
          <p:spPr>
            <a:xfrm>
              <a:off x="7363" y="4320"/>
              <a:ext cx="5280" cy="4708"/>
            </a:xfrm>
            <a:prstGeom prst="roundRect">
              <a:avLst>
                <a:gd name="adj" fmla="val 10347"/>
              </a:avLst>
            </a:prstGeom>
            <a:solidFill>
              <a:schemeClr val="bg1"/>
            </a:solidFill>
            <a:ln w="50800" cap="flat" cmpd="sng">
              <a:solidFill>
                <a:schemeClr val="accent1"/>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5" name="AutoShape 4"/>
            <p:cNvSpPr/>
            <p:nvPr/>
          </p:nvSpPr>
          <p:spPr>
            <a:xfrm>
              <a:off x="1808" y="4320"/>
              <a:ext cx="5280" cy="4708"/>
            </a:xfrm>
            <a:prstGeom prst="roundRect">
              <a:avLst>
                <a:gd name="adj" fmla="val 10347"/>
              </a:avLst>
            </a:prstGeom>
            <a:solidFill>
              <a:schemeClr val="bg1"/>
            </a:solidFill>
            <a:ln w="50800" cap="flat" cmpd="sng">
              <a:solidFill>
                <a:schemeClr val="folHlink"/>
              </a:solidFill>
              <a:prstDash val="solid"/>
              <a:headEnd type="none" w="med" len="med"/>
              <a:tailEnd type="none" w="med" len="med"/>
            </a:ln>
            <a:effectLst>
              <a:outerShdw dist="107763" dir="8100000"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 name="Group 5"/>
            <p:cNvGrpSpPr/>
            <p:nvPr/>
          </p:nvGrpSpPr>
          <p:grpSpPr>
            <a:xfrm>
              <a:off x="5888" y="3000"/>
              <a:ext cx="1245" cy="3113"/>
              <a:chOff x="2304" y="1344"/>
              <a:chExt cx="498" cy="1245"/>
            </a:xfrm>
          </p:grpSpPr>
          <p:sp>
            <p:nvSpPr>
              <p:cNvPr id="7" name="Freeform 6"/>
              <p:cNvSpPr/>
              <p:nvPr/>
            </p:nvSpPr>
            <p:spPr>
              <a:xfrm>
                <a:off x="2425"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8" name="Freeform 7"/>
              <p:cNvSpPr/>
              <p:nvPr/>
            </p:nvSpPr>
            <p:spPr>
              <a:xfrm>
                <a:off x="2304"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sp>
          <p:nvSpPr>
            <p:cNvPr id="9" name="Text Box 8"/>
            <p:cNvSpPr txBox="true">
              <a:spLocks noChangeArrowheads="true"/>
            </p:cNvSpPr>
            <p:nvPr/>
          </p:nvSpPr>
          <p:spPr bwMode="gray">
            <a:xfrm>
              <a:off x="2168" y="4680"/>
              <a:ext cx="4315" cy="1942"/>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消费信用风险高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个人信用信息的缺乏导致消费信用在确定信用额度和信用期限方面存在一定的盲目性，导致消费信用的呆账率一直处于较高水平。</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0" name="Text Box 9"/>
            <p:cNvSpPr txBox="true">
              <a:spLocks noChangeArrowheads="true"/>
            </p:cNvSpPr>
            <p:nvPr/>
          </p:nvSpPr>
          <p:spPr bwMode="gray">
            <a:xfrm>
              <a:off x="8438" y="4680"/>
              <a:ext cx="4205" cy="2379"/>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消费信用经营成本高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rgbClr val="9999FF"/>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个体消费信用规模小、发放对象分散、调查成本高，导致消费信用经营成本居高不下。 </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endParaRPr kumimoji="0" lang="en-US" altLang="zh-CN"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当前的大数据征信技术可以有效降低消费信用的经营成本。</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1" name="Group 10"/>
            <p:cNvGrpSpPr/>
            <p:nvPr/>
          </p:nvGrpSpPr>
          <p:grpSpPr>
            <a:xfrm>
              <a:off x="7328" y="3000"/>
              <a:ext cx="1245" cy="3113"/>
              <a:chOff x="2880" y="1344"/>
              <a:chExt cx="498" cy="1245"/>
            </a:xfrm>
          </p:grpSpPr>
          <p:sp>
            <p:nvSpPr>
              <p:cNvPr id="15" name="Freeform 11"/>
              <p:cNvSpPr/>
              <p:nvPr/>
            </p:nvSpPr>
            <p:spPr>
              <a:xfrm>
                <a:off x="3001"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16" name="Freeform 12"/>
              <p:cNvSpPr/>
              <p:nvPr/>
            </p:nvSpPr>
            <p:spPr>
              <a:xfrm>
                <a:off x="2880"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M2NiZjM0NmZiMWE1Njg2NmZhZSZ0ZXh0VHlwZT10ZXh0JnJvdW5kPTAmZ3JhZGllbnRXYXk9MCZmdENvbG9yPSUyMzgyN2E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3453</Words>
  <Application>WPS 演示</Application>
  <PresentationFormat>宽屏</PresentationFormat>
  <Paragraphs>268</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80</cp:revision>
  <dcterms:created xsi:type="dcterms:W3CDTF">2021-05-07T07:49:50Z</dcterms:created>
  <dcterms:modified xsi:type="dcterms:W3CDTF">2021-05-07T07:49:50Z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