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6"/>
  </p:handoutMasterIdLst>
  <p:sldIdLst>
    <p:sldId id="276" r:id="rId3"/>
    <p:sldId id="319" r:id="rId4"/>
    <p:sldId id="373" r:id="rId6"/>
    <p:sldId id="320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76" r:id="rId15"/>
    <p:sldId id="384" r:id="rId16"/>
    <p:sldId id="385" r:id="rId17"/>
    <p:sldId id="386" r:id="rId18"/>
    <p:sldId id="387" r:id="rId19"/>
    <p:sldId id="388" r:id="rId20"/>
    <p:sldId id="321" r:id="rId21"/>
    <p:sldId id="322" r:id="rId22"/>
    <p:sldId id="374" r:id="rId23"/>
    <p:sldId id="375" r:id="rId24"/>
    <p:sldId id="283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循环信用和内部收益率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31064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你用的利率对结果有影响！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1356360"/>
            <a:ext cx="8261350" cy="519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关键时刻……哪个利率可以使得净现值刚好等于零？试试 14%：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05" y="1322070"/>
            <a:ext cx="7863205" cy="495490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44880" y="6276975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我们找到投资的内部收益率了……它是 14%。 因为 14% 的利率使净现值等于零。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83615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它是个利率。 要计算内部收益率，你先猜一个值（例如 10%），然后计算净现值。 接下来继续猜测（8%？9%？），求净现值，直至净现值等于零。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086610"/>
            <a:ext cx="7415530" cy="432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内部收益率是使净现值等于零的利率。 "猜测和检查" 是最常见的求净现值的方法。（对于前面的简单例子也可以直接计算出来）。更复杂的例子：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1899285"/>
            <a:ext cx="10440670" cy="4608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79500" y="1296670"/>
            <a:ext cx="218313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试试用 12% 利率：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5" y="2179320"/>
            <a:ext cx="9777730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54100" y="1288415"/>
            <a:ext cx="30562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差不多了，再试试 12.4%？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75" y="1943735"/>
            <a:ext cx="9671050" cy="375856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1260475" y="5834380"/>
            <a:ext cx="46602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够精确了！我们就说内部收益率是 12.4% 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5515" y="2193925"/>
            <a:ext cx="10133965" cy="221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是评估投资的好方法。 首先，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应该高于资金的成本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。如果你要付 8% 的利息去借贷，6% 的 IRR 就不够了！ 用来比较很不同的投资也很合适。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可能投资需要很不一样的资金。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可能一个投资开始时要很多资金，另一个则有很多小的支出。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等等……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790" y="1078865"/>
            <a:ext cx="8186420" cy="5033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329690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采用内部收益率法计算贷款年化利率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109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计算贷款年化利率较为公允的方法是，根据借款人的借款本金、每期还款金额、贷款期数等要素，考虑复利后计算得出的年化内部收益率（IRR）。计算公式为：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110" y="3295650"/>
            <a:ext cx="3728720" cy="96837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82345" y="4403090"/>
            <a:ext cx="10226675" cy="1109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其中，n 为年内还款频率（例如，每月还款一次为 12，每 3 个月还款一次为 4，每年还款一次为 1），T 为还款年数，由此计算得出的 IRR 即为年化利率。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1. 到期一次性还本付息类产品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59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借款人在贷款到期日一次性归还贷款本金并支付利息。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例如，某贷款产品，期限为 2 年，本金为 10 万元，2 年后借款人一次性还本付息11万元。上述贷款的年化利率约为 4.88%， 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505" y="4074160"/>
            <a:ext cx="3743325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233805" y="942975"/>
            <a:ext cx="8841740" cy="1773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信用卡的"循环信用"，其实是一种自行安排的还款选择。收到信用卡账单后，若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偿还的金额大于等于账单中的最低还款额（但小于应还金额即欠款总额）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时，就在使用循环信用，剩余的未还金额就是循环信用余额。使用循环信用，需按日计息，且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当期不能享受免息还款期的待遇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233805" y="4271645"/>
            <a:ext cx="8841740" cy="2413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对于消费刷卡而言：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如果你到期前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全额还款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如果到期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不是全额还款（即使差一点）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，那么将会从消费日起，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分笔计算利息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；已还部分利息记到还款日的前一天，未还的部分将记到帐单日那一天。如果有预借现金，那么将从预支当天开始计，一直记到还款的前一天为止。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233805" y="2482215"/>
            <a:ext cx="9135110" cy="165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业务特点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无需抵押：作为一种无担保的便捷小额信用贷款，循环信用无需抵押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简单快捷：循环信用无需申请，偿还最低还款额后即可享受，不影响持卡人的信用记录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自由灵活：自由选择还款金额和时间，让持卡人灵活掌控财务状况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2. 分期偿还类产品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25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借款人在还款期内，每期需偿还一定数额的本金，并支付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实际占用的本金在该期所产生的利息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。如使用等额本息或等额本金方式分期偿还的商业性个人住房贷款等。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例如，某个人住房贷款，期限为 20 年，按月还款，共 240 期，本金为 100 万元，采用等额本息方式还款。按照还款计划， 从借款后第一个月末起，借款人每月等额偿还本息 6599.6 元。以 IRR 方法计算的年化利率约为 5.12%，计算过程为：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131945"/>
            <a:ext cx="8618220" cy="102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3. 收取费用的产品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924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借款人需在借款当期一次性支付手续费等与贷款直接相关的费用，并在还款期内，分期偿还一定数额的本金和费用。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例如，某消费金融公司贷款，期限为 1 年，按月还款，共 12 期，本金为 10 万元。按照还款计划，借款人在借款当期一次性支付 1000 元服务费，并从借款后第一个月末起，每月等额偿还 8833.3 元，其中本金 100000/12=8333.3 元，分期费（按初始贷款本金的 0.5%计算）100000*0.5%=500 元。上述贷款以单利计算的综合年化利率约为 12.80%。以 IRR 方法计算的综合年化利率约为13.58%，计算过程为：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4522470"/>
            <a:ext cx="8357235" cy="82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71395" y="480060"/>
            <a:ext cx="7648575" cy="6279515"/>
            <a:chOff x="3577" y="319"/>
            <a:chExt cx="12045" cy="9889"/>
          </a:xfrm>
        </p:grpSpPr>
        <p:grpSp>
          <p:nvGrpSpPr>
            <p:cNvPr id="10" name="组合 9"/>
            <p:cNvGrpSpPr/>
            <p:nvPr/>
          </p:nvGrpSpPr>
          <p:grpSpPr>
            <a:xfrm>
              <a:off x="3577" y="5154"/>
              <a:ext cx="12044" cy="5054"/>
              <a:chOff x="3577" y="4490"/>
              <a:chExt cx="12044" cy="5054"/>
            </a:xfrm>
          </p:grpSpPr>
          <p:pic>
            <p:nvPicPr>
              <p:cNvPr id="7" name="图片 6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7" y="4490"/>
                <a:ext cx="12045" cy="184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true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7" y="6335"/>
                <a:ext cx="12045" cy="184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true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" y="8180"/>
                <a:ext cx="12045" cy="1365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3578" y="319"/>
              <a:ext cx="12044" cy="5054"/>
              <a:chOff x="3670" y="4296"/>
              <a:chExt cx="12044" cy="5054"/>
            </a:xfrm>
          </p:grpSpPr>
          <p:pic>
            <p:nvPicPr>
              <p:cNvPr id="13" name="图片 12"/>
              <p:cNvPicPr>
                <a:picLocks noChangeAspect="true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0" y="6186"/>
                <a:ext cx="12045" cy="189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true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0" y="4296"/>
                <a:ext cx="12045" cy="1890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true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0" y="8076"/>
                <a:ext cx="12045" cy="1275"/>
              </a:xfrm>
              <a:prstGeom prst="rect">
                <a:avLst/>
              </a:prstGeom>
            </p:spPr>
          </p:pic>
        </p:grpSp>
      </p:grpSp>
      <p:sp>
        <p:nvSpPr>
          <p:cNvPr id="23" name="文本框 22"/>
          <p:cNvSpPr txBox="true"/>
          <p:nvPr/>
        </p:nvSpPr>
        <p:spPr>
          <a:xfrm>
            <a:off x="10054590" y="2965450"/>
            <a:ext cx="193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还款日为每月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650365" y="1034415"/>
            <a:ext cx="9336405" cy="4975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账单日为每月10日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到期还款日为每月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6月10日银行为张先生打印的本期账单包括了他从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5月11日至6月10日之间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的所有交易账务；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本月账单周期张先生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仅有一笔消费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——5月30日，消费金额为人民币1000元；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张先生的本期账单列印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"本期应还金额"为人民币1000元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"最低还款额"为100元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不同的还款情况下，张先生的循环利息分别为：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若张先生于6月28日前，全额还款1000元，则在7月10日的对账单中循环利息= 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若张先生于6月28日前，只偿还最低还款额100元，该100元是在6月25日偿还的，则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7月10日的对账单的循环利息=20.20元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具体计算如下：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1000元 * 0.05% * 26天 （5月30日--6月2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日）+ (1000元-100元) * 0.05% * 16天 （6月25日--7月10日） =13+7.2=20.2元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货币时间价值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一个投资有现金流出（投资或开支）和流入（利润和红利等）。你希望流入大于流出，你便会得到利润！但在求总值前你需要计算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货币时间价值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。现在的钱财比未来的钱财更有价值。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75" y="4378960"/>
            <a:ext cx="6489700" cy="1904365"/>
          </a:xfrm>
          <a:prstGeom prst="rect">
            <a:avLst/>
          </a:prstGeom>
        </p:spPr>
      </p:pic>
      <p:pic>
        <p:nvPicPr>
          <p:cNvPr id="5" name="图片 4" descr="pv-vs-fv-1yr"/>
          <p:cNvPicPr>
            <a:picLocks noChangeAspect="true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1445" y="1906270"/>
            <a:ext cx="6958330" cy="122809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869950" y="3553460"/>
            <a:ext cx="105619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现在的 ￥1,000 和 明年的 ￥1,100 是一样的（如果利率等于 10%），明年 ￥1,100 的现值是 ￥1,000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28651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present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PV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）和终值（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FV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）的换算公式如下：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3974465"/>
            <a:ext cx="10561955" cy="188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是年利率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以小数表示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，所以对上面的利息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 0.10，而不是 10%）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是年数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85" y="805815"/>
            <a:ext cx="9281795" cy="586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0" y="1616710"/>
            <a:ext cx="9864725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我们现在可以计算净现值了。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为所有（流出和流入）的金额求现值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，然后：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加上流入金额的现值减去流出金额的现值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714500"/>
            <a:ext cx="8762365" cy="502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2387</Words>
  <Application>WPS 演示</Application>
  <PresentationFormat>宽屏</PresentationFormat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Cambria Math</vt:lpstr>
      <vt:lpstr>Arial Unicode MS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77</cp:revision>
  <dcterms:created xsi:type="dcterms:W3CDTF">2021-05-14T07:49:55Z</dcterms:created>
  <dcterms:modified xsi:type="dcterms:W3CDTF">2021-05-14T07:49:55Z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