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2"/>
  </p:handoutMasterIdLst>
  <p:sldIdLst>
    <p:sldId id="276" r:id="rId3"/>
    <p:sldId id="277" r:id="rId4"/>
    <p:sldId id="257" r:id="rId6"/>
    <p:sldId id="318" r:id="rId7"/>
    <p:sldId id="319" r:id="rId8"/>
    <p:sldId id="320" r:id="rId9"/>
    <p:sldId id="321" r:id="rId10"/>
    <p:sldId id="322" r:id="rId11"/>
    <p:sldId id="324" r:id="rId12"/>
    <p:sldId id="323" r:id="rId13"/>
    <p:sldId id="325" r:id="rId14"/>
    <p:sldId id="326" r:id="rId15"/>
    <p:sldId id="327" r:id="rId16"/>
    <p:sldId id="328" r:id="rId17"/>
    <p:sldId id="329" r:id="rId18"/>
    <p:sldId id="344" r:id="rId19"/>
    <p:sldId id="345" r:id="rId20"/>
    <p:sldId id="330" r:id="rId21"/>
    <p:sldId id="332" r:id="rId22"/>
    <p:sldId id="333" r:id="rId23"/>
    <p:sldId id="334" r:id="rId24"/>
    <p:sldId id="347" r:id="rId25"/>
    <p:sldId id="346" r:id="rId26"/>
    <p:sldId id="336" r:id="rId27"/>
    <p:sldId id="337" r:id="rId28"/>
    <p:sldId id="348" r:id="rId29"/>
    <p:sldId id="340" r:id="rId30"/>
    <p:sldId id="283"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7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7" Type="http://schemas.openxmlformats.org/officeDocument/2006/relationships/customXml" Target="../customXml/item1.xml"/><Relationship Id="rId36" Type="http://schemas.openxmlformats.org/officeDocument/2006/relationships/customXmlProps" Target="../customXml/itemProps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第六章：银行信用管理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64184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7736840" y="4352290"/>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（四）其他信用产品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42415" y="1022668"/>
            <a:ext cx="9055100" cy="5684202"/>
            <a:chOff x="2429" y="1611"/>
            <a:chExt cx="14260" cy="8951"/>
          </a:xfrm>
        </p:grpSpPr>
        <p:grpSp>
          <p:nvGrpSpPr>
            <p:cNvPr id="44037" name="Group 6"/>
            <p:cNvGrpSpPr/>
            <p:nvPr/>
          </p:nvGrpSpPr>
          <p:grpSpPr>
            <a:xfrm>
              <a:off x="2712" y="5566"/>
              <a:ext cx="11150" cy="720"/>
              <a:chOff x="0" y="0"/>
              <a:chExt cx="8556211" cy="457921"/>
            </a:xfrm>
          </p:grpSpPr>
          <p:sp>
            <p:nvSpPr>
              <p:cNvPr id="44038" name="Rectangle 445"/>
              <p:cNvSpPr/>
              <p:nvPr/>
            </p:nvSpPr>
            <p:spPr>
              <a:xfrm>
                <a:off x="1713161" y="0"/>
                <a:ext cx="1707405"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en-US" altLang="en-US" dirty="0">
                  <a:latin typeface="微软雅黑" panose="020B0503020204020204" charset="-122"/>
                  <a:ea typeface="微软雅黑" panose="020B0503020204020204" charset="-122"/>
                </a:endParaRPr>
              </a:p>
            </p:txBody>
          </p:sp>
          <p:sp>
            <p:nvSpPr>
              <p:cNvPr id="44039" name="Rectangle 446"/>
              <p:cNvSpPr/>
              <p:nvPr/>
            </p:nvSpPr>
            <p:spPr>
              <a:xfrm>
                <a:off x="3422483" y="0"/>
                <a:ext cx="1709324"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en-US" altLang="en-US" dirty="0">
                  <a:latin typeface="微软雅黑" panose="020B0503020204020204" charset="-122"/>
                  <a:ea typeface="微软雅黑" panose="020B0503020204020204" charset="-122"/>
                </a:endParaRPr>
              </a:p>
            </p:txBody>
          </p:sp>
          <p:sp>
            <p:nvSpPr>
              <p:cNvPr id="44040" name="Rectangle 447"/>
              <p:cNvSpPr/>
              <p:nvPr/>
            </p:nvSpPr>
            <p:spPr>
              <a:xfrm>
                <a:off x="5133724" y="0"/>
                <a:ext cx="1709324"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en-US" altLang="en-US" dirty="0">
                  <a:latin typeface="微软雅黑" panose="020B0503020204020204" charset="-122"/>
                  <a:ea typeface="微软雅黑" panose="020B0503020204020204" charset="-122"/>
                </a:endParaRPr>
              </a:p>
            </p:txBody>
          </p:sp>
          <p:sp>
            <p:nvSpPr>
              <p:cNvPr id="44041" name="Rectangle 448"/>
              <p:cNvSpPr/>
              <p:nvPr/>
            </p:nvSpPr>
            <p:spPr>
              <a:xfrm>
                <a:off x="6846885" y="0"/>
                <a:ext cx="1709322"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en-US" altLang="en-US" dirty="0">
                  <a:latin typeface="微软雅黑" panose="020B0503020204020204" charset="-122"/>
                  <a:ea typeface="微软雅黑" panose="020B0503020204020204" charset="-122"/>
                </a:endParaRPr>
              </a:p>
            </p:txBody>
          </p:sp>
          <p:sp>
            <p:nvSpPr>
              <p:cNvPr id="44042" name="Rectangle 445"/>
              <p:cNvSpPr/>
              <p:nvPr/>
            </p:nvSpPr>
            <p:spPr>
              <a:xfrm>
                <a:off x="0" y="0"/>
                <a:ext cx="1707405"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en-US" altLang="en-US" dirty="0">
                  <a:latin typeface="微软雅黑" panose="020B0503020204020204" charset="-122"/>
                  <a:ea typeface="微软雅黑" panose="020B0503020204020204" charset="-122"/>
                </a:endParaRPr>
              </a:p>
            </p:txBody>
          </p:sp>
        </p:grpSp>
        <p:sp>
          <p:nvSpPr>
            <p:cNvPr id="44043" name="Nedadgående pil 95"/>
            <p:cNvSpPr/>
            <p:nvPr/>
          </p:nvSpPr>
          <p:spPr>
            <a:xfrm>
              <a:off x="3707" y="4753"/>
              <a:ext cx="395" cy="848"/>
            </a:xfrm>
            <a:prstGeom prst="downArrow">
              <a:avLst>
                <a:gd name="adj1" fmla="val 50000"/>
                <a:gd name="adj2" fmla="val 49993"/>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lnSpc>
                  <a:spcPct val="80000"/>
                </a:lnSpc>
                <a:spcBef>
                  <a:spcPct val="20000"/>
                </a:spcBef>
                <a:buClr>
                  <a:schemeClr val="hlink"/>
                </a:buClr>
                <a:buFont typeface="Calibri" panose="020F0502020204030204" pitchFamily="34" charset="0"/>
                <a:buAutoNum type="arabicPeriod"/>
              </a:pPr>
              <a:endParaRPr lang="en-US" altLang="zh-CN">
                <a:solidFill>
                  <a:srgbClr val="FFFFFF"/>
                </a:solidFill>
                <a:latin typeface="微软雅黑" panose="020B0503020204020204" charset="-122"/>
                <a:ea typeface="微软雅黑" panose="020B0503020204020204" charset="-122"/>
              </a:endParaRPr>
            </a:p>
          </p:txBody>
        </p:sp>
        <p:sp>
          <p:nvSpPr>
            <p:cNvPr id="44044" name="Rektangel 163"/>
            <p:cNvSpPr/>
            <p:nvPr/>
          </p:nvSpPr>
          <p:spPr>
            <a:xfrm>
              <a:off x="2627" y="1611"/>
              <a:ext cx="3007" cy="3435"/>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ct val="80000"/>
                </a:lnSpc>
                <a:spcBef>
                  <a:spcPct val="20000"/>
                </a:spcBef>
                <a:buClr>
                  <a:schemeClr val="hlink"/>
                </a:buClr>
              </a:pPr>
              <a:endParaRPr lang="en-US" altLang="zh-CN">
                <a:solidFill>
                  <a:srgbClr val="FFFFFF"/>
                </a:solidFill>
                <a:latin typeface="微软雅黑" panose="020B0503020204020204" charset="-122"/>
                <a:ea typeface="微软雅黑" panose="020B0503020204020204" charset="-122"/>
              </a:endParaRPr>
            </a:p>
          </p:txBody>
        </p:sp>
        <p:sp>
          <p:nvSpPr>
            <p:cNvPr id="44045" name="Nedadgående pil 229"/>
            <p:cNvSpPr/>
            <p:nvPr/>
          </p:nvSpPr>
          <p:spPr>
            <a:xfrm>
              <a:off x="7907" y="4753"/>
              <a:ext cx="395" cy="848"/>
            </a:xfrm>
            <a:prstGeom prst="downArrow">
              <a:avLst>
                <a:gd name="adj1" fmla="val 50000"/>
                <a:gd name="adj2" fmla="val 49993"/>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lnSpc>
                  <a:spcPct val="80000"/>
                </a:lnSpc>
                <a:spcBef>
                  <a:spcPct val="20000"/>
                </a:spcBef>
                <a:buClr>
                  <a:schemeClr val="hlink"/>
                </a:buClr>
                <a:buFont typeface="Calibri" panose="020F0502020204030204" pitchFamily="34" charset="0"/>
                <a:buAutoNum type="arabicPeriod"/>
              </a:pPr>
              <a:endParaRPr lang="en-US" altLang="zh-CN">
                <a:solidFill>
                  <a:srgbClr val="FFFFFF"/>
                </a:solidFill>
                <a:latin typeface="微软雅黑" panose="020B0503020204020204" charset="-122"/>
                <a:ea typeface="微软雅黑" panose="020B0503020204020204" charset="-122"/>
              </a:endParaRPr>
            </a:p>
          </p:txBody>
        </p:sp>
        <p:sp>
          <p:nvSpPr>
            <p:cNvPr id="44046" name="Rektangel 231"/>
            <p:cNvSpPr/>
            <p:nvPr/>
          </p:nvSpPr>
          <p:spPr>
            <a:xfrm>
              <a:off x="6602" y="1631"/>
              <a:ext cx="3340" cy="3435"/>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nSpc>
                  <a:spcPct val="80000"/>
                </a:lnSpc>
                <a:spcBef>
                  <a:spcPct val="20000"/>
                </a:spcBef>
                <a:buClr>
                  <a:schemeClr val="hlink"/>
                </a:buClr>
              </a:pPr>
              <a:endParaRPr lang="zh-CN" altLang="zh-CN" sz="1800" dirty="0">
                <a:latin typeface="微软雅黑" panose="020B0503020204020204" charset="-122"/>
                <a:ea typeface="微软雅黑" panose="020B0503020204020204" charset="-122"/>
              </a:endParaRPr>
            </a:p>
          </p:txBody>
        </p:sp>
        <p:sp>
          <p:nvSpPr>
            <p:cNvPr id="44047" name="Nedadgående pil 296"/>
            <p:cNvSpPr/>
            <p:nvPr/>
          </p:nvSpPr>
          <p:spPr>
            <a:xfrm>
              <a:off x="12262" y="4736"/>
              <a:ext cx="392" cy="847"/>
            </a:xfrm>
            <a:prstGeom prst="downArrow">
              <a:avLst>
                <a:gd name="adj1" fmla="val 50000"/>
                <a:gd name="adj2" fmla="val 4999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lnSpc>
                  <a:spcPct val="80000"/>
                </a:lnSpc>
                <a:spcBef>
                  <a:spcPct val="20000"/>
                </a:spcBef>
                <a:buClr>
                  <a:schemeClr val="hlink"/>
                </a:buClr>
                <a:buFont typeface="Calibri" panose="020F0502020204030204" pitchFamily="34" charset="0"/>
                <a:buAutoNum type="arabicPeriod"/>
              </a:pPr>
              <a:endParaRPr lang="en-US" altLang="zh-CN">
                <a:solidFill>
                  <a:srgbClr val="FFFFFF"/>
                </a:solidFill>
                <a:latin typeface="微软雅黑" panose="020B0503020204020204" charset="-122"/>
                <a:ea typeface="微软雅黑" panose="020B0503020204020204" charset="-122"/>
              </a:endParaRPr>
            </a:p>
          </p:txBody>
        </p:sp>
        <p:sp>
          <p:nvSpPr>
            <p:cNvPr id="44048" name="Rektangel 298"/>
            <p:cNvSpPr/>
            <p:nvPr/>
          </p:nvSpPr>
          <p:spPr>
            <a:xfrm>
              <a:off x="10649" y="1611"/>
              <a:ext cx="3335" cy="3417"/>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ct val="80000"/>
                </a:lnSpc>
                <a:spcBef>
                  <a:spcPct val="20000"/>
                </a:spcBef>
                <a:buClr>
                  <a:schemeClr val="hlink"/>
                </a:buClr>
              </a:pPr>
              <a:endParaRPr lang="en-US" altLang="zh-CN">
                <a:solidFill>
                  <a:srgbClr val="FFFFFF"/>
                </a:solidFill>
                <a:latin typeface="微软雅黑" panose="020B0503020204020204" charset="-122"/>
                <a:ea typeface="微软雅黑" panose="020B0503020204020204" charset="-122"/>
              </a:endParaRPr>
            </a:p>
          </p:txBody>
        </p:sp>
        <p:sp>
          <p:nvSpPr>
            <p:cNvPr id="44049" name="Nedadgående pil 363"/>
            <p:cNvSpPr/>
            <p:nvPr/>
          </p:nvSpPr>
          <p:spPr>
            <a:xfrm rot="10800000">
              <a:off x="5689" y="6058"/>
              <a:ext cx="393" cy="848"/>
            </a:xfrm>
            <a:prstGeom prst="downArrow">
              <a:avLst>
                <a:gd name="adj1" fmla="val 50000"/>
                <a:gd name="adj2" fmla="val 4999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lnSpc>
                  <a:spcPct val="80000"/>
                </a:lnSpc>
                <a:spcBef>
                  <a:spcPct val="20000"/>
                </a:spcBef>
                <a:buClr>
                  <a:schemeClr val="hlink"/>
                </a:buClr>
                <a:buFont typeface="Calibri" panose="020F0502020204030204" pitchFamily="34" charset="0"/>
                <a:buAutoNum type="arabicPeriod"/>
              </a:pPr>
              <a:endParaRPr lang="en-US" altLang="zh-CN">
                <a:solidFill>
                  <a:srgbClr val="FFFFFF"/>
                </a:solidFill>
                <a:latin typeface="微软雅黑" panose="020B0503020204020204" charset="-122"/>
                <a:ea typeface="微软雅黑" panose="020B0503020204020204" charset="-122"/>
              </a:endParaRPr>
            </a:p>
          </p:txBody>
        </p:sp>
        <p:sp>
          <p:nvSpPr>
            <p:cNvPr id="44050" name="Nedadgående pil 430"/>
            <p:cNvSpPr/>
            <p:nvPr/>
          </p:nvSpPr>
          <p:spPr>
            <a:xfrm rot="10800000">
              <a:off x="10254" y="6121"/>
              <a:ext cx="395" cy="847"/>
            </a:xfrm>
            <a:prstGeom prst="downArrow">
              <a:avLst>
                <a:gd name="adj1" fmla="val 50000"/>
                <a:gd name="adj2" fmla="val 49993"/>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lnSpc>
                  <a:spcPct val="80000"/>
                </a:lnSpc>
                <a:spcBef>
                  <a:spcPct val="20000"/>
                </a:spcBef>
                <a:buClr>
                  <a:schemeClr val="hlink"/>
                </a:buClr>
                <a:buFont typeface="Calibri" panose="020F0502020204030204" pitchFamily="34" charset="0"/>
                <a:buAutoNum type="arabicPeriod"/>
              </a:pPr>
              <a:endParaRPr lang="en-US" altLang="zh-CN">
                <a:solidFill>
                  <a:srgbClr val="FFFFFF"/>
                </a:solidFill>
                <a:latin typeface="微软雅黑" panose="020B0503020204020204" charset="-122"/>
                <a:ea typeface="微软雅黑" panose="020B0503020204020204" charset="-122"/>
              </a:endParaRPr>
            </a:p>
          </p:txBody>
        </p:sp>
        <p:sp>
          <p:nvSpPr>
            <p:cNvPr id="44051" name="Rektangel 565"/>
            <p:cNvSpPr/>
            <p:nvPr/>
          </p:nvSpPr>
          <p:spPr>
            <a:xfrm>
              <a:off x="3824" y="6666"/>
              <a:ext cx="3500" cy="2995"/>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ct val="80000"/>
                </a:lnSpc>
                <a:spcBef>
                  <a:spcPct val="20000"/>
                </a:spcBef>
                <a:buClr>
                  <a:schemeClr val="hlink"/>
                </a:buClr>
              </a:pPr>
              <a:endParaRPr lang="en-US" altLang="zh-CN">
                <a:solidFill>
                  <a:srgbClr val="FFFFFF"/>
                </a:solidFill>
                <a:latin typeface="微软雅黑" panose="020B0503020204020204" charset="-122"/>
                <a:ea typeface="微软雅黑" panose="020B0503020204020204" charset="-122"/>
              </a:endParaRPr>
            </a:p>
          </p:txBody>
        </p:sp>
        <p:sp>
          <p:nvSpPr>
            <p:cNvPr id="44052" name="Rektangel 631"/>
            <p:cNvSpPr/>
            <p:nvPr/>
          </p:nvSpPr>
          <p:spPr>
            <a:xfrm>
              <a:off x="8809" y="6631"/>
              <a:ext cx="3288" cy="3142"/>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ct val="80000"/>
                </a:lnSpc>
                <a:spcBef>
                  <a:spcPct val="20000"/>
                </a:spcBef>
                <a:buClr>
                  <a:schemeClr val="hlink"/>
                </a:buClr>
              </a:pPr>
              <a:endParaRPr lang="en-US" altLang="zh-CN" sz="1800">
                <a:solidFill>
                  <a:srgbClr val="FFFFFF"/>
                </a:solidFill>
                <a:latin typeface="微软雅黑" panose="020B0503020204020204" charset="-122"/>
                <a:ea typeface="微软雅黑" panose="020B0503020204020204" charset="-122"/>
              </a:endParaRPr>
            </a:p>
          </p:txBody>
        </p:sp>
        <p:sp>
          <p:nvSpPr>
            <p:cNvPr id="44053" name="Rektangel 762"/>
            <p:cNvSpPr/>
            <p:nvPr/>
          </p:nvSpPr>
          <p:spPr>
            <a:xfrm>
              <a:off x="2429" y="1611"/>
              <a:ext cx="3403" cy="3567"/>
            </a:xfrm>
            <a:prstGeom prst="rect">
              <a:avLst/>
            </a:prstGeom>
            <a:noFill/>
            <a:ln w="9525">
              <a:noFill/>
            </a:ln>
          </p:spPr>
          <p:txBody>
            <a:bodyPr anchor="t" anchorCtr="false"/>
            <a:p>
              <a:pPr algn="just">
                <a:lnSpc>
                  <a:spcPct val="80000"/>
                </a:lnSpc>
                <a:spcBef>
                  <a:spcPct val="20000"/>
                </a:spcBef>
                <a:buClr>
                  <a:schemeClr val="hlink"/>
                </a:buClr>
              </a:pPr>
              <a:r>
                <a:rPr lang="zh-CN" altLang="zh-CN" sz="1600" dirty="0">
                  <a:solidFill>
                    <a:srgbClr val="000000"/>
                  </a:solidFill>
                  <a:latin typeface="微软雅黑" panose="020B0503020204020204" charset="-122"/>
                  <a:ea typeface="微软雅黑" panose="020B0503020204020204" charset="-122"/>
                </a:rPr>
                <a:t>农业贷款是地处农业地区的中小银行的主要经营业务。农业贷款受自然环境变化影响较大，风险较大。</a:t>
              </a:r>
              <a:r>
                <a:rPr lang="zh-CN" altLang="zh-CN" sz="1600" dirty="0">
                  <a:solidFill>
                    <a:srgbClr val="FF0000"/>
                  </a:solidFill>
                  <a:latin typeface="微软雅黑" panose="020B0503020204020204" charset="-122"/>
                  <a:ea typeface="微软雅黑" panose="020B0503020204020204" charset="-122"/>
                </a:rPr>
                <a:t>农业贷款在整个商业银行贷款中所占的比重较小</a:t>
              </a:r>
              <a:r>
                <a:rPr lang="zh-CN" altLang="zh-CN" sz="1600" dirty="0">
                  <a:solidFill>
                    <a:srgbClr val="000000"/>
                  </a:solidFill>
                  <a:latin typeface="微软雅黑" panose="020B0503020204020204" charset="-122"/>
                  <a:ea typeface="微软雅黑" panose="020B0503020204020204" charset="-122"/>
                </a:rPr>
                <a:t>，而且</a:t>
              </a:r>
              <a:r>
                <a:rPr lang="zh-CN" altLang="zh-CN" sz="1600" dirty="0">
                  <a:solidFill>
                    <a:srgbClr val="FF0000"/>
                  </a:solidFill>
                  <a:latin typeface="微软雅黑" panose="020B0503020204020204" charset="-122"/>
                  <a:ea typeface="微软雅黑" panose="020B0503020204020204" charset="-122"/>
                </a:rPr>
                <a:t>商业银行业不是农业贷款的主要发放者。</a:t>
              </a:r>
              <a:endParaRPr lang="zh-CN" altLang="zh-CN" sz="1600" dirty="0">
                <a:solidFill>
                  <a:srgbClr val="FF0000"/>
                </a:solidFill>
                <a:latin typeface="微软雅黑" panose="020B0503020204020204" charset="-122"/>
                <a:ea typeface="微软雅黑" panose="020B0503020204020204" charset="-122"/>
              </a:endParaRPr>
            </a:p>
          </p:txBody>
        </p:sp>
        <p:sp>
          <p:nvSpPr>
            <p:cNvPr id="44054" name="Rektangel 765"/>
            <p:cNvSpPr/>
            <p:nvPr/>
          </p:nvSpPr>
          <p:spPr>
            <a:xfrm>
              <a:off x="3762" y="6698"/>
              <a:ext cx="3912" cy="3864"/>
            </a:xfrm>
            <a:prstGeom prst="rect">
              <a:avLst/>
            </a:prstGeom>
            <a:noFill/>
            <a:ln w="9525">
              <a:noFill/>
            </a:ln>
          </p:spPr>
          <p:txBody>
            <a:bodyPr anchor="t" anchorCtr="false">
              <a:spAutoFit/>
            </a:bodyPr>
            <a:p>
              <a:pPr defTabSz="802005">
                <a:lnSpc>
                  <a:spcPct val="80000"/>
                </a:lnSpc>
                <a:spcBef>
                  <a:spcPct val="20000"/>
                </a:spcBef>
                <a:buClr>
                  <a:schemeClr val="hlink"/>
                </a:buClr>
              </a:pPr>
              <a:r>
                <a:rPr lang="zh-CN" altLang="zh-CN" sz="1600" dirty="0">
                  <a:solidFill>
                    <a:srgbClr val="000000"/>
                  </a:solidFill>
                  <a:latin typeface="微软雅黑" panose="020B0503020204020204" charset="-122"/>
                  <a:ea typeface="微软雅黑" panose="020B0503020204020204" charset="-122"/>
                </a:rPr>
                <a:t>国际贷款指商业银行在国际金融市场上</a:t>
              </a:r>
              <a:r>
                <a:rPr lang="zh-CN" altLang="zh-CN" sz="1600" dirty="0">
                  <a:solidFill>
                    <a:srgbClr val="FF0000"/>
                  </a:solidFill>
                  <a:latin typeface="微软雅黑" panose="020B0503020204020204" charset="-122"/>
                  <a:ea typeface="微软雅黑" panose="020B0503020204020204" charset="-122"/>
                </a:rPr>
                <a:t>向外国借款者发放的贷款</a:t>
              </a:r>
              <a:r>
                <a:rPr lang="zh-CN" altLang="zh-CN" sz="1600" dirty="0">
                  <a:solidFill>
                    <a:srgbClr val="000000"/>
                  </a:solidFill>
                  <a:latin typeface="微软雅黑" panose="020B0503020204020204" charset="-122"/>
                  <a:ea typeface="微软雅黑" panose="020B0503020204020204" charset="-122"/>
                </a:rPr>
                <a:t>，借贷双方是</a:t>
              </a:r>
              <a:r>
                <a:rPr lang="zh-CN" altLang="zh-CN" sz="1600" dirty="0">
                  <a:solidFill>
                    <a:srgbClr val="FF0000"/>
                  </a:solidFill>
                  <a:latin typeface="微软雅黑" panose="020B0503020204020204" charset="-122"/>
                  <a:ea typeface="微软雅黑" panose="020B0503020204020204" charset="-122"/>
                </a:rPr>
                <a:t>不同国家的法人</a:t>
              </a:r>
              <a:r>
                <a:rPr lang="zh-CN" altLang="zh-CN" sz="1600" dirty="0">
                  <a:solidFill>
                    <a:srgbClr val="000000"/>
                  </a:solidFill>
                  <a:latin typeface="微软雅黑" panose="020B0503020204020204" charset="-122"/>
                  <a:ea typeface="微软雅黑" panose="020B0503020204020204" charset="-122"/>
                </a:rPr>
                <a:t>。主要的借款者为跨国公司、进出口公司等。数额往往较大，一家银行不能或不愿独立</a:t>
              </a:r>
              <a:r>
                <a:rPr lang="zh-CN" altLang="en-US" sz="1600" dirty="0">
                  <a:solidFill>
                    <a:srgbClr val="000000"/>
                  </a:solidFill>
                  <a:latin typeface="微软雅黑" panose="020B0503020204020204" charset="-122"/>
                  <a:ea typeface="微软雅黑" panose="020B0503020204020204" charset="-122"/>
                </a:rPr>
                <a:t>贷款，</a:t>
              </a:r>
              <a:r>
                <a:rPr lang="zh-CN" altLang="zh-CN" sz="1600" dirty="0">
                  <a:solidFill>
                    <a:srgbClr val="000000"/>
                  </a:solidFill>
                  <a:latin typeface="微软雅黑" panose="020B0503020204020204" charset="-122"/>
                  <a:ea typeface="微软雅黑" panose="020B0503020204020204" charset="-122"/>
                </a:rPr>
                <a:t>因而经常采取</a:t>
              </a:r>
              <a:r>
                <a:rPr lang="zh-CN" altLang="zh-CN" sz="1600" dirty="0">
                  <a:solidFill>
                    <a:srgbClr val="FF0000"/>
                  </a:solidFill>
                  <a:latin typeface="微软雅黑" panose="020B0503020204020204" charset="-122"/>
                  <a:ea typeface="微软雅黑" panose="020B0503020204020204" charset="-122"/>
                </a:rPr>
                <a:t>国际银团方式</a:t>
              </a:r>
              <a:r>
                <a:rPr lang="zh-CN" altLang="en-US" sz="1600" dirty="0">
                  <a:solidFill>
                    <a:srgbClr val="000000"/>
                  </a:solidFill>
                  <a:latin typeface="微软雅黑" panose="020B0503020204020204" charset="-122"/>
                  <a:ea typeface="微软雅黑" panose="020B0503020204020204" charset="-122"/>
                </a:rPr>
                <a:t>。</a:t>
              </a:r>
              <a:r>
                <a:rPr lang="zh-CN" altLang="en-US" sz="1600" dirty="0">
                  <a:solidFill>
                    <a:srgbClr val="FF0000"/>
                  </a:solidFill>
                  <a:latin typeface="微软雅黑" panose="020B0503020204020204" charset="-122"/>
                  <a:ea typeface="微软雅黑" panose="020B0503020204020204" charset="-122"/>
                </a:rPr>
                <a:t>货币为</a:t>
              </a:r>
              <a:r>
                <a:rPr lang="zh-CN" altLang="zh-CN" sz="1600" dirty="0">
                  <a:solidFill>
                    <a:srgbClr val="FF0000"/>
                  </a:solidFill>
                  <a:latin typeface="微软雅黑" panose="020B0503020204020204" charset="-122"/>
                  <a:ea typeface="微软雅黑" panose="020B0503020204020204" charset="-122"/>
                </a:rPr>
                <a:t>美</a:t>
              </a:r>
              <a:r>
                <a:rPr lang="zh-CN" altLang="en-US" sz="1600" dirty="0">
                  <a:solidFill>
                    <a:srgbClr val="FF0000"/>
                  </a:solidFill>
                  <a:latin typeface="微软雅黑" panose="020B0503020204020204" charset="-122"/>
                  <a:ea typeface="微软雅黑" panose="020B0503020204020204" charset="-122"/>
                </a:rPr>
                <a:t>元</a:t>
              </a:r>
              <a:r>
                <a:rPr lang="zh-CN" altLang="zh-CN" sz="1600" dirty="0">
                  <a:solidFill>
                    <a:srgbClr val="000000"/>
                  </a:solidFill>
                  <a:latin typeface="微软雅黑" panose="020B0503020204020204" charset="-122"/>
                  <a:ea typeface="微软雅黑" panose="020B0503020204020204" charset="-122"/>
                </a:rPr>
                <a:t>。用途从</a:t>
              </a:r>
              <a:r>
                <a:rPr lang="zh-CN" altLang="zh-CN" sz="1600" dirty="0">
                  <a:solidFill>
                    <a:srgbClr val="FF0000"/>
                  </a:solidFill>
                  <a:latin typeface="微软雅黑" panose="020B0503020204020204" charset="-122"/>
                  <a:ea typeface="微软雅黑" panose="020B0503020204020204" charset="-122"/>
                </a:rPr>
                <a:t>短期的商业融资</a:t>
              </a:r>
              <a:r>
                <a:rPr lang="zh-CN" altLang="zh-CN" sz="1600" dirty="0">
                  <a:solidFill>
                    <a:srgbClr val="000000"/>
                  </a:solidFill>
                  <a:latin typeface="微软雅黑" panose="020B0503020204020204" charset="-122"/>
                  <a:ea typeface="微软雅黑" panose="020B0503020204020204" charset="-122"/>
                </a:rPr>
                <a:t>到与一个</a:t>
              </a:r>
              <a:r>
                <a:rPr lang="zh-CN" altLang="zh-CN" sz="1600" dirty="0">
                  <a:solidFill>
                    <a:srgbClr val="FF0000"/>
                  </a:solidFill>
                  <a:latin typeface="微软雅黑" panose="020B0503020204020204" charset="-122"/>
                  <a:ea typeface="微软雅黑" panose="020B0503020204020204" charset="-122"/>
                </a:rPr>
                <a:t>国家长期经济发展有关系的建设性贷款</a:t>
              </a:r>
              <a:r>
                <a:rPr lang="zh-CN" altLang="zh-CN" sz="1600" dirty="0">
                  <a:solidFill>
                    <a:srgbClr val="000000"/>
                  </a:solidFill>
                  <a:latin typeface="微软雅黑" panose="020B0503020204020204" charset="-122"/>
                  <a:ea typeface="微软雅黑" panose="020B0503020204020204" charset="-122"/>
                </a:rPr>
                <a:t>。</a:t>
              </a:r>
              <a:endParaRPr lang="en-US" altLang="en-US" sz="1600" dirty="0">
                <a:solidFill>
                  <a:srgbClr val="000000"/>
                </a:solidFill>
                <a:latin typeface="微软雅黑" panose="020B0503020204020204" charset="-122"/>
                <a:ea typeface="微软雅黑" panose="020B0503020204020204" charset="-122"/>
              </a:endParaRPr>
            </a:p>
          </p:txBody>
        </p:sp>
        <p:sp>
          <p:nvSpPr>
            <p:cNvPr id="44055" name="Rectangle 448"/>
            <p:cNvSpPr/>
            <p:nvPr/>
          </p:nvSpPr>
          <p:spPr>
            <a:xfrm>
              <a:off x="13984" y="5708"/>
              <a:ext cx="2228" cy="473"/>
            </a:xfrm>
            <a:prstGeom prst="rect">
              <a:avLst/>
            </a:prstGeom>
            <a:noFill/>
            <a:ln w="9525">
              <a:noFill/>
            </a:ln>
          </p:spPr>
          <p:txBody>
            <a:bodyPr anchor="ctr" anchorCtr="false"/>
            <a:p>
              <a:pPr>
                <a:lnSpc>
                  <a:spcPct val="80000"/>
                </a:lnSpc>
                <a:spcBef>
                  <a:spcPct val="20000"/>
                </a:spcBef>
                <a:buClr>
                  <a:schemeClr val="hlink"/>
                </a:buClr>
              </a:pPr>
              <a:r>
                <a:rPr lang="en-US" altLang="en-US" dirty="0">
                  <a:solidFill>
                    <a:srgbClr val="FFFFFF"/>
                  </a:solidFill>
                  <a:latin typeface="微软雅黑" panose="020B0503020204020204" charset="-122"/>
                  <a:ea typeface="微软雅黑" panose="020B0503020204020204" charset="-122"/>
                </a:rPr>
                <a:t>June</a:t>
              </a:r>
              <a:endParaRPr lang="en-US" altLang="en-US" dirty="0">
                <a:solidFill>
                  <a:srgbClr val="FFFFFF"/>
                </a:solidFill>
                <a:latin typeface="微软雅黑" panose="020B0503020204020204" charset="-122"/>
                <a:ea typeface="微软雅黑" panose="020B0503020204020204" charset="-122"/>
              </a:endParaRPr>
            </a:p>
          </p:txBody>
        </p:sp>
        <p:sp>
          <p:nvSpPr>
            <p:cNvPr id="44056" name="Rectangle 448"/>
            <p:cNvSpPr/>
            <p:nvPr/>
          </p:nvSpPr>
          <p:spPr>
            <a:xfrm>
              <a:off x="13879" y="5576"/>
              <a:ext cx="2228" cy="720"/>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en-US" altLang="en-US" dirty="0">
                <a:latin typeface="微软雅黑" panose="020B0503020204020204" charset="-122"/>
                <a:ea typeface="微软雅黑" panose="020B0503020204020204" charset="-122"/>
              </a:endParaRPr>
            </a:p>
          </p:txBody>
        </p:sp>
        <p:sp>
          <p:nvSpPr>
            <p:cNvPr id="44057" name="Nedadgående pil 497"/>
            <p:cNvSpPr/>
            <p:nvPr/>
          </p:nvSpPr>
          <p:spPr>
            <a:xfrm rot="10800000">
              <a:off x="14559" y="6138"/>
              <a:ext cx="393" cy="848"/>
            </a:xfrm>
            <a:prstGeom prst="downArrow">
              <a:avLst>
                <a:gd name="adj1" fmla="val 50000"/>
                <a:gd name="adj2" fmla="val 4999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lnSpc>
                  <a:spcPct val="80000"/>
                </a:lnSpc>
                <a:spcBef>
                  <a:spcPct val="20000"/>
                </a:spcBef>
                <a:buClr>
                  <a:schemeClr val="hlink"/>
                </a:buClr>
                <a:buFont typeface="Calibri" panose="020F0502020204030204" pitchFamily="34" charset="0"/>
                <a:buAutoNum type="arabicPeriod"/>
              </a:pPr>
              <a:endParaRPr lang="en-US" altLang="zh-CN">
                <a:solidFill>
                  <a:srgbClr val="FFFFFF"/>
                </a:solidFill>
                <a:latin typeface="微软雅黑" panose="020B0503020204020204" charset="-122"/>
                <a:ea typeface="微软雅黑" panose="020B0503020204020204" charset="-122"/>
              </a:endParaRPr>
            </a:p>
          </p:txBody>
        </p:sp>
        <p:sp>
          <p:nvSpPr>
            <p:cNvPr id="44058" name="Rektangel 767"/>
            <p:cNvSpPr/>
            <p:nvPr/>
          </p:nvSpPr>
          <p:spPr>
            <a:xfrm>
              <a:off x="13574" y="6666"/>
              <a:ext cx="2395" cy="996"/>
            </a:xfrm>
            <a:prstGeom prst="rect">
              <a:avLst/>
            </a:prstGeom>
            <a:noFill/>
            <a:ln w="9525">
              <a:noFill/>
            </a:ln>
          </p:spPr>
          <p:txBody>
            <a:bodyPr anchor="t" anchorCtr="false">
              <a:spAutoFit/>
            </a:bodyPr>
            <a:p>
              <a:pPr defTabSz="802005">
                <a:lnSpc>
                  <a:spcPct val="80000"/>
                </a:lnSpc>
                <a:spcBef>
                  <a:spcPct val="20000"/>
                </a:spcBef>
                <a:buClr>
                  <a:schemeClr val="hlink"/>
                </a:buClr>
              </a:pPr>
              <a:r>
                <a:rPr lang="en-US" altLang="en-US" sz="1100" dirty="0">
                  <a:solidFill>
                    <a:srgbClr val="080808"/>
                  </a:solidFill>
                  <a:latin typeface="微软雅黑" panose="020B0503020204020204" charset="-122"/>
                  <a:ea typeface="微软雅黑" panose="020B0503020204020204" charset="-122"/>
                </a:rPr>
                <a:t>This is an example text. Go ahead an replace it with your own text. </a:t>
              </a:r>
              <a:endParaRPr lang="en-US" altLang="en-US" sz="1100" dirty="0">
                <a:solidFill>
                  <a:srgbClr val="080808"/>
                </a:solidFill>
                <a:latin typeface="微软雅黑" panose="020B0503020204020204" charset="-122"/>
                <a:ea typeface="微软雅黑" panose="020B0503020204020204" charset="-122"/>
              </a:endParaRPr>
            </a:p>
          </p:txBody>
        </p:sp>
        <p:sp>
          <p:nvSpPr>
            <p:cNvPr id="44059" name="Rektangel 697"/>
            <p:cNvSpPr/>
            <p:nvPr/>
          </p:nvSpPr>
          <p:spPr>
            <a:xfrm>
              <a:off x="12747" y="6648"/>
              <a:ext cx="3660" cy="3013"/>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ct val="80000"/>
                </a:lnSpc>
                <a:spcBef>
                  <a:spcPct val="20000"/>
                </a:spcBef>
                <a:buClr>
                  <a:schemeClr val="hlink"/>
                </a:buClr>
              </a:pPr>
              <a:endParaRPr lang="en-US" altLang="zh-CN">
                <a:solidFill>
                  <a:srgbClr val="FFFFFF"/>
                </a:solidFill>
                <a:latin typeface="微软雅黑" panose="020B0503020204020204" charset="-122"/>
                <a:ea typeface="微软雅黑" panose="020B0503020204020204" charset="-122"/>
              </a:endParaRPr>
            </a:p>
          </p:txBody>
        </p:sp>
        <p:sp>
          <p:nvSpPr>
            <p:cNvPr id="44060" name="矩形 33"/>
            <p:cNvSpPr/>
            <p:nvPr/>
          </p:nvSpPr>
          <p:spPr>
            <a:xfrm>
              <a:off x="2697" y="5628"/>
              <a:ext cx="1728" cy="492"/>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solidFill>
                    <a:srgbClr val="000000"/>
                  </a:solidFill>
                  <a:latin typeface="微软雅黑" panose="020B0503020204020204" charset="-122"/>
                  <a:ea typeface="微软雅黑" panose="020B0503020204020204" charset="-122"/>
                </a:rPr>
                <a:t>农业贷款</a:t>
              </a:r>
              <a:endParaRPr lang="zh-CN" altLang="zh-CN" b="1" dirty="0">
                <a:solidFill>
                  <a:srgbClr val="000000"/>
                </a:solidFill>
                <a:latin typeface="微软雅黑" panose="020B0503020204020204" charset="-122"/>
                <a:ea typeface="微软雅黑" panose="020B0503020204020204" charset="-122"/>
              </a:endParaRPr>
            </a:p>
          </p:txBody>
        </p:sp>
        <p:sp>
          <p:nvSpPr>
            <p:cNvPr id="44061" name="矩形 34"/>
            <p:cNvSpPr/>
            <p:nvPr/>
          </p:nvSpPr>
          <p:spPr>
            <a:xfrm>
              <a:off x="4962" y="5643"/>
              <a:ext cx="1728" cy="492"/>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solidFill>
                    <a:srgbClr val="000000"/>
                  </a:solidFill>
                  <a:latin typeface="微软雅黑" panose="020B0503020204020204" charset="-122"/>
                  <a:ea typeface="微软雅黑" panose="020B0503020204020204" charset="-122"/>
                </a:rPr>
                <a:t>国际贷款</a:t>
              </a:r>
              <a:endParaRPr lang="zh-CN" altLang="zh-CN" b="1" dirty="0">
                <a:solidFill>
                  <a:srgbClr val="000000"/>
                </a:solidFill>
                <a:latin typeface="微软雅黑" panose="020B0503020204020204" charset="-122"/>
                <a:ea typeface="微软雅黑" panose="020B0503020204020204" charset="-122"/>
              </a:endParaRPr>
            </a:p>
          </p:txBody>
        </p:sp>
        <p:sp>
          <p:nvSpPr>
            <p:cNvPr id="44062" name="矩形 35"/>
            <p:cNvSpPr/>
            <p:nvPr/>
          </p:nvSpPr>
          <p:spPr>
            <a:xfrm>
              <a:off x="7324" y="5621"/>
              <a:ext cx="1368" cy="492"/>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solidFill>
                    <a:srgbClr val="000000"/>
                  </a:solidFill>
                  <a:latin typeface="微软雅黑" panose="020B0503020204020204" charset="-122"/>
                  <a:ea typeface="微软雅黑" panose="020B0503020204020204" charset="-122"/>
                </a:rPr>
                <a:t>信用证</a:t>
              </a:r>
              <a:endParaRPr lang="zh-CN" altLang="zh-CN" b="1" dirty="0">
                <a:solidFill>
                  <a:srgbClr val="000000"/>
                </a:solidFill>
                <a:latin typeface="微软雅黑" panose="020B0503020204020204" charset="-122"/>
                <a:ea typeface="微软雅黑" panose="020B0503020204020204" charset="-122"/>
              </a:endParaRPr>
            </a:p>
          </p:txBody>
        </p:sp>
        <p:sp>
          <p:nvSpPr>
            <p:cNvPr id="44063" name="矩形 36"/>
            <p:cNvSpPr/>
            <p:nvPr/>
          </p:nvSpPr>
          <p:spPr>
            <a:xfrm>
              <a:off x="6449" y="1631"/>
              <a:ext cx="3705" cy="3375"/>
            </a:xfrm>
            <a:prstGeom prst="rect">
              <a:avLst/>
            </a:prstGeom>
            <a:noFill/>
            <a:ln w="9525">
              <a:noFill/>
            </a:ln>
          </p:spPr>
          <p:txBody>
            <a:bodyPr anchor="t" anchorCtr="false">
              <a:spAutoFit/>
            </a:bodyPr>
            <a:p>
              <a:pPr>
                <a:lnSpc>
                  <a:spcPts val="1600"/>
                </a:lnSpc>
                <a:spcBef>
                  <a:spcPct val="20000"/>
                </a:spcBef>
                <a:buClr>
                  <a:schemeClr val="hlink"/>
                </a:buClr>
              </a:pPr>
              <a:r>
                <a:rPr lang="zh-CN" altLang="zh-CN" sz="1600" dirty="0">
                  <a:solidFill>
                    <a:srgbClr val="000000"/>
                  </a:solidFill>
                  <a:latin typeface="微软雅黑" panose="020B0503020204020204" charset="-122"/>
                  <a:ea typeface="微软雅黑" panose="020B0503020204020204" charset="-122"/>
                </a:rPr>
                <a:t>国际贸易中，为减少风险，进口商往往想收到货物后付款，而出口商则希望先收款再出货，这</a:t>
              </a:r>
              <a:r>
                <a:rPr lang="zh-CN" altLang="zh-CN" sz="1600" dirty="0">
                  <a:solidFill>
                    <a:srgbClr val="FF0000"/>
                  </a:solidFill>
                  <a:latin typeface="微软雅黑" panose="020B0503020204020204" charset="-122"/>
                  <a:ea typeface="微软雅黑" panose="020B0503020204020204" charset="-122"/>
                </a:rPr>
                <a:t>中间的收付款时间差是国际贸易的一大障碍</a:t>
              </a:r>
              <a:r>
                <a:rPr lang="zh-CN" altLang="zh-CN" sz="1600" dirty="0">
                  <a:solidFill>
                    <a:srgbClr val="000000"/>
                  </a:solidFill>
                  <a:latin typeface="微软雅黑" panose="020B0503020204020204" charset="-122"/>
                  <a:ea typeface="微软雅黑" panose="020B0503020204020204" charset="-122"/>
                </a:rPr>
                <a:t>。信用证的结算方式正好为买卖双方提供了一种承诺，有条件地保证了进出口双方的利益。</a:t>
              </a:r>
              <a:endParaRPr lang="zh-CN" altLang="zh-CN" sz="1600" dirty="0">
                <a:solidFill>
                  <a:srgbClr val="000000"/>
                </a:solidFill>
                <a:latin typeface="微软雅黑" panose="020B0503020204020204" charset="-122"/>
                <a:ea typeface="微软雅黑" panose="020B0503020204020204" charset="-122"/>
              </a:endParaRPr>
            </a:p>
          </p:txBody>
        </p:sp>
        <p:sp>
          <p:nvSpPr>
            <p:cNvPr id="44064" name="矩形 37"/>
            <p:cNvSpPr/>
            <p:nvPr/>
          </p:nvSpPr>
          <p:spPr>
            <a:xfrm>
              <a:off x="9097" y="5623"/>
              <a:ext cx="2088" cy="492"/>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solidFill>
                    <a:srgbClr val="000000"/>
                  </a:solidFill>
                  <a:latin typeface="微软雅黑" panose="020B0503020204020204" charset="-122"/>
                  <a:ea typeface="微软雅黑" panose="020B0503020204020204" charset="-122"/>
                </a:rPr>
                <a:t>备用信用证</a:t>
              </a:r>
              <a:endParaRPr lang="zh-CN" altLang="zh-CN" b="1" dirty="0">
                <a:solidFill>
                  <a:srgbClr val="000000"/>
                </a:solidFill>
                <a:latin typeface="微软雅黑" panose="020B0503020204020204" charset="-122"/>
                <a:ea typeface="微软雅黑" panose="020B0503020204020204" charset="-122"/>
              </a:endParaRPr>
            </a:p>
          </p:txBody>
        </p:sp>
        <p:sp>
          <p:nvSpPr>
            <p:cNvPr id="44065" name="矩形 38"/>
            <p:cNvSpPr/>
            <p:nvPr/>
          </p:nvSpPr>
          <p:spPr>
            <a:xfrm>
              <a:off x="8752" y="6631"/>
              <a:ext cx="3600" cy="3244"/>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600" dirty="0">
                  <a:solidFill>
                    <a:srgbClr val="000000"/>
                  </a:solidFill>
                  <a:latin typeface="微软雅黑" panose="020B0503020204020204" charset="-122"/>
                  <a:ea typeface="微软雅黑" panose="020B0503020204020204" charset="-122"/>
                </a:rPr>
                <a:t>备用信用证的实质是一种</a:t>
              </a:r>
              <a:r>
                <a:rPr lang="zh-CN" altLang="zh-CN" sz="1600" dirty="0">
                  <a:solidFill>
                    <a:srgbClr val="FF0000"/>
                  </a:solidFill>
                  <a:latin typeface="微软雅黑" panose="020B0503020204020204" charset="-122"/>
                  <a:ea typeface="微软雅黑" panose="020B0503020204020204" charset="-122"/>
                </a:rPr>
                <a:t>银行担保</a:t>
              </a:r>
              <a:r>
                <a:rPr lang="zh-CN" altLang="zh-CN" sz="1600" dirty="0">
                  <a:solidFill>
                    <a:srgbClr val="000000"/>
                  </a:solidFill>
                  <a:latin typeface="微软雅黑" panose="020B0503020204020204" charset="-122"/>
                  <a:ea typeface="微软雅黑" panose="020B0503020204020204" charset="-122"/>
                </a:rPr>
                <a:t>，保证了备用信用证持有人对第三方依据合同所做的承诺。银行以自己的信用为其客户提供担保，获取手续费收入。</a:t>
              </a:r>
              <a:r>
                <a:rPr lang="zh-CN" altLang="zh-CN" sz="1600" dirty="0">
                  <a:solidFill>
                    <a:srgbClr val="FF0000"/>
                  </a:solidFill>
                  <a:latin typeface="微软雅黑" panose="020B0503020204020204" charset="-122"/>
                  <a:ea typeface="微软雅黑" panose="020B0503020204020204" charset="-122"/>
                </a:rPr>
                <a:t>备用信用证只有在银行的客户不能履约时，银行才需要承担付款义务</a:t>
              </a:r>
              <a:r>
                <a:rPr lang="zh-CN" altLang="zh-CN" sz="1600" dirty="0">
                  <a:solidFill>
                    <a:srgbClr val="000000"/>
                  </a:solidFill>
                  <a:latin typeface="微软雅黑" panose="020B0503020204020204" charset="-122"/>
                  <a:ea typeface="微软雅黑" panose="020B0503020204020204" charset="-122"/>
                </a:rPr>
                <a:t>。</a:t>
              </a:r>
              <a:endParaRPr lang="zh-CN" altLang="zh-CN" sz="1600" dirty="0">
                <a:solidFill>
                  <a:srgbClr val="000000"/>
                </a:solidFill>
                <a:latin typeface="微软雅黑" panose="020B0503020204020204" charset="-122"/>
                <a:ea typeface="微软雅黑" panose="020B0503020204020204" charset="-122"/>
              </a:endParaRPr>
            </a:p>
          </p:txBody>
        </p:sp>
        <p:sp>
          <p:nvSpPr>
            <p:cNvPr id="44066" name="矩形 39"/>
            <p:cNvSpPr/>
            <p:nvPr/>
          </p:nvSpPr>
          <p:spPr>
            <a:xfrm>
              <a:off x="11654" y="5623"/>
              <a:ext cx="1728" cy="492"/>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solidFill>
                    <a:srgbClr val="000000"/>
                  </a:solidFill>
                  <a:latin typeface="微软雅黑" panose="020B0503020204020204" charset="-122"/>
                  <a:ea typeface="微软雅黑" panose="020B0503020204020204" charset="-122"/>
                </a:rPr>
                <a:t>贷款承诺</a:t>
              </a:r>
              <a:endParaRPr lang="zh-CN" altLang="zh-CN" b="1" dirty="0">
                <a:solidFill>
                  <a:srgbClr val="000000"/>
                </a:solidFill>
                <a:latin typeface="微软雅黑" panose="020B0503020204020204" charset="-122"/>
                <a:ea typeface="微软雅黑" panose="020B0503020204020204" charset="-122"/>
              </a:endParaRPr>
            </a:p>
          </p:txBody>
        </p:sp>
        <p:sp>
          <p:nvSpPr>
            <p:cNvPr id="44067" name="矩形 40"/>
            <p:cNvSpPr/>
            <p:nvPr/>
          </p:nvSpPr>
          <p:spPr>
            <a:xfrm>
              <a:off x="10529" y="1658"/>
              <a:ext cx="3600" cy="3244"/>
            </a:xfrm>
            <a:prstGeom prst="rect">
              <a:avLst/>
            </a:prstGeom>
            <a:noFill/>
            <a:ln w="9525">
              <a:noFill/>
            </a:ln>
          </p:spPr>
          <p:txBody>
            <a:bodyPr anchor="t" anchorCtr="false">
              <a:spAutoFit/>
            </a:bodyPr>
            <a:p>
              <a:pPr algn="just">
                <a:lnSpc>
                  <a:spcPct val="80000"/>
                </a:lnSpc>
                <a:spcBef>
                  <a:spcPct val="20000"/>
                </a:spcBef>
                <a:buClr>
                  <a:schemeClr val="hlink"/>
                </a:buClr>
              </a:pP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贷款承诺是银行根据合约在</a:t>
              </a:r>
              <a:r>
                <a:rPr lang="zh-CN" altLang="zh-CN" sz="1600" dirty="0">
                  <a:solidFill>
                    <a:srgbClr val="FF0000"/>
                  </a:solidFill>
                  <a:latin typeface="微软雅黑" panose="020B0503020204020204" charset="-122"/>
                  <a:ea typeface="微软雅黑" panose="020B0503020204020204" charset="-122"/>
                  <a:cs typeface="微软雅黑" panose="020B0503020204020204" charset="-122"/>
                </a:rPr>
                <a:t>一定期间内</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向借款者提供</a:t>
              </a:r>
              <a:r>
                <a:rPr lang="zh-CN" altLang="zh-CN" sz="1600" dirty="0">
                  <a:solidFill>
                    <a:srgbClr val="FF0000"/>
                  </a:solidFill>
                  <a:latin typeface="微软雅黑" panose="020B0503020204020204" charset="-122"/>
                  <a:ea typeface="微软雅黑" panose="020B0503020204020204" charset="-122"/>
                  <a:cs typeface="微软雅黑" panose="020B0503020204020204" charset="-122"/>
                </a:rPr>
                <a:t>一定金额限度</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的</a:t>
              </a:r>
              <a:r>
                <a:rPr lang="zh-CN" altLang="zh-CN" sz="1600" dirty="0">
                  <a:solidFill>
                    <a:srgbClr val="FF0000"/>
                  </a:solidFill>
                  <a:latin typeface="微软雅黑" panose="020B0503020204020204" charset="-122"/>
                  <a:ea typeface="微软雅黑" panose="020B0503020204020204" charset="-122"/>
                  <a:cs typeface="微软雅黑" panose="020B0503020204020204" charset="-122"/>
                </a:rPr>
                <a:t>固定或浮动利率</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贷款，借款者在合约期内和金额限度内</a:t>
              </a:r>
              <a:r>
                <a:rPr lang="zh-CN" altLang="zh-CN" sz="1600" dirty="0">
                  <a:solidFill>
                    <a:srgbClr val="FF0000"/>
                  </a:solidFill>
                  <a:latin typeface="微软雅黑" panose="020B0503020204020204" charset="-122"/>
                  <a:ea typeface="微软雅黑" panose="020B0503020204020204" charset="-122"/>
                  <a:cs typeface="微软雅黑" panose="020B0503020204020204" charset="-122"/>
                </a:rPr>
                <a:t>自行决定借款时间和数量</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。银行一般根据所承诺的贷款额按一定比例收取承诺费，通常该比例</a:t>
              </a:r>
              <a:r>
                <a:rPr lang="zh-CN" altLang="zh-CN" sz="1600" dirty="0">
                  <a:solidFill>
                    <a:srgbClr val="FF0000"/>
                  </a:solidFill>
                  <a:latin typeface="微软雅黑" panose="020B0503020204020204" charset="-122"/>
                  <a:ea typeface="微软雅黑" panose="020B0503020204020204" charset="-122"/>
                  <a:cs typeface="微软雅黑" panose="020B0503020204020204" charset="-122"/>
                </a:rPr>
                <a:t>不超过</a:t>
              </a:r>
              <a:r>
                <a:rPr lang="en-US" altLang="zh-CN" sz="1600">
                  <a:solidFill>
                    <a:srgbClr val="FF0000"/>
                  </a:solidFill>
                  <a:latin typeface="微软雅黑" panose="020B0503020204020204" charset="-122"/>
                  <a:ea typeface="微软雅黑" panose="020B0503020204020204" charset="-122"/>
                  <a:cs typeface="微软雅黑" panose="020B0503020204020204" charset="-122"/>
                </a:rPr>
                <a:t>1%</a:t>
              </a:r>
              <a:r>
                <a:rPr lang="zh-CN" altLang="en-US" sz="160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4068" name="矩形 41"/>
            <p:cNvSpPr/>
            <p:nvPr/>
          </p:nvSpPr>
          <p:spPr>
            <a:xfrm>
              <a:off x="13709" y="5586"/>
              <a:ext cx="2093" cy="492"/>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b="1" dirty="0">
                  <a:solidFill>
                    <a:srgbClr val="000000"/>
                  </a:solidFill>
                  <a:latin typeface="微软雅黑" panose="020B0503020204020204" charset="-122"/>
                  <a:ea typeface="微软雅黑" panose="020B0503020204020204" charset="-122"/>
                </a:rPr>
                <a:t>保理</a:t>
              </a:r>
              <a:endParaRPr lang="zh-CN" altLang="zh-CN" b="1" dirty="0">
                <a:solidFill>
                  <a:srgbClr val="000000"/>
                </a:solidFill>
                <a:latin typeface="微软雅黑" panose="020B0503020204020204" charset="-122"/>
                <a:ea typeface="微软雅黑" panose="020B0503020204020204" charset="-122"/>
              </a:endParaRPr>
            </a:p>
          </p:txBody>
        </p:sp>
        <p:sp>
          <p:nvSpPr>
            <p:cNvPr id="44069" name="矩形 42"/>
            <p:cNvSpPr/>
            <p:nvPr/>
          </p:nvSpPr>
          <p:spPr>
            <a:xfrm>
              <a:off x="12657" y="6666"/>
              <a:ext cx="4032" cy="3864"/>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保理是指</a:t>
              </a:r>
              <a:r>
                <a:rPr lang="zh-CN" altLang="zh-CN" sz="1600" dirty="0">
                  <a:solidFill>
                    <a:srgbClr val="FF0000"/>
                  </a:solidFill>
                  <a:latin typeface="微软雅黑" panose="020B0503020204020204" charset="-122"/>
                  <a:ea typeface="微软雅黑" panose="020B0503020204020204" charset="-122"/>
                  <a:cs typeface="微软雅黑" panose="020B0503020204020204" charset="-122"/>
                </a:rPr>
                <a:t>卖方</a:t>
              </a:r>
              <a:r>
                <a:rPr lang="en-US" altLang="zh-CN" sz="1600">
                  <a:solidFill>
                    <a:srgbClr val="FF0000"/>
                  </a:solidFill>
                  <a:latin typeface="微软雅黑" panose="020B0503020204020204" charset="-122"/>
                  <a:ea typeface="微软雅黑" panose="020B0503020204020204" charset="-122"/>
                  <a:cs typeface="微软雅黑" panose="020B0503020204020204" charset="-122"/>
                </a:rPr>
                <a:t>/</a:t>
              </a:r>
              <a:r>
                <a:rPr lang="zh-CN" altLang="zh-CN" sz="1600" dirty="0">
                  <a:solidFill>
                    <a:srgbClr val="FF0000"/>
                  </a:solidFill>
                  <a:latin typeface="微软雅黑" panose="020B0503020204020204" charset="-122"/>
                  <a:ea typeface="微软雅黑" panose="020B0503020204020204" charset="-122"/>
                  <a:cs typeface="微软雅黑" panose="020B0503020204020204" charset="-122"/>
                </a:rPr>
                <a:t>供应商</a:t>
              </a:r>
              <a:r>
                <a:rPr lang="en-US" altLang="zh-CN" sz="1600"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FF0000"/>
                  </a:solidFill>
                  <a:latin typeface="微软雅黑" panose="020B0503020204020204" charset="-122"/>
                  <a:ea typeface="微软雅黑" panose="020B0503020204020204" charset="-122"/>
                  <a:cs typeface="微软雅黑" panose="020B0503020204020204" charset="-122"/>
                </a:rPr>
                <a:t>出口商与保理商</a:t>
              </a:r>
              <a:r>
                <a:rPr lang="zh-CN" altLang="zh-CN" sz="1600" dirty="0">
                  <a:solidFill>
                    <a:srgbClr val="FF0000"/>
                  </a:solidFill>
                  <a:latin typeface="微软雅黑" panose="020B0503020204020204" charset="-122"/>
                  <a:ea typeface="微软雅黑" panose="020B0503020204020204" charset="-122"/>
                  <a:cs typeface="微软雅黑" panose="020B0503020204020204" charset="-122"/>
                </a:rPr>
                <a:t>间存在一种契约关系</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。根据契约，卖方</a:t>
              </a:r>
              <a:r>
                <a:rPr lang="en-US" altLang="zh-CN" sz="1600">
                  <a:solidFill>
                    <a:srgbClr val="000000"/>
                  </a:solidFill>
                  <a:latin typeface="微软雅黑" panose="020B0503020204020204" charset="-122"/>
                  <a:ea typeface="微软雅黑" panose="020B0503020204020204" charset="-122"/>
                  <a:cs typeface="微软雅黑" panose="020B0503020204020204" charset="-122"/>
                </a:rPr>
                <a:t>/</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供应商</a:t>
              </a:r>
              <a:r>
                <a:rPr lang="en-US" altLang="zh-CN" sz="1600">
                  <a:solidFill>
                    <a:srgbClr val="000000"/>
                  </a:solidFill>
                  <a:latin typeface="微软雅黑" panose="020B0503020204020204" charset="-122"/>
                  <a:ea typeface="微软雅黑" panose="020B0503020204020204" charset="-122"/>
                  <a:cs typeface="微软雅黑" panose="020B0503020204020204" charset="-122"/>
                </a:rPr>
                <a:t>/</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出口商将其现在或将来的基于其与买方（债务人）订立的货物销售</a:t>
              </a:r>
              <a:r>
                <a:rPr lang="en-US" altLang="zh-CN" sz="1600">
                  <a:solidFill>
                    <a:srgbClr val="000000"/>
                  </a:solidFill>
                  <a:latin typeface="微软雅黑" panose="020B0503020204020204" charset="-122"/>
                  <a:ea typeface="微软雅黑" panose="020B0503020204020204" charset="-122"/>
                  <a:cs typeface="微软雅黑" panose="020B0503020204020204" charset="-122"/>
                </a:rPr>
                <a:t>/</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服务合同所产生的</a:t>
              </a:r>
              <a:r>
                <a:rPr lang="zh-CN" altLang="zh-CN" sz="1600" dirty="0">
                  <a:solidFill>
                    <a:srgbClr val="FF0000"/>
                  </a:solidFill>
                  <a:latin typeface="微软雅黑" panose="020B0503020204020204" charset="-122"/>
                  <a:ea typeface="微软雅黑" panose="020B0503020204020204" charset="-122"/>
                  <a:cs typeface="微软雅黑" panose="020B0503020204020204" charset="-122"/>
                </a:rPr>
                <a:t>应收帐款转让给保理商</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，由保理商为其提供下列服务中的</a:t>
              </a:r>
              <a:r>
                <a:rPr lang="zh-CN" altLang="zh-CN" sz="1600" dirty="0">
                  <a:solidFill>
                    <a:srgbClr val="FF0000"/>
                  </a:solidFill>
                  <a:latin typeface="微软雅黑" panose="020B0503020204020204" charset="-122"/>
                  <a:ea typeface="微软雅黑" panose="020B0503020204020204" charset="-122"/>
                  <a:cs typeface="微软雅黑" panose="020B0503020204020204" charset="-122"/>
                </a:rPr>
                <a:t>至少两项</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：贸易融资、</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买方</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资信评估、销售账户管理、担保、账款催收。</a:t>
              </a:r>
              <a:endParaRPr lang="zh-CN" altLang="zh-CN" sz="1600"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nvGrpSpPr>
          <p:cNvPr id="3" name="组合 2"/>
          <p:cNvGrpSpPr/>
          <p:nvPr/>
        </p:nvGrpSpPr>
        <p:grpSpPr>
          <a:xfrm>
            <a:off x="-2" y="2575"/>
            <a:ext cx="12192002" cy="6851867"/>
            <a:chOff x="-2" y="2575"/>
            <a:chExt cx="12192002" cy="6851867"/>
          </a:xfrm>
        </p:grpSpPr>
        <p:pic>
          <p:nvPicPr>
            <p:cNvPr id="8" name="图片 7"/>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9" name="图片 8"/>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0" name="图片 9"/>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1" name="图片 10"/>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（五）信用保险</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09800" y="1292225"/>
            <a:ext cx="7772400" cy="4628515"/>
            <a:chOff x="873" y="2244"/>
            <a:chExt cx="12240" cy="7289"/>
          </a:xfrm>
        </p:grpSpPr>
        <p:sp>
          <p:nvSpPr>
            <p:cNvPr id="3" name="标题 2"/>
            <p:cNvSpPr>
              <a:spLocks noGrp="true"/>
            </p:cNvSpPr>
            <p:nvPr/>
          </p:nvSpPr>
          <p:spPr>
            <a:xfrm>
              <a:off x="873" y="5008"/>
              <a:ext cx="12240" cy="4525"/>
            </a:xfrm>
            <a:prstGeom prst="rect">
              <a:avLst/>
            </a:prstGeom>
            <a:noFill/>
            <a:ln w="9525">
              <a:noFill/>
            </a:ln>
          </p:spPr>
          <p:txBody>
            <a:bodyPr anchor="t" anchorCtr="false"/>
            <a:lstStyle>
              <a:lvl1pPr algn="l" rtl="0" eaLnBrk="0" fontAlgn="base" hangingPunct="0">
                <a:spcBef>
                  <a:spcPct val="0"/>
                </a:spcBef>
                <a:spcAft>
                  <a:spcPct val="0"/>
                </a:spcAft>
                <a:defRPr sz="4000" b="1" cap="all">
                  <a:solidFill>
                    <a:schemeClr val="bg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kern="0" cap="all" spc="0" normalizeH="0" baseline="0" noProof="1">
                  <a:solidFill>
                    <a:schemeClr val="tx2"/>
                  </a:solidFill>
                  <a:latin typeface="微软雅黑" panose="020B0503020204020204" charset="-122"/>
                  <a:ea typeface="微软雅黑" panose="020B0503020204020204" charset="-122"/>
                  <a:cs typeface="微软雅黑" panose="020B0503020204020204" charset="-122"/>
                </a:rPr>
                <a:t>信用保险分为以下三种。</a:t>
              </a:r>
              <a:br>
                <a:rPr lang="zh-CN" altLang="en-US" sz="1800" b="0">
                  <a:solidFill>
                    <a:schemeClr val="tx2"/>
                  </a:solidFill>
                  <a:latin typeface="微软雅黑" panose="020B0503020204020204" charset="-122"/>
                  <a:ea typeface="微软雅黑" panose="020B0503020204020204" charset="-122"/>
                  <a:cs typeface="微软雅黑" panose="020B0503020204020204" charset="-122"/>
                </a:rPr>
              </a:br>
              <a:r>
                <a:rPr kumimoji="0" lang="zh-CN" altLang="en-US" sz="1800" b="0" i="0" u="none" strike="noStrike" kern="0" cap="all" spc="0" normalizeH="0" baseline="0" noProof="1">
                  <a:solidFill>
                    <a:srgbClr val="FF0000"/>
                  </a:solidFill>
                  <a:latin typeface="微软雅黑" panose="020B0503020204020204" charset="-122"/>
                  <a:ea typeface="微软雅黑" panose="020B0503020204020204" charset="-122"/>
                  <a:cs typeface="微软雅黑" panose="020B0503020204020204" charset="-122"/>
                </a:rPr>
                <a:t>1. 商业信用保险</a:t>
              </a:r>
              <a:br>
                <a:rPr lang="zh-CN" altLang="en-US" sz="1800" b="0">
                  <a:solidFill>
                    <a:schemeClr val="tx2"/>
                  </a:solidFill>
                  <a:latin typeface="微软雅黑" panose="020B0503020204020204" charset="-122"/>
                  <a:ea typeface="微软雅黑" panose="020B0503020204020204" charset="-122"/>
                  <a:cs typeface="微软雅黑" panose="020B0503020204020204" charset="-122"/>
                </a:rPr>
              </a:br>
              <a:r>
                <a:rPr kumimoji="0" lang="zh-CN" altLang="en-US" sz="1800" b="0" i="0" u="none" strike="noStrike" kern="0" cap="all" spc="0" normalizeH="0" baseline="0" noProof="1">
                  <a:solidFill>
                    <a:schemeClr val="tx2"/>
                  </a:solidFill>
                  <a:latin typeface="微软雅黑" panose="020B0503020204020204" charset="-122"/>
                  <a:ea typeface="微软雅黑" panose="020B0503020204020204" charset="-122"/>
                  <a:cs typeface="微软雅黑" panose="020B0503020204020204" charset="-122"/>
                </a:rPr>
                <a:t>商业信用保险主要是针对企业</a:t>
              </a:r>
              <a:r>
                <a:rPr kumimoji="0" lang="zh-CN" altLang="en-US" sz="1800" b="0" i="0" u="none" strike="noStrike" kern="0" cap="all" spc="0" normalizeH="0" baseline="0" noProof="1">
                  <a:solidFill>
                    <a:srgbClr val="FF0000"/>
                  </a:solidFill>
                  <a:latin typeface="微软雅黑" panose="020B0503020204020204" charset="-122"/>
                  <a:ea typeface="微软雅黑" panose="020B0503020204020204" charset="-122"/>
                  <a:cs typeface="微软雅黑" panose="020B0503020204020204" charset="-122"/>
                </a:rPr>
                <a:t>在商品交易过程中所产生的风险</a:t>
              </a:r>
              <a:r>
                <a:rPr kumimoji="0" lang="zh-CN" altLang="en-US" sz="1800" b="0" i="0" u="none" strike="noStrike" kern="0" cap="all" spc="0" normalizeH="0" baseline="0" noProof="1">
                  <a:solidFill>
                    <a:schemeClr val="tx2"/>
                  </a:solidFill>
                  <a:latin typeface="微软雅黑" panose="020B0503020204020204" charset="-122"/>
                  <a:ea typeface="微软雅黑" panose="020B0503020204020204" charset="-122"/>
                  <a:cs typeface="微软雅黑" panose="020B0503020204020204" charset="-122"/>
                </a:rPr>
                <a:t>，具体业务包括贷款信用保险、赊销信用保险、预付信用保险。</a:t>
              </a:r>
              <a:br>
                <a:rPr lang="zh-CN" altLang="en-US" sz="1800" b="0">
                  <a:solidFill>
                    <a:schemeClr val="tx2"/>
                  </a:solidFill>
                  <a:latin typeface="微软雅黑" panose="020B0503020204020204" charset="-122"/>
                  <a:ea typeface="微软雅黑" panose="020B0503020204020204" charset="-122"/>
                  <a:cs typeface="微软雅黑" panose="020B0503020204020204" charset="-122"/>
                </a:rPr>
              </a:br>
              <a:r>
                <a:rPr kumimoji="0" lang="zh-CN" altLang="en-US" sz="1800" b="0" i="0" u="none" strike="noStrike" kern="0" cap="all" spc="0" normalizeH="0" baseline="0" noProof="1">
                  <a:solidFill>
                    <a:srgbClr val="FF0000"/>
                  </a:solidFill>
                  <a:latin typeface="微软雅黑" panose="020B0503020204020204" charset="-122"/>
                  <a:ea typeface="微软雅黑" panose="020B0503020204020204" charset="-122"/>
                  <a:cs typeface="微软雅黑" panose="020B0503020204020204" charset="-122"/>
                </a:rPr>
                <a:t>2. 出口信用保险</a:t>
              </a:r>
              <a:br>
                <a:rPr lang="zh-CN" altLang="en-US" sz="1800" b="0">
                  <a:solidFill>
                    <a:schemeClr val="tx2"/>
                  </a:solidFill>
                  <a:latin typeface="微软雅黑" panose="020B0503020204020204" charset="-122"/>
                  <a:ea typeface="微软雅黑" panose="020B0503020204020204" charset="-122"/>
                  <a:cs typeface="微软雅黑" panose="020B0503020204020204" charset="-122"/>
                </a:rPr>
              </a:br>
              <a:r>
                <a:rPr kumimoji="0" lang="zh-CN" altLang="en-US" sz="1800" b="0" i="0" u="none" strike="noStrike" kern="0" cap="all" spc="0" normalizeH="0" baseline="0" noProof="1">
                  <a:solidFill>
                    <a:schemeClr val="tx2"/>
                  </a:solidFill>
                  <a:latin typeface="微软雅黑" panose="020B0503020204020204" charset="-122"/>
                  <a:ea typeface="微软雅黑" panose="020B0503020204020204" charset="-122"/>
                  <a:cs typeface="微软雅黑" panose="020B0503020204020204" charset="-122"/>
                </a:rPr>
                <a:t>出口信用保险，也叫出口信贷保险，属于</a:t>
              </a:r>
              <a:r>
                <a:rPr kumimoji="0" lang="zh-CN" altLang="en-US" sz="1800" b="0" i="0" u="none" strike="noStrike" kern="0" cap="all" spc="0" normalizeH="0" baseline="0" noProof="1">
                  <a:solidFill>
                    <a:srgbClr val="FF0000"/>
                  </a:solidFill>
                  <a:latin typeface="微软雅黑" panose="020B0503020204020204" charset="-122"/>
                  <a:ea typeface="微软雅黑" panose="020B0503020204020204" charset="-122"/>
                  <a:cs typeface="微软雅黑" panose="020B0503020204020204" charset="-122"/>
                </a:rPr>
                <a:t>非营利性的保险业务</a:t>
              </a:r>
              <a:r>
                <a:rPr kumimoji="0" lang="zh-CN" altLang="en-US" sz="1800" b="0" i="0" u="none" strike="noStrike" kern="0" cap="all" spc="0" normalizeH="0" baseline="0" noProof="1">
                  <a:solidFill>
                    <a:schemeClr val="tx2"/>
                  </a:solidFill>
                  <a:latin typeface="微软雅黑" panose="020B0503020204020204" charset="-122"/>
                  <a:ea typeface="微软雅黑" panose="020B0503020204020204" charset="-122"/>
                  <a:cs typeface="微软雅黑" panose="020B0503020204020204" charset="-122"/>
                </a:rPr>
                <a:t>，是政府对市场经济的一种间接调控手段和补充。</a:t>
              </a:r>
              <a:br>
                <a:rPr lang="zh-CN" altLang="en-US" sz="1800" b="0">
                  <a:solidFill>
                    <a:schemeClr val="tx2"/>
                  </a:solidFill>
                  <a:latin typeface="微软雅黑" panose="020B0503020204020204" charset="-122"/>
                  <a:ea typeface="微软雅黑" panose="020B0503020204020204" charset="-122"/>
                  <a:cs typeface="微软雅黑" panose="020B0503020204020204" charset="-122"/>
                </a:rPr>
              </a:br>
              <a:r>
                <a:rPr kumimoji="0" lang="zh-CN" altLang="en-US" sz="1800" b="0" i="0" u="none" strike="noStrike" kern="0" cap="all" spc="0" normalizeH="0" baseline="0" noProof="1">
                  <a:solidFill>
                    <a:srgbClr val="FF0000"/>
                  </a:solidFill>
                  <a:latin typeface="微软雅黑" panose="020B0503020204020204" charset="-122"/>
                  <a:ea typeface="微软雅黑" panose="020B0503020204020204" charset="-122"/>
                  <a:cs typeface="微软雅黑" panose="020B0503020204020204" charset="-122"/>
                </a:rPr>
                <a:t>3. 投资保险</a:t>
              </a:r>
              <a:r>
                <a:rPr kumimoji="0" lang="zh-CN" altLang="en-US" sz="1800" b="0" i="0" u="none" strike="noStrike" kern="0" cap="all" spc="0" normalizeH="0" baseline="0" noProof="1">
                  <a:solidFill>
                    <a:schemeClr val="tx2"/>
                  </a:solidFill>
                  <a:latin typeface="微软雅黑" panose="020B0503020204020204" charset="-122"/>
                  <a:ea typeface="微软雅黑" panose="020B0503020204020204" charset="-122"/>
                  <a:cs typeface="微软雅黑" panose="020B0503020204020204" charset="-122"/>
                </a:rPr>
                <a:t> </a:t>
              </a:r>
              <a:br>
                <a:rPr lang="zh-CN" altLang="en-US" sz="1800" b="0">
                  <a:solidFill>
                    <a:schemeClr val="tx2"/>
                  </a:solidFill>
                  <a:latin typeface="微软雅黑" panose="020B0503020204020204" charset="-122"/>
                  <a:ea typeface="微软雅黑" panose="020B0503020204020204" charset="-122"/>
                  <a:cs typeface="微软雅黑" panose="020B0503020204020204" charset="-122"/>
                </a:rPr>
              </a:br>
              <a:r>
                <a:rPr kumimoji="0" lang="zh-CN" altLang="en-US" sz="1800" b="0" i="0" u="none" strike="noStrike" kern="0" cap="all" spc="0" normalizeH="0" baseline="0" noProof="1">
                  <a:solidFill>
                    <a:schemeClr val="tx2"/>
                  </a:solidFill>
                  <a:latin typeface="微软雅黑" panose="020B0503020204020204" charset="-122"/>
                  <a:ea typeface="微软雅黑" panose="020B0503020204020204" charset="-122"/>
                  <a:cs typeface="微软雅黑" panose="020B0503020204020204" charset="-122"/>
                </a:rPr>
                <a:t>投资保险又称政治风险保险，主要承保投资者的投资和已赚取的收益因承保的政治风险而遭受的损失。开展投资保险的主要目的是</a:t>
              </a:r>
              <a:r>
                <a:rPr kumimoji="0" lang="zh-CN" altLang="en-US" sz="1800" b="0" i="0" u="none" strike="noStrike" kern="0" cap="all" spc="0" normalizeH="0" baseline="0" noProof="1">
                  <a:solidFill>
                    <a:srgbClr val="FF0000"/>
                  </a:solidFill>
                  <a:latin typeface="微软雅黑" panose="020B0503020204020204" charset="-122"/>
                  <a:ea typeface="微软雅黑" panose="020B0503020204020204" charset="-122"/>
                  <a:cs typeface="微软雅黑" panose="020B0503020204020204" charset="-122"/>
                </a:rPr>
                <a:t>为了鼓励资本输出</a:t>
              </a:r>
              <a:r>
                <a:rPr kumimoji="0" lang="zh-CN" altLang="en-US" sz="1800" b="0" i="0" u="none" strike="noStrike" kern="0" cap="all" spc="0" normalizeH="0" baseline="0" noProof="1">
                  <a:solidFill>
                    <a:schemeClr val="tx2"/>
                  </a:solidFill>
                  <a:latin typeface="微软雅黑" panose="020B0503020204020204" charset="-122"/>
                  <a:ea typeface="微软雅黑" panose="020B0503020204020204" charset="-122"/>
                  <a:cs typeface="微软雅黑" panose="020B0503020204020204" charset="-122"/>
                </a:rPr>
                <a:t>。</a:t>
              </a:r>
              <a:endParaRPr kumimoji="0" lang="zh-CN" altLang="en-US" sz="1800" b="0" i="0" u="none" strike="noStrike" kern="0" cap="all" spc="0" normalizeH="0" baseline="0" noProof="1">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46082" name="文本占位符 3"/>
            <p:cNvSpPr>
              <a:spLocks noGrp="true"/>
            </p:cNvSpPr>
            <p:nvPr/>
          </p:nvSpPr>
          <p:spPr>
            <a:xfrm>
              <a:off x="873" y="2244"/>
              <a:ext cx="12240" cy="2764"/>
            </a:xfrm>
            <a:prstGeom prst="rect">
              <a:avLst/>
            </a:prstGeom>
            <a:noFill/>
            <a:ln w="9525">
              <a:noFill/>
            </a:ln>
          </p:spPr>
          <p:txBody>
            <a:bodyPr anchor="b" anchorCtr="false"/>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r>
                <a:rPr lang="zh-CN" altLang="en-US">
                  <a:latin typeface="微软雅黑" panose="020B0503020204020204" charset="-122"/>
                  <a:ea typeface="微软雅黑" panose="020B0503020204020204" charset="-122"/>
                  <a:cs typeface="微软雅黑" panose="020B0503020204020204" charset="-122"/>
                </a:rPr>
                <a:t>信用保险业务(credit insurance)是指权利人向保险人投保债务人的信用风险的一种保险，是一项企业用于风险管理的保险产品，其主要功能是</a:t>
              </a:r>
              <a:r>
                <a:rPr lang="zh-CN" altLang="en-US">
                  <a:solidFill>
                    <a:srgbClr val="FF0000"/>
                  </a:solidFill>
                  <a:latin typeface="微软雅黑" panose="020B0503020204020204" charset="-122"/>
                  <a:ea typeface="微软雅黑" panose="020B0503020204020204" charset="-122"/>
                  <a:cs typeface="微软雅黑" panose="020B0503020204020204" charset="-122"/>
                </a:rPr>
                <a:t>保障企业应收账款的安全</a:t>
              </a:r>
              <a:r>
                <a:rPr lang="zh-CN" altLang="en-US">
                  <a:latin typeface="微软雅黑" panose="020B0503020204020204" charset="-122"/>
                  <a:ea typeface="微软雅黑" panose="020B0503020204020204" charset="-122"/>
                  <a:cs typeface="微软雅黑" panose="020B0503020204020204" charset="-122"/>
                </a:rPr>
                <a:t>。其原理是</a:t>
              </a:r>
              <a:r>
                <a:rPr lang="zh-CN" altLang="en-US">
                  <a:solidFill>
                    <a:srgbClr val="FF0000"/>
                  </a:solidFill>
                  <a:latin typeface="微软雅黑" panose="020B0503020204020204" charset="-122"/>
                  <a:ea typeface="微软雅黑" panose="020B0503020204020204" charset="-122"/>
                  <a:cs typeface="微软雅黑" panose="020B0503020204020204" charset="-122"/>
                </a:rPr>
                <a:t>把债务人的保证责任转移给保险人</a:t>
              </a:r>
              <a:r>
                <a:rPr lang="zh-CN" altLang="en-US">
                  <a:latin typeface="微软雅黑" panose="020B0503020204020204" charset="-122"/>
                  <a:ea typeface="微软雅黑" panose="020B0503020204020204" charset="-122"/>
                  <a:cs typeface="微软雅黑" panose="020B0503020204020204" charset="-122"/>
                </a:rPr>
                <a:t>，当债务人不能履行其义务时，由保险人承担赔偿责任。</a:t>
              </a:r>
              <a:endParaRPr lang="zh-CN" altLang="en-US">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（六）信用担保</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7106" name="文本占位符 3"/>
          <p:cNvSpPr>
            <a:spLocks noGrp="true"/>
          </p:cNvSpPr>
          <p:nvPr/>
        </p:nvSpPr>
        <p:spPr>
          <a:xfrm>
            <a:off x="2184400" y="1974850"/>
            <a:ext cx="7940675" cy="3144520"/>
          </a:xfrm>
          <a:prstGeom prst="rect">
            <a:avLst/>
          </a:prstGeom>
          <a:noFill/>
          <a:ln w="9525">
            <a:noFill/>
          </a:ln>
        </p:spPr>
        <p:txBody>
          <a:bodyPr anchor="b" anchorCtr="false"/>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endParaRPr lang="zh-CN" altLang="en-US">
              <a:solidFill>
                <a:schemeClr val="tx2"/>
              </a:solidFill>
              <a:latin typeface="微软雅黑" panose="020B0503020204020204" charset="-122"/>
              <a:ea typeface="微软雅黑" panose="020B0503020204020204" charset="-122"/>
              <a:cs typeface="+mn-cs"/>
            </a:endParaRPr>
          </a:p>
          <a:p>
            <a:r>
              <a:rPr lang="zh-CN" altLang="en-US">
                <a:solidFill>
                  <a:schemeClr val="tx2"/>
                </a:solidFill>
                <a:latin typeface="微软雅黑" panose="020B0503020204020204" charset="-122"/>
                <a:ea typeface="微软雅黑" panose="020B0503020204020204" charset="-122"/>
                <a:cs typeface="+mn-cs"/>
              </a:rPr>
              <a:t>信用担保是指</a:t>
            </a:r>
            <a:r>
              <a:rPr lang="zh-CN" altLang="en-US">
                <a:solidFill>
                  <a:srgbClr val="FF0000"/>
                </a:solidFill>
                <a:latin typeface="微软雅黑" panose="020B0503020204020204" charset="-122"/>
                <a:ea typeface="微软雅黑" panose="020B0503020204020204" charset="-122"/>
                <a:cs typeface="+mn-cs"/>
              </a:rPr>
              <a:t>担保机构</a:t>
            </a:r>
            <a:r>
              <a:rPr lang="zh-CN" altLang="en-US">
                <a:solidFill>
                  <a:schemeClr val="tx2"/>
                </a:solidFill>
                <a:latin typeface="微软雅黑" panose="020B0503020204020204" charset="-122"/>
                <a:ea typeface="微软雅黑" panose="020B0503020204020204" charset="-122"/>
                <a:cs typeface="+mn-cs"/>
              </a:rPr>
              <a:t>以</a:t>
            </a:r>
            <a:r>
              <a:rPr lang="zh-CN" altLang="en-US">
                <a:solidFill>
                  <a:srgbClr val="FF0000"/>
                </a:solidFill>
                <a:latin typeface="微软雅黑" panose="020B0503020204020204" charset="-122"/>
                <a:ea typeface="微软雅黑" panose="020B0503020204020204" charset="-122"/>
                <a:cs typeface="+mn-cs"/>
              </a:rPr>
              <a:t>保证</a:t>
            </a:r>
            <a:r>
              <a:rPr lang="zh-CN" altLang="en-US">
                <a:solidFill>
                  <a:schemeClr val="tx2"/>
                </a:solidFill>
                <a:latin typeface="微软雅黑" panose="020B0503020204020204" charset="-122"/>
                <a:ea typeface="微软雅黑" panose="020B0503020204020204" charset="-122"/>
                <a:cs typeface="+mn-cs"/>
              </a:rPr>
              <a:t>的方式向担保对象提供的承诺，在担保对象不能依约履行债务时，由担保机构承担合同约定的担保责任。</a:t>
            </a:r>
            <a:endParaRPr lang="zh-CN" altLang="en-US">
              <a:solidFill>
                <a:schemeClr val="tx2"/>
              </a:solidFill>
              <a:latin typeface="微软雅黑" panose="020B0503020204020204" charset="-122"/>
              <a:ea typeface="微软雅黑" panose="020B0503020204020204" charset="-122"/>
              <a:cs typeface="+mn-cs"/>
            </a:endParaRPr>
          </a:p>
          <a:p>
            <a:r>
              <a:rPr lang="zh-CN" altLang="en-US">
                <a:solidFill>
                  <a:schemeClr val="tx2"/>
                </a:solidFill>
                <a:latin typeface="微软雅黑" panose="020B0503020204020204" charset="-122"/>
                <a:ea typeface="微软雅黑" panose="020B0503020204020204" charset="-122"/>
                <a:cs typeface="+mn-cs"/>
              </a:rPr>
              <a:t>信用担保产品包括融资担保、交易担保、税收担保、司法担保、特别担保等类型。</a:t>
            </a:r>
            <a:endParaRPr lang="zh-CN" altLang="en-US">
              <a:solidFill>
                <a:schemeClr val="tx2"/>
              </a:solidFill>
              <a:latin typeface="微软雅黑" panose="020B0503020204020204" charset="-122"/>
              <a:ea typeface="微软雅黑" panose="020B0503020204020204" charset="-122"/>
              <a:cs typeface="+mn-cs"/>
            </a:endParaRPr>
          </a:p>
          <a:p>
            <a:r>
              <a:rPr lang="zh-CN" altLang="en-US">
                <a:solidFill>
                  <a:schemeClr val="tx2"/>
                </a:solidFill>
                <a:latin typeface="微软雅黑" panose="020B0503020204020204" charset="-122"/>
                <a:ea typeface="微软雅黑" panose="020B0503020204020204" charset="-122"/>
                <a:cs typeface="+mn-cs"/>
              </a:rPr>
              <a:t>信用担保适用于</a:t>
            </a:r>
            <a:r>
              <a:rPr lang="zh-CN" altLang="en-US">
                <a:solidFill>
                  <a:srgbClr val="FF0000"/>
                </a:solidFill>
                <a:latin typeface="微软雅黑" panose="020B0503020204020204" charset="-122"/>
                <a:ea typeface="微软雅黑" panose="020B0503020204020204" charset="-122"/>
                <a:cs typeface="+mn-cs"/>
              </a:rPr>
              <a:t>市场前景较好、经营较稳定、具有履约意愿、缺乏信用记录和抵押物的企</a:t>
            </a:r>
            <a:r>
              <a:rPr lang="zh-CN" altLang="en-US">
                <a:solidFill>
                  <a:schemeClr val="tx2"/>
                </a:solidFill>
                <a:latin typeface="微软雅黑" panose="020B0503020204020204" charset="-122"/>
                <a:ea typeface="微软雅黑" panose="020B0503020204020204" charset="-122"/>
                <a:cs typeface="+mn-cs"/>
              </a:rPr>
              <a:t>业，特别是中小企业，能帮助这些企业</a:t>
            </a:r>
            <a:r>
              <a:rPr lang="zh-CN" altLang="en-US">
                <a:solidFill>
                  <a:srgbClr val="FF0000"/>
                </a:solidFill>
                <a:latin typeface="微软雅黑" panose="020B0503020204020204" charset="-122"/>
                <a:ea typeface="微软雅黑" panose="020B0503020204020204" charset="-122"/>
                <a:cs typeface="+mn-cs"/>
              </a:rPr>
              <a:t>获得银行融资支持</a:t>
            </a:r>
            <a:r>
              <a:rPr lang="zh-CN" altLang="en-US">
                <a:solidFill>
                  <a:schemeClr val="tx2"/>
                </a:solidFill>
                <a:latin typeface="微软雅黑" panose="020B0503020204020204" charset="-122"/>
                <a:ea typeface="微软雅黑" panose="020B0503020204020204" charset="-122"/>
                <a:cs typeface="+mn-cs"/>
              </a:rPr>
              <a:t>。</a:t>
            </a:r>
            <a:endParaRPr lang="zh-CN" altLang="en-US">
              <a:solidFill>
                <a:schemeClr val="tx2"/>
              </a:solidFill>
              <a:latin typeface="微软雅黑" panose="020B0503020204020204" charset="-122"/>
              <a:ea typeface="微软雅黑" panose="020B0503020204020204" charset="-122"/>
              <a:cs typeface="+mn-cs"/>
            </a:endParaRPr>
          </a:p>
          <a:p>
            <a:r>
              <a:rPr lang="zh-CN" altLang="en-US">
                <a:solidFill>
                  <a:schemeClr val="tx2"/>
                </a:solidFill>
                <a:latin typeface="微软雅黑" panose="020B0503020204020204" charset="-122"/>
                <a:ea typeface="微软雅黑" panose="020B0503020204020204" charset="-122"/>
                <a:cs typeface="+mn-cs"/>
              </a:rPr>
              <a:t>信用担保机构在承接信用担保业务时，要加强对担保项目的审查、评估与后期监督，同时采取反担保、再担保措施，降低担保风险。</a:t>
            </a:r>
            <a:endParaRPr lang="zh-CN" altLang="en-US">
              <a:solidFill>
                <a:schemeClr val="tx2"/>
              </a:solidFill>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（七）福费廷</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67523" y="1569403"/>
            <a:ext cx="8250237" cy="4400550"/>
            <a:chOff x="1238" y="2313"/>
            <a:chExt cx="12992" cy="6930"/>
          </a:xfrm>
        </p:grpSpPr>
        <p:grpSp>
          <p:nvGrpSpPr>
            <p:cNvPr id="48133" name="Group 5"/>
            <p:cNvGrpSpPr/>
            <p:nvPr/>
          </p:nvGrpSpPr>
          <p:grpSpPr>
            <a:xfrm>
              <a:off x="7903" y="2313"/>
              <a:ext cx="6205" cy="6810"/>
              <a:chOff x="2655" y="907"/>
              <a:chExt cx="2245" cy="2669"/>
            </a:xfrm>
          </p:grpSpPr>
          <p:sp>
            <p:nvSpPr>
              <p:cNvPr id="8" name="Rectangle 6"/>
              <p:cNvSpPr>
                <a:spLocks noChangeArrowheads="true"/>
              </p:cNvSpPr>
              <p:nvPr/>
            </p:nvSpPr>
            <p:spPr bwMode="auto">
              <a:xfrm>
                <a:off x="2655" y="907"/>
                <a:ext cx="2245" cy="2669"/>
              </a:xfrm>
              <a:prstGeom prst="rect">
                <a:avLst/>
              </a:prstGeom>
              <a:solidFill>
                <a:schemeClr val="bg1">
                  <a:lumMod val="50000"/>
                </a:schemeClr>
              </a:solid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8135" name="Rectangle 7"/>
              <p:cNvSpPr/>
              <p:nvPr/>
            </p:nvSpPr>
            <p:spPr>
              <a:xfrm>
                <a:off x="2655" y="907"/>
                <a:ext cx="2245" cy="365"/>
              </a:xfrm>
              <a:prstGeom prst="rect">
                <a:avLst/>
              </a:prstGeom>
              <a:solidFill>
                <a:srgbClr val="00B050"/>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48136" name="Group 10"/>
            <p:cNvGrpSpPr/>
            <p:nvPr/>
          </p:nvGrpSpPr>
          <p:grpSpPr>
            <a:xfrm>
              <a:off x="1238" y="2313"/>
              <a:ext cx="6205" cy="6810"/>
              <a:chOff x="2655" y="907"/>
              <a:chExt cx="2245" cy="2669"/>
            </a:xfrm>
          </p:grpSpPr>
          <p:sp>
            <p:nvSpPr>
              <p:cNvPr id="13" name="Rectangle 11"/>
              <p:cNvSpPr>
                <a:spLocks noChangeArrowheads="true"/>
              </p:cNvSpPr>
              <p:nvPr/>
            </p:nvSpPr>
            <p:spPr bwMode="auto">
              <a:xfrm>
                <a:off x="2655" y="907"/>
                <a:ext cx="2245" cy="2669"/>
              </a:xfrm>
              <a:prstGeom prst="rect">
                <a:avLst/>
              </a:prstGeom>
              <a:solidFill>
                <a:schemeClr val="bg1">
                  <a:lumMod val="50000"/>
                </a:schemeClr>
              </a:solid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8138" name="Rectangle 12"/>
              <p:cNvSpPr/>
              <p:nvPr/>
            </p:nvSpPr>
            <p:spPr>
              <a:xfrm>
                <a:off x="2655" y="907"/>
                <a:ext cx="2245" cy="365"/>
              </a:xfrm>
              <a:prstGeom prst="rect">
                <a:avLst/>
              </a:prstGeom>
              <a:solidFill>
                <a:srgbClr val="00B050"/>
              </a:solidFill>
              <a:ln w="9525" cap="flat" cmpd="sng">
                <a:solidFill>
                  <a:schemeClr val="tx1"/>
                </a:solidFill>
                <a:prstDash val="solid"/>
                <a:miter/>
                <a:headEnd type="none" w="med" len="med"/>
                <a:tailEnd type="none" w="med" len="med"/>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48139" name="矩形 16"/>
            <p:cNvSpPr/>
            <p:nvPr/>
          </p:nvSpPr>
          <p:spPr>
            <a:xfrm>
              <a:off x="1238" y="3245"/>
              <a:ext cx="6205" cy="3758"/>
            </a:xfrm>
            <a:prstGeom prst="rect">
              <a:avLst/>
            </a:prstGeom>
            <a:noFill/>
            <a:ln w="9525">
              <a:noFill/>
            </a:ln>
          </p:spPr>
          <p:txBody>
            <a:bodyPr anchor="t" anchorCtr="false">
              <a:spAutoFit/>
            </a:bodyPr>
            <a:p>
              <a:pPr>
                <a:lnSpc>
                  <a:spcPts val="2600"/>
                </a:lnSpc>
                <a:spcBef>
                  <a:spcPct val="20000"/>
                </a:spcBef>
                <a:buClr>
                  <a:schemeClr val="hlink"/>
                </a:buClr>
              </a:pPr>
              <a:r>
                <a:rPr lang="zh-CN" altLang="zh-CN" sz="2000" dirty="0">
                  <a:solidFill>
                    <a:srgbClr val="FFFF00"/>
                  </a:solidFill>
                  <a:latin typeface="微软雅黑" panose="020B0503020204020204" charset="-122"/>
                  <a:ea typeface="微软雅黑" panose="020B0503020204020204" charset="-122"/>
                  <a:cs typeface="微软雅黑" panose="020B0503020204020204" charset="-122"/>
                </a:rPr>
                <a:t>福费廷（</a:t>
              </a:r>
              <a:r>
                <a:rPr lang="en-US" altLang="zh-CN" sz="2000" err="1">
                  <a:solidFill>
                    <a:srgbClr val="FFFF00"/>
                  </a:solidFill>
                  <a:latin typeface="微软雅黑" panose="020B0503020204020204" charset="-122"/>
                  <a:ea typeface="微软雅黑" panose="020B0503020204020204" charset="-122"/>
                  <a:cs typeface="微软雅黑" panose="020B0503020204020204" charset="-122"/>
                </a:rPr>
                <a:t>Forfaiting</a:t>
              </a:r>
              <a:r>
                <a:rPr lang="zh-CN" altLang="zh-CN" sz="2000" dirty="0">
                  <a:solidFill>
                    <a:srgbClr val="FFFF00"/>
                  </a:solidFill>
                  <a:latin typeface="微软雅黑" panose="020B0503020204020204" charset="-122"/>
                  <a:ea typeface="微软雅黑" panose="020B0503020204020204" charset="-122"/>
                  <a:cs typeface="微软雅黑" panose="020B0503020204020204" charset="-122"/>
                </a:rPr>
                <a:t>）业务是改善出口商现金流和财务报表的</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无追索权融资方式</a:t>
              </a:r>
              <a:r>
                <a:rPr lang="zh-CN" altLang="zh-CN" sz="2000" dirty="0">
                  <a:solidFill>
                    <a:srgbClr val="FFFF00"/>
                  </a:solidFill>
                  <a:latin typeface="微软雅黑" panose="020B0503020204020204" charset="-122"/>
                  <a:ea typeface="微软雅黑" panose="020B0503020204020204" charset="-122"/>
                  <a:cs typeface="微软雅黑" panose="020B0503020204020204" charset="-122"/>
                </a:rPr>
                <a:t>。</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包买商</a:t>
              </a:r>
              <a:r>
                <a:rPr lang="zh-CN" altLang="zh-CN" sz="2000" dirty="0">
                  <a:solidFill>
                    <a:srgbClr val="FFFF00"/>
                  </a:solidFill>
                  <a:latin typeface="微软雅黑" panose="020B0503020204020204" charset="-122"/>
                  <a:ea typeface="微软雅黑" panose="020B0503020204020204" charset="-122"/>
                  <a:cs typeface="微软雅黑" panose="020B0503020204020204" charset="-122"/>
                </a:rPr>
                <a:t>从</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出口商</a:t>
              </a:r>
              <a:r>
                <a:rPr lang="zh-CN" altLang="zh-CN" sz="2000" dirty="0">
                  <a:solidFill>
                    <a:srgbClr val="FFFF00"/>
                  </a:solidFill>
                  <a:latin typeface="微软雅黑" panose="020B0503020204020204" charset="-122"/>
                  <a:ea typeface="微软雅黑" panose="020B0503020204020204" charset="-122"/>
                  <a:cs typeface="微软雅黑" panose="020B0503020204020204" charset="-122"/>
                </a:rPr>
                <a:t>那里无追索地购买</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已经承兑的</a:t>
              </a:r>
              <a:r>
                <a:rPr lang="zh-CN" altLang="zh-CN" sz="2000" dirty="0">
                  <a:solidFill>
                    <a:srgbClr val="FFFF00"/>
                  </a:solidFill>
                  <a:latin typeface="微软雅黑" panose="020B0503020204020204" charset="-122"/>
                  <a:ea typeface="微软雅黑" panose="020B0503020204020204" charset="-122"/>
                  <a:cs typeface="微软雅黑" panose="020B0503020204020204" charset="-122"/>
                </a:rPr>
                <a:t>、并通常由</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进口商所在地</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银行</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担保</a:t>
              </a:r>
              <a:r>
                <a:rPr lang="zh-CN" altLang="zh-CN" sz="2000" dirty="0">
                  <a:solidFill>
                    <a:srgbClr val="FFFF00"/>
                  </a:solidFill>
                  <a:latin typeface="微软雅黑" panose="020B0503020204020204" charset="-122"/>
                  <a:ea typeface="微软雅黑" panose="020B0503020204020204" charset="-122"/>
                  <a:cs typeface="微软雅黑" panose="020B0503020204020204" charset="-122"/>
                </a:rPr>
                <a:t>的</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远期汇票或本票</a:t>
              </a:r>
              <a:r>
                <a:rPr lang="zh-CN" altLang="zh-CN" sz="2000" dirty="0">
                  <a:solidFill>
                    <a:srgbClr val="FFFF00"/>
                  </a:solidFill>
                  <a:latin typeface="微软雅黑" panose="020B0503020204020204" charset="-122"/>
                  <a:ea typeface="微软雅黑" panose="020B0503020204020204" charset="-122"/>
                  <a:cs typeface="微软雅黑" panose="020B0503020204020204" charset="-122"/>
                </a:rPr>
                <a:t>的业务就叫做</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包买票据，音译为福费廷</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20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8140" name="矩形 17"/>
            <p:cNvSpPr/>
            <p:nvPr/>
          </p:nvSpPr>
          <p:spPr>
            <a:xfrm>
              <a:off x="7768" y="3385"/>
              <a:ext cx="6462" cy="5858"/>
            </a:xfrm>
            <a:prstGeom prst="rect">
              <a:avLst/>
            </a:prstGeom>
            <a:noFill/>
            <a:ln w="9525">
              <a:noFill/>
            </a:ln>
          </p:spPr>
          <p:txBody>
            <a:bodyPr anchor="t" anchorCtr="false">
              <a:spAutoFit/>
            </a:bodyPr>
            <a:p>
              <a:pPr>
                <a:lnSpc>
                  <a:spcPts val="2600"/>
                </a:lnSpc>
                <a:spcBef>
                  <a:spcPct val="20000"/>
                </a:spcBef>
                <a:buClr>
                  <a:schemeClr val="hlink"/>
                </a:buClr>
              </a:pPr>
              <a:r>
                <a:rPr lang="zh-CN" altLang="zh-CN" sz="2000" dirty="0">
                  <a:solidFill>
                    <a:srgbClr val="FFFF00"/>
                  </a:solidFill>
                  <a:latin typeface="微软雅黑" panose="020B0503020204020204" charset="-122"/>
                  <a:ea typeface="微软雅黑" panose="020B0503020204020204" charset="-122"/>
                  <a:cs typeface="微软雅黑" panose="020B0503020204020204" charset="-122"/>
                </a:rPr>
                <a:t>特点是远期票据应</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产生于</a:t>
              </a:r>
              <a:r>
                <a:rPr lang="zh-CN" altLang="zh-CN" sz="2000" dirty="0">
                  <a:solidFill>
                    <a:srgbClr val="FFFF00"/>
                  </a:solidFill>
                  <a:latin typeface="微软雅黑" panose="020B0503020204020204" charset="-122"/>
                  <a:ea typeface="微软雅黑" panose="020B0503020204020204" charset="-122"/>
                  <a:cs typeface="微软雅黑" panose="020B0503020204020204" charset="-122"/>
                </a:rPr>
                <a:t>销售货物或提供技术服务的</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正当</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贸易</a:t>
              </a:r>
              <a:r>
                <a:rPr lang="zh-CN" altLang="zh-CN" sz="2000" dirty="0">
                  <a:solidFill>
                    <a:srgbClr val="FFFF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FFFF00"/>
                  </a:solidFill>
                  <a:latin typeface="微软雅黑" panose="020B0503020204020204" charset="-122"/>
                  <a:ea typeface="微软雅黑" panose="020B0503020204020204" charset="-122"/>
                  <a:cs typeface="微软雅黑" panose="020B0503020204020204" charset="-122"/>
                </a:rPr>
                <a:t>续</a:t>
              </a:r>
              <a:r>
                <a:rPr lang="zh-CN" altLang="zh-CN" sz="2000" dirty="0">
                  <a:solidFill>
                    <a:srgbClr val="FFFF00"/>
                  </a:solidFill>
                  <a:latin typeface="微软雅黑" panose="020B0503020204020204" charset="-122"/>
                  <a:ea typeface="微软雅黑" panose="020B0503020204020204" charset="-122"/>
                  <a:cs typeface="微软雅黑" panose="020B0503020204020204" charset="-122"/>
                </a:rPr>
                <a:t>做包买票据业务后，</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出口商放弃对所出售债权凭证的一切权益</a:t>
              </a:r>
              <a:r>
                <a:rPr lang="zh-CN" altLang="zh-CN" sz="2000" dirty="0">
                  <a:solidFill>
                    <a:srgbClr val="FFFF00"/>
                  </a:solidFill>
                  <a:latin typeface="微软雅黑" panose="020B0503020204020204" charset="-122"/>
                  <a:ea typeface="微软雅黑" panose="020B0503020204020204" charset="-122"/>
                  <a:cs typeface="微软雅黑" panose="020B0503020204020204" charset="-122"/>
                </a:rPr>
                <a:t>，将收取债款的权利、风险和责任转嫁给包买商，</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而银行作为包买商也必须放弃对出口商的追索权</a:t>
              </a:r>
              <a:r>
                <a:rPr lang="zh-CN" altLang="zh-CN" sz="2000" dirty="0">
                  <a:solidFill>
                    <a:srgbClr val="FFFF00"/>
                  </a:solidFill>
                  <a:latin typeface="微软雅黑" panose="020B0503020204020204" charset="-122"/>
                  <a:ea typeface="微软雅黑" panose="020B0503020204020204" charset="-122"/>
                  <a:cs typeface="微软雅黑" panose="020B0503020204020204" charset="-122"/>
                </a:rPr>
                <a:t>；出口商在背书转让债权凭证的票据时均加注“无</a:t>
              </a:r>
              <a:r>
                <a:rPr lang="zh-CN" altLang="en-US" sz="2000" dirty="0">
                  <a:solidFill>
                    <a:srgbClr val="FFFF00"/>
                  </a:solidFill>
                  <a:latin typeface="微软雅黑" panose="020B0503020204020204" charset="-122"/>
                  <a:ea typeface="微软雅黑" panose="020B0503020204020204" charset="-122"/>
                  <a:cs typeface="微软雅黑" panose="020B0503020204020204" charset="-122"/>
                </a:rPr>
                <a:t>追索权</a:t>
              </a:r>
              <a:r>
                <a:rPr lang="zh-CN" altLang="zh-CN" sz="2000" dirty="0">
                  <a:solidFill>
                    <a:srgbClr val="FFFF00"/>
                  </a:solidFill>
                  <a:latin typeface="微软雅黑" panose="020B0503020204020204" charset="-122"/>
                  <a:ea typeface="微软雅黑" panose="020B0503020204020204" charset="-122"/>
                  <a:cs typeface="微软雅黑" panose="020B0503020204020204" charset="-122"/>
                </a:rPr>
                <a:t>”字样（</a:t>
              </a:r>
              <a:r>
                <a:rPr lang="en-US" altLang="zh-CN" sz="2000">
                  <a:solidFill>
                    <a:srgbClr val="FFFF00"/>
                  </a:solidFill>
                  <a:latin typeface="微软雅黑" panose="020B0503020204020204" charset="-122"/>
                  <a:ea typeface="微软雅黑" panose="020B0503020204020204" charset="-122"/>
                  <a:cs typeface="微软雅黑" panose="020B0503020204020204" charset="-122"/>
                </a:rPr>
                <a:t>Without Recourse</a:t>
              </a:r>
              <a:r>
                <a:rPr lang="zh-CN" altLang="zh-CN" sz="2000" dirty="0">
                  <a:solidFill>
                    <a:srgbClr val="FFFF00"/>
                  </a:solidFill>
                  <a:latin typeface="微软雅黑" panose="020B0503020204020204" charset="-122"/>
                  <a:ea typeface="微软雅黑" panose="020B0503020204020204" charset="-122"/>
                  <a:cs typeface="微软雅黑" panose="020B0503020204020204" charset="-122"/>
                </a:rPr>
                <a:t>）从而将收取债款的权利、风险和责任转嫁给包买商。</a:t>
              </a:r>
              <a:endParaRPr lang="zh-CN" altLang="zh-CN" sz="2000" dirty="0">
                <a:solidFill>
                  <a:srgbClr val="FFFF00"/>
                </a:solidFill>
                <a:latin typeface="微软雅黑" panose="020B0503020204020204" charset="-122"/>
                <a:ea typeface="微软雅黑" panose="020B0503020204020204" charset="-122"/>
                <a:cs typeface="微软雅黑" panose="020B0503020204020204" charset="-122"/>
              </a:endParaRPr>
            </a:p>
          </p:txBody>
        </p:sp>
        <p:sp>
          <p:nvSpPr>
            <p:cNvPr id="48141" name="矩形 18"/>
            <p:cNvSpPr/>
            <p:nvPr/>
          </p:nvSpPr>
          <p:spPr>
            <a:xfrm>
              <a:off x="1238" y="2473"/>
              <a:ext cx="6205" cy="608"/>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sz="2400" b="1" dirty="0">
                  <a:solidFill>
                    <a:srgbClr val="FFFF00"/>
                  </a:solidFill>
                  <a:latin typeface="微软雅黑" panose="020B0503020204020204" charset="-122"/>
                  <a:ea typeface="微软雅黑" panose="020B0503020204020204" charset="-122"/>
                </a:rPr>
                <a:t>福费廷</a:t>
              </a:r>
              <a:r>
                <a:rPr lang="zh-CN" altLang="en-US" sz="2400" b="1" dirty="0">
                  <a:solidFill>
                    <a:srgbClr val="FFFF00"/>
                  </a:solidFill>
                  <a:latin typeface="微软雅黑" panose="020B0503020204020204" charset="-122"/>
                  <a:ea typeface="微软雅黑" panose="020B0503020204020204" charset="-122"/>
                </a:rPr>
                <a:t>业务的概念</a:t>
              </a:r>
              <a:endParaRPr lang="zh-CN" altLang="en-US" sz="2400" b="1" dirty="0">
                <a:solidFill>
                  <a:srgbClr val="FFFF00"/>
                </a:solidFill>
                <a:latin typeface="微软雅黑" panose="020B0503020204020204" charset="-122"/>
                <a:ea typeface="微软雅黑" panose="020B0503020204020204" charset="-122"/>
              </a:endParaRPr>
            </a:p>
          </p:txBody>
        </p:sp>
        <p:sp>
          <p:nvSpPr>
            <p:cNvPr id="48142" name="矩形 19"/>
            <p:cNvSpPr/>
            <p:nvPr/>
          </p:nvSpPr>
          <p:spPr>
            <a:xfrm>
              <a:off x="7903" y="2465"/>
              <a:ext cx="6205" cy="608"/>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sz="2400" b="1" dirty="0">
                  <a:solidFill>
                    <a:srgbClr val="FFFF00"/>
                  </a:solidFill>
                  <a:latin typeface="微软雅黑" panose="020B0503020204020204" charset="-122"/>
                  <a:ea typeface="微软雅黑" panose="020B0503020204020204" charset="-122"/>
                </a:rPr>
                <a:t>福费廷</a:t>
              </a:r>
              <a:r>
                <a:rPr lang="zh-CN" altLang="en-US" sz="2400" b="1" dirty="0">
                  <a:solidFill>
                    <a:srgbClr val="FFFF00"/>
                  </a:solidFill>
                  <a:latin typeface="微软雅黑" panose="020B0503020204020204" charset="-122"/>
                  <a:ea typeface="微软雅黑" panose="020B0503020204020204" charset="-122"/>
                </a:rPr>
                <a:t>业务的特点</a:t>
              </a:r>
              <a:endParaRPr lang="zh-CN" altLang="en-US" sz="2400" b="1" dirty="0">
                <a:solidFill>
                  <a:srgbClr val="FFFF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（七）福费廷</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9157" name="矩形 6"/>
          <p:cNvSpPr/>
          <p:nvPr/>
        </p:nvSpPr>
        <p:spPr>
          <a:xfrm>
            <a:off x="2024380" y="1473835"/>
            <a:ext cx="8142605" cy="3910330"/>
          </a:xfrm>
          <a:prstGeom prst="rect">
            <a:avLst/>
          </a:prstGeom>
          <a:noFill/>
          <a:ln w="9525">
            <a:noFill/>
          </a:ln>
        </p:spPr>
        <p:txBody>
          <a:bodyPr wrap="square" anchor="t" anchorCtr="false">
            <a:spAutoFit/>
          </a:bodyPr>
          <a:p>
            <a:pPr>
              <a:lnSpc>
                <a:spcPct val="80000"/>
              </a:lnSpc>
              <a:spcBef>
                <a:spcPct val="20000"/>
              </a:spcBef>
              <a:buClr>
                <a:schemeClr val="hlink"/>
              </a:buClr>
            </a:pPr>
            <a:r>
              <a:rPr lang="zh-CN" altLang="zh-CN" sz="2400" b="1" dirty="0">
                <a:solidFill>
                  <a:srgbClr val="000000"/>
                </a:solidFill>
                <a:latin typeface="微软雅黑" panose="020B0503020204020204" charset="-122"/>
                <a:ea typeface="微软雅黑" panose="020B0503020204020204" charset="-122"/>
                <a:cs typeface="微软雅黑" panose="020B0503020204020204" charset="-122"/>
              </a:rPr>
              <a:t>福费廷业务</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提供的服务：</a:t>
            </a:r>
            <a:endParaRPr lang="en-US" altLang="zh-CN" b="1">
              <a:solidFill>
                <a:srgbClr val="000000"/>
              </a:solidFill>
              <a:latin typeface="微软雅黑" panose="020B0503020204020204" charset="-122"/>
              <a:ea typeface="微软雅黑" panose="020B0503020204020204" charset="-122"/>
              <a:cs typeface="微软雅黑" panose="020B0503020204020204" charset="-122"/>
            </a:endParaRPr>
          </a:p>
          <a:p>
            <a:pPr>
              <a:lnSpc>
                <a:spcPts val="3000"/>
              </a:lnSpc>
              <a:spcBef>
                <a:spcPct val="20000"/>
              </a:spcBef>
              <a:buClr>
                <a:schemeClr val="hlink"/>
              </a:buClr>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主要提供</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中长期贸易融资</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，利用这一融资方式的出口商应同意</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向进口商提供期限为</a:t>
            </a:r>
            <a:r>
              <a:rPr lang="en-US" altLang="zh-CN" sz="2000">
                <a:solidFill>
                  <a:srgbClr val="FF0000"/>
                </a:solidFill>
                <a:latin typeface="微软雅黑" panose="020B0503020204020204" charset="-122"/>
                <a:ea typeface="微软雅黑" panose="020B0503020204020204" charset="-122"/>
                <a:cs typeface="微软雅黑" panose="020B0503020204020204" charset="-122"/>
              </a:rPr>
              <a:t>6</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个月至</a:t>
            </a:r>
            <a:r>
              <a:rPr lang="en-US" altLang="zh-CN" sz="2000">
                <a:solidFill>
                  <a:srgbClr val="FF0000"/>
                </a:solidFill>
                <a:latin typeface="微软雅黑" panose="020B0503020204020204" charset="-122"/>
                <a:ea typeface="微软雅黑" panose="020B0503020204020204" charset="-122"/>
                <a:cs typeface="微软雅黑" panose="020B0503020204020204" charset="-122"/>
              </a:rPr>
              <a:t>5</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年甚至更长期限的贸易</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融资</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；同意进口商以分期付款的方式支付货款，以便汇票、本票或其他债权凭证按固定时间间隔依次出具，以满足福费廷业务需要。除非包买商同意，否则债权凭证必须由</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包买商接受的银行或其他机构无条件地、不可撤销地进行保付或提供独立的担保</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福费廷业务是一项高风险、高收益的业务，对银行来说，可带来可观的收益，但风险也较大；对企业和生产厂家来说，货物一出手，可立即拿到货款，占用资金时间很短，无风险可言。因此，银行做这种业务时，关键是</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必须选择资信十分好的进口地银行</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二、银行信用衍生产品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0181" name="组合 6"/>
          <p:cNvGrpSpPr/>
          <p:nvPr/>
        </p:nvGrpSpPr>
        <p:grpSpPr>
          <a:xfrm>
            <a:off x="3128963" y="1323023"/>
            <a:ext cx="6238875" cy="4860925"/>
            <a:chOff x="1981200" y="1619250"/>
            <a:chExt cx="6595330" cy="5178266"/>
          </a:xfrm>
        </p:grpSpPr>
        <p:sp>
          <p:nvSpPr>
            <p:cNvPr id="8" name="AutoShape 3"/>
            <p:cNvSpPr>
              <a:spLocks noChangeArrowheads="true"/>
            </p:cNvSpPr>
            <p:nvPr/>
          </p:nvSpPr>
          <p:spPr bwMode="gray">
            <a:xfrm rot="10800000">
              <a:off x="2229574" y="2381953"/>
              <a:ext cx="5991178" cy="2743027"/>
            </a:xfrm>
            <a:prstGeom prst="upArrow">
              <a:avLst>
                <a:gd name="adj1" fmla="val 57824"/>
                <a:gd name="adj2" fmla="val 54398"/>
              </a:avLst>
            </a:prstGeom>
            <a:gradFill rotWithShape="true">
              <a:gsLst>
                <a:gs pos="0">
                  <a:schemeClr val="bg2"/>
                </a:gs>
                <a:gs pos="100000">
                  <a:schemeClr val="bg2">
                    <a:gamma/>
                    <a:tint val="0"/>
                    <a:invGamma/>
                  </a:schemeClr>
                </a:gs>
              </a:gsLst>
              <a:lin ang="5400000" scaled="true"/>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 name="AutoShape 4"/>
            <p:cNvSpPr>
              <a:spLocks noChangeArrowheads="true"/>
            </p:cNvSpPr>
            <p:nvPr/>
          </p:nvSpPr>
          <p:spPr bwMode="gray">
            <a:xfrm>
              <a:off x="1981200" y="1619250"/>
              <a:ext cx="6273115" cy="574987"/>
            </a:xfrm>
            <a:prstGeom prst="roundRect">
              <a:avLst>
                <a:gd name="adj" fmla="val 50000"/>
              </a:avLst>
            </a:prstGeom>
            <a:gradFill rotWithShape="true">
              <a:gsLst>
                <a:gs pos="0">
                  <a:schemeClr val="hlink">
                    <a:alpha val="99001"/>
                  </a:schemeClr>
                </a:gs>
                <a:gs pos="50000">
                  <a:schemeClr val="hlink">
                    <a:gamma/>
                    <a:tint val="64314"/>
                    <a:invGamma/>
                  </a:schemeClr>
                </a:gs>
                <a:gs pos="100000">
                  <a:schemeClr val="hlink">
                    <a:alpha val="99001"/>
                  </a:schemeClr>
                </a:gs>
              </a:gsLst>
              <a:lin ang="0" scaled="true"/>
            </a:gradFill>
            <a:ln w="38100" algn="ctr">
              <a:solidFill>
                <a:srgbClr val="FFFFFF"/>
              </a:solidFill>
              <a:round/>
            </a:ln>
            <a:effectLst>
              <a:outerShdw dist="63500" dir="3187806" algn="ctr" rotWithShape="0">
                <a:srgbClr val="001D3A"/>
              </a:outerShdw>
            </a:effectLst>
          </p:spPr>
          <p:txBody>
            <a:bodyPr wrap="none" anchor="ctr"/>
            <a:lstStyle/>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银行信用衍生产品</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10" name="Text Box 5"/>
            <p:cNvSpPr txBox="true">
              <a:spLocks noChangeArrowheads="true"/>
            </p:cNvSpPr>
            <p:nvPr/>
          </p:nvSpPr>
          <p:spPr bwMode="gray">
            <a:xfrm>
              <a:off x="3073708" y="2540920"/>
              <a:ext cx="4301230" cy="1146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信用衍生产品是用来</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分离和转移信用风险的各种工具和技术</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的统称，主要指以</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贷款或债券的信用状况</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为</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基础资产</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衍生金融工具</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50185" name="Group 6"/>
            <p:cNvGrpSpPr/>
            <p:nvPr/>
          </p:nvGrpSpPr>
          <p:grpSpPr>
            <a:xfrm>
              <a:off x="2210014" y="4610101"/>
              <a:ext cx="1711325" cy="2138363"/>
              <a:chOff x="1189" y="2700"/>
              <a:chExt cx="995" cy="1347"/>
            </a:xfrm>
          </p:grpSpPr>
          <p:grpSp>
            <p:nvGrpSpPr>
              <p:cNvPr id="50186" name="Group 7"/>
              <p:cNvGrpSpPr/>
              <p:nvPr/>
            </p:nvGrpSpPr>
            <p:grpSpPr>
              <a:xfrm>
                <a:off x="1189" y="2700"/>
                <a:ext cx="936" cy="996"/>
                <a:chOff x="1441" y="1890"/>
                <a:chExt cx="1248" cy="1353"/>
              </a:xfrm>
            </p:grpSpPr>
            <p:grpSp>
              <p:nvGrpSpPr>
                <p:cNvPr id="50187" name="Group 8"/>
                <p:cNvGrpSpPr/>
                <p:nvPr/>
              </p:nvGrpSpPr>
              <p:grpSpPr>
                <a:xfrm>
                  <a:off x="1441" y="1890"/>
                  <a:ext cx="1248" cy="1353"/>
                  <a:chOff x="3116" y="2317"/>
                  <a:chExt cx="1680" cy="1754"/>
                </a:xfrm>
              </p:grpSpPr>
              <p:sp>
                <p:nvSpPr>
                  <p:cNvPr id="35" name="Oval 9"/>
                  <p:cNvSpPr>
                    <a:spLocks noChangeArrowheads="true"/>
                  </p:cNvSpPr>
                  <p:nvPr/>
                </p:nvSpPr>
                <p:spPr bwMode="gray">
                  <a:xfrm>
                    <a:off x="3114" y="2391"/>
                    <a:ext cx="1688" cy="1688"/>
                  </a:xfrm>
                  <a:prstGeom prst="ellipse">
                    <a:avLst/>
                  </a:prstGeom>
                  <a:gradFill rotWithShape="true">
                    <a:gsLst>
                      <a:gs pos="0">
                        <a:schemeClr val="accent2"/>
                      </a:gs>
                      <a:gs pos="100000">
                        <a:schemeClr val="accent2">
                          <a:gamma/>
                          <a:shade val="63529"/>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50189" name="Freeform 10"/>
                  <p:cNvSpPr/>
                  <p:nvPr/>
                </p:nvSpPr>
                <p:spPr>
                  <a:xfrm>
                    <a:off x="3304" y="2317"/>
                    <a:ext cx="1296" cy="634"/>
                  </a:xfrm>
                  <a:custGeom>
                    <a:avLst/>
                    <a:gdLst/>
                    <a:ahLst/>
                    <a:cxnLst>
                      <a:cxn ang="0">
                        <a:pos x="1074" y="126"/>
                      </a:cxn>
                      <a:cxn ang="0">
                        <a:pos x="1088" y="139"/>
                      </a:cxn>
                      <a:cxn ang="0">
                        <a:pos x="1091" y="151"/>
                      </a:cxn>
                      <a:cxn ang="0">
                        <a:pos x="1086" y="162"/>
                      </a:cxn>
                      <a:cxn ang="0">
                        <a:pos x="1072" y="171"/>
                      </a:cxn>
                      <a:cxn ang="0">
                        <a:pos x="1051" y="182"/>
                      </a:cxn>
                      <a:cxn ang="0">
                        <a:pos x="1023" y="190"/>
                      </a:cxn>
                      <a:cxn ang="0">
                        <a:pos x="988" y="197"/>
                      </a:cxn>
                      <a:cxn ang="0">
                        <a:pos x="948" y="204"/>
                      </a:cxn>
                      <a:cxn ang="0">
                        <a:pos x="902" y="209"/>
                      </a:cxn>
                      <a:cxn ang="0">
                        <a:pos x="852" y="214"/>
                      </a:cxn>
                      <a:cxn ang="0">
                        <a:pos x="799" y="216"/>
                      </a:cxn>
                      <a:cxn ang="0">
                        <a:pos x="740" y="221"/>
                      </a:cxn>
                      <a:cxn ang="0">
                        <a:pos x="681" y="222"/>
                      </a:cxn>
                      <a:cxn ang="0">
                        <a:pos x="657" y="223"/>
                      </a:cxn>
                      <a:cxn ang="0">
                        <a:pos x="393" y="223"/>
                      </a:cxn>
                      <a:cxn ang="0">
                        <a:pos x="389" y="223"/>
                      </a:cxn>
                      <a:cxn ang="0">
                        <a:pos x="337" y="222"/>
                      </a:cxn>
                      <a:cxn ang="0">
                        <a:pos x="287" y="221"/>
                      </a:cxn>
                      <a:cxn ang="0">
                        <a:pos x="240" y="218"/>
                      </a:cxn>
                      <a:cxn ang="0">
                        <a:pos x="195" y="215"/>
                      </a:cxn>
                      <a:cxn ang="0">
                        <a:pos x="155" y="212"/>
                      </a:cxn>
                      <a:cxn ang="0">
                        <a:pos x="118" y="207"/>
                      </a:cxn>
                      <a:cxn ang="0">
                        <a:pos x="82" y="203"/>
                      </a:cxn>
                      <a:cxn ang="0">
                        <a:pos x="57" y="198"/>
                      </a:cxn>
                      <a:cxn ang="0">
                        <a:pos x="29" y="191"/>
                      </a:cxn>
                      <a:cxn ang="0">
                        <a:pos x="18" y="183"/>
                      </a:cxn>
                      <a:cxn ang="0">
                        <a:pos x="6" y="174"/>
                      </a:cxn>
                      <a:cxn ang="0">
                        <a:pos x="0" y="164"/>
                      </a:cxn>
                      <a:cxn ang="0">
                        <a:pos x="0" y="163"/>
                      </a:cxn>
                      <a:cxn ang="0">
                        <a:pos x="4" y="151"/>
                      </a:cxn>
                      <a:cxn ang="0">
                        <a:pos x="16" y="140"/>
                      </a:cxn>
                      <a:cxn ang="0">
                        <a:pos x="41" y="116"/>
                      </a:cxn>
                      <a:cxn ang="0">
                        <a:pos x="76" y="93"/>
                      </a:cxn>
                      <a:cxn ang="0">
                        <a:pos x="122" y="74"/>
                      </a:cxn>
                      <a:cxn ang="0">
                        <a:pos x="169" y="54"/>
                      </a:cxn>
                      <a:cxn ang="0">
                        <a:pos x="223" y="38"/>
                      </a:cxn>
                      <a:cxn ang="0">
                        <a:pos x="282" y="26"/>
                      </a:cxn>
                      <a:cxn ang="0">
                        <a:pos x="342" y="14"/>
                      </a:cxn>
                      <a:cxn ang="0">
                        <a:pos x="411" y="7"/>
                      </a:cxn>
                      <a:cxn ang="0">
                        <a:pos x="480" y="4"/>
                      </a:cxn>
                      <a:cxn ang="0">
                        <a:pos x="551" y="0"/>
                      </a:cxn>
                      <a:cxn ang="0">
                        <a:pos x="551" y="0"/>
                      </a:cxn>
                      <a:cxn ang="0">
                        <a:pos x="627" y="4"/>
                      </a:cxn>
                      <a:cxn ang="0">
                        <a:pos x="700" y="7"/>
                      </a:cxn>
                      <a:cxn ang="0">
                        <a:pos x="770" y="16"/>
                      </a:cxn>
                      <a:cxn ang="0">
                        <a:pos x="835" y="28"/>
                      </a:cxn>
                      <a:cxn ang="0">
                        <a:pos x="894" y="43"/>
                      </a:cxn>
                      <a:cxn ang="0">
                        <a:pos x="949" y="61"/>
                      </a:cxn>
                      <a:cxn ang="0">
                        <a:pos x="998" y="80"/>
                      </a:cxn>
                      <a:cxn ang="0">
                        <a:pos x="1040" y="102"/>
                      </a:cxn>
                      <a:cxn ang="0">
                        <a:pos x="1074" y="126"/>
                      </a:cxn>
                      <a:cxn ang="0">
                        <a:pos x="1074" y="126"/>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true">
                    <a:gsLst>
                      <a:gs pos="0">
                        <a:srgbClr val="FFFFFF"/>
                      </a:gs>
                      <a:gs pos="100000">
                        <a:schemeClr val="accent2"/>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grpSp>
            <p:sp>
              <p:nvSpPr>
                <p:cNvPr id="34" name="Text Box 11"/>
                <p:cNvSpPr txBox="true">
                  <a:spLocks noChangeArrowheads="true"/>
                </p:cNvSpPr>
                <p:nvPr/>
              </p:nvSpPr>
              <p:spPr bwMode="gray">
                <a:xfrm>
                  <a:off x="1581" y="2329"/>
                  <a:ext cx="99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ctr" defTabSz="914400" eaLnBrk="0" hangingPunct="0">
                    <a:lnSpc>
                      <a:spcPct val="80000"/>
                    </a:lnSpc>
                    <a:spcBef>
                      <a:spcPct val="20000"/>
                    </a:spcBef>
                    <a:buClr>
                      <a:schemeClr val="hlink"/>
                    </a:buClr>
                    <a:buSzTx/>
                    <a:buFont typeface="Wingdings" panose="05000000000000000000" pitchFamily="2" charset="2"/>
                    <a:buNone/>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信用互换</a:t>
                  </a:r>
                  <a:endParaRPr kumimoji="0" lang="zh-CN" altLang="en-US" sz="20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sp>
            <p:nvSpPr>
              <p:cNvPr id="50191" name="Oval 12"/>
              <p:cNvSpPr/>
              <p:nvPr/>
            </p:nvSpPr>
            <p:spPr>
              <a:xfrm>
                <a:off x="1189" y="3771"/>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nchorCtr="false"/>
              <a:p>
                <a:pPr algn="ct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grpSp>
        <p:grpSp>
          <p:nvGrpSpPr>
            <p:cNvPr id="50192" name="Group 13"/>
            <p:cNvGrpSpPr/>
            <p:nvPr/>
          </p:nvGrpSpPr>
          <p:grpSpPr>
            <a:xfrm>
              <a:off x="4375239" y="4664076"/>
              <a:ext cx="1848916" cy="2116138"/>
              <a:chOff x="2448" y="2734"/>
              <a:chExt cx="1075" cy="1333"/>
            </a:xfrm>
          </p:grpSpPr>
          <p:grpSp>
            <p:nvGrpSpPr>
              <p:cNvPr id="50193" name="Group 14"/>
              <p:cNvGrpSpPr/>
              <p:nvPr/>
            </p:nvGrpSpPr>
            <p:grpSpPr>
              <a:xfrm>
                <a:off x="2462" y="2734"/>
                <a:ext cx="960" cy="1004"/>
                <a:chOff x="3216" y="2370"/>
                <a:chExt cx="1680" cy="1760"/>
              </a:xfrm>
            </p:grpSpPr>
            <p:sp>
              <p:nvSpPr>
                <p:cNvPr id="29" name="Oval 15"/>
                <p:cNvSpPr>
                  <a:spLocks noChangeArrowheads="true"/>
                </p:cNvSpPr>
                <p:nvPr/>
              </p:nvSpPr>
              <p:spPr bwMode="gray">
                <a:xfrm>
                  <a:off x="3216" y="2448"/>
                  <a:ext cx="1680" cy="1684"/>
                </a:xfrm>
                <a:prstGeom prst="ellipse">
                  <a:avLst/>
                </a:prstGeom>
                <a:gradFill rotWithShape="true">
                  <a:gsLst>
                    <a:gs pos="0">
                      <a:schemeClr val="hlink"/>
                    </a:gs>
                    <a:gs pos="100000">
                      <a:schemeClr val="hlink">
                        <a:gamma/>
                        <a:shade val="51373"/>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0" name="Freeform 16"/>
                <p:cNvSpPr/>
                <p:nvPr/>
              </p:nvSpPr>
              <p:spPr bwMode="gray">
                <a:xfrm>
                  <a:off x="3409" y="2364"/>
                  <a:ext cx="1296" cy="639"/>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true">
                  <a:gsLst>
                    <a:gs pos="0">
                      <a:schemeClr val="hlink">
                        <a:gamma/>
                        <a:tint val="0"/>
                        <a:invGamma/>
                      </a:schemeClr>
                    </a:gs>
                    <a:gs pos="100000">
                      <a:schemeClr val="hlink"/>
                    </a:gs>
                  </a:gsLst>
                  <a:lin ang="5400000" scaled="true"/>
                </a:gradFill>
                <a:ln>
                  <a:noFill/>
                </a:ln>
                <a:effectLst/>
                <a:extLst>
                  <a:ext uri="{91240B29-F687-4F45-9708-019B960494DF}">
                    <a14:hiddenLine xmlns:a14="http://schemas.microsoft.com/office/drawing/2010/main" w="0">
                      <a:solidFill>
                        <a:srgbClr val="000000"/>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sp>
            <p:nvSpPr>
              <p:cNvPr id="27" name="Text Box 17"/>
              <p:cNvSpPr txBox="true">
                <a:spLocks noChangeArrowheads="true"/>
              </p:cNvSpPr>
              <p:nvPr/>
            </p:nvSpPr>
            <p:spPr bwMode="gray">
              <a:xfrm>
                <a:off x="2448" y="3021"/>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0" hangingPunct="0">
                  <a:lnSpc>
                    <a:spcPct val="80000"/>
                  </a:lnSpc>
                  <a:spcBef>
                    <a:spcPct val="20000"/>
                  </a:spcBef>
                  <a:buClr>
                    <a:schemeClr val="hlink"/>
                  </a:buClr>
                  <a:buSzTx/>
                  <a:buFont typeface="Wingdings" panose="05000000000000000000" pitchFamily="2" charset="2"/>
                  <a:buNone/>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信用期权</a:t>
                </a:r>
                <a:endParaRPr kumimoji="0" lang="zh-CN" altLang="en-US" sz="20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
            <p:nvSpPr>
              <p:cNvPr id="50197" name="Oval 18"/>
              <p:cNvSpPr/>
              <p:nvPr/>
            </p:nvSpPr>
            <p:spPr>
              <a:xfrm>
                <a:off x="2528" y="3791"/>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nchorCtr="false"/>
              <a:p>
                <a:pPr algn="ct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grpSp>
        <p:grpSp>
          <p:nvGrpSpPr>
            <p:cNvPr id="50198" name="Group 19"/>
            <p:cNvGrpSpPr/>
            <p:nvPr/>
          </p:nvGrpSpPr>
          <p:grpSpPr>
            <a:xfrm>
              <a:off x="6790135" y="4602163"/>
              <a:ext cx="1649773" cy="1520825"/>
              <a:chOff x="3852" y="2695"/>
              <a:chExt cx="959" cy="958"/>
            </a:xfrm>
          </p:grpSpPr>
          <p:grpSp>
            <p:nvGrpSpPr>
              <p:cNvPr id="50199" name="Group 20"/>
              <p:cNvGrpSpPr/>
              <p:nvPr/>
            </p:nvGrpSpPr>
            <p:grpSpPr>
              <a:xfrm>
                <a:off x="3852" y="2695"/>
                <a:ext cx="959" cy="958"/>
                <a:chOff x="3380" y="2353"/>
                <a:chExt cx="1678" cy="1680"/>
              </a:xfrm>
            </p:grpSpPr>
            <p:sp>
              <p:nvSpPr>
                <p:cNvPr id="24" name="Oval 21"/>
                <p:cNvSpPr>
                  <a:spLocks noChangeArrowheads="true"/>
                </p:cNvSpPr>
                <p:nvPr/>
              </p:nvSpPr>
              <p:spPr bwMode="gray">
                <a:xfrm>
                  <a:off x="3384" y="2353"/>
                  <a:ext cx="1678" cy="1678"/>
                </a:xfrm>
                <a:prstGeom prst="ellipse">
                  <a:avLst/>
                </a:prstGeom>
                <a:gradFill rotWithShape="true">
                  <a:gsLst>
                    <a:gs pos="0">
                      <a:schemeClr val="accent1"/>
                    </a:gs>
                    <a:gs pos="100000">
                      <a:schemeClr val="accent1">
                        <a:gamma/>
                        <a:shade val="51373"/>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 name="Freeform 22"/>
                <p:cNvSpPr/>
                <p:nvPr/>
              </p:nvSpPr>
              <p:spPr bwMode="gray">
                <a:xfrm>
                  <a:off x="3575" y="2353"/>
                  <a:ext cx="1296" cy="633"/>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true">
                  <a:gsLst>
                    <a:gs pos="0">
                      <a:schemeClr val="accent1">
                        <a:gamma/>
                        <a:tint val="0"/>
                        <a:invGamma/>
                      </a:schemeClr>
                    </a:gs>
                    <a:gs pos="100000">
                      <a:schemeClr val="accent1"/>
                    </a:gs>
                  </a:gsLst>
                  <a:lin ang="5400000" scaled="true"/>
                </a:gradFill>
                <a:ln>
                  <a:noFill/>
                </a:ln>
                <a:effectLst/>
                <a:extLst>
                  <a:ext uri="{91240B29-F687-4F45-9708-019B960494DF}">
                    <a14:hiddenLine xmlns:a14="http://schemas.microsoft.com/office/drawing/2010/main" w="0">
                      <a:solidFill>
                        <a:srgbClr val="000000"/>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sp>
            <p:nvSpPr>
              <p:cNvPr id="3" name="Text Box 23"/>
              <p:cNvSpPr txBox="true">
                <a:spLocks noChangeArrowheads="true"/>
              </p:cNvSpPr>
              <p:nvPr/>
            </p:nvSpPr>
            <p:spPr bwMode="gray">
              <a:xfrm>
                <a:off x="3899" y="2980"/>
                <a:ext cx="864"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0" hangingPunct="0">
                  <a:lnSpc>
                    <a:spcPct val="80000"/>
                  </a:lnSpc>
                  <a:spcBef>
                    <a:spcPct val="20000"/>
                  </a:spcBef>
                  <a:buClr>
                    <a:schemeClr val="hlink"/>
                  </a:buClr>
                  <a:buSzTx/>
                  <a:buFont typeface="Wingdings" panose="05000000000000000000" pitchFamily="2" charset="2"/>
                  <a:buNone/>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信用关联票据</a:t>
                </a:r>
                <a:endParaRPr kumimoji="0" lang="zh-CN" altLang="en-US" sz="20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sp>
          <p:nvSpPr>
            <p:cNvPr id="50203" name="Oval 31"/>
            <p:cNvSpPr/>
            <p:nvPr/>
          </p:nvSpPr>
          <p:spPr>
            <a:xfrm>
              <a:off x="6865205" y="6359366"/>
              <a:ext cx="1711325" cy="438150"/>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nchorCtr="false"/>
            <a:p>
              <a:pPr algn="ct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二、银行信用衍生产品</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35907" name="Rectangle 3"/>
          <p:cNvSpPr>
            <a:spLocks noGrp="true" noChangeArrowheads="true"/>
          </p:cNvSpPr>
          <p:nvPr/>
        </p:nvSpPr>
        <p:spPr>
          <a:xfrm>
            <a:off x="1457960" y="1053465"/>
            <a:ext cx="9276080" cy="4970145"/>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hangingPunct="1">
              <a:lnSpc>
                <a:spcPct val="100000"/>
              </a:lnSpc>
              <a:spcBef>
                <a:spcPct val="0"/>
              </a:spcBef>
              <a:spcAft>
                <a:spcPts val="600"/>
              </a:spcAft>
              <a:buSzTx/>
              <a:buFont typeface="Wingdings" panose="05000000000000000000" charset="0"/>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信用衍生产品的构成要素：</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信用事件</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，是指信用衍生产品合约规定的，</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触发信用支付的事件</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，如，</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信用参照方</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发生破产、无力支付或拒付，或是债务再安排、债务重组和信用降级等。</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信用事件支付</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，是指信用衍生产品合约规定的、</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发生信用事件时支付的数额</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信用保险买方</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，也称信用风险出售方，是指通过信用衍生产品合约</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转出</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基础资产信用风险（但不转移基础资产的权利）的参与者。</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信用保险卖方</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，也称信用风险购买方，是指通过信用衍生产品合约</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转入</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基础资产信用风险（但不转移基础资产的权利）的参与者。</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信用参照方</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，是指个体、法人或国家，</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其信用状况是信用衍生产品合约的基础</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信用参照债务</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信用参照方的一项债务</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，是信用衍生品合约中的独特条款，其主要作用是提供现金结算的基础，或在实物结算时界定可支付债务的资历。</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基础资产</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信用保险买方所要对冲信用风险的资产</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，如债券、贷款等。</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二、银行信用衍生产品</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35907" name="Rectangle 3"/>
          <p:cNvSpPr>
            <a:spLocks noGrp="true" noChangeArrowheads="true"/>
          </p:cNvSpPr>
          <p:nvPr/>
        </p:nvSpPr>
        <p:spPr>
          <a:xfrm>
            <a:off x="1063625" y="894080"/>
            <a:ext cx="10099040" cy="5804535"/>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hangingPunct="1">
              <a:lnSpc>
                <a:spcPct val="100000"/>
              </a:lnSpc>
              <a:spcBef>
                <a:spcPct val="0"/>
              </a:spcBef>
              <a:spcAft>
                <a:spcPts val="600"/>
              </a:spcAft>
              <a:buSzTx/>
              <a:buFont typeface="Wingdings" panose="05000000000000000000" charset="0"/>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信用衍生产品类型：</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信用衍生产品经过</a:t>
            </a:r>
            <a:r>
              <a:rPr kumimoji="0" lang="en-US" altLang="zh-CN"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多年的发展已经出现了多种具体的衍生工具，而且新的产品也在不断地涌现。目前信用衍生工具主要有</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信用互换、信用期权、信用关联票据</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三种主要形式。它们是在互换市场、期权交易和证券市场发展比较成熟的基础上开发出来的复合金融衍生工具。</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r>
              <a:rPr lang="zh-CN" altLang="en-US" sz="2000" b="1"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信用衍生产品特征：</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除了与传统的金融衍生产品的性质有极其相似之处外，还呈现出不同的特点：</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极大的灵活性</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良好的保密性</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债务的不变性</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较强的可交易性</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尽管信用衍生工具出现的时间比较晚，但作用正获得越来越多的认可，</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除银行外，其他金融机构</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如保险公司、养老基金、共同基金等</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也纷纷涉足信用衍生品市场</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（一）信用互换</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35907" name="Rectangle 3"/>
          <p:cNvSpPr>
            <a:spLocks noGrp="true" noChangeArrowheads="true"/>
          </p:cNvSpPr>
          <p:nvPr/>
        </p:nvSpPr>
        <p:spPr>
          <a:xfrm>
            <a:off x="1457960" y="1254760"/>
            <a:ext cx="9276080" cy="4970145"/>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hangingPunct="1">
              <a:lnSpc>
                <a:spcPct val="150000"/>
              </a:lnSpc>
              <a:spcBef>
                <a:spcPct val="0"/>
              </a:spcBef>
              <a:spcAft>
                <a:spcPts val="600"/>
              </a:spcAft>
              <a:buSzTx/>
              <a:buFont typeface="Wingdings" panose="05000000000000000000" charset="0"/>
              <a:buChar char=""/>
              <a:defRPr/>
            </a:pPr>
            <a:r>
              <a:rPr lang="zh-CN" altLang="en-US" sz="180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对于投资者，规避信用风险的方法一种是</a:t>
            </a:r>
            <a:r>
              <a:rPr lang="zh-CN" altLang="en-US" sz="180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mn-ea"/>
              </a:rPr>
              <a:t>根据信用评级直接要求信用利差</a:t>
            </a:r>
            <a:r>
              <a:rPr lang="zh-CN" altLang="en-US" sz="180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，另一种就是</a:t>
            </a:r>
            <a:r>
              <a:rPr lang="zh-CN" altLang="en-US" sz="180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mn-ea"/>
              </a:rPr>
              <a:t>购买诸如信用违约互换等信用衍生品</a:t>
            </a:r>
            <a:r>
              <a:rPr lang="zh-CN" altLang="en-US" sz="180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。如果投资组合中企业债券</a:t>
            </a:r>
            <a:r>
              <a:rPr lang="zh-CN" altLang="en-US" sz="180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mn-ea"/>
              </a:rPr>
              <a:t>发债体较多、行业分布集中度低</a:t>
            </a:r>
            <a:r>
              <a:rPr lang="zh-CN" altLang="en-US" sz="180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，则直接要求每只债券一定信用利差即可有效降低组合整体信用风险损失；但如果组合中企业</a:t>
            </a:r>
            <a:r>
              <a:rPr lang="zh-CN" altLang="en-US" sz="180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mn-ea"/>
              </a:rPr>
              <a:t>债券数目不多、行业集中度高</a:t>
            </a:r>
            <a:r>
              <a:rPr lang="zh-CN" altLang="en-US" sz="180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a:t>
            </a:r>
            <a:r>
              <a:rPr lang="zh-CN" altLang="en-US" sz="180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mn-ea"/>
              </a:rPr>
              <a:t>不能有效分散信用风险</a:t>
            </a:r>
            <a:r>
              <a:rPr lang="zh-CN" altLang="en-US" sz="180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，购买信用违约互换即成为更现实的做法，产生与通过分散资产来降低组合风险的同等作用。</a:t>
            </a:r>
            <a:endPar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50000"/>
              </a:lnSpc>
              <a:spcBef>
                <a:spcPct val="0"/>
              </a:spcBef>
              <a:spcAft>
                <a:spcPts val="600"/>
              </a:spcAft>
              <a:buSzTx/>
              <a:buFont typeface="Wingdings" panose="05000000000000000000" charset="0"/>
              <a:buChar char=""/>
              <a:defRPr/>
            </a:pP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信用互换是双方签定的一种协议，目的是</a:t>
            </a:r>
            <a:r>
              <a:rPr kumimoji="0" lang="zh-CN" altLang="en-US" sz="18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交换</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一定的</a:t>
            </a:r>
            <a:r>
              <a:rPr kumimoji="0" lang="zh-CN" altLang="en-US" sz="18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有信用风险的现金流量</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，从而以此方式达到降低金融风险的目的。</a:t>
            </a:r>
            <a:endPar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50000"/>
              </a:lnSpc>
              <a:spcBef>
                <a:spcPct val="0"/>
              </a:spcBef>
              <a:spcAft>
                <a:spcPts val="600"/>
              </a:spcAft>
              <a:buSzTx/>
              <a:buFont typeface="Wingdings" panose="05000000000000000000" charset="0"/>
              <a:buChar char=""/>
              <a:defRPr/>
            </a:pP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目前，信用互换是一种</a:t>
            </a:r>
            <a:r>
              <a:rPr kumimoji="0" lang="zh-CN" altLang="en-US" sz="18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非零售的交易</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，每个互换合同资产约为</a:t>
            </a:r>
            <a:r>
              <a:rPr kumimoji="0" lang="en-US" altLang="zh-CN"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2500-5000</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万美元，合同资产可以从数百万元到数亿元，</a:t>
            </a:r>
            <a:r>
              <a:rPr kumimoji="0" lang="zh-CN" altLang="en-US" sz="18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期限从</a:t>
            </a:r>
            <a:r>
              <a:rPr kumimoji="0" lang="en-US" altLang="zh-CN" sz="18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18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到</a:t>
            </a:r>
            <a:r>
              <a:rPr kumimoji="0" lang="en-US" altLang="zh-CN" sz="18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10</a:t>
            </a:r>
            <a:r>
              <a:rPr kumimoji="0" lang="zh-CN" altLang="en-US" sz="18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年均可</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50000"/>
              </a:lnSpc>
              <a:spcBef>
                <a:spcPct val="0"/>
              </a:spcBef>
              <a:spcAft>
                <a:spcPts val="600"/>
              </a:spcAft>
              <a:buSzTx/>
              <a:buFont typeface="Wingdings" panose="05000000000000000000" charset="0"/>
              <a:buChar char=""/>
              <a:defRPr/>
            </a:pP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信用互换是通过</a:t>
            </a:r>
            <a:r>
              <a:rPr kumimoji="0" lang="zh-CN" altLang="en-US" sz="18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投资分散化</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来减少信用风险的，对于贷款集中在某一特定行业和地区的银行来说，利用信用互换管理信用风险是十分必要的。</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（一）信用互换</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927225" y="4942840"/>
            <a:ext cx="8455025" cy="1355725"/>
            <a:chOff x="2943" y="2680"/>
            <a:chExt cx="13315" cy="2135"/>
          </a:xfrm>
        </p:grpSpPr>
        <p:grpSp>
          <p:nvGrpSpPr>
            <p:cNvPr id="54278" name="Group 4"/>
            <p:cNvGrpSpPr>
              <a:grpSpLocks noChangeAspect="true"/>
            </p:cNvGrpSpPr>
            <p:nvPr/>
          </p:nvGrpSpPr>
          <p:grpSpPr>
            <a:xfrm rot="0">
              <a:off x="2943" y="2680"/>
              <a:ext cx="13315" cy="2135"/>
              <a:chOff x="4170" y="72"/>
              <a:chExt cx="6480" cy="2184"/>
            </a:xfrm>
          </p:grpSpPr>
          <p:sp>
            <p:nvSpPr>
              <p:cNvPr id="54279" name="AutoShape 5"/>
              <p:cNvSpPr>
                <a:spLocks noChangeAspect="true"/>
              </p:cNvSpPr>
              <p:nvPr/>
            </p:nvSpPr>
            <p:spPr>
              <a:xfrm>
                <a:off x="4170" y="72"/>
                <a:ext cx="6480" cy="2184"/>
              </a:xfrm>
              <a:prstGeom prst="rect">
                <a:avLst/>
              </a:prstGeom>
              <a:noFill/>
              <a:ln w="9525">
                <a:noFill/>
              </a:ln>
            </p:spPr>
            <p:txBody>
              <a:bodyPr anchor="t" anchorCtr="false"/>
              <a:p>
                <a:pPr>
                  <a:lnSpc>
                    <a:spcPct val="80000"/>
                  </a:lnSpc>
                  <a:spcBef>
                    <a:spcPct val="20000"/>
                  </a:spcBef>
                  <a:buClr>
                    <a:schemeClr val="hlink"/>
                  </a:buClr>
                </a:pPr>
                <a:endParaRPr lang="zh-CN" altLang="en-US" dirty="0">
                  <a:latin typeface="宋体" panose="02010600030101010101" pitchFamily="2" charset="-122"/>
                </a:endParaRPr>
              </a:p>
            </p:txBody>
          </p:sp>
          <p:sp>
            <p:nvSpPr>
              <p:cNvPr id="54280" name="Text Box 6"/>
              <p:cNvSpPr txBox="true"/>
              <p:nvPr/>
            </p:nvSpPr>
            <p:spPr>
              <a:xfrm>
                <a:off x="6746" y="596"/>
                <a:ext cx="1080" cy="258"/>
              </a:xfrm>
              <a:prstGeom prst="rect">
                <a:avLst/>
              </a:prstGeom>
              <a:noFill/>
              <a:ln w="12700">
                <a:noFill/>
              </a:ln>
            </p:spPr>
            <p:txBody>
              <a:bodyPr lIns="66751" tIns="33376" rIns="66751" bIns="33376" anchor="t" anchorCtr="false"/>
              <a:p>
                <a:pPr marL="180975" lvl="1" indent="-1270" algn="ctr" rtl="0" eaLnBrk="1" fontAlgn="base" hangingPunct="1">
                  <a:lnSpc>
                    <a:spcPct val="80000"/>
                  </a:lnSpc>
                  <a:spcBef>
                    <a:spcPct val="20000"/>
                  </a:spcBef>
                  <a:spcAft>
                    <a:spcPct val="0"/>
                  </a:spcAft>
                  <a:buClr>
                    <a:schemeClr val="hlink"/>
                  </a:buClr>
                  <a:buNone/>
                </a:pPr>
                <a:r>
                  <a:rPr lang="zh-CN" altLang="en-US" sz="2000" b="1" dirty="0">
                    <a:solidFill>
                      <a:srgbClr val="000000"/>
                    </a:solidFill>
                    <a:latin typeface="宋体" panose="02010600030101010101" pitchFamily="2" charset="-122"/>
                  </a:rPr>
                  <a:t>贷款收益</a:t>
                </a:r>
                <a:endParaRPr lang="zh-CN" altLang="en-US" sz="2000" b="1" dirty="0">
                  <a:solidFill>
                    <a:srgbClr val="000000"/>
                  </a:solidFill>
                  <a:latin typeface="宋体" panose="02010600030101010101" pitchFamily="2" charset="-122"/>
                </a:endParaRPr>
              </a:p>
            </p:txBody>
          </p:sp>
          <p:sp>
            <p:nvSpPr>
              <p:cNvPr id="54281" name="Text Box 7"/>
              <p:cNvSpPr txBox="true"/>
              <p:nvPr/>
            </p:nvSpPr>
            <p:spPr>
              <a:xfrm>
                <a:off x="4710" y="627"/>
                <a:ext cx="1440" cy="502"/>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a:lnSpc>
                    <a:spcPct val="80000"/>
                  </a:lnSpc>
                  <a:spcBef>
                    <a:spcPct val="20000"/>
                  </a:spcBef>
                  <a:buClr>
                    <a:schemeClr val="hlink"/>
                  </a:buClr>
                </a:pPr>
                <a:r>
                  <a:rPr lang="zh-CN" altLang="en-US" sz="2000" b="1" dirty="0">
                    <a:solidFill>
                      <a:srgbClr val="000000"/>
                    </a:solidFill>
                    <a:latin typeface="宋体" panose="02010600030101010101" pitchFamily="2" charset="-122"/>
                  </a:rPr>
                  <a:t>甲银行</a:t>
                </a:r>
                <a:endParaRPr lang="zh-CN" altLang="en-US" sz="4400" b="1" dirty="0">
                  <a:latin typeface="宋体" panose="02010600030101010101" pitchFamily="2" charset="-122"/>
                </a:endParaRPr>
              </a:p>
            </p:txBody>
          </p:sp>
          <p:sp>
            <p:nvSpPr>
              <p:cNvPr id="54282" name="Text Box 8"/>
              <p:cNvSpPr txBox="true"/>
              <p:nvPr/>
            </p:nvSpPr>
            <p:spPr>
              <a:xfrm>
                <a:off x="8490" y="596"/>
                <a:ext cx="1724" cy="502"/>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lvl="1" indent="0" algn="ctr" rtl="0" eaLnBrk="1" fontAlgn="base" hangingPunct="1">
                  <a:lnSpc>
                    <a:spcPct val="80000"/>
                  </a:lnSpc>
                  <a:spcBef>
                    <a:spcPct val="20000"/>
                  </a:spcBef>
                  <a:spcAft>
                    <a:spcPct val="0"/>
                  </a:spcAft>
                  <a:buClr>
                    <a:schemeClr val="hlink"/>
                  </a:buClr>
                  <a:buNone/>
                </a:pPr>
                <a:r>
                  <a:rPr lang="zh-CN" altLang="en-US" sz="2000" b="1" dirty="0">
                    <a:solidFill>
                      <a:srgbClr val="000000"/>
                    </a:solidFill>
                    <a:latin typeface="宋体" panose="02010600030101010101" pitchFamily="2" charset="-122"/>
                  </a:rPr>
                  <a:t>乙银行</a:t>
                </a:r>
                <a:endParaRPr lang="zh-CN" altLang="en-US" sz="2000" b="1" dirty="0">
                  <a:solidFill>
                    <a:srgbClr val="000000"/>
                  </a:solidFill>
                  <a:latin typeface="宋体" panose="02010600030101010101" pitchFamily="2" charset="-122"/>
                </a:endParaRPr>
              </a:p>
            </p:txBody>
          </p:sp>
          <p:sp>
            <p:nvSpPr>
              <p:cNvPr id="54283" name="Line 9"/>
              <p:cNvSpPr/>
              <p:nvPr/>
            </p:nvSpPr>
            <p:spPr>
              <a:xfrm>
                <a:off x="6150" y="751"/>
                <a:ext cx="540" cy="1"/>
              </a:xfrm>
              <a:prstGeom prst="line">
                <a:avLst/>
              </a:prstGeom>
              <a:ln w="12700" cap="flat" cmpd="sng">
                <a:solidFill>
                  <a:srgbClr val="000000"/>
                </a:solidFill>
                <a:prstDash val="solid"/>
                <a:round/>
                <a:headEnd type="none" w="med" len="med"/>
                <a:tailEnd type="triangle" w="med" len="med"/>
              </a:ln>
            </p:spPr>
          </p:sp>
          <p:sp>
            <p:nvSpPr>
              <p:cNvPr id="54286" name="Oval 12"/>
              <p:cNvSpPr/>
              <p:nvPr/>
            </p:nvSpPr>
            <p:spPr>
              <a:xfrm>
                <a:off x="6690" y="440"/>
                <a:ext cx="1260" cy="624"/>
              </a:xfrm>
              <a:prstGeom prst="ellipse">
                <a:avLst/>
              </a:prstGeom>
              <a:noFill/>
              <a:ln w="12700" cap="flat" cmpd="sng">
                <a:solidFill>
                  <a:srgbClr val="000000"/>
                </a:solidFill>
                <a:prstDash val="solid"/>
                <a:round/>
                <a:headEnd type="none" w="med" len="med"/>
                <a:tailEnd type="none" w="med" len="med"/>
              </a:ln>
            </p:spPr>
            <p:txBody>
              <a:bodyPr lIns="66751" tIns="33376" rIns="66751" bIns="33376" anchor="t" anchorCtr="false"/>
              <a:p>
                <a:pPr>
                  <a:lnSpc>
                    <a:spcPct val="80000"/>
                  </a:lnSpc>
                  <a:spcBef>
                    <a:spcPct val="20000"/>
                  </a:spcBef>
                  <a:buClr>
                    <a:schemeClr val="hlink"/>
                  </a:buClr>
                </a:pPr>
                <a:endParaRPr lang="zh-CN" altLang="en-US" dirty="0">
                  <a:latin typeface="宋体" panose="02010600030101010101" pitchFamily="2" charset="-122"/>
                </a:endParaRPr>
              </a:p>
            </p:txBody>
          </p:sp>
        </p:grpSp>
        <p:sp>
          <p:nvSpPr>
            <p:cNvPr id="3" name="Line 9"/>
            <p:cNvSpPr/>
            <p:nvPr/>
          </p:nvSpPr>
          <p:spPr>
            <a:xfrm rot="10800000">
              <a:off x="10710" y="3436"/>
              <a:ext cx="1110" cy="3"/>
            </a:xfrm>
            <a:prstGeom prst="line">
              <a:avLst/>
            </a:prstGeom>
            <a:ln w="12700" cap="flat" cmpd="sng">
              <a:solidFill>
                <a:srgbClr val="000000"/>
              </a:solidFill>
              <a:prstDash val="solid"/>
              <a:round/>
              <a:headEnd type="none" w="med" len="med"/>
              <a:tailEnd type="triangle" w="med" len="med"/>
            </a:ln>
          </p:spPr>
        </p:sp>
      </p:grpSp>
      <p:sp>
        <p:nvSpPr>
          <p:cNvPr id="5" name="Rectangle 3"/>
          <p:cNvSpPr>
            <a:spLocks noGrp="true"/>
          </p:cNvSpPr>
          <p:nvPr/>
        </p:nvSpPr>
        <p:spPr>
          <a:xfrm>
            <a:off x="529590" y="979805"/>
            <a:ext cx="8362950" cy="52514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l" eaLnBrk="1" hangingPunct="1">
              <a:lnSpc>
                <a:spcPct val="120000"/>
              </a:lnSpc>
              <a:buNone/>
            </a:pPr>
            <a:r>
              <a:rPr lang="zh-CN" altLang="en-US" sz="2200" b="1" dirty="0">
                <a:solidFill>
                  <a:srgbClr val="000000"/>
                </a:solidFill>
                <a:latin typeface="黑体" panose="02010609060101010101" pitchFamily="49" charset="-122"/>
                <a:ea typeface="黑体" panose="02010609060101010101" pitchFamily="49" charset="-122"/>
              </a:rPr>
              <a:t>贷款组合互换</a:t>
            </a:r>
            <a:endParaRPr lang="zh-CN" altLang="en-US" sz="2200" b="1" dirty="0">
              <a:solidFill>
                <a:srgbClr val="000000"/>
              </a:solidFill>
              <a:latin typeface="黑体" panose="02010609060101010101" pitchFamily="49" charset="-122"/>
              <a:ea typeface="黑体" panose="02010609060101010101" pitchFamily="49" charset="-122"/>
            </a:endParaRPr>
          </a:p>
          <a:p>
            <a:pPr marL="0" indent="0" algn="l" eaLnBrk="1" hangingPunct="1">
              <a:lnSpc>
                <a:spcPct val="120000"/>
              </a:lnSpc>
              <a:buNone/>
            </a:pPr>
            <a:endParaRPr lang="zh-CN" altLang="en-US" sz="2200" b="1" dirty="0">
              <a:solidFill>
                <a:srgbClr val="000000"/>
              </a:solidFill>
              <a:latin typeface="黑体" panose="02010609060101010101" pitchFamily="49" charset="-122"/>
              <a:ea typeface="黑体" panose="02010609060101010101" pitchFamily="49" charset="-122"/>
            </a:endParaRPr>
          </a:p>
        </p:txBody>
      </p:sp>
      <p:sp>
        <p:nvSpPr>
          <p:cNvPr id="6" name="文本框 5"/>
          <p:cNvSpPr txBox="true"/>
          <p:nvPr/>
        </p:nvSpPr>
        <p:spPr>
          <a:xfrm>
            <a:off x="751205" y="1638935"/>
            <a:ext cx="10807065" cy="2614930"/>
          </a:xfrm>
          <a:prstGeom prst="rect">
            <a:avLst/>
          </a:prstGeom>
          <a:noFill/>
        </p:spPr>
        <p:txBody>
          <a:bodyPr wrap="square" rtlCol="0">
            <a:spAutoFit/>
          </a:bodyPr>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信用互换中最为简单的是贷款组合的互换。其实质是</a:t>
            </a:r>
            <a:r>
              <a:rPr lang="zh-CN" altLang="en-US">
                <a:solidFill>
                  <a:srgbClr val="FF0000"/>
                </a:solidFill>
                <a:latin typeface="微软雅黑" panose="020B0503020204020204" charset="-122"/>
                <a:ea typeface="微软雅黑" panose="020B0503020204020204" charset="-122"/>
                <a:cs typeface="微软雅黑" panose="020B0503020204020204" charset="-122"/>
              </a:rPr>
              <a:t>通过金融中介机构对银行贷款组合分散化而降低信用风险</a:t>
            </a:r>
            <a:r>
              <a:rPr lang="zh-CN" altLang="en-US">
                <a:latin typeface="微软雅黑" panose="020B0503020204020204" charset="-122"/>
                <a:ea typeface="微软雅黑" panose="020B0503020204020204" charset="-122"/>
                <a:cs typeface="微软雅黑" panose="020B0503020204020204" charset="-122"/>
              </a:rPr>
              <a:t>，金融中介结构从中收取一定的费用。</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若有两家银行，甲银行主要贷款给当地农民，而乙银行主要贷款给当地工业制造企业，通过中介机构</a:t>
            </a:r>
            <a:r>
              <a:rPr lang="en-US" altLang="zh-CN">
                <a:latin typeface="微软雅黑" panose="020B0503020204020204" charset="-122"/>
                <a:ea typeface="微软雅黑" panose="020B0503020204020204" charset="-122"/>
                <a:cs typeface="微软雅黑" panose="020B0503020204020204" charset="-122"/>
              </a:rPr>
              <a:t>M</a:t>
            </a:r>
            <a:r>
              <a:rPr lang="zh-CN" altLang="en-US">
                <a:latin typeface="微软雅黑" panose="020B0503020204020204" charset="-122"/>
                <a:ea typeface="微软雅黑" panose="020B0503020204020204" charset="-122"/>
                <a:cs typeface="微软雅黑" panose="020B0503020204020204" charset="-122"/>
              </a:rPr>
              <a:t>，两家银行可以进行互换交易。</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若两家银行均有</a:t>
            </a:r>
            <a:r>
              <a:rPr lang="en-US" altLang="zh-CN">
                <a:latin typeface="微软雅黑" panose="020B0503020204020204" charset="-122"/>
                <a:ea typeface="微软雅黑" panose="020B0503020204020204" charset="-122"/>
                <a:cs typeface="微软雅黑" panose="020B0503020204020204" charset="-122"/>
              </a:rPr>
              <a:t>5000</a:t>
            </a:r>
            <a:r>
              <a:rPr lang="zh-CN" altLang="en-US">
                <a:latin typeface="微软雅黑" panose="020B0503020204020204" charset="-122"/>
                <a:ea typeface="微软雅黑" panose="020B0503020204020204" charset="-122"/>
                <a:cs typeface="微软雅黑" panose="020B0503020204020204" charset="-122"/>
              </a:rPr>
              <a:t>万人民币的贷款，则可进行的互换过程如下：</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甲、乙银行均将各自的贷款组合所产生的收益交给金融中介机构</a:t>
            </a:r>
            <a:r>
              <a:rPr lang="en-US" altLang="zh-CN">
                <a:latin typeface="微软雅黑" panose="020B0503020204020204" charset="-122"/>
                <a:ea typeface="微软雅黑" panose="020B0503020204020204" charset="-122"/>
                <a:cs typeface="微软雅黑" panose="020B0503020204020204" charset="-122"/>
              </a:rPr>
              <a:t>M</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M</a:t>
            </a:r>
            <a:r>
              <a:rPr lang="zh-CN" altLang="en-US">
                <a:latin typeface="微软雅黑" panose="020B0503020204020204" charset="-122"/>
                <a:ea typeface="微软雅黑" panose="020B0503020204020204" charset="-122"/>
                <a:cs typeface="微软雅黑" panose="020B0503020204020204" charset="-122"/>
              </a:rPr>
              <a:t>协助他们完成收益的互换，</a:t>
            </a:r>
            <a:r>
              <a:rPr lang="zh-CN" altLang="en-US">
                <a:solidFill>
                  <a:srgbClr val="FF0000"/>
                </a:solidFill>
                <a:latin typeface="微软雅黑" panose="020B0503020204020204" charset="-122"/>
                <a:ea typeface="微软雅黑" panose="020B0503020204020204" charset="-122"/>
                <a:cs typeface="微软雅黑" panose="020B0503020204020204" charset="-122"/>
              </a:rPr>
              <a:t>因为工业与农业之间的贷款违约率很少会一致</a:t>
            </a:r>
            <a:r>
              <a:rPr lang="zh-CN" altLang="en-US">
                <a:latin typeface="微软雅黑" panose="020B0503020204020204" charset="-122"/>
                <a:ea typeface="微软雅黑" panose="020B0503020204020204" charset="-122"/>
                <a:cs typeface="微软雅黑" panose="020B0503020204020204" charset="-122"/>
              </a:rPr>
              <a:t>，则两家银行均可以对信用风险进行规避。</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36035"/>
            <a:ext cx="5510530" cy="230695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银行信用及信用管理概论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银行信用产品</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银行信用风险管理</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a:t>
            </a:r>
            <a:r>
              <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授信管理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了解银行信用风险的概念、分类和评估方法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了解银行信用管理制度和授信管理操作流程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掌握银行信用产品的业务流程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（一）信用互换</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07895" y="4825365"/>
            <a:ext cx="7775575" cy="1876425"/>
            <a:chOff x="570" y="3918"/>
            <a:chExt cx="12245" cy="3602"/>
          </a:xfrm>
        </p:grpSpPr>
        <p:sp>
          <p:nvSpPr>
            <p:cNvPr id="56324" name="Line 6"/>
            <p:cNvSpPr/>
            <p:nvPr/>
          </p:nvSpPr>
          <p:spPr>
            <a:xfrm>
              <a:off x="3663" y="5560"/>
              <a:ext cx="702" cy="3"/>
            </a:xfrm>
            <a:prstGeom prst="line">
              <a:avLst/>
            </a:prstGeom>
            <a:ln w="12700" cap="flat" cmpd="sng">
              <a:solidFill>
                <a:srgbClr val="000000"/>
              </a:solidFill>
              <a:prstDash val="solid"/>
              <a:round/>
              <a:headEnd type="none" w="med" len="med"/>
              <a:tailEnd type="triangle" w="med" len="med"/>
            </a:ln>
          </p:spPr>
        </p:sp>
        <p:sp>
          <p:nvSpPr>
            <p:cNvPr id="56325" name="Text Box 7"/>
            <p:cNvSpPr txBox="true"/>
            <p:nvPr/>
          </p:nvSpPr>
          <p:spPr>
            <a:xfrm>
              <a:off x="570" y="5025"/>
              <a:ext cx="3093" cy="121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just">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基础资产或参考资产（如贷款）</a:t>
              </a:r>
              <a:endParaRPr lang="zh-CN" altLang="en-US" sz="1600" dirty="0">
                <a:solidFill>
                  <a:srgbClr val="000000"/>
                </a:solidFill>
                <a:latin typeface="微软雅黑" panose="020B0503020204020204" charset="-122"/>
                <a:ea typeface="微软雅黑" panose="020B0503020204020204" charset="-122"/>
              </a:endParaRPr>
            </a:p>
          </p:txBody>
        </p:sp>
        <p:sp>
          <p:nvSpPr>
            <p:cNvPr id="56326" name="Text Box 8"/>
            <p:cNvSpPr txBox="true"/>
            <p:nvPr/>
          </p:nvSpPr>
          <p:spPr>
            <a:xfrm>
              <a:off x="4378" y="5193"/>
              <a:ext cx="2377" cy="80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风险出售者</a:t>
              </a:r>
              <a:endParaRPr lang="zh-CN" altLang="en-US" sz="1600" dirty="0">
                <a:solidFill>
                  <a:srgbClr val="000000"/>
                </a:solidFill>
                <a:latin typeface="微软雅黑" panose="020B0503020204020204" charset="-122"/>
                <a:ea typeface="微软雅黑" panose="020B0503020204020204" charset="-122"/>
              </a:endParaRPr>
            </a:p>
          </p:txBody>
        </p:sp>
        <p:sp>
          <p:nvSpPr>
            <p:cNvPr id="56327" name="Text Box 9"/>
            <p:cNvSpPr txBox="true"/>
            <p:nvPr/>
          </p:nvSpPr>
          <p:spPr>
            <a:xfrm>
              <a:off x="10438" y="5205"/>
              <a:ext cx="2377" cy="80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风险购买者</a:t>
              </a:r>
              <a:endParaRPr lang="zh-CN" altLang="en-US" sz="1600" dirty="0">
                <a:solidFill>
                  <a:srgbClr val="000000"/>
                </a:solidFill>
                <a:latin typeface="微软雅黑" panose="020B0503020204020204" charset="-122"/>
                <a:ea typeface="微软雅黑" panose="020B0503020204020204" charset="-122"/>
              </a:endParaRPr>
            </a:p>
          </p:txBody>
        </p:sp>
        <p:sp>
          <p:nvSpPr>
            <p:cNvPr id="56328" name="Line 10"/>
            <p:cNvSpPr/>
            <p:nvPr/>
          </p:nvSpPr>
          <p:spPr>
            <a:xfrm>
              <a:off x="6810" y="5318"/>
              <a:ext cx="3535" cy="2"/>
            </a:xfrm>
            <a:prstGeom prst="line">
              <a:avLst/>
            </a:prstGeom>
            <a:ln w="12700" cap="flat" cmpd="sng">
              <a:solidFill>
                <a:srgbClr val="000000"/>
              </a:solidFill>
              <a:prstDash val="solid"/>
              <a:round/>
              <a:headEnd type="none" w="med" len="med"/>
              <a:tailEnd type="triangle" w="med" len="med"/>
            </a:ln>
          </p:spPr>
        </p:sp>
        <p:sp>
          <p:nvSpPr>
            <p:cNvPr id="56329" name="Line 11"/>
            <p:cNvSpPr/>
            <p:nvPr/>
          </p:nvSpPr>
          <p:spPr>
            <a:xfrm flipH="true">
              <a:off x="6810" y="5773"/>
              <a:ext cx="3535" cy="2"/>
            </a:xfrm>
            <a:prstGeom prst="line">
              <a:avLst/>
            </a:prstGeom>
            <a:ln w="12700" cap="flat" cmpd="sng">
              <a:solidFill>
                <a:srgbClr val="000000"/>
              </a:solidFill>
              <a:prstDash val="solid"/>
              <a:round/>
              <a:headEnd type="none" w="med" len="med"/>
              <a:tailEnd type="triangle" w="med" len="med"/>
            </a:ln>
          </p:spPr>
        </p:sp>
        <p:sp>
          <p:nvSpPr>
            <p:cNvPr id="56330" name="Rectangle 12"/>
            <p:cNvSpPr/>
            <p:nvPr/>
          </p:nvSpPr>
          <p:spPr>
            <a:xfrm>
              <a:off x="6810" y="4638"/>
              <a:ext cx="4025" cy="720"/>
            </a:xfrm>
            <a:prstGeom prst="rect">
              <a:avLst/>
            </a:prstGeom>
            <a:noFill/>
            <a:ln w="9525">
              <a:noFill/>
            </a:ln>
          </p:spPr>
          <p:txBody>
            <a:bodyPr lIns="66751" tIns="33376" rIns="66751" bIns="33376" anchor="t" anchorCtr="false"/>
            <a:p>
              <a:pPr algn="just">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贷款利息、手续费等</a:t>
              </a:r>
              <a:endParaRPr lang="zh-CN" altLang="en-US" sz="1600" dirty="0">
                <a:solidFill>
                  <a:srgbClr val="000000"/>
                </a:solidFill>
                <a:latin typeface="微软雅黑" panose="020B0503020204020204" charset="-122"/>
                <a:ea typeface="微软雅黑" panose="020B0503020204020204" charset="-122"/>
              </a:endParaRPr>
            </a:p>
          </p:txBody>
        </p:sp>
        <p:sp>
          <p:nvSpPr>
            <p:cNvPr id="56331" name="Rectangle 13"/>
            <p:cNvSpPr/>
            <p:nvPr/>
          </p:nvSpPr>
          <p:spPr>
            <a:xfrm>
              <a:off x="7263" y="5885"/>
              <a:ext cx="2785" cy="563"/>
            </a:xfrm>
            <a:prstGeom prst="rect">
              <a:avLst/>
            </a:prstGeom>
            <a:noFill/>
            <a:ln w="9525">
              <a:noFill/>
            </a:ln>
          </p:spPr>
          <p:txBody>
            <a:bodyPr lIns="66751" tIns="33376" rIns="66751" bIns="33376" anchor="t" anchorCtr="false"/>
            <a:p>
              <a:pPr marL="342900" indent="-342900" algn="just">
                <a:lnSpc>
                  <a:spcPct val="80000"/>
                </a:lnSpc>
                <a:spcBef>
                  <a:spcPct val="20000"/>
                </a:spcBef>
                <a:buClr>
                  <a:schemeClr val="hlink"/>
                </a:buClr>
              </a:pPr>
              <a:r>
                <a:rPr lang="en-US" altLang="zh-CN" sz="1600">
                  <a:solidFill>
                    <a:srgbClr val="000000"/>
                  </a:solidFill>
                  <a:latin typeface="微软雅黑" panose="020B0503020204020204" charset="-122"/>
                  <a:ea typeface="微软雅黑" panose="020B0503020204020204" charset="-122"/>
                  <a:cs typeface="微软雅黑" panose="020B0503020204020204" charset="-122"/>
                </a:rPr>
                <a:t>LIBOR</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＋价差</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6332" name="Rectangle 14"/>
            <p:cNvSpPr/>
            <p:nvPr/>
          </p:nvSpPr>
          <p:spPr>
            <a:xfrm>
              <a:off x="6445" y="6800"/>
              <a:ext cx="4353" cy="720"/>
            </a:xfrm>
            <a:prstGeom prst="rect">
              <a:avLst/>
            </a:prstGeom>
            <a:noFill/>
            <a:ln w="9525">
              <a:noFill/>
            </a:ln>
          </p:spPr>
          <p:txBody>
            <a:bodyPr lIns="66751" tIns="33376" rIns="66751" bIns="33376" anchor="t" anchorCtr="false"/>
            <a:p>
              <a:pPr algn="ctr">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贷款负向价值变动</a:t>
              </a:r>
              <a:endParaRPr lang="zh-CN" altLang="en-US" sz="1600" dirty="0">
                <a:solidFill>
                  <a:srgbClr val="000000"/>
                </a:solidFill>
                <a:latin typeface="微软雅黑" panose="020B0503020204020204" charset="-122"/>
                <a:ea typeface="微软雅黑" panose="020B0503020204020204" charset="-122"/>
              </a:endParaRPr>
            </a:p>
          </p:txBody>
        </p:sp>
        <p:sp>
          <p:nvSpPr>
            <p:cNvPr id="56333" name="Rectangle 15"/>
            <p:cNvSpPr/>
            <p:nvPr/>
          </p:nvSpPr>
          <p:spPr>
            <a:xfrm>
              <a:off x="6180" y="3918"/>
              <a:ext cx="4043" cy="720"/>
            </a:xfrm>
            <a:prstGeom prst="rect">
              <a:avLst/>
            </a:prstGeom>
            <a:noFill/>
            <a:ln w="9525">
              <a:noFill/>
            </a:ln>
          </p:spPr>
          <p:txBody>
            <a:bodyPr lIns="66751" tIns="33376" rIns="66751" bIns="33376" anchor="t" anchorCtr="false"/>
            <a:p>
              <a:pPr algn="ctr">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贷款正向价值变动</a:t>
              </a:r>
              <a:endParaRPr lang="zh-CN" altLang="en-US" sz="1600" dirty="0">
                <a:solidFill>
                  <a:srgbClr val="000000"/>
                </a:solidFill>
                <a:latin typeface="微软雅黑" panose="020B0503020204020204" charset="-122"/>
                <a:ea typeface="微软雅黑" panose="020B0503020204020204" charset="-122"/>
              </a:endParaRPr>
            </a:p>
          </p:txBody>
        </p:sp>
        <p:cxnSp>
          <p:nvCxnSpPr>
            <p:cNvPr id="56335" name="AutoShape 17"/>
            <p:cNvCxnSpPr>
              <a:stCxn id="56326" idx="0"/>
              <a:endCxn id="56327" idx="0"/>
            </p:cNvCxnSpPr>
            <p:nvPr/>
          </p:nvCxnSpPr>
          <p:spPr>
            <a:xfrm rot="5400000" flipV="true">
              <a:off x="8590" y="2168"/>
              <a:ext cx="13" cy="6060"/>
            </a:xfrm>
            <a:prstGeom prst="bentConnector3">
              <a:avLst>
                <a:gd name="adj1" fmla="val -5320005"/>
              </a:avLst>
            </a:prstGeom>
            <a:ln w="12700" cap="flat" cmpd="sng">
              <a:solidFill>
                <a:srgbClr val="000000"/>
              </a:solidFill>
              <a:prstDash val="solid"/>
              <a:miter/>
              <a:headEnd type="none" w="med" len="med"/>
              <a:tailEnd type="triangle" w="med" len="med"/>
            </a:ln>
          </p:spPr>
        </p:cxnSp>
        <p:cxnSp>
          <p:nvCxnSpPr>
            <p:cNvPr id="56336" name="AutoShape 18"/>
            <p:cNvCxnSpPr>
              <a:stCxn id="56327" idx="2"/>
              <a:endCxn id="56326" idx="2"/>
            </p:cNvCxnSpPr>
            <p:nvPr/>
          </p:nvCxnSpPr>
          <p:spPr>
            <a:xfrm rot="-5400000" flipV="true">
              <a:off x="8590" y="2973"/>
              <a:ext cx="13" cy="6060"/>
            </a:xfrm>
            <a:prstGeom prst="bentConnector3">
              <a:avLst>
                <a:gd name="adj1" fmla="val -5160000"/>
              </a:avLst>
            </a:prstGeom>
            <a:ln w="12700" cap="flat" cmpd="sng">
              <a:solidFill>
                <a:srgbClr val="000000"/>
              </a:solidFill>
              <a:prstDash val="solid"/>
              <a:miter/>
              <a:headEnd type="none" w="med" len="med"/>
              <a:tailEnd type="triangle" w="med" len="med"/>
            </a:ln>
          </p:spPr>
        </p:cxnSp>
      </p:grpSp>
      <p:sp>
        <p:nvSpPr>
          <p:cNvPr id="5" name="Rectangle 3"/>
          <p:cNvSpPr>
            <a:spLocks noGrp="true"/>
          </p:cNvSpPr>
          <p:nvPr/>
        </p:nvSpPr>
        <p:spPr>
          <a:xfrm>
            <a:off x="529590" y="854075"/>
            <a:ext cx="8362950" cy="52514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l" eaLnBrk="1" hangingPunct="1">
              <a:lnSpc>
                <a:spcPct val="120000"/>
              </a:lnSpc>
              <a:buNone/>
            </a:pPr>
            <a:r>
              <a:rPr lang="zh-CN" altLang="en-US" sz="2200" b="1" dirty="0">
                <a:solidFill>
                  <a:srgbClr val="000000"/>
                </a:solidFill>
                <a:latin typeface="黑体" panose="02010609060101010101" pitchFamily="49" charset="-122"/>
                <a:ea typeface="黑体" panose="02010609060101010101" pitchFamily="49" charset="-122"/>
              </a:rPr>
              <a:t>总收益互换</a:t>
            </a:r>
            <a:endParaRPr lang="zh-CN" altLang="en-US" sz="2200" b="1" dirty="0">
              <a:solidFill>
                <a:srgbClr val="000000"/>
              </a:solidFill>
              <a:latin typeface="黑体" panose="02010609060101010101" pitchFamily="49" charset="-122"/>
              <a:ea typeface="黑体" panose="02010609060101010101" pitchFamily="49" charset="-122"/>
            </a:endParaRPr>
          </a:p>
          <a:p>
            <a:pPr marL="0" indent="0" algn="l" eaLnBrk="1" hangingPunct="1">
              <a:lnSpc>
                <a:spcPct val="120000"/>
              </a:lnSpc>
              <a:buNone/>
            </a:pPr>
            <a:endParaRPr lang="zh-CN" altLang="en-US" sz="2200" b="1" dirty="0">
              <a:solidFill>
                <a:srgbClr val="000000"/>
              </a:solidFill>
              <a:latin typeface="黑体" panose="02010609060101010101" pitchFamily="49" charset="-122"/>
              <a:ea typeface="黑体" panose="02010609060101010101" pitchFamily="49" charset="-122"/>
            </a:endParaRPr>
          </a:p>
        </p:txBody>
      </p:sp>
      <p:sp>
        <p:nvSpPr>
          <p:cNvPr id="6" name="文本框 5"/>
          <p:cNvSpPr txBox="true"/>
          <p:nvPr/>
        </p:nvSpPr>
        <p:spPr>
          <a:xfrm>
            <a:off x="760095" y="1379220"/>
            <a:ext cx="10807065" cy="3091815"/>
          </a:xfrm>
          <a:prstGeom prst="rect">
            <a:avLst/>
          </a:prstGeom>
          <a:noFill/>
        </p:spPr>
        <p:txBody>
          <a:bodyPr wrap="square" rtlCol="0">
            <a:spAutoFit/>
          </a:bodyPr>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总收益互换指</a:t>
            </a:r>
            <a:r>
              <a:rPr lang="zh-CN" altLang="en-US">
                <a:solidFill>
                  <a:srgbClr val="FF0000"/>
                </a:solidFill>
                <a:latin typeface="微软雅黑" panose="020B0503020204020204" charset="-122"/>
                <a:ea typeface="微软雅黑" panose="020B0503020204020204" charset="-122"/>
                <a:cs typeface="微软雅黑" panose="020B0503020204020204" charset="-122"/>
              </a:rPr>
              <a:t>一方将获得</a:t>
            </a:r>
            <a:r>
              <a:rPr lang="zh-CN" altLang="en-US">
                <a:latin typeface="微软雅黑" panose="020B0503020204020204" charset="-122"/>
                <a:ea typeface="微软雅黑" panose="020B0503020204020204" charset="-122"/>
                <a:cs typeface="微软雅黑" panose="020B0503020204020204" charset="-122"/>
              </a:rPr>
              <a:t>合约信用资产上的利息加上这期间的资本利得或资本损失，而</a:t>
            </a:r>
            <a:r>
              <a:rPr lang="zh-CN" altLang="en-US">
                <a:solidFill>
                  <a:srgbClr val="FF0000"/>
                </a:solidFill>
                <a:latin typeface="微软雅黑" panose="020B0503020204020204" charset="-122"/>
                <a:ea typeface="微软雅黑" panose="020B0503020204020204" charset="-122"/>
                <a:cs typeface="微软雅黑" panose="020B0503020204020204" charset="-122"/>
              </a:rPr>
              <a:t>另一方将获得</a:t>
            </a:r>
            <a:r>
              <a:rPr lang="zh-CN" altLang="en-US">
                <a:latin typeface="微软雅黑" panose="020B0503020204020204" charset="-122"/>
                <a:ea typeface="微软雅黑" panose="020B0503020204020204" charset="-122"/>
                <a:cs typeface="微软雅黑" panose="020B0503020204020204" charset="-122"/>
              </a:rPr>
              <a:t>与合约信用资产上的信用值无关的固定或是浮动的现金流量。</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总收益互换合约中，一方基于约定利率（固定或者浮动）向另一方进行支付，另一方基于一个约定的资产状态进行支付，包括这项资产带来的收入，和其现值的增长及减损，在总收益互换中，这项资产被叫做合约信用资产，常常是</a:t>
            </a:r>
            <a:r>
              <a:rPr lang="zh-CN" altLang="en-US">
                <a:solidFill>
                  <a:srgbClr val="FF0000"/>
                </a:solidFill>
                <a:latin typeface="微软雅黑" panose="020B0503020204020204" charset="-122"/>
                <a:ea typeface="微软雅黑" panose="020B0503020204020204" charset="-122"/>
                <a:cs typeface="微软雅黑" panose="020B0503020204020204" charset="-122"/>
              </a:rPr>
              <a:t>股票指数、贷款、债券</a:t>
            </a:r>
            <a:r>
              <a:rPr lang="zh-CN" altLang="en-US">
                <a:latin typeface="微软雅黑" panose="020B0503020204020204" charset="-122"/>
                <a:ea typeface="微软雅黑" panose="020B0503020204020204" charset="-122"/>
                <a:cs typeface="微软雅黑" panose="020B0503020204020204" charset="-122"/>
              </a:rPr>
              <a:t>等，其所有权往往归属于</a:t>
            </a:r>
            <a:r>
              <a:rPr lang="zh-CN" altLang="en-US">
                <a:solidFill>
                  <a:srgbClr val="FF0000"/>
                </a:solidFill>
                <a:latin typeface="微软雅黑" panose="020B0503020204020204" charset="-122"/>
                <a:ea typeface="微软雅黑" panose="020B0503020204020204" charset="-122"/>
                <a:cs typeface="微软雅黑" panose="020B0503020204020204" charset="-122"/>
              </a:rPr>
              <a:t>接受约定利率支付</a:t>
            </a:r>
            <a:r>
              <a:rPr lang="zh-CN" altLang="en-US">
                <a:latin typeface="微软雅黑" panose="020B0503020204020204" charset="-122"/>
                <a:ea typeface="微软雅黑" panose="020B0503020204020204" charset="-122"/>
                <a:cs typeface="微软雅黑" panose="020B0503020204020204" charset="-122"/>
              </a:rPr>
              <a:t>的一方。</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假设</a:t>
            </a:r>
            <a:r>
              <a:rPr lang="zh-CN" altLang="en-US"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mn-ea"/>
              </a:rPr>
              <a:t>甲银行</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将其</a:t>
            </a:r>
            <a:r>
              <a:rPr lang="zh-CN" altLang="en-US"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mn-ea"/>
              </a:rPr>
              <a:t>贷款的全部收益</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交给金融中介机构</a:t>
            </a:r>
            <a:r>
              <a:rPr lang="en-US" altLang="zh-CN"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M</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a:t>
            </a:r>
            <a:r>
              <a:rPr lang="en-US" altLang="zh-CN"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M</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再将这笔收益转交给</a:t>
            </a:r>
            <a:r>
              <a:rPr lang="zh-CN" altLang="en-US"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mn-ea"/>
              </a:rPr>
              <a:t>共同基金</a:t>
            </a:r>
            <a:r>
              <a:rPr lang="en-US" altLang="zh-CN"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mn-ea"/>
              </a:rPr>
              <a:t>I</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。作为回报，共同基金</a:t>
            </a:r>
            <a:r>
              <a:rPr lang="en-US" altLang="zh-CN"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I</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付给金融中介机构</a:t>
            </a:r>
            <a:r>
              <a:rPr lang="en-US" altLang="zh-CN"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M</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浮动利率的一个相应的收益。基于甲银行的投资，共同基金将付给甲银行</a:t>
            </a:r>
            <a:r>
              <a:rPr lang="zh-CN" altLang="en-US"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mn-ea"/>
              </a:rPr>
              <a:t>高于同期国债</a:t>
            </a:r>
            <a:r>
              <a:rPr lang="en-US" altLang="zh-CN"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mn-ea"/>
              </a:rPr>
              <a:t>a%</a:t>
            </a:r>
            <a:r>
              <a:rPr lang="zh-CN" altLang="en-US"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mn-ea"/>
              </a:rPr>
              <a:t>的利率</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。此互换对于甲银行来说是</a:t>
            </a:r>
            <a:r>
              <a:rPr lang="zh-CN" altLang="en-US"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mn-ea"/>
              </a:rPr>
              <a:t>将贷款组合的收益转化成了有保障的且高于短期无风险利率的收益</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。因为其收益是有保障的，则甲银行可以达到降低信用风险的目的。</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（一）信用互换</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3" name="图片 2"/>
          <p:cNvPicPr>
            <a:picLocks noChangeAspect="true"/>
          </p:cNvPicPr>
          <p:nvPr/>
        </p:nvPicPr>
        <p:blipFill>
          <a:blip r:embed="rId4"/>
          <a:stretch>
            <a:fillRect/>
          </a:stretch>
        </p:blipFill>
        <p:spPr>
          <a:xfrm>
            <a:off x="1473835" y="3592195"/>
            <a:ext cx="9220200" cy="2486025"/>
          </a:xfrm>
          <a:prstGeom prst="rect">
            <a:avLst/>
          </a:prstGeom>
        </p:spPr>
      </p:pic>
      <p:sp>
        <p:nvSpPr>
          <p:cNvPr id="5" name="Rectangle 3"/>
          <p:cNvSpPr>
            <a:spLocks noGrp="true"/>
          </p:cNvSpPr>
          <p:nvPr/>
        </p:nvSpPr>
        <p:spPr>
          <a:xfrm>
            <a:off x="529590" y="854075"/>
            <a:ext cx="8362950" cy="52514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l" eaLnBrk="1" hangingPunct="1">
              <a:lnSpc>
                <a:spcPct val="120000"/>
              </a:lnSpc>
              <a:buNone/>
            </a:pPr>
            <a:r>
              <a:rPr lang="zh-CN" altLang="en-US" sz="2200" b="1" dirty="0">
                <a:solidFill>
                  <a:srgbClr val="000000"/>
                </a:solidFill>
                <a:latin typeface="黑体" panose="02010609060101010101" pitchFamily="49" charset="-122"/>
                <a:ea typeface="黑体" panose="02010609060101010101" pitchFamily="49" charset="-122"/>
              </a:rPr>
              <a:t>信贷违约掉期</a:t>
            </a:r>
            <a:endParaRPr lang="zh-CN" altLang="en-US" sz="2200" b="1" dirty="0">
              <a:solidFill>
                <a:srgbClr val="000000"/>
              </a:solidFill>
              <a:latin typeface="黑体" panose="02010609060101010101" pitchFamily="49" charset="-122"/>
              <a:ea typeface="黑体" panose="02010609060101010101" pitchFamily="49" charset="-122"/>
            </a:endParaRPr>
          </a:p>
          <a:p>
            <a:pPr marL="0" indent="0" algn="l" eaLnBrk="1" hangingPunct="1">
              <a:lnSpc>
                <a:spcPct val="120000"/>
              </a:lnSpc>
              <a:buNone/>
            </a:pPr>
            <a:endParaRPr lang="zh-CN" altLang="en-US" sz="2200" b="1" dirty="0">
              <a:solidFill>
                <a:srgbClr val="000000"/>
              </a:solidFill>
              <a:latin typeface="黑体" panose="02010609060101010101" pitchFamily="49" charset="-122"/>
              <a:ea typeface="黑体" panose="02010609060101010101" pitchFamily="49" charset="-122"/>
            </a:endParaRPr>
          </a:p>
        </p:txBody>
      </p:sp>
      <p:sp>
        <p:nvSpPr>
          <p:cNvPr id="6" name="文本框 5"/>
          <p:cNvSpPr txBox="true"/>
          <p:nvPr/>
        </p:nvSpPr>
        <p:spPr>
          <a:xfrm>
            <a:off x="768350" y="1645920"/>
            <a:ext cx="10631170" cy="1476375"/>
          </a:xfrm>
          <a:prstGeom prst="rect">
            <a:avLst/>
          </a:prstGeom>
          <a:noFill/>
        </p:spPr>
        <p:txBody>
          <a:bodyPr wrap="square" rtlCol="0">
            <a:spAutoFit/>
          </a:bodyPr>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信用违约互换（Credit Default Swap，简称 CDS）是国际信用衍生产品中规模占比较高的品种，是主流的信用衍生产品之一，是一种</a:t>
            </a:r>
            <a:r>
              <a:rPr lang="zh-CN" altLang="en-US">
                <a:solidFill>
                  <a:srgbClr val="FF0000"/>
                </a:solidFill>
                <a:latin typeface="微软雅黑" panose="020B0503020204020204" charset="-122"/>
                <a:ea typeface="微软雅黑" panose="020B0503020204020204" charset="-122"/>
                <a:cs typeface="微软雅黑" panose="020B0503020204020204" charset="-122"/>
              </a:rPr>
              <a:t>双边金融契约</a:t>
            </a:r>
            <a:r>
              <a:rPr lang="zh-CN" altLang="en-US">
                <a:latin typeface="微软雅黑" panose="020B0503020204020204" charset="-122"/>
                <a:ea typeface="微软雅黑" panose="020B0503020204020204" charset="-122"/>
                <a:cs typeface="微软雅黑" panose="020B0503020204020204" charset="-122"/>
              </a:rPr>
              <a:t>。它的本质是</a:t>
            </a:r>
            <a:r>
              <a:rPr lang="zh-CN" altLang="en-US">
                <a:solidFill>
                  <a:srgbClr val="FF0000"/>
                </a:solidFill>
                <a:latin typeface="微软雅黑" panose="020B0503020204020204" charset="-122"/>
                <a:ea typeface="微软雅黑" panose="020B0503020204020204" charset="-122"/>
                <a:cs typeface="微软雅黑" panose="020B0503020204020204" charset="-122"/>
              </a:rPr>
              <a:t>对某种特定的标的物（Reference Asset） 的面值或本金（Par Value）提供保险</a:t>
            </a:r>
            <a:r>
              <a:rPr lang="zh-CN" altLang="en-US">
                <a:latin typeface="微软雅黑" panose="020B0503020204020204" charset="-122"/>
                <a:ea typeface="微软雅黑" panose="020B0503020204020204" charset="-122"/>
                <a:cs typeface="微软雅黑" panose="020B0503020204020204" charset="-122"/>
              </a:rPr>
              <a:t>，信用风险保护买方(Protection Buyer)向卖方(Protection Seller)定期支付固定的费用或一次性支付一定金额，当合约中规定的信用事件发生时卖方向买方</a:t>
            </a:r>
            <a:r>
              <a:rPr lang="zh-CN" altLang="en-US">
                <a:solidFill>
                  <a:srgbClr val="FF0000"/>
                </a:solidFill>
                <a:latin typeface="微软雅黑" panose="020B0503020204020204" charset="-122"/>
                <a:ea typeface="微软雅黑" panose="020B0503020204020204" charset="-122"/>
                <a:cs typeface="微软雅黑" panose="020B0503020204020204" charset="-122"/>
              </a:rPr>
              <a:t>赔偿参考价值面值的损失部分，</a:t>
            </a:r>
            <a:r>
              <a:rPr lang="zh-CN" altLang="en-US">
                <a:solidFill>
                  <a:schemeClr val="tx1"/>
                </a:solidFill>
                <a:latin typeface="微软雅黑" panose="020B0503020204020204" charset="-122"/>
                <a:ea typeface="微软雅黑" panose="020B0503020204020204" charset="-122"/>
                <a:cs typeface="微软雅黑" panose="020B0503020204020204" charset="-122"/>
              </a:rPr>
              <a:t>为买方提供被违约时的本金保障</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（一）信用互换</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Rectangle 3"/>
          <p:cNvSpPr>
            <a:spLocks noGrp="true"/>
          </p:cNvSpPr>
          <p:nvPr/>
        </p:nvSpPr>
        <p:spPr>
          <a:xfrm>
            <a:off x="529590" y="854075"/>
            <a:ext cx="8362950" cy="52514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l" eaLnBrk="1" hangingPunct="1">
              <a:lnSpc>
                <a:spcPct val="120000"/>
              </a:lnSpc>
              <a:buNone/>
            </a:pPr>
            <a:r>
              <a:rPr lang="zh-CN" altLang="en-US" sz="2200" b="1" dirty="0">
                <a:solidFill>
                  <a:srgbClr val="000000"/>
                </a:solidFill>
                <a:latin typeface="黑体" panose="02010609060101010101" pitchFamily="49" charset="-122"/>
                <a:ea typeface="黑体" panose="02010609060101010101" pitchFamily="49" charset="-122"/>
              </a:rPr>
              <a:t>信贷违约掉期</a:t>
            </a:r>
            <a:endParaRPr lang="zh-CN" altLang="en-US" sz="2200" b="1" dirty="0">
              <a:solidFill>
                <a:srgbClr val="000000"/>
              </a:solidFill>
              <a:latin typeface="黑体" panose="02010609060101010101" pitchFamily="49" charset="-122"/>
              <a:ea typeface="黑体" panose="02010609060101010101" pitchFamily="49" charset="-122"/>
            </a:endParaRPr>
          </a:p>
          <a:p>
            <a:pPr marL="0" indent="0" algn="l" eaLnBrk="1" hangingPunct="1">
              <a:lnSpc>
                <a:spcPct val="120000"/>
              </a:lnSpc>
              <a:buNone/>
            </a:pPr>
            <a:endParaRPr lang="zh-CN" altLang="en-US" sz="2200" b="1" dirty="0">
              <a:solidFill>
                <a:srgbClr val="000000"/>
              </a:solidFill>
              <a:latin typeface="黑体" panose="02010609060101010101" pitchFamily="49" charset="-122"/>
              <a:ea typeface="黑体" panose="02010609060101010101" pitchFamily="49" charset="-122"/>
            </a:endParaRPr>
          </a:p>
        </p:txBody>
      </p:sp>
      <p:sp>
        <p:nvSpPr>
          <p:cNvPr id="6" name="文本框 5"/>
          <p:cNvSpPr txBox="true"/>
          <p:nvPr/>
        </p:nvSpPr>
        <p:spPr>
          <a:xfrm>
            <a:off x="768350" y="1645920"/>
            <a:ext cx="10631170" cy="1906905"/>
          </a:xfrm>
          <a:prstGeom prst="rect">
            <a:avLst/>
          </a:prstGeom>
          <a:noFill/>
        </p:spPr>
        <p:txBody>
          <a:bodyPr wrap="square" rtlCol="0">
            <a:spAutoFit/>
          </a:bodyPr>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风险的出售方向购买方支付一定的费用，在互换期限内若约定的信用事件发生。则风险的购买方将向出售方支付全部或部分的违约损失；若约定的信用事件未发生，则互换自动失效。</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假设某投资者证券组合中有20种Baa级债券，每种债券每年应付利息1000元，投资者购买信用违约互换20元，则可在3种至20种债券违约的情况下</a:t>
            </a:r>
            <a:r>
              <a:rPr lang="zh-CN" altLang="en-US">
                <a:solidFill>
                  <a:srgbClr val="FF0000"/>
                </a:solidFill>
                <a:latin typeface="微软雅黑" panose="020B0503020204020204" charset="-122"/>
                <a:ea typeface="微软雅黑" panose="020B0503020204020204" charset="-122"/>
                <a:cs typeface="微软雅黑" panose="020B0503020204020204" charset="-122"/>
              </a:rPr>
              <a:t>获得依照信用违约互换条款约定的补偿</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信用违约互换的关键在于</a:t>
            </a:r>
            <a:r>
              <a:rPr lang="zh-CN" altLang="en-US">
                <a:solidFill>
                  <a:srgbClr val="FF0000"/>
                </a:solidFill>
                <a:latin typeface="微软雅黑" panose="020B0503020204020204" charset="-122"/>
                <a:ea typeface="微软雅黑" panose="020B0503020204020204" charset="-122"/>
                <a:cs typeface="微软雅黑" panose="020B0503020204020204" charset="-122"/>
              </a:rPr>
              <a:t>限制了信用风险的范围</a:t>
            </a:r>
            <a:r>
              <a:rPr lang="zh-CN" altLang="en-US">
                <a:latin typeface="微软雅黑" panose="020B0503020204020204" charset="-122"/>
                <a:ea typeface="微软雅黑" panose="020B0503020204020204" charset="-122"/>
                <a:cs typeface="微软雅黑" panose="020B0503020204020204" charset="-122"/>
              </a:rPr>
              <a:t>。在上例中，投资者承担1-2个债券违约的风险而避免了更大程度上的损失。 </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（二）信用期权</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 name="文本框 5"/>
          <p:cNvSpPr txBox="true"/>
          <p:nvPr/>
        </p:nvSpPr>
        <p:spPr>
          <a:xfrm>
            <a:off x="779780" y="1159510"/>
            <a:ext cx="10631170" cy="1830070"/>
          </a:xfrm>
          <a:prstGeom prst="rect">
            <a:avLst/>
          </a:prstGeom>
          <a:noFill/>
        </p:spPr>
        <p:txBody>
          <a:bodyPr wrap="square" rtlCol="0">
            <a:spAutoFit/>
          </a:bodyPr>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信用期权又称信用价差期权，</a:t>
            </a:r>
            <a:r>
              <a:rPr lang="zh-CN" altLang="en-US">
                <a:solidFill>
                  <a:srgbClr val="FF0000"/>
                </a:solidFill>
                <a:latin typeface="微软雅黑" panose="020B0503020204020204" charset="-122"/>
                <a:ea typeface="微软雅黑" panose="020B0503020204020204" charset="-122"/>
                <a:cs typeface="微软雅黑" panose="020B0503020204020204" charset="-122"/>
              </a:rPr>
              <a:t>是为回避信用评级变化风险而设计的信用衍生工具</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信用价差</a:t>
            </a:r>
            <a:r>
              <a:rPr lang="zh-CN" altLang="en-US">
                <a:latin typeface="微软雅黑" panose="020B0503020204020204" charset="-122"/>
                <a:ea typeface="微软雅黑" panose="020B0503020204020204" charset="-122"/>
                <a:cs typeface="微软雅黑" panose="020B0503020204020204" charset="-122"/>
              </a:rPr>
              <a:t>是指</a:t>
            </a:r>
            <a:r>
              <a:rPr lang="zh-CN" altLang="en-US">
                <a:solidFill>
                  <a:srgbClr val="FF0000"/>
                </a:solidFill>
                <a:latin typeface="微软雅黑" panose="020B0503020204020204" charset="-122"/>
                <a:ea typeface="微软雅黑" panose="020B0503020204020204" charset="-122"/>
                <a:cs typeface="微软雅黑" panose="020B0503020204020204" charset="-122"/>
              </a:rPr>
              <a:t>某种证券或者贷款的收益率与相应的无风险利率的差额</a:t>
            </a:r>
            <a:r>
              <a:rPr lang="zh-CN" altLang="en-US">
                <a:latin typeface="微软雅黑" panose="020B0503020204020204" charset="-122"/>
                <a:ea typeface="微软雅黑" panose="020B0503020204020204" charset="-122"/>
                <a:cs typeface="微软雅黑" panose="020B0503020204020204" charset="-122"/>
              </a:rPr>
              <a:t>，应用最广泛的信用价差衍生工具是</a:t>
            </a:r>
            <a:r>
              <a:rPr lang="zh-CN" altLang="en-US">
                <a:solidFill>
                  <a:srgbClr val="FF0000"/>
                </a:solidFill>
                <a:latin typeface="微软雅黑" panose="020B0503020204020204" charset="-122"/>
                <a:ea typeface="微软雅黑" panose="020B0503020204020204" charset="-122"/>
                <a:cs typeface="微软雅黑" panose="020B0503020204020204" charset="-122"/>
              </a:rPr>
              <a:t>信用价差看涨期权</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信用利差期权假定市场利率变动时，</a:t>
            </a:r>
            <a:r>
              <a:rPr lang="zh-CN" altLang="en-US">
                <a:solidFill>
                  <a:srgbClr val="FF0000"/>
                </a:solidFill>
                <a:latin typeface="微软雅黑" panose="020B0503020204020204" charset="-122"/>
                <a:ea typeface="微软雅黑" panose="020B0503020204020204" charset="-122"/>
                <a:cs typeface="微软雅黑" panose="020B0503020204020204" charset="-122"/>
              </a:rPr>
              <a:t>信用敏感性债券</a:t>
            </a:r>
            <a:r>
              <a:rPr lang="zh-CN" altLang="en-US">
                <a:latin typeface="微软雅黑" panose="020B0503020204020204" charset="-122"/>
                <a:ea typeface="微软雅黑" panose="020B0503020204020204" charset="-122"/>
                <a:cs typeface="微软雅黑" panose="020B0503020204020204" charset="-122"/>
              </a:rPr>
              <a:t>与</a:t>
            </a:r>
            <a:r>
              <a:rPr lang="zh-CN" altLang="en-US">
                <a:solidFill>
                  <a:srgbClr val="FF0000"/>
                </a:solidFill>
                <a:latin typeface="微软雅黑" panose="020B0503020204020204" charset="-122"/>
                <a:ea typeface="微软雅黑" panose="020B0503020204020204" charset="-122"/>
                <a:cs typeface="微软雅黑" panose="020B0503020204020204" charset="-122"/>
              </a:rPr>
              <a:t>无信用风险债券</a:t>
            </a:r>
            <a:r>
              <a:rPr lang="zh-CN" altLang="en-US">
                <a:latin typeface="微软雅黑" panose="020B0503020204020204" charset="-122"/>
                <a:ea typeface="微软雅黑" panose="020B0503020204020204" charset="-122"/>
                <a:cs typeface="微软雅黑" panose="020B0503020204020204" charset="-122"/>
              </a:rPr>
              <a:t>（如：国库券等）的</a:t>
            </a:r>
            <a:r>
              <a:rPr lang="zh-CN" altLang="en-US">
                <a:solidFill>
                  <a:srgbClr val="FF0000"/>
                </a:solidFill>
                <a:latin typeface="微软雅黑" panose="020B0503020204020204" charset="-122"/>
                <a:ea typeface="微软雅黑" panose="020B0503020204020204" charset="-122"/>
                <a:cs typeface="微软雅黑" panose="020B0503020204020204" charset="-122"/>
              </a:rPr>
              <a:t>收益率是同向变动</a:t>
            </a:r>
            <a:r>
              <a:rPr lang="zh-CN" altLang="en-US">
                <a:latin typeface="微软雅黑" panose="020B0503020204020204" charset="-122"/>
                <a:ea typeface="微软雅黑" panose="020B0503020204020204" charset="-122"/>
                <a:cs typeface="微软雅黑" panose="020B0503020204020204" charset="-122"/>
              </a:rPr>
              <a:t>的，信用敏感性债券与无信用风险债券之间的</a:t>
            </a:r>
            <a:r>
              <a:rPr lang="zh-CN" altLang="en-US">
                <a:solidFill>
                  <a:srgbClr val="FF0000"/>
                </a:solidFill>
                <a:latin typeface="微软雅黑" panose="020B0503020204020204" charset="-122"/>
                <a:ea typeface="微软雅黑" panose="020B0503020204020204" charset="-122"/>
                <a:cs typeface="微软雅黑" panose="020B0503020204020204" charset="-122"/>
              </a:rPr>
              <a:t>任何利差变动</a:t>
            </a:r>
            <a:r>
              <a:rPr lang="zh-CN" altLang="en-US">
                <a:latin typeface="微软雅黑" panose="020B0503020204020204" charset="-122"/>
                <a:ea typeface="微软雅黑" panose="020B0503020204020204" charset="-122"/>
                <a:cs typeface="微软雅黑" panose="020B0503020204020204" charset="-122"/>
              </a:rPr>
              <a:t>必定是对信用敏感债券</a:t>
            </a:r>
            <a:r>
              <a:rPr lang="zh-CN" altLang="en-US">
                <a:solidFill>
                  <a:srgbClr val="FF0000"/>
                </a:solidFill>
                <a:latin typeface="微软雅黑" panose="020B0503020204020204" charset="-122"/>
                <a:ea typeface="微软雅黑" panose="020B0503020204020204" charset="-122"/>
                <a:cs typeface="微软雅黑" panose="020B0503020204020204" charset="-122"/>
              </a:rPr>
              <a:t>信用风险预期变化的结果</a:t>
            </a:r>
            <a:r>
              <a:rPr lang="zh-CN" altLang="en-US">
                <a:latin typeface="微软雅黑" panose="020B0503020204020204" charset="-122"/>
                <a:ea typeface="微软雅黑" panose="020B0503020204020204" charset="-122"/>
                <a:cs typeface="微软雅黑" panose="020B0503020204020204" charset="-122"/>
              </a:rPr>
              <a:t>。信用保障的买方，即信用利差期权购买者，可以通过购买利差期权来防范信用敏感性债券由于信用等级下降而造成的损失。</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true"/>
          </p:cNvPicPr>
          <p:nvPr/>
        </p:nvPicPr>
        <p:blipFill>
          <a:blip r:embed="rId4"/>
          <a:stretch>
            <a:fillRect/>
          </a:stretch>
        </p:blipFill>
        <p:spPr>
          <a:xfrm>
            <a:off x="1605280" y="3866515"/>
            <a:ext cx="8982075" cy="2400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（二）信用期权</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226820" y="1092835"/>
            <a:ext cx="9737725" cy="5449737"/>
            <a:chOff x="2984" y="2251"/>
            <a:chExt cx="14424" cy="7896"/>
          </a:xfrm>
        </p:grpSpPr>
        <p:grpSp>
          <p:nvGrpSpPr>
            <p:cNvPr id="62469" name="组合 6"/>
            <p:cNvGrpSpPr/>
            <p:nvPr/>
          </p:nvGrpSpPr>
          <p:grpSpPr>
            <a:xfrm>
              <a:off x="3154" y="2251"/>
              <a:ext cx="14254" cy="7896"/>
              <a:chOff x="771773" y="1468438"/>
              <a:chExt cx="8186488" cy="4324351"/>
            </a:xfrm>
          </p:grpSpPr>
          <p:grpSp>
            <p:nvGrpSpPr>
              <p:cNvPr id="62470" name="Group 5"/>
              <p:cNvGrpSpPr/>
              <p:nvPr/>
            </p:nvGrpSpPr>
            <p:grpSpPr>
              <a:xfrm>
                <a:off x="5018087" y="1468438"/>
                <a:ext cx="3940174" cy="4324351"/>
                <a:chOff x="2655" y="907"/>
                <a:chExt cx="2245" cy="2669"/>
              </a:xfrm>
            </p:grpSpPr>
            <p:sp>
              <p:nvSpPr>
                <p:cNvPr id="62471" name="Rectangle 6"/>
                <p:cNvSpPr/>
                <p:nvPr/>
              </p:nvSpPr>
              <p:spPr>
                <a:xfrm>
                  <a:off x="2655" y="907"/>
                  <a:ext cx="2245" cy="2669"/>
                </a:xfrm>
                <a:prstGeom prst="rect">
                  <a:avLst/>
                </a:prstGeom>
                <a:solidFill>
                  <a:schemeClr val="bg2"/>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6" name="Rectangle 9"/>
                <p:cNvSpPr>
                  <a:spLocks noChangeArrowheads="true"/>
                </p:cNvSpPr>
                <p:nvPr/>
              </p:nvSpPr>
              <p:spPr bwMode="auto">
                <a:xfrm>
                  <a:off x="2728" y="1378"/>
                  <a:ext cx="2134" cy="1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p>
                  <a:pPr marL="0" marR="0" lvl="2" indent="0" algn="l" defTabSz="914400" rtl="0" fontAlgn="base">
                    <a:lnSpc>
                      <a:spcPct val="100000"/>
                    </a:lnSpc>
                    <a:spcBef>
                      <a:spcPct val="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若</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公司买入一个关于在两个月内发行的</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10000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万元债券的风险贴水的买入期权，</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期权价格为</a:t>
                  </a:r>
                  <a:r>
                    <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50</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万元</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，目前的风险贴水为</a:t>
                  </a:r>
                  <a:r>
                    <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，买入期权将补偿超过</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时的风险贴水。如果风险贴水因为经济情况恶化而升至</a:t>
                  </a:r>
                  <a:r>
                    <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2.5%</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，则风险贴水上涨一个百分点，就会使</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公司多付出</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万元，这些</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多付出的款项可以由买入期权抵消</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。假设信用风险贴水降至</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0.5%</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，则买入期权无任何收益，但</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公司因可以以较低利率借款而较预定的借款费用节省</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万元。因而，</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买入期权可以在信用贴水上升时可以以固定利率借款而避免损失，利率下降时则可以享有相应的好处</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。当然，享有这样权利的代价是要付出</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万元的。 </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grpSp>
            <p:nvGrpSpPr>
              <p:cNvPr id="62473" name="Group 10"/>
              <p:cNvGrpSpPr/>
              <p:nvPr/>
            </p:nvGrpSpPr>
            <p:grpSpPr>
              <a:xfrm>
                <a:off x="771773" y="1468438"/>
                <a:ext cx="8185736" cy="4324350"/>
                <a:chOff x="2647" y="907"/>
                <a:chExt cx="4664" cy="2669"/>
              </a:xfrm>
            </p:grpSpPr>
            <p:sp>
              <p:nvSpPr>
                <p:cNvPr id="62474" name="Rectangle 11"/>
                <p:cNvSpPr/>
                <p:nvPr/>
              </p:nvSpPr>
              <p:spPr>
                <a:xfrm>
                  <a:off x="2655" y="907"/>
                  <a:ext cx="2245" cy="2669"/>
                </a:xfrm>
                <a:prstGeom prst="rect">
                  <a:avLst/>
                </a:prstGeom>
                <a:solidFill>
                  <a:schemeClr val="bg2"/>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1" name="Rectangle 12"/>
                <p:cNvSpPr>
                  <a:spLocks noChangeArrowheads="true"/>
                </p:cNvSpPr>
                <p:nvPr/>
              </p:nvSpPr>
              <p:spPr bwMode="auto">
                <a:xfrm>
                  <a:off x="2647" y="907"/>
                  <a:ext cx="4664" cy="365"/>
                </a:xfrm>
                <a:prstGeom prst="rect">
                  <a:avLst/>
                </a:prstGeom>
                <a:solidFill>
                  <a:schemeClr val="accent2">
                    <a:lumMod val="60000"/>
                    <a:lumOff val="4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Rectangle 14"/>
                <p:cNvSpPr>
                  <a:spLocks noChangeArrowheads="true"/>
                </p:cNvSpPr>
                <p:nvPr/>
              </p:nvSpPr>
              <p:spPr bwMode="auto">
                <a:xfrm>
                  <a:off x="2655" y="1510"/>
                  <a:ext cx="2243" cy="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0" marR="0" lvl="0" indent="0" algn="just" defTabSz="914400" rtl="0" fontAlgn="base">
                    <a:lnSpc>
                      <a:spcPct val="100000"/>
                    </a:lnSpc>
                    <a:spcBef>
                      <a:spcPct val="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债券的发行者可以用信用期权对</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平均信用风险贴水</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进行套期保值。</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ct val="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假设</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公司信用评级为</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Baa</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，计划在两个月内发行总价值为</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10000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万元的</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年期债券。预定风险贴水</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。若考虑在债券发行前付给投资者的风险贴水上浮，则公司为发行债券势必要以更高的利率发行，融资成本必将升高。为防止此类情况的发生，</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公司可以</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购入一个买入期权</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，约定在风险贴水上浮到一定限度后，可以由期权的出售方弥补相应多出的费用。</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grpSp>
        <p:sp>
          <p:nvSpPr>
            <p:cNvPr id="17" name="矩形 16"/>
            <p:cNvSpPr/>
            <p:nvPr/>
          </p:nvSpPr>
          <p:spPr>
            <a:xfrm>
              <a:off x="2984" y="2748"/>
              <a:ext cx="13403" cy="503"/>
            </a:xfrm>
            <a:prstGeom prst="rect">
              <a:avLst/>
            </a:prstGeom>
          </p:spPr>
          <p:txBody>
            <a:bodyPr>
              <a:spAutoFit/>
            </a:bodyPr>
            <a:p>
              <a:pPr marL="0" marR="0" lvl="0" indent="0" algn="ctr" defTabSz="914400" rtl="0" eaLnBrk="1" fontAlgn="base" latinLnBrk="0" hangingPunct="1">
                <a:lnSpc>
                  <a:spcPts val="2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、信用期权在</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回避平均信用风险贴水变动</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的风险中的使用</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grpSp>
        <p:nvGrpSpPr>
          <p:cNvPr id="4" name="组合 3"/>
          <p:cNvGrpSpPr/>
          <p:nvPr/>
        </p:nvGrpSpPr>
        <p:grpSpPr>
          <a:xfrm>
            <a:off x="-2" y="2575"/>
            <a:ext cx="12192002" cy="6851867"/>
            <a:chOff x="-2" y="2575"/>
            <a:chExt cx="12192002" cy="6851867"/>
          </a:xfrm>
        </p:grpSpPr>
        <p:pic>
          <p:nvPicPr>
            <p:cNvPr id="6" name="图片 5"/>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7" name="图片 6"/>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8" name="图片 7"/>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9" name="图片 8"/>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（二）信用期权</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66875" y="1647190"/>
            <a:ext cx="8427451" cy="4548505"/>
            <a:chOff x="2625" y="2594"/>
            <a:chExt cx="13272" cy="7163"/>
          </a:xfrm>
        </p:grpSpPr>
        <p:grpSp>
          <p:nvGrpSpPr>
            <p:cNvPr id="63493" name="组合 6"/>
            <p:cNvGrpSpPr/>
            <p:nvPr/>
          </p:nvGrpSpPr>
          <p:grpSpPr>
            <a:xfrm>
              <a:off x="2625" y="2624"/>
              <a:ext cx="13272" cy="7133"/>
              <a:chOff x="513775" y="1468438"/>
              <a:chExt cx="8445489" cy="4324351"/>
            </a:xfrm>
          </p:grpSpPr>
          <p:grpSp>
            <p:nvGrpSpPr>
              <p:cNvPr id="63494" name="Group 5"/>
              <p:cNvGrpSpPr/>
              <p:nvPr/>
            </p:nvGrpSpPr>
            <p:grpSpPr>
              <a:xfrm>
                <a:off x="5018087" y="1468438"/>
                <a:ext cx="3940174" cy="4324351"/>
                <a:chOff x="2655" y="907"/>
                <a:chExt cx="2245" cy="2669"/>
              </a:xfrm>
            </p:grpSpPr>
            <p:sp>
              <p:nvSpPr>
                <p:cNvPr id="63495" name="Rectangle 6"/>
                <p:cNvSpPr/>
                <p:nvPr/>
              </p:nvSpPr>
              <p:spPr>
                <a:xfrm>
                  <a:off x="2655" y="907"/>
                  <a:ext cx="2245" cy="2669"/>
                </a:xfrm>
                <a:prstGeom prst="rect">
                  <a:avLst/>
                </a:prstGeom>
                <a:solidFill>
                  <a:schemeClr val="bg2"/>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5" name="Rectangle 9"/>
                <p:cNvSpPr>
                  <a:spLocks noChangeArrowheads="true"/>
                </p:cNvSpPr>
                <p:nvPr/>
              </p:nvSpPr>
              <p:spPr bwMode="auto">
                <a:xfrm>
                  <a:off x="2696" y="1386"/>
                  <a:ext cx="2204"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p>
                  <a:pPr marL="0" marR="0" lvl="1" indent="0" algn="l" defTabSz="914400" rtl="0" fontAlgn="base">
                    <a:lnSpc>
                      <a:spcPts val="2400"/>
                    </a:lnSpc>
                    <a:spcBef>
                      <a:spcPct val="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下一年</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债券价格跌</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700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万元，行使期权权利可</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避免损失</a:t>
                  </a:r>
                  <a:r>
                    <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200</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万元</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l" defTabSz="914400" rtl="0" fontAlgn="base">
                    <a:lnSpc>
                      <a:spcPts val="2400"/>
                    </a:lnSpc>
                    <a:spcBef>
                      <a:spcPct val="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若</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债券价格升</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1200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不行使期权权利</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l" defTabSz="914400" rtl="0" fontAlgn="base">
                    <a:lnSpc>
                      <a:spcPts val="2400"/>
                    </a:lnSpc>
                    <a:spcBef>
                      <a:spcPct val="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卖出期权保护投资者在价格下跌时可获得相应的补偿，而在价格上升时仍然有获利的权利。 </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grpSp>
            <p:nvGrpSpPr>
              <p:cNvPr id="63497" name="Group 10"/>
              <p:cNvGrpSpPr/>
              <p:nvPr/>
            </p:nvGrpSpPr>
            <p:grpSpPr>
              <a:xfrm>
                <a:off x="513775" y="1468438"/>
                <a:ext cx="8445489" cy="4324350"/>
                <a:chOff x="2500" y="907"/>
                <a:chExt cx="4812" cy="2669"/>
              </a:xfrm>
            </p:grpSpPr>
            <p:sp>
              <p:nvSpPr>
                <p:cNvPr id="63498" name="Rectangle 11"/>
                <p:cNvSpPr/>
                <p:nvPr/>
              </p:nvSpPr>
              <p:spPr>
                <a:xfrm>
                  <a:off x="2655" y="907"/>
                  <a:ext cx="2245" cy="2669"/>
                </a:xfrm>
                <a:prstGeom prst="rect">
                  <a:avLst/>
                </a:prstGeom>
                <a:solidFill>
                  <a:schemeClr val="bg2"/>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1" name="Rectangle 12"/>
                <p:cNvSpPr>
                  <a:spLocks noChangeArrowheads="true"/>
                </p:cNvSpPr>
                <p:nvPr/>
              </p:nvSpPr>
              <p:spPr bwMode="auto">
                <a:xfrm>
                  <a:off x="2647" y="907"/>
                  <a:ext cx="4665" cy="365"/>
                </a:xfrm>
                <a:prstGeom prst="rect">
                  <a:avLst/>
                </a:prstGeom>
                <a:solidFill>
                  <a:schemeClr val="accent2">
                    <a:lumMod val="60000"/>
                    <a:lumOff val="4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Rectangle 14"/>
                <p:cNvSpPr>
                  <a:spLocks noChangeArrowheads="true"/>
                </p:cNvSpPr>
                <p:nvPr/>
              </p:nvSpPr>
              <p:spPr bwMode="auto">
                <a:xfrm>
                  <a:off x="2500" y="1272"/>
                  <a:ext cx="2400" cy="2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00050" marR="0" lvl="1" indent="0" algn="l" defTabSz="914400" rtl="0" eaLnBrk="1" fontAlgn="base" latinLnBrk="0" hangingPunct="1">
                    <a:lnSpc>
                      <a:spcPts val="2400"/>
                    </a:lnSpc>
                    <a:spcBef>
                      <a:spcPct val="0"/>
                    </a:spcBef>
                    <a:spcAft>
                      <a:spcPct val="0"/>
                    </a:spcAft>
                    <a:buClr>
                      <a:schemeClr val="hlink"/>
                    </a:buClr>
                    <a:buSzTx/>
                    <a:buFont typeface="Wingdings" panose="05000000000000000000" pitchFamily="2" charset="2"/>
                    <a:buNone/>
                    <a:defRPr/>
                  </a:pP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债券投资者可以使用信用期权</a:t>
                  </a:r>
                  <a:r>
                    <a:rPr kumimoji="0" lang="zh-CN" altLang="en-US" sz="18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对债券价格进行保值</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，主要是用来针对债券等级下降时回避此类信用风险。</a:t>
                  </a:r>
                  <a:endPar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l" defTabSz="914400" rtl="0" eaLnBrk="1" fontAlgn="base" latinLnBrk="0" hangingPunct="1">
                    <a:lnSpc>
                      <a:spcPts val="2400"/>
                    </a:lnSpc>
                    <a:spcBef>
                      <a:spcPct val="0"/>
                    </a:spcBef>
                    <a:spcAft>
                      <a:spcPct val="0"/>
                    </a:spcAft>
                    <a:buClr>
                      <a:schemeClr val="hlink"/>
                    </a:buClr>
                    <a:buSzTx/>
                    <a:buFont typeface="Wingdings" panose="05000000000000000000" pitchFamily="2" charset="2"/>
                    <a:buNone/>
                    <a:defRPr/>
                  </a:pP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l" defTabSz="914400" rtl="0" eaLnBrk="1" fontAlgn="base" latinLnBrk="0" hangingPunct="1">
                    <a:lnSpc>
                      <a:spcPts val="2400"/>
                    </a:lnSpc>
                    <a:spcBef>
                      <a:spcPct val="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投资者有某公司</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万元的债券，为保证在债券等级下降时不会因债券价值下跌引起损失，投资者购买一个价值</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万元，约定价格为</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900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万的</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卖出期权合约（买入看跌期权）</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。此期权给予投资者在下一年中的任何时候以</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900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万元的价格卖出其债券的权利。</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2400"/>
                    </a:lnSpc>
                    <a:spcBef>
                      <a:spcPct val="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grpSp>
        <p:sp>
          <p:nvSpPr>
            <p:cNvPr id="16" name="矩形 15"/>
            <p:cNvSpPr/>
            <p:nvPr/>
          </p:nvSpPr>
          <p:spPr>
            <a:xfrm>
              <a:off x="3420" y="2594"/>
              <a:ext cx="12360" cy="1018"/>
            </a:xfrm>
            <a:prstGeom prst="rect">
              <a:avLst/>
            </a:prstGeom>
          </p:spPr>
          <p:txBody>
            <a:bodyPr>
              <a:spAutoFit/>
            </a:bodyPr>
            <a:p>
              <a:pPr marL="0" marR="0" lvl="0" indent="0" algn="ctr"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、信用期权在</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回避债券等级下降</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风险中的使用</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（三）信用关联票据</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 name="文本框 5"/>
          <p:cNvSpPr txBox="true"/>
          <p:nvPr/>
        </p:nvSpPr>
        <p:spPr>
          <a:xfrm>
            <a:off x="780415" y="1075055"/>
            <a:ext cx="10631170" cy="1476375"/>
          </a:xfrm>
          <a:prstGeom prst="rect">
            <a:avLst/>
          </a:prstGeom>
          <a:noFill/>
        </p:spPr>
        <p:txBody>
          <a:bodyPr wrap="square" rtlCol="0">
            <a:spAutoFit/>
          </a:bodyPr>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信用联系票据是指同货币市场票据相联系的一种信用衍生品，是</a:t>
            </a:r>
            <a:r>
              <a:rPr lang="zh-CN" altLang="en-US">
                <a:solidFill>
                  <a:srgbClr val="FF0000"/>
                </a:solidFill>
                <a:latin typeface="微软雅黑" panose="020B0503020204020204" charset="-122"/>
                <a:ea typeface="微软雅黑" panose="020B0503020204020204" charset="-122"/>
                <a:cs typeface="微软雅黑" panose="020B0503020204020204" charset="-122"/>
              </a:rPr>
              <a:t>普通的固定收益证券</a:t>
            </a:r>
            <a:r>
              <a:rPr lang="zh-CN" altLang="en-US">
                <a:latin typeface="微软雅黑" panose="020B0503020204020204" charset="-122"/>
                <a:ea typeface="微软雅黑" panose="020B0503020204020204" charset="-122"/>
                <a:cs typeface="微软雅黑" panose="020B0503020204020204" charset="-122"/>
              </a:rPr>
              <a:t>与</a:t>
            </a:r>
            <a:r>
              <a:rPr lang="zh-CN" altLang="en-US">
                <a:solidFill>
                  <a:srgbClr val="FF0000"/>
                </a:solidFill>
                <a:latin typeface="微软雅黑" panose="020B0503020204020204" charset="-122"/>
                <a:ea typeface="微软雅黑" panose="020B0503020204020204" charset="-122"/>
                <a:cs typeface="微软雅黑" panose="020B0503020204020204" charset="-122"/>
              </a:rPr>
              <a:t>信用违约互换</a:t>
            </a:r>
            <a:r>
              <a:rPr lang="zh-CN" altLang="en-US">
                <a:latin typeface="微软雅黑" panose="020B0503020204020204" charset="-122"/>
                <a:ea typeface="微软雅黑" panose="020B0503020204020204" charset="-122"/>
                <a:cs typeface="微软雅黑" panose="020B0503020204020204" charset="-122"/>
              </a:rPr>
              <a:t>相结合的信用衍生产品。</a:t>
            </a:r>
            <a:r>
              <a:rPr lang="zh-CN" altLang="en-US">
                <a:solidFill>
                  <a:srgbClr val="FF0000"/>
                </a:solidFill>
                <a:latin typeface="微软雅黑" panose="020B0503020204020204" charset="-122"/>
                <a:ea typeface="微软雅黑" panose="020B0503020204020204" charset="-122"/>
                <a:cs typeface="微软雅黑" panose="020B0503020204020204" charset="-122"/>
              </a:rPr>
              <a:t>信用联系票据的购买者提供信用保护</a:t>
            </a:r>
            <a:r>
              <a:rPr lang="zh-CN" altLang="en-US">
                <a:latin typeface="微软雅黑" panose="020B0503020204020204" charset="-122"/>
                <a:ea typeface="微软雅黑" panose="020B0503020204020204" charset="-122"/>
                <a:cs typeface="微软雅黑" panose="020B0503020204020204" charset="-122"/>
              </a:rPr>
              <a:t>。一旦信用联系票据的标的资产出现违约问题，信用联系票据的购买者就要承担违约所造成的损失。</a:t>
            </a:r>
            <a:r>
              <a:rPr lang="zh-CN" altLang="en-US">
                <a:solidFill>
                  <a:srgbClr val="FF0000"/>
                </a:solidFill>
                <a:latin typeface="微软雅黑" panose="020B0503020204020204" charset="-122"/>
                <a:ea typeface="微软雅黑" panose="020B0503020204020204" charset="-122"/>
                <a:cs typeface="微软雅黑" panose="020B0503020204020204" charset="-122"/>
              </a:rPr>
              <a:t>信用联系票据的发行者</a:t>
            </a:r>
            <a:r>
              <a:rPr lang="zh-CN" altLang="en-US">
                <a:latin typeface="微软雅黑" panose="020B0503020204020204" charset="-122"/>
                <a:ea typeface="微软雅黑" panose="020B0503020204020204" charset="-122"/>
                <a:cs typeface="微软雅黑" panose="020B0503020204020204" charset="-122"/>
              </a:rPr>
              <a:t>则相当于</a:t>
            </a:r>
            <a:r>
              <a:rPr lang="zh-CN" altLang="en-US">
                <a:solidFill>
                  <a:srgbClr val="FF0000"/>
                </a:solidFill>
                <a:latin typeface="微软雅黑" panose="020B0503020204020204" charset="-122"/>
                <a:ea typeface="微软雅黑" panose="020B0503020204020204" charset="-122"/>
                <a:cs typeface="微软雅黑" panose="020B0503020204020204" charset="-122"/>
              </a:rPr>
              <a:t>保护的购买者</a:t>
            </a:r>
            <a:r>
              <a:rPr lang="zh-CN" altLang="en-US">
                <a:latin typeface="微软雅黑" panose="020B0503020204020204" charset="-122"/>
                <a:ea typeface="微软雅黑" panose="020B0503020204020204" charset="-122"/>
                <a:cs typeface="微软雅黑" panose="020B0503020204020204" charset="-122"/>
              </a:rPr>
              <a:t>，他向信用联系票据的购买者支付一定的利率。如果</a:t>
            </a:r>
            <a:r>
              <a:rPr lang="zh-CN" altLang="en-US">
                <a:solidFill>
                  <a:srgbClr val="FF0000"/>
                </a:solidFill>
                <a:latin typeface="微软雅黑" panose="020B0503020204020204" charset="-122"/>
                <a:ea typeface="微软雅黑" panose="020B0503020204020204" charset="-122"/>
                <a:cs typeface="微软雅黑" panose="020B0503020204020204" charset="-122"/>
              </a:rPr>
              <a:t>违约情况未发生</a:t>
            </a:r>
            <a:r>
              <a:rPr lang="zh-CN" altLang="en-US">
                <a:latin typeface="微软雅黑" panose="020B0503020204020204" charset="-122"/>
                <a:ea typeface="微软雅黑" panose="020B0503020204020204" charset="-122"/>
                <a:cs typeface="微软雅黑" panose="020B0503020204020204" charset="-122"/>
              </a:rPr>
              <a:t>，他还有义务在信用联系票据到期的时候</a:t>
            </a:r>
            <a:r>
              <a:rPr lang="zh-CN" altLang="en-US">
                <a:solidFill>
                  <a:srgbClr val="FF0000"/>
                </a:solidFill>
                <a:latin typeface="微软雅黑" panose="020B0503020204020204" charset="-122"/>
                <a:ea typeface="微软雅黑" panose="020B0503020204020204" charset="-122"/>
                <a:cs typeface="微软雅黑" panose="020B0503020204020204" charset="-122"/>
              </a:rPr>
              <a:t>归还全部本金</a:t>
            </a:r>
            <a:r>
              <a:rPr lang="zh-CN" altLang="en-US">
                <a:latin typeface="微软雅黑" panose="020B0503020204020204" charset="-122"/>
                <a:ea typeface="微软雅黑" panose="020B0503020204020204" charset="-122"/>
                <a:cs typeface="微软雅黑" panose="020B0503020204020204" charset="-122"/>
              </a:rPr>
              <a:t>；如果</a:t>
            </a:r>
            <a:r>
              <a:rPr lang="zh-CN" altLang="en-US">
                <a:solidFill>
                  <a:srgbClr val="FF0000"/>
                </a:solidFill>
                <a:latin typeface="微软雅黑" panose="020B0503020204020204" charset="-122"/>
                <a:ea typeface="微软雅黑" panose="020B0503020204020204" charset="-122"/>
                <a:cs typeface="微软雅黑" panose="020B0503020204020204" charset="-122"/>
              </a:rPr>
              <a:t>违约情况发生</a:t>
            </a:r>
            <a:r>
              <a:rPr lang="zh-CN" altLang="en-US">
                <a:latin typeface="微软雅黑" panose="020B0503020204020204" charset="-122"/>
                <a:ea typeface="微软雅黑" panose="020B0503020204020204" charset="-122"/>
                <a:cs typeface="微软雅黑" panose="020B0503020204020204" charset="-122"/>
              </a:rPr>
              <a:t>，则只须支付信用资产的残留价值。 </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true"/>
          </p:cNvPicPr>
          <p:nvPr/>
        </p:nvPicPr>
        <p:blipFill>
          <a:blip r:embed="rId4"/>
          <a:stretch>
            <a:fillRect/>
          </a:stretch>
        </p:blipFill>
        <p:spPr>
          <a:xfrm>
            <a:off x="1500505" y="3284220"/>
            <a:ext cx="9191625" cy="3009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22580" y="133985"/>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（三）信用关联票据</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52291" name="Rectangle 3"/>
          <p:cNvSpPr>
            <a:spLocks noGrp="true" noChangeArrowheads="true"/>
          </p:cNvSpPr>
          <p:nvPr/>
        </p:nvSpPr>
        <p:spPr>
          <a:xfrm>
            <a:off x="1760220" y="1287145"/>
            <a:ext cx="8990330" cy="4550410"/>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hangingPunct="1">
              <a:lnSpc>
                <a:spcPts val="2800"/>
              </a:lnSpc>
              <a:spcBef>
                <a:spcPct val="0"/>
              </a:spcBef>
              <a:spcAft>
                <a:spcPts val="600"/>
              </a:spcAft>
              <a:buClr>
                <a:srgbClr val="000000"/>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假设某信用卡公司</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为筹集资金而发行债券</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。为降低信用风险，公司可以采取</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一年期信用关联票据</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形式。此票据承诺，当全国的信用卡平均欺诈率指标</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低于</a:t>
            </a:r>
            <a:r>
              <a:rPr kumimoji="0" lang="en-US"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时，偿还投资者</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本金</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并给付本金的</a:t>
            </a:r>
            <a:r>
              <a:rPr kumimoji="0" lang="en-US"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8%</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的利息</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（高于一般同类债券利率）。该指标超过</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时，则</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给付本金</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并给付本金的</a:t>
            </a:r>
            <a:r>
              <a:rPr kumimoji="0" lang="en-US"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的利息</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ts val="2800"/>
              </a:lnSpc>
              <a:spcBef>
                <a:spcPct val="0"/>
              </a:spcBef>
              <a:spcAft>
                <a:spcPts val="600"/>
              </a:spcAft>
              <a:buClr>
                <a:srgbClr val="000000"/>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信用卡公司则是利用信用关联票据减少了信用风险。若信用卡平均欺诈率低于</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，则公司业务收益很可能提高，公司可付</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8%</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的利息。而当信用卡平均欺诈率高于</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时，则公司业务收益很可能降低，公司则可付</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的利息。</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某种程度上等于是从债券投资者那里购买了信用卡的保险</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。投资者购买这种信用联系票据是因为</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有可能获得高于一般同类债券的利率</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。在这个例子中，债券的购买者是保护的提供者，因为</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在购买债券的同时也就购买了债券附属的信用联系票据</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；债券的发行者即信用卡公司是保护的需求者；所要规避的信用风险是与信用卡业务相联系的欺诈风险。</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85"/>
            <a:ext cx="12192002" cy="6851867"/>
            <a:chOff x="-2" y="2575"/>
            <a:chExt cx="12192002" cy="6851867"/>
          </a:xfrm>
        </p:grpSpPr>
        <p:pic>
          <p:nvPicPr>
            <p:cNvPr id="20" name="图片 19"/>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第二节  银行信用产品</a:t>
            </a:r>
            <a:endParaRPr lang="zh-CN" altLang="en-US" sz="3200" dirty="0">
              <a:solidFill>
                <a:schemeClr val="bg1"/>
              </a:solidFill>
              <a:latin typeface="微软雅黑" panose="020B0503020204020204" charset="-122"/>
              <a:ea typeface="微软雅黑" panose="020B0503020204020204" charset="-122"/>
            </a:endParaRPr>
          </a:p>
        </p:txBody>
      </p:sp>
      <p:sp>
        <p:nvSpPr>
          <p:cNvPr id="9226" name="AutoShape 7"/>
          <p:cNvSpPr/>
          <p:nvPr/>
        </p:nvSpPr>
        <p:spPr>
          <a:xfrm>
            <a:off x="3876675" y="282702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二、银行信用衍生品</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3528695" y="210693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一、银行传统信用产品</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rot="0">
            <a:off x="2885440" y="2240280"/>
            <a:ext cx="422275" cy="399415"/>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rot="0">
            <a:off x="3300095" y="2895600"/>
            <a:ext cx="422275" cy="399415"/>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一、银行传统信用产品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47570" y="1479550"/>
            <a:ext cx="7897813" cy="4044950"/>
            <a:chOff x="720" y="2225"/>
            <a:chExt cx="12438" cy="6370"/>
          </a:xfrm>
        </p:grpSpPr>
        <p:sp>
          <p:nvSpPr>
            <p:cNvPr id="8" name="矩形 7"/>
            <p:cNvSpPr/>
            <p:nvPr/>
          </p:nvSpPr>
          <p:spPr>
            <a:xfrm>
              <a:off x="963" y="2225"/>
              <a:ext cx="488" cy="841"/>
            </a:xfrm>
            <a:prstGeom prst="rect">
              <a:avLst/>
            </a:prstGeom>
          </p:spPr>
          <p:txBody>
            <a:bodyPr wrap="none">
              <a:spAutoFit/>
            </a:bodyP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8918" name="矩形 24"/>
            <p:cNvSpPr/>
            <p:nvPr/>
          </p:nvSpPr>
          <p:spPr>
            <a:xfrm>
              <a:off x="6620" y="2225"/>
              <a:ext cx="3703" cy="750"/>
            </a:xfrm>
            <a:prstGeom prst="rect">
              <a:avLst/>
            </a:prstGeom>
            <a:noFill/>
            <a:ln w="9525">
              <a:noFill/>
            </a:ln>
          </p:spPr>
          <p:txBody>
            <a:bodyPr wrap="none" anchor="t" anchorCtr="false">
              <a:spAutoFit/>
            </a:bodyPr>
            <a:p>
              <a:pPr>
                <a:lnSpc>
                  <a:spcPct val="120000"/>
                </a:lnSpc>
                <a:buClr>
                  <a:schemeClr val="hlink"/>
                </a:buClr>
              </a:pPr>
              <a:r>
                <a:rPr lang="zh-CN" altLang="en-US" b="1" dirty="0">
                  <a:solidFill>
                    <a:srgbClr val="FF0000"/>
                  </a:solidFill>
                  <a:latin typeface="微软雅黑" panose="020B0503020204020204" charset="-122"/>
                  <a:ea typeface="微软雅黑" panose="020B0503020204020204" charset="-122"/>
                </a:rPr>
                <a:t>（一）</a:t>
              </a:r>
              <a:r>
                <a:rPr lang="zh-CN" altLang="zh-CN" b="1" dirty="0">
                  <a:solidFill>
                    <a:srgbClr val="FF0000"/>
                  </a:solidFill>
                  <a:latin typeface="微软雅黑" panose="020B0503020204020204" charset="-122"/>
                  <a:ea typeface="微软雅黑" panose="020B0503020204020204" charset="-122"/>
                </a:rPr>
                <a:t>商业贷款</a:t>
              </a:r>
              <a:endParaRPr lang="zh-CN" altLang="zh-CN" dirty="0">
                <a:solidFill>
                  <a:srgbClr val="FF0000"/>
                </a:solidFill>
                <a:latin typeface="微软雅黑" panose="020B0503020204020204" charset="-122"/>
                <a:ea typeface="微软雅黑" panose="020B0503020204020204" charset="-122"/>
              </a:endParaRPr>
            </a:p>
          </p:txBody>
        </p:sp>
        <p:sp>
          <p:nvSpPr>
            <p:cNvPr id="38919" name="矩形 26"/>
            <p:cNvSpPr/>
            <p:nvPr/>
          </p:nvSpPr>
          <p:spPr>
            <a:xfrm>
              <a:off x="873" y="4490"/>
              <a:ext cx="12285" cy="3415"/>
            </a:xfrm>
            <a:prstGeom prst="rect">
              <a:avLst/>
            </a:prstGeom>
            <a:noFill/>
            <a:ln w="9525">
              <a:noFill/>
            </a:ln>
          </p:spPr>
          <p:txBody>
            <a:bodyPr anchor="t" anchorCtr="false">
              <a:spAutoFit/>
            </a:bodyPr>
            <a:p>
              <a:pPr>
                <a:lnSpc>
                  <a:spcPct val="15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是</a:t>
              </a:r>
              <a:r>
                <a:rPr lang="zh-CN" altLang="zh-CN" sz="1800" dirty="0">
                  <a:solidFill>
                    <a:srgbClr val="000000"/>
                  </a:solidFill>
                  <a:latin typeface="微软雅黑" panose="020B0503020204020204" charset="-122"/>
                  <a:ea typeface="微软雅黑" panose="020B0503020204020204" charset="-122"/>
                </a:rPr>
                <a:t>期限在</a:t>
              </a:r>
              <a:r>
                <a:rPr lang="zh-CN" altLang="zh-CN" sz="1800" dirty="0">
                  <a:solidFill>
                    <a:srgbClr val="FF0000"/>
                  </a:solidFill>
                  <a:latin typeface="微软雅黑" panose="020B0503020204020204" charset="-122"/>
                  <a:ea typeface="微软雅黑" panose="020B0503020204020204" charset="-122"/>
                </a:rPr>
                <a:t>一年以内</a:t>
              </a:r>
              <a:r>
                <a:rPr lang="zh-CN" altLang="zh-CN" sz="1800" dirty="0">
                  <a:solidFill>
                    <a:srgbClr val="000000"/>
                  </a:solidFill>
                  <a:latin typeface="微软雅黑" panose="020B0503020204020204" charset="-122"/>
                  <a:ea typeface="微软雅黑" panose="020B0503020204020204" charset="-122"/>
                </a:rPr>
                <a:t>的贷款。一般是具有</a:t>
              </a:r>
              <a:r>
                <a:rPr lang="zh-CN" altLang="zh-CN" sz="1800" dirty="0">
                  <a:solidFill>
                    <a:srgbClr val="FF0000"/>
                  </a:solidFill>
                  <a:latin typeface="微软雅黑" panose="020B0503020204020204" charset="-122"/>
                  <a:ea typeface="微软雅黑" panose="020B0503020204020204" charset="-122"/>
                </a:rPr>
                <a:t>自偿性质</a:t>
              </a:r>
              <a:r>
                <a:rPr lang="zh-CN" altLang="zh-CN" sz="1800" dirty="0">
                  <a:solidFill>
                    <a:srgbClr val="000000"/>
                  </a:solidFill>
                  <a:latin typeface="微软雅黑" panose="020B0503020204020204" charset="-122"/>
                  <a:ea typeface="微软雅黑" panose="020B0503020204020204" charset="-122"/>
                </a:rPr>
                <a:t>的</a:t>
              </a:r>
              <a:r>
                <a:rPr lang="zh-CN" altLang="zh-CN" sz="1800" dirty="0">
                  <a:solidFill>
                    <a:srgbClr val="FF0000"/>
                  </a:solidFill>
                  <a:latin typeface="微软雅黑" panose="020B0503020204020204" charset="-122"/>
                  <a:ea typeface="微软雅黑" panose="020B0503020204020204" charset="-122"/>
                </a:rPr>
                <a:t>季节性贷款</a:t>
              </a:r>
              <a:r>
                <a:rPr lang="zh-CN" altLang="zh-CN" sz="1800" dirty="0">
                  <a:solidFill>
                    <a:srgbClr val="000000"/>
                  </a:solidFill>
                  <a:latin typeface="微软雅黑" panose="020B0503020204020204" charset="-122"/>
                  <a:ea typeface="微软雅黑" panose="020B0503020204020204" charset="-122"/>
                </a:rPr>
                <a:t>。例如，零售商在销售旺季来临前进货所申请的贷款，一旦货物售出资金回收后就会偿还贷款。生产企业为购买原材料而贷款。对于季节性贷款，如果债务人具有良好的信用记录，银行往往不需要抵押品，贷款的额度视借款者的信誉而定。</a:t>
              </a:r>
              <a:r>
                <a:rPr lang="zh-CN" altLang="zh-CN" sz="1800" dirty="0">
                  <a:solidFill>
                    <a:srgbClr val="FF0000"/>
                  </a:solidFill>
                  <a:latin typeface="微软雅黑" panose="020B0503020204020204" charset="-122"/>
                  <a:ea typeface="微软雅黑" panose="020B0503020204020204" charset="-122"/>
                </a:rPr>
                <a:t>必要时</a:t>
              </a:r>
              <a:r>
                <a:rPr lang="zh-CN" altLang="zh-CN" sz="1800" dirty="0">
                  <a:solidFill>
                    <a:srgbClr val="000000"/>
                  </a:solidFill>
                  <a:latin typeface="微软雅黑" panose="020B0503020204020204" charset="-122"/>
                  <a:ea typeface="微软雅黑" panose="020B0503020204020204" charset="-122"/>
                </a:rPr>
                <a:t>，</a:t>
              </a:r>
              <a:r>
                <a:rPr lang="zh-CN" altLang="zh-CN" sz="1800" dirty="0">
                  <a:solidFill>
                    <a:srgbClr val="FF0000"/>
                  </a:solidFill>
                  <a:latin typeface="微软雅黑" panose="020B0503020204020204" charset="-122"/>
                  <a:ea typeface="微软雅黑" panose="020B0503020204020204" charset="-122"/>
                </a:rPr>
                <a:t>原材料、半成品和成品等库存</a:t>
              </a:r>
              <a:r>
                <a:rPr lang="zh-CN" altLang="zh-CN" sz="1800" dirty="0">
                  <a:solidFill>
                    <a:srgbClr val="000000"/>
                  </a:solidFill>
                  <a:latin typeface="微软雅黑" panose="020B0503020204020204" charset="-122"/>
                  <a:ea typeface="微软雅黑" panose="020B0503020204020204" charset="-122"/>
                </a:rPr>
                <a:t>都可以做为短期贷款的</a:t>
              </a:r>
              <a:r>
                <a:rPr lang="zh-CN" altLang="zh-CN" sz="1800" dirty="0">
                  <a:solidFill>
                    <a:srgbClr val="FF0000"/>
                  </a:solidFill>
                  <a:latin typeface="微软雅黑" panose="020B0503020204020204" charset="-122"/>
                  <a:ea typeface="微软雅黑" panose="020B0503020204020204" charset="-122"/>
                </a:rPr>
                <a:t>抵押品</a:t>
              </a:r>
              <a:r>
                <a:rPr lang="zh-CN" altLang="zh-CN" sz="1800" dirty="0">
                  <a:solidFill>
                    <a:srgbClr val="000000"/>
                  </a:solidFill>
                  <a:latin typeface="微软雅黑" panose="020B0503020204020204" charset="-122"/>
                  <a:ea typeface="微软雅黑" panose="020B0503020204020204" charset="-122"/>
                </a:rPr>
                <a:t>。</a:t>
              </a:r>
              <a:endParaRPr lang="zh-CN" altLang="zh-CN" sz="1800" dirty="0">
                <a:solidFill>
                  <a:srgbClr val="000000"/>
                </a:solidFill>
                <a:latin typeface="微软雅黑" panose="020B0503020204020204" charset="-122"/>
                <a:ea typeface="微软雅黑" panose="020B0503020204020204" charset="-122"/>
              </a:endParaRPr>
            </a:p>
          </p:txBody>
        </p:sp>
        <p:sp>
          <p:nvSpPr>
            <p:cNvPr id="38920" name="AutoShape 2"/>
            <p:cNvSpPr/>
            <p:nvPr/>
          </p:nvSpPr>
          <p:spPr>
            <a:xfrm rot="5400000">
              <a:off x="7666" y="1411"/>
              <a:ext cx="995" cy="4370"/>
            </a:xfrm>
            <a:prstGeom prst="homePlate">
              <a:avLst>
                <a:gd name="adj" fmla="val 26944"/>
              </a:avLst>
            </a:prstGeom>
            <a:solidFill>
              <a:srgbClr val="969696"/>
            </a:solidFill>
            <a:ln w="6350">
              <a:noFill/>
            </a:ln>
            <a:effectLst>
              <a:outerShdw dist="35921" dir="2699999" algn="ctr" rotWithShape="0">
                <a:srgbClr val="808080"/>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8921" name="Freeform 3"/>
            <p:cNvSpPr/>
            <p:nvPr/>
          </p:nvSpPr>
          <p:spPr>
            <a:xfrm>
              <a:off x="720" y="4075"/>
              <a:ext cx="12285" cy="45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38922" name="Text Box 4"/>
            <p:cNvSpPr txBox="true"/>
            <p:nvPr/>
          </p:nvSpPr>
          <p:spPr>
            <a:xfrm>
              <a:off x="6051" y="3266"/>
              <a:ext cx="4188" cy="518"/>
            </a:xfrm>
            <a:prstGeom prst="rect">
              <a:avLst/>
            </a:prstGeom>
            <a:noFill/>
            <a:ln w="9525">
              <a:noFill/>
            </a:ln>
          </p:spPr>
          <p:txBody>
            <a:bodyPr lIns="0" tIns="0" rIns="0" bIns="0" anchor="ctr" anchorCtr="false">
              <a:spAutoFit/>
            </a:bodyPr>
            <a:p>
              <a:pPr algn="ctr">
                <a:lnSpc>
                  <a:spcPct val="80000"/>
                </a:lnSpc>
                <a:spcBef>
                  <a:spcPct val="20000"/>
                </a:spcBef>
                <a:buClr>
                  <a:schemeClr val="hlink"/>
                </a:buClr>
                <a:buSzTx/>
                <a:buFont typeface="Wingdings" panose="05000000000000000000" pitchFamily="2" charset="2"/>
              </a:pPr>
              <a:r>
                <a:rPr lang="zh-CN" altLang="zh-CN" b="1" dirty="0">
                  <a:solidFill>
                    <a:srgbClr val="000000"/>
                  </a:solidFill>
                  <a:latin typeface="微软雅黑" panose="020B0503020204020204" charset="-122"/>
                  <a:ea typeface="微软雅黑" panose="020B0503020204020204" charset="-122"/>
                </a:rPr>
                <a:t>短期贷款</a:t>
              </a:r>
              <a:endParaRPr lang="zh-CN" altLang="zh-CN"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一、银行传统信用产品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44065" y="1463040"/>
            <a:ext cx="8247063" cy="4537075"/>
            <a:chOff x="1160" y="2225"/>
            <a:chExt cx="12988" cy="7145"/>
          </a:xfrm>
        </p:grpSpPr>
        <p:sp>
          <p:nvSpPr>
            <p:cNvPr id="39942" name="矩形 24"/>
            <p:cNvSpPr/>
            <p:nvPr/>
          </p:nvSpPr>
          <p:spPr>
            <a:xfrm>
              <a:off x="6620" y="2225"/>
              <a:ext cx="2808" cy="667"/>
            </a:xfrm>
            <a:prstGeom prst="rect">
              <a:avLst/>
            </a:prstGeom>
            <a:noFill/>
            <a:ln w="9525">
              <a:noFill/>
            </a:ln>
          </p:spPr>
          <p:txBody>
            <a:bodyPr wrap="none" anchor="t" anchorCtr="false">
              <a:spAutoFit/>
            </a:bodyPr>
            <a:p>
              <a:pPr algn="l">
                <a:lnSpc>
                  <a:spcPct val="120000"/>
                </a:lnSpc>
                <a:buClr>
                  <a:schemeClr val="hlink"/>
                </a:buClr>
              </a:pPr>
              <a:r>
                <a:rPr lang="zh-CN" altLang="en-US" b="1" dirty="0">
                  <a:solidFill>
                    <a:srgbClr val="FF0000"/>
                  </a:solidFill>
                  <a:latin typeface="微软雅黑" panose="020B0503020204020204" charset="-122"/>
                  <a:ea typeface="微软雅黑" panose="020B0503020204020204" charset="-122"/>
                  <a:sym typeface="+mn-ea"/>
                </a:rPr>
                <a:t>（一）</a:t>
              </a:r>
              <a:r>
                <a:rPr lang="zh-CN" altLang="zh-CN" b="1" dirty="0">
                  <a:solidFill>
                    <a:srgbClr val="FF0000"/>
                  </a:solidFill>
                  <a:latin typeface="微软雅黑" panose="020B0503020204020204" charset="-122"/>
                  <a:ea typeface="微软雅黑" panose="020B0503020204020204" charset="-122"/>
                  <a:sym typeface="+mn-ea"/>
                </a:rPr>
                <a:t>商业贷款</a:t>
              </a:r>
              <a:endParaRPr lang="zh-CN" altLang="zh-CN" b="1" dirty="0">
                <a:solidFill>
                  <a:srgbClr val="FF0000"/>
                </a:solidFill>
                <a:latin typeface="微软雅黑" panose="020B0503020204020204" charset="-122"/>
                <a:ea typeface="微软雅黑" panose="020B0503020204020204" charset="-122"/>
              </a:endParaRPr>
            </a:p>
          </p:txBody>
        </p:sp>
        <p:sp>
          <p:nvSpPr>
            <p:cNvPr id="39943" name="AutoShape 7"/>
            <p:cNvSpPr/>
            <p:nvPr/>
          </p:nvSpPr>
          <p:spPr>
            <a:xfrm rot="5400000">
              <a:off x="7248" y="1318"/>
              <a:ext cx="900" cy="4327"/>
            </a:xfrm>
            <a:prstGeom prst="homePlate">
              <a:avLst>
                <a:gd name="adj" fmla="val 26944"/>
              </a:avLst>
            </a:prstGeom>
            <a:solidFill>
              <a:srgbClr val="969696"/>
            </a:solidFill>
            <a:ln w="6350">
              <a:noFill/>
            </a:ln>
            <a:effectLst>
              <a:outerShdw dist="35921" dir="2699999" algn="ctr" rotWithShape="0">
                <a:srgbClr val="808080"/>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9944" name="Freeform 8"/>
            <p:cNvSpPr/>
            <p:nvPr/>
          </p:nvSpPr>
          <p:spPr>
            <a:xfrm>
              <a:off x="1160" y="4073"/>
              <a:ext cx="12958" cy="5297"/>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39945" name="Text Box 9"/>
            <p:cNvSpPr txBox="true"/>
            <p:nvPr/>
          </p:nvSpPr>
          <p:spPr>
            <a:xfrm>
              <a:off x="5628" y="3250"/>
              <a:ext cx="4145" cy="468"/>
            </a:xfrm>
            <a:prstGeom prst="rect">
              <a:avLst/>
            </a:prstGeom>
            <a:noFill/>
            <a:ln w="9525">
              <a:noFill/>
            </a:ln>
          </p:spPr>
          <p:txBody>
            <a:bodyPr lIns="0" tIns="0" rIns="0" bIns="0" anchor="ctr" anchorCtr="false">
              <a:spAutoFit/>
            </a:bodyPr>
            <a:p>
              <a:pPr algn="ctr" eaLnBrk="0" hangingPunct="0">
                <a:lnSpc>
                  <a:spcPct val="80000"/>
                </a:lnSpc>
                <a:spcBef>
                  <a:spcPct val="20000"/>
                </a:spcBef>
                <a:buClr>
                  <a:schemeClr val="hlink"/>
                </a:buClr>
                <a:buSzTx/>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中长期贷款</a:t>
              </a:r>
              <a:endParaRPr lang="zh-CN" altLang="en-US" b="1" dirty="0">
                <a:solidFill>
                  <a:srgbClr val="000000"/>
                </a:solidFill>
                <a:latin typeface="微软雅黑" panose="020B0503020204020204" charset="-122"/>
                <a:ea typeface="微软雅黑" panose="020B0503020204020204" charset="-122"/>
              </a:endParaRPr>
            </a:p>
          </p:txBody>
        </p:sp>
        <p:sp>
          <p:nvSpPr>
            <p:cNvPr id="39947" name="矩形 59"/>
            <p:cNvSpPr/>
            <p:nvPr/>
          </p:nvSpPr>
          <p:spPr>
            <a:xfrm>
              <a:off x="1333" y="4630"/>
              <a:ext cx="12815" cy="3415"/>
            </a:xfrm>
            <a:prstGeom prst="rect">
              <a:avLst/>
            </a:prstGeom>
            <a:noFill/>
            <a:ln w="9525">
              <a:noFill/>
            </a:ln>
          </p:spPr>
          <p:txBody>
            <a:bodyPr anchor="t" anchorCtr="false">
              <a:spAutoFit/>
            </a:bodyPr>
            <a:p>
              <a:pPr>
                <a:lnSpc>
                  <a:spcPct val="150000"/>
                </a:lnSpc>
                <a:spcBef>
                  <a:spcPct val="20000"/>
                </a:spcBef>
                <a:buClr>
                  <a:schemeClr val="hlink"/>
                </a:buClr>
              </a:pP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期限在</a:t>
              </a:r>
              <a:r>
                <a:rPr lang="zh-CN" altLang="zh-CN" sz="1800" dirty="0">
                  <a:solidFill>
                    <a:srgbClr val="FF0000"/>
                  </a:solidFill>
                  <a:latin typeface="微软雅黑" panose="020B0503020204020204" charset="-122"/>
                  <a:ea typeface="微软雅黑" panose="020B0503020204020204" charset="-122"/>
                  <a:cs typeface="微软雅黑" panose="020B0503020204020204" charset="-122"/>
                </a:rPr>
                <a:t>一年以上</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的贷款。一般根据预测的借款者的经营状况和现金收益，按</a:t>
              </a:r>
              <a:r>
                <a:rPr lang="zh-CN" altLang="zh-CN" sz="1800" dirty="0">
                  <a:solidFill>
                    <a:srgbClr val="FF0000"/>
                  </a:solidFill>
                  <a:latin typeface="微软雅黑" panose="020B0503020204020204" charset="-122"/>
                  <a:ea typeface="微软雅黑" panose="020B0503020204020204" charset="-122"/>
                  <a:cs typeface="微软雅黑" panose="020B0503020204020204" charset="-122"/>
                </a:rPr>
                <a:t>分期付款的方式偿还</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。中长期贷款的利率较高。与短期贷款不同，中长期贷款的偿还</a:t>
              </a:r>
              <a:r>
                <a:rPr lang="zh-CN" altLang="zh-CN" sz="1800" dirty="0">
                  <a:solidFill>
                    <a:srgbClr val="FF0000"/>
                  </a:solidFill>
                  <a:latin typeface="微软雅黑" panose="020B0503020204020204" charset="-122"/>
                  <a:ea typeface="微软雅黑" panose="020B0503020204020204" charset="-122"/>
                  <a:cs typeface="微软雅黑" panose="020B0503020204020204" charset="-122"/>
                </a:rPr>
                <a:t>依赖于借款者的长期经营收益和现金收入</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。因此，银行面临的信用风险较高，对借款人的信用分析就愈谨慎。中长期贷款</a:t>
              </a:r>
              <a:r>
                <a:rPr lang="zh-CN" altLang="zh-CN" sz="1800" dirty="0">
                  <a:solidFill>
                    <a:srgbClr val="FF0000"/>
                  </a:solidFill>
                  <a:latin typeface="微软雅黑" panose="020B0503020204020204" charset="-122"/>
                  <a:ea typeface="微软雅黑" panose="020B0503020204020204" charset="-122"/>
                  <a:cs typeface="微软雅黑" panose="020B0503020204020204" charset="-122"/>
                </a:rPr>
                <a:t>一般需要抵押品</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。中长期贷款的期限一般为</a:t>
              </a:r>
              <a:r>
                <a:rPr lang="en-US" altLang="zh-CN" sz="1800">
                  <a:solidFill>
                    <a:srgbClr val="FF0000"/>
                  </a:solidFill>
                  <a:latin typeface="微软雅黑" panose="020B0503020204020204" charset="-122"/>
                  <a:ea typeface="微软雅黑" panose="020B0503020204020204" charset="-122"/>
                  <a:cs typeface="微软雅黑" panose="020B0503020204020204" charset="-122"/>
                </a:rPr>
                <a:t>1</a:t>
              </a:r>
              <a:r>
                <a:rPr lang="zh-CN" altLang="zh-CN" sz="1800" dirty="0">
                  <a:solidFill>
                    <a:srgbClr val="FF0000"/>
                  </a:solidFill>
                  <a:latin typeface="微软雅黑" panose="020B0503020204020204" charset="-122"/>
                  <a:ea typeface="微软雅黑" panose="020B0503020204020204" charset="-122"/>
                  <a:cs typeface="微软雅黑" panose="020B0503020204020204" charset="-122"/>
                </a:rPr>
                <a:t>至</a:t>
              </a:r>
              <a:r>
                <a:rPr lang="en-US" altLang="zh-CN" sz="1800">
                  <a:solidFill>
                    <a:srgbClr val="FF0000"/>
                  </a:solidFill>
                  <a:latin typeface="微软雅黑" panose="020B0503020204020204" charset="-122"/>
                  <a:ea typeface="微软雅黑" panose="020B0503020204020204" charset="-122"/>
                  <a:cs typeface="微软雅黑" panose="020B0503020204020204" charset="-122"/>
                </a:rPr>
                <a:t>7</a:t>
              </a:r>
              <a:r>
                <a:rPr lang="zh-CN" altLang="zh-CN" sz="1800" dirty="0">
                  <a:solidFill>
                    <a:srgbClr val="FF0000"/>
                  </a:solidFill>
                  <a:latin typeface="微软雅黑" panose="020B0503020204020204" charset="-122"/>
                  <a:ea typeface="微软雅黑" panose="020B0503020204020204" charset="-122"/>
                  <a:cs typeface="微软雅黑" panose="020B0503020204020204" charset="-122"/>
                </a:rPr>
                <a:t>年</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，也有</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10</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年以上的贷款。</a:t>
              </a:r>
              <a:endParaRPr lang="zh-CN" altLang="zh-CN" sz="18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一、银行传统信用产品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80590" y="1421130"/>
            <a:ext cx="8181975" cy="4442460"/>
            <a:chOff x="1530" y="2225"/>
            <a:chExt cx="12885" cy="6996"/>
          </a:xfrm>
        </p:grpSpPr>
        <p:sp>
          <p:nvSpPr>
            <p:cNvPr id="40966" name="矩形 24"/>
            <p:cNvSpPr/>
            <p:nvPr/>
          </p:nvSpPr>
          <p:spPr>
            <a:xfrm>
              <a:off x="6620" y="2225"/>
              <a:ext cx="2808" cy="667"/>
            </a:xfrm>
            <a:prstGeom prst="rect">
              <a:avLst/>
            </a:prstGeom>
            <a:noFill/>
            <a:ln w="9525">
              <a:noFill/>
            </a:ln>
          </p:spPr>
          <p:txBody>
            <a:bodyPr wrap="none" anchor="t" anchorCtr="false">
              <a:spAutoFit/>
            </a:bodyPr>
            <a:p>
              <a:pPr algn="l">
                <a:lnSpc>
                  <a:spcPct val="120000"/>
                </a:lnSpc>
                <a:buClr>
                  <a:schemeClr val="hlink"/>
                </a:buClr>
              </a:pPr>
              <a:r>
                <a:rPr lang="zh-CN" altLang="en-US" b="1" dirty="0">
                  <a:solidFill>
                    <a:srgbClr val="FF0000"/>
                  </a:solidFill>
                  <a:latin typeface="微软雅黑" panose="020B0503020204020204" charset="-122"/>
                  <a:ea typeface="微软雅黑" panose="020B0503020204020204" charset="-122"/>
                  <a:sym typeface="+mn-ea"/>
                </a:rPr>
                <a:t>（一）</a:t>
              </a:r>
              <a:r>
                <a:rPr lang="zh-CN" altLang="zh-CN" b="1" dirty="0">
                  <a:solidFill>
                    <a:srgbClr val="FF0000"/>
                  </a:solidFill>
                  <a:latin typeface="微软雅黑" panose="020B0503020204020204" charset="-122"/>
                  <a:ea typeface="微软雅黑" panose="020B0503020204020204" charset="-122"/>
                  <a:sym typeface="+mn-ea"/>
                </a:rPr>
                <a:t>商业贷款</a:t>
              </a:r>
              <a:endParaRPr lang="zh-CN" altLang="zh-CN" b="1" dirty="0">
                <a:solidFill>
                  <a:srgbClr val="FF0000"/>
                </a:solidFill>
                <a:latin typeface="微软雅黑" panose="020B0503020204020204" charset="-122"/>
                <a:ea typeface="微软雅黑" panose="020B0503020204020204" charset="-122"/>
              </a:endParaRPr>
            </a:p>
          </p:txBody>
        </p:sp>
        <p:sp>
          <p:nvSpPr>
            <p:cNvPr id="40967" name="AutoShape 11"/>
            <p:cNvSpPr/>
            <p:nvPr/>
          </p:nvSpPr>
          <p:spPr>
            <a:xfrm rot="5400000">
              <a:off x="7421" y="1398"/>
              <a:ext cx="900" cy="4327"/>
            </a:xfrm>
            <a:prstGeom prst="homePlate">
              <a:avLst>
                <a:gd name="adj" fmla="val 26944"/>
              </a:avLst>
            </a:prstGeom>
            <a:solidFill>
              <a:srgbClr val="969696"/>
            </a:solidFill>
            <a:ln w="6350">
              <a:noFill/>
            </a:ln>
            <a:effectLst>
              <a:outerShdw dist="35921" dir="2699999" algn="ctr" rotWithShape="0">
                <a:srgbClr val="808080"/>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40968" name="Freeform 12"/>
            <p:cNvSpPr/>
            <p:nvPr/>
          </p:nvSpPr>
          <p:spPr>
            <a:xfrm>
              <a:off x="1530" y="3845"/>
              <a:ext cx="12885"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61" name="矩形 60"/>
            <p:cNvSpPr/>
            <p:nvPr/>
          </p:nvSpPr>
          <p:spPr>
            <a:xfrm>
              <a:off x="5878" y="3235"/>
              <a:ext cx="4190" cy="610"/>
            </a:xfrm>
            <a:prstGeom prst="rect">
              <a:avLst/>
            </a:prstGeom>
          </p:spPr>
          <p:txBody>
            <a:bodyPr wrap="none">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循环使用限额信贷</a:t>
              </a:r>
              <a:endPar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0970" name="矩形 61"/>
            <p:cNvSpPr/>
            <p:nvPr/>
          </p:nvSpPr>
          <p:spPr>
            <a:xfrm>
              <a:off x="1530" y="4410"/>
              <a:ext cx="12588" cy="4811"/>
            </a:xfrm>
            <a:prstGeom prst="rect">
              <a:avLst/>
            </a:prstGeom>
            <a:noFill/>
            <a:ln w="9525">
              <a:noFill/>
            </a:ln>
          </p:spPr>
          <p:txBody>
            <a:bodyPr anchor="t" anchorCtr="false">
              <a:spAutoFit/>
            </a:bodyPr>
            <a:p>
              <a:pPr>
                <a:lnSpc>
                  <a:spcPct val="150000"/>
                </a:lnSpc>
                <a:spcBef>
                  <a:spcPct val="20000"/>
                </a:spcBef>
                <a:buClr>
                  <a:schemeClr val="hlink"/>
                </a:buClr>
              </a:pPr>
              <a:r>
                <a:rPr lang="zh-CN" altLang="zh-CN" sz="1800" dirty="0">
                  <a:solidFill>
                    <a:srgbClr val="000000"/>
                  </a:solidFill>
                  <a:latin typeface="微软雅黑" panose="020B0503020204020204" charset="-122"/>
                  <a:ea typeface="微软雅黑" panose="020B0503020204020204" charset="-122"/>
                </a:rPr>
                <a:t>循环使用限额贷款</a:t>
              </a:r>
              <a:r>
                <a:rPr lang="zh-CN" altLang="zh-CN" sz="1800" dirty="0">
                  <a:solidFill>
                    <a:srgbClr val="FF0000"/>
                  </a:solidFill>
                  <a:latin typeface="微软雅黑" panose="020B0503020204020204" charset="-122"/>
                  <a:ea typeface="微软雅黑" panose="020B0503020204020204" charset="-122"/>
                </a:rPr>
                <a:t>规定贷款的最高限额</a:t>
              </a:r>
              <a:r>
                <a:rPr lang="zh-CN" altLang="zh-CN" sz="1800" dirty="0">
                  <a:solidFill>
                    <a:srgbClr val="000000"/>
                  </a:solidFill>
                  <a:latin typeface="微软雅黑" panose="020B0503020204020204" charset="-122"/>
                  <a:ea typeface="微软雅黑" panose="020B0503020204020204" charset="-122"/>
                </a:rPr>
                <a:t>，一定期限内，只要</a:t>
              </a:r>
              <a:r>
                <a:rPr lang="zh-CN" altLang="zh-CN" sz="1800" dirty="0">
                  <a:solidFill>
                    <a:srgbClr val="FF0000"/>
                  </a:solidFill>
                  <a:latin typeface="微软雅黑" panose="020B0503020204020204" charset="-122"/>
                  <a:ea typeface="微软雅黑" panose="020B0503020204020204" charset="-122"/>
                </a:rPr>
                <a:t>借款总额不超过最高限额</a:t>
              </a:r>
              <a:r>
                <a:rPr lang="zh-CN" altLang="zh-CN" sz="1800" dirty="0">
                  <a:solidFill>
                    <a:srgbClr val="000000"/>
                  </a:solidFill>
                  <a:latin typeface="微软雅黑" panose="020B0503020204020204" charset="-122"/>
                  <a:ea typeface="微软雅黑" panose="020B0503020204020204" charset="-122"/>
                </a:rPr>
                <a:t>，借款者可以随时获得贷款和偿还贷款。循环使用限额信贷</a:t>
              </a:r>
              <a:r>
                <a:rPr lang="zh-CN" altLang="zh-CN" sz="1800" dirty="0">
                  <a:solidFill>
                    <a:srgbClr val="FF0000"/>
                  </a:solidFill>
                  <a:latin typeface="微软雅黑" panose="020B0503020204020204" charset="-122"/>
                  <a:ea typeface="微软雅黑" panose="020B0503020204020204" charset="-122"/>
                </a:rPr>
                <a:t>在协议期内实际上是一种贷款承诺</a:t>
              </a:r>
              <a:r>
                <a:rPr lang="zh-CN" altLang="zh-CN" sz="1800" dirty="0">
                  <a:solidFill>
                    <a:srgbClr val="000000"/>
                  </a:solidFill>
                  <a:latin typeface="微软雅黑" panose="020B0503020204020204" charset="-122"/>
                  <a:ea typeface="微软雅黑" panose="020B0503020204020204" charset="-122"/>
                </a:rPr>
                <a:t>。协议终了时这种贷款可以被转为中长期贷款，这时的贷款使用和偿还方式同中长期贷款。</a:t>
              </a:r>
              <a:endParaRPr lang="en-US" altLang="zh-CN" sz="1800">
                <a:solidFill>
                  <a:srgbClr val="000000"/>
                </a:solidFill>
                <a:latin typeface="微软雅黑" panose="020B0503020204020204" charset="-122"/>
                <a:ea typeface="微软雅黑" panose="020B0503020204020204" charset="-122"/>
              </a:endParaRPr>
            </a:p>
            <a:p>
              <a:pPr>
                <a:lnSpc>
                  <a:spcPct val="150000"/>
                </a:lnSpc>
                <a:spcBef>
                  <a:spcPct val="20000"/>
                </a:spcBef>
                <a:buClr>
                  <a:schemeClr val="hlink"/>
                </a:buClr>
              </a:pPr>
              <a:r>
                <a:rPr lang="zh-CN" altLang="zh-CN" sz="1800" dirty="0">
                  <a:solidFill>
                    <a:schemeClr val="tx1"/>
                  </a:solidFill>
                  <a:latin typeface="微软雅黑" panose="020B0503020204020204" charset="-122"/>
                  <a:ea typeface="微软雅黑" panose="020B0503020204020204" charset="-122"/>
                </a:rPr>
                <a:t>由于协议期内贷款利率固定，</a:t>
              </a:r>
              <a:r>
                <a:rPr lang="zh-CN" altLang="zh-CN" sz="1800" dirty="0">
                  <a:solidFill>
                    <a:srgbClr val="FF0000"/>
                  </a:solidFill>
                  <a:latin typeface="微软雅黑" panose="020B0503020204020204" charset="-122"/>
                  <a:ea typeface="微软雅黑" panose="020B0503020204020204" charset="-122"/>
                </a:rPr>
                <a:t>借款者没有成本波动风险和是否能够再获得贷款的顾虑</a:t>
              </a:r>
              <a:r>
                <a:rPr lang="zh-CN" altLang="zh-CN" sz="1800" dirty="0">
                  <a:solidFill>
                    <a:srgbClr val="000000"/>
                  </a:solidFill>
                  <a:latin typeface="微软雅黑" panose="020B0503020204020204" charset="-122"/>
                  <a:ea typeface="微软雅黑" panose="020B0503020204020204" charset="-122"/>
                </a:rPr>
                <a:t>，因而银行要承担全部的金融风险（利率风险，流动性风险和信用风险等）。</a:t>
              </a:r>
              <a:endParaRPr lang="zh-CN" altLang="zh-CN"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（二）消费贷款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9" name="组合 48"/>
          <p:cNvGrpSpPr/>
          <p:nvPr/>
        </p:nvGrpSpPr>
        <p:grpSpPr>
          <a:xfrm>
            <a:off x="1909445" y="1168400"/>
            <a:ext cx="8373745" cy="5235575"/>
            <a:chOff x="818" y="1998"/>
            <a:chExt cx="13187" cy="8245"/>
          </a:xfrm>
        </p:grpSpPr>
        <p:grpSp>
          <p:nvGrpSpPr>
            <p:cNvPr id="4" name="Group 3"/>
            <p:cNvGrpSpPr/>
            <p:nvPr/>
          </p:nvGrpSpPr>
          <p:grpSpPr>
            <a:xfrm>
              <a:off x="1743" y="1998"/>
              <a:ext cx="9872" cy="7997"/>
              <a:chOff x="768" y="768"/>
              <a:chExt cx="3645" cy="3199"/>
            </a:xfrm>
          </p:grpSpPr>
          <p:sp>
            <p:nvSpPr>
              <p:cNvPr id="5" name="Oval 4"/>
              <p:cNvSpPr/>
              <p:nvPr/>
            </p:nvSpPr>
            <p:spPr>
              <a:xfrm>
                <a:off x="3234" y="1310"/>
                <a:ext cx="468" cy="130"/>
              </a:xfrm>
              <a:prstGeom prst="ellipse">
                <a:avLst/>
              </a:prstGeom>
              <a:gradFill rotWithShape="true">
                <a:gsLst>
                  <a:gs pos="0">
                    <a:srgbClr val="B2B2B2"/>
                  </a:gs>
                  <a:gs pos="100000">
                    <a:srgbClr val="FFFFFF"/>
                  </a:gs>
                </a:gsLst>
                <a:path path="shape">
                  <a:fillToRect l="50000" t="50000" r="50000" b="50000"/>
                </a:path>
                <a:tileRect/>
              </a:gradFill>
              <a:ln w="9525">
                <a:noFill/>
              </a:ln>
            </p:spPr>
            <p:txBody>
              <a:bodyPr wrap="none" anchor="ctr" anchorCtr="false"/>
              <a:p>
                <a:pP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sp>
            <p:nvSpPr>
              <p:cNvPr id="6" name="Oval 5"/>
              <p:cNvSpPr/>
              <p:nvPr/>
            </p:nvSpPr>
            <p:spPr>
              <a:xfrm>
                <a:off x="2424" y="2372"/>
                <a:ext cx="792" cy="220"/>
              </a:xfrm>
              <a:prstGeom prst="ellipse">
                <a:avLst/>
              </a:prstGeom>
              <a:gradFill rotWithShape="true">
                <a:gsLst>
                  <a:gs pos="0">
                    <a:srgbClr val="B2B2B2"/>
                  </a:gs>
                  <a:gs pos="100000">
                    <a:srgbClr val="FFFFFF"/>
                  </a:gs>
                </a:gsLst>
                <a:path path="shape">
                  <a:fillToRect l="50000" t="50000" r="50000" b="50000"/>
                </a:path>
                <a:tileRect/>
              </a:gradFill>
              <a:ln w="9525">
                <a:noFill/>
              </a:ln>
            </p:spPr>
            <p:txBody>
              <a:bodyPr wrap="none" anchor="ctr" anchorCtr="false"/>
              <a:p>
                <a:pP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sp>
            <p:nvSpPr>
              <p:cNvPr id="7" name="Oval 6"/>
              <p:cNvSpPr/>
              <p:nvPr/>
            </p:nvSpPr>
            <p:spPr>
              <a:xfrm>
                <a:off x="3264" y="3648"/>
                <a:ext cx="1149" cy="319"/>
              </a:xfrm>
              <a:prstGeom prst="ellipse">
                <a:avLst/>
              </a:prstGeom>
              <a:gradFill rotWithShape="true">
                <a:gsLst>
                  <a:gs pos="0">
                    <a:srgbClr val="B2B2B2"/>
                  </a:gs>
                  <a:gs pos="100000">
                    <a:srgbClr val="FFFFFF"/>
                  </a:gs>
                </a:gsLst>
                <a:path path="shape">
                  <a:fillToRect l="50000" t="50000" r="50000" b="50000"/>
                </a:path>
                <a:tileRect/>
              </a:gradFill>
              <a:ln w="9525">
                <a:noFill/>
              </a:ln>
            </p:spPr>
            <p:txBody>
              <a:bodyPr wrap="none" anchor="ctr" anchorCtr="false"/>
              <a:p>
                <a:pP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sp>
            <p:nvSpPr>
              <p:cNvPr id="8" name="Oval 7"/>
              <p:cNvSpPr/>
              <p:nvPr/>
            </p:nvSpPr>
            <p:spPr>
              <a:xfrm>
                <a:off x="912" y="2789"/>
                <a:ext cx="933" cy="259"/>
              </a:xfrm>
              <a:prstGeom prst="ellipse">
                <a:avLst/>
              </a:prstGeom>
              <a:gradFill rotWithShape="true">
                <a:gsLst>
                  <a:gs pos="0">
                    <a:srgbClr val="B2B2B2"/>
                  </a:gs>
                  <a:gs pos="100000">
                    <a:srgbClr val="FFFFFF"/>
                  </a:gs>
                </a:gsLst>
                <a:path path="shape">
                  <a:fillToRect l="50000" t="50000" r="50000" b="50000"/>
                </a:path>
                <a:tileRect/>
              </a:gradFill>
              <a:ln w="9525">
                <a:noFill/>
              </a:ln>
            </p:spPr>
            <p:txBody>
              <a:bodyPr wrap="none" anchor="ctr" anchorCtr="false"/>
              <a:p>
                <a:pP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sp>
            <p:nvSpPr>
              <p:cNvPr id="9" name="Rectangle 8"/>
              <p:cNvSpPr/>
              <p:nvPr/>
            </p:nvSpPr>
            <p:spPr>
              <a:xfrm rot="-7829975">
                <a:off x="2950" y="2305"/>
                <a:ext cx="605" cy="121"/>
              </a:xfrm>
              <a:prstGeom prst="rect">
                <a:avLst/>
              </a:prstGeom>
              <a:gradFill rotWithShape="true">
                <a:gsLst>
                  <a:gs pos="0">
                    <a:srgbClr val="454545"/>
                  </a:gs>
                  <a:gs pos="50000">
                    <a:srgbClr val="969696"/>
                  </a:gs>
                  <a:gs pos="100000">
                    <a:srgbClr val="454545"/>
                  </a:gs>
                </a:gsLst>
                <a:lin ang="540000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0" name="Rectangle 9"/>
              <p:cNvSpPr/>
              <p:nvPr/>
            </p:nvSpPr>
            <p:spPr>
              <a:xfrm rot="-743917">
                <a:off x="1698" y="2021"/>
                <a:ext cx="636" cy="109"/>
              </a:xfrm>
              <a:prstGeom prst="rect">
                <a:avLst/>
              </a:prstGeom>
              <a:gradFill rotWithShape="true">
                <a:gsLst>
                  <a:gs pos="0">
                    <a:srgbClr val="454545"/>
                  </a:gs>
                  <a:gs pos="50000">
                    <a:srgbClr val="969696"/>
                  </a:gs>
                  <a:gs pos="100000">
                    <a:srgbClr val="454545"/>
                  </a:gs>
                </a:gsLst>
                <a:lin ang="540000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1" name="Group 10"/>
              <p:cNvGrpSpPr/>
              <p:nvPr/>
            </p:nvGrpSpPr>
            <p:grpSpPr>
              <a:xfrm>
                <a:off x="2289" y="1186"/>
                <a:ext cx="1014" cy="1169"/>
                <a:chOff x="2433" y="1234"/>
                <a:chExt cx="1014" cy="1169"/>
              </a:xfrm>
            </p:grpSpPr>
            <p:sp>
              <p:nvSpPr>
                <p:cNvPr id="13" name="Rectangle 11"/>
                <p:cNvSpPr/>
                <p:nvPr/>
              </p:nvSpPr>
              <p:spPr>
                <a:xfrm rot="-3205350">
                  <a:off x="3173" y="1379"/>
                  <a:ext cx="376" cy="83"/>
                </a:xfrm>
                <a:prstGeom prst="rect">
                  <a:avLst/>
                </a:prstGeom>
                <a:gradFill rotWithShape="true">
                  <a:gsLst>
                    <a:gs pos="0">
                      <a:srgbClr val="454545"/>
                    </a:gs>
                    <a:gs pos="50000">
                      <a:srgbClr val="969696"/>
                    </a:gs>
                    <a:gs pos="100000">
                      <a:srgbClr val="454545"/>
                    </a:gs>
                  </a:gsLst>
                  <a:lin ang="540000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5" name="Group 12"/>
                <p:cNvGrpSpPr/>
                <p:nvPr/>
              </p:nvGrpSpPr>
              <p:grpSpPr>
                <a:xfrm>
                  <a:off x="2433" y="1401"/>
                  <a:ext cx="1014" cy="1002"/>
                  <a:chOff x="2016" y="1920"/>
                  <a:chExt cx="1680" cy="1680"/>
                </a:xfrm>
              </p:grpSpPr>
              <p:sp>
                <p:nvSpPr>
                  <p:cNvPr id="16" name="Oval 13"/>
                  <p:cNvSpPr>
                    <a:spLocks noChangeArrowheads="true"/>
                  </p:cNvSpPr>
                  <p:nvPr/>
                </p:nvSpPr>
                <p:spPr bwMode="gray">
                  <a:xfrm>
                    <a:off x="2016" y="1920"/>
                    <a:ext cx="1678" cy="1680"/>
                  </a:xfrm>
                  <a:prstGeom prst="ellipse">
                    <a:avLst/>
                  </a:prstGeom>
                  <a:gradFill rotWithShape="true">
                    <a:gsLst>
                      <a:gs pos="0">
                        <a:schemeClr val="folHlink"/>
                      </a:gs>
                      <a:gs pos="100000">
                        <a:schemeClr val="folHlink">
                          <a:gamma/>
                          <a:shade val="24314"/>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Freeform 14"/>
                  <p:cNvSpPr/>
                  <p:nvPr/>
                </p:nvSpPr>
                <p:spPr>
                  <a:xfrm>
                    <a:off x="2208" y="1948"/>
                    <a:ext cx="1296" cy="634"/>
                  </a:xfrm>
                  <a:custGeom>
                    <a:avLst/>
                    <a:gdLst/>
                    <a:ahLst/>
                    <a:cxnLst>
                      <a:cxn ang="0">
                        <a:pos x="1095" y="141"/>
                      </a:cxn>
                      <a:cxn ang="0">
                        <a:pos x="1109" y="156"/>
                      </a:cxn>
                      <a:cxn ang="0">
                        <a:pos x="1112" y="170"/>
                      </a:cxn>
                      <a:cxn ang="0">
                        <a:pos x="1107" y="182"/>
                      </a:cxn>
                      <a:cxn ang="0">
                        <a:pos x="1093" y="192"/>
                      </a:cxn>
                      <a:cxn ang="0">
                        <a:pos x="1071" y="204"/>
                      </a:cxn>
                      <a:cxn ang="0">
                        <a:pos x="1043" y="213"/>
                      </a:cxn>
                      <a:cxn ang="0">
                        <a:pos x="1007" y="221"/>
                      </a:cxn>
                      <a:cxn ang="0">
                        <a:pos x="966" y="229"/>
                      </a:cxn>
                      <a:cxn ang="0">
                        <a:pos x="919" y="235"/>
                      </a:cxn>
                      <a:cxn ang="0">
                        <a:pos x="868" y="240"/>
                      </a:cxn>
                      <a:cxn ang="0">
                        <a:pos x="814" y="243"/>
                      </a:cxn>
                      <a:cxn ang="0">
                        <a:pos x="754" y="248"/>
                      </a:cxn>
                      <a:cxn ang="0">
                        <a:pos x="694" y="249"/>
                      </a:cxn>
                      <a:cxn ang="0">
                        <a:pos x="670" y="250"/>
                      </a:cxn>
                      <a:cxn ang="0">
                        <a:pos x="401" y="250"/>
                      </a:cxn>
                      <a:cxn ang="0">
                        <a:pos x="397" y="250"/>
                      </a:cxn>
                      <a:cxn ang="0">
                        <a:pos x="344" y="249"/>
                      </a:cxn>
                      <a:cxn ang="0">
                        <a:pos x="293" y="248"/>
                      </a:cxn>
                      <a:cxn ang="0">
                        <a:pos x="245" y="245"/>
                      </a:cxn>
                      <a:cxn ang="0">
                        <a:pos x="199" y="242"/>
                      </a:cxn>
                      <a:cxn ang="0">
                        <a:pos x="158" y="238"/>
                      </a:cxn>
                      <a:cxn ang="0">
                        <a:pos x="120" y="232"/>
                      </a:cxn>
                      <a:cxn ang="0">
                        <a:pos x="84" y="228"/>
                      </a:cxn>
                      <a:cxn ang="0">
                        <a:pos x="58" y="222"/>
                      </a:cxn>
                      <a:cxn ang="0">
                        <a:pos x="30" y="214"/>
                      </a:cxn>
                      <a:cxn ang="0">
                        <a:pos x="18" y="205"/>
                      </a:cxn>
                      <a:cxn ang="0">
                        <a:pos x="6" y="195"/>
                      </a:cxn>
                      <a:cxn ang="0">
                        <a:pos x="0" y="184"/>
                      </a:cxn>
                      <a:cxn ang="0">
                        <a:pos x="0" y="183"/>
                      </a:cxn>
                      <a:cxn ang="0">
                        <a:pos x="4" y="170"/>
                      </a:cxn>
                      <a:cxn ang="0">
                        <a:pos x="16" y="157"/>
                      </a:cxn>
                      <a:cxn ang="0">
                        <a:pos x="42" y="130"/>
                      </a:cxn>
                      <a:cxn ang="0">
                        <a:pos x="77" y="105"/>
                      </a:cxn>
                      <a:cxn ang="0">
                        <a:pos x="124" y="83"/>
                      </a:cxn>
                      <a:cxn ang="0">
                        <a:pos x="172" y="61"/>
                      </a:cxn>
                      <a:cxn ang="0">
                        <a:pos x="227" y="43"/>
                      </a:cxn>
                      <a:cxn ang="0">
                        <a:pos x="287" y="29"/>
                      </a:cxn>
                      <a:cxn ang="0">
                        <a:pos x="349" y="16"/>
                      </a:cxn>
                      <a:cxn ang="0">
                        <a:pos x="419" y="8"/>
                      </a:cxn>
                      <a:cxn ang="0">
                        <a:pos x="489" y="4"/>
                      </a:cxn>
                      <a:cxn ang="0">
                        <a:pos x="562" y="0"/>
                      </a:cxn>
                      <a:cxn ang="0">
                        <a:pos x="562" y="0"/>
                      </a:cxn>
                      <a:cxn ang="0">
                        <a:pos x="639" y="4"/>
                      </a:cxn>
                      <a:cxn ang="0">
                        <a:pos x="713" y="8"/>
                      </a:cxn>
                      <a:cxn ang="0">
                        <a:pos x="785" y="18"/>
                      </a:cxn>
                      <a:cxn ang="0">
                        <a:pos x="851" y="32"/>
                      </a:cxn>
                      <a:cxn ang="0">
                        <a:pos x="911" y="48"/>
                      </a:cxn>
                      <a:cxn ang="0">
                        <a:pos x="967" y="69"/>
                      </a:cxn>
                      <a:cxn ang="0">
                        <a:pos x="1017" y="90"/>
                      </a:cxn>
                      <a:cxn ang="0">
                        <a:pos x="1060" y="114"/>
                      </a:cxn>
                      <a:cxn ang="0">
                        <a:pos x="1095" y="141"/>
                      </a:cxn>
                      <a:cxn ang="0">
                        <a:pos x="1095" y="141"/>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true">
                    <a:gsLst>
                      <a:gs pos="0">
                        <a:srgbClr val="FFFFFF"/>
                      </a:gs>
                      <a:gs pos="100000">
                        <a:schemeClr val="folHlink"/>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grpSp>
          </p:grpSp>
          <p:grpSp>
            <p:nvGrpSpPr>
              <p:cNvPr id="26" name="Group 16"/>
              <p:cNvGrpSpPr/>
              <p:nvPr/>
            </p:nvGrpSpPr>
            <p:grpSpPr>
              <a:xfrm>
                <a:off x="3177" y="768"/>
                <a:ext cx="549" cy="543"/>
                <a:chOff x="3321" y="816"/>
                <a:chExt cx="549" cy="543"/>
              </a:xfrm>
            </p:grpSpPr>
            <p:grpSp>
              <p:nvGrpSpPr>
                <p:cNvPr id="29" name="Group 17"/>
                <p:cNvGrpSpPr/>
                <p:nvPr/>
              </p:nvGrpSpPr>
              <p:grpSpPr>
                <a:xfrm>
                  <a:off x="3321" y="816"/>
                  <a:ext cx="549" cy="543"/>
                  <a:chOff x="2016" y="1920"/>
                  <a:chExt cx="1680" cy="1680"/>
                </a:xfrm>
              </p:grpSpPr>
              <p:sp>
                <p:nvSpPr>
                  <p:cNvPr id="30" name="Oval 18"/>
                  <p:cNvSpPr>
                    <a:spLocks noChangeArrowheads="true"/>
                  </p:cNvSpPr>
                  <p:nvPr/>
                </p:nvSpPr>
                <p:spPr bwMode="gray">
                  <a:xfrm>
                    <a:off x="2016" y="1920"/>
                    <a:ext cx="1681" cy="1680"/>
                  </a:xfrm>
                  <a:prstGeom prst="ellipse">
                    <a:avLst/>
                  </a:prstGeom>
                  <a:gradFill rotWithShape="true">
                    <a:gsLst>
                      <a:gs pos="0">
                        <a:schemeClr val="accent1"/>
                      </a:gs>
                      <a:gs pos="100000">
                        <a:schemeClr val="accent1">
                          <a:gamma/>
                          <a:shade val="45490"/>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Freeform 19"/>
                  <p:cNvSpPr/>
                  <p:nvPr/>
                </p:nvSpPr>
                <p:spPr>
                  <a:xfrm>
                    <a:off x="2208" y="1948"/>
                    <a:ext cx="1296" cy="634"/>
                  </a:xfrm>
                  <a:custGeom>
                    <a:avLst/>
                    <a:gdLst/>
                    <a:ahLst/>
                    <a:cxnLst>
                      <a:cxn ang="0">
                        <a:pos x="1095" y="141"/>
                      </a:cxn>
                      <a:cxn ang="0">
                        <a:pos x="1109" y="156"/>
                      </a:cxn>
                      <a:cxn ang="0">
                        <a:pos x="1112" y="170"/>
                      </a:cxn>
                      <a:cxn ang="0">
                        <a:pos x="1107" y="182"/>
                      </a:cxn>
                      <a:cxn ang="0">
                        <a:pos x="1093" y="192"/>
                      </a:cxn>
                      <a:cxn ang="0">
                        <a:pos x="1071" y="204"/>
                      </a:cxn>
                      <a:cxn ang="0">
                        <a:pos x="1043" y="213"/>
                      </a:cxn>
                      <a:cxn ang="0">
                        <a:pos x="1007" y="221"/>
                      </a:cxn>
                      <a:cxn ang="0">
                        <a:pos x="966" y="229"/>
                      </a:cxn>
                      <a:cxn ang="0">
                        <a:pos x="919" y="235"/>
                      </a:cxn>
                      <a:cxn ang="0">
                        <a:pos x="868" y="240"/>
                      </a:cxn>
                      <a:cxn ang="0">
                        <a:pos x="814" y="243"/>
                      </a:cxn>
                      <a:cxn ang="0">
                        <a:pos x="754" y="248"/>
                      </a:cxn>
                      <a:cxn ang="0">
                        <a:pos x="694" y="249"/>
                      </a:cxn>
                      <a:cxn ang="0">
                        <a:pos x="670" y="250"/>
                      </a:cxn>
                      <a:cxn ang="0">
                        <a:pos x="401" y="250"/>
                      </a:cxn>
                      <a:cxn ang="0">
                        <a:pos x="397" y="250"/>
                      </a:cxn>
                      <a:cxn ang="0">
                        <a:pos x="344" y="249"/>
                      </a:cxn>
                      <a:cxn ang="0">
                        <a:pos x="293" y="248"/>
                      </a:cxn>
                      <a:cxn ang="0">
                        <a:pos x="245" y="245"/>
                      </a:cxn>
                      <a:cxn ang="0">
                        <a:pos x="199" y="242"/>
                      </a:cxn>
                      <a:cxn ang="0">
                        <a:pos x="158" y="238"/>
                      </a:cxn>
                      <a:cxn ang="0">
                        <a:pos x="120" y="232"/>
                      </a:cxn>
                      <a:cxn ang="0">
                        <a:pos x="84" y="228"/>
                      </a:cxn>
                      <a:cxn ang="0">
                        <a:pos x="58" y="222"/>
                      </a:cxn>
                      <a:cxn ang="0">
                        <a:pos x="30" y="214"/>
                      </a:cxn>
                      <a:cxn ang="0">
                        <a:pos x="18" y="205"/>
                      </a:cxn>
                      <a:cxn ang="0">
                        <a:pos x="6" y="195"/>
                      </a:cxn>
                      <a:cxn ang="0">
                        <a:pos x="0" y="184"/>
                      </a:cxn>
                      <a:cxn ang="0">
                        <a:pos x="0" y="183"/>
                      </a:cxn>
                      <a:cxn ang="0">
                        <a:pos x="4" y="170"/>
                      </a:cxn>
                      <a:cxn ang="0">
                        <a:pos x="16" y="157"/>
                      </a:cxn>
                      <a:cxn ang="0">
                        <a:pos x="42" y="130"/>
                      </a:cxn>
                      <a:cxn ang="0">
                        <a:pos x="77" y="105"/>
                      </a:cxn>
                      <a:cxn ang="0">
                        <a:pos x="124" y="83"/>
                      </a:cxn>
                      <a:cxn ang="0">
                        <a:pos x="172" y="61"/>
                      </a:cxn>
                      <a:cxn ang="0">
                        <a:pos x="227" y="43"/>
                      </a:cxn>
                      <a:cxn ang="0">
                        <a:pos x="287" y="29"/>
                      </a:cxn>
                      <a:cxn ang="0">
                        <a:pos x="349" y="16"/>
                      </a:cxn>
                      <a:cxn ang="0">
                        <a:pos x="419" y="8"/>
                      </a:cxn>
                      <a:cxn ang="0">
                        <a:pos x="489" y="4"/>
                      </a:cxn>
                      <a:cxn ang="0">
                        <a:pos x="562" y="0"/>
                      </a:cxn>
                      <a:cxn ang="0">
                        <a:pos x="562" y="0"/>
                      </a:cxn>
                      <a:cxn ang="0">
                        <a:pos x="639" y="4"/>
                      </a:cxn>
                      <a:cxn ang="0">
                        <a:pos x="713" y="8"/>
                      </a:cxn>
                      <a:cxn ang="0">
                        <a:pos x="785" y="18"/>
                      </a:cxn>
                      <a:cxn ang="0">
                        <a:pos x="851" y="32"/>
                      </a:cxn>
                      <a:cxn ang="0">
                        <a:pos x="911" y="48"/>
                      </a:cxn>
                      <a:cxn ang="0">
                        <a:pos x="967" y="69"/>
                      </a:cxn>
                      <a:cxn ang="0">
                        <a:pos x="1017" y="90"/>
                      </a:cxn>
                      <a:cxn ang="0">
                        <a:pos x="1060" y="114"/>
                      </a:cxn>
                      <a:cxn ang="0">
                        <a:pos x="1095" y="141"/>
                      </a:cxn>
                      <a:cxn ang="0">
                        <a:pos x="1095" y="141"/>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true">
                    <a:gsLst>
                      <a:gs pos="0">
                        <a:srgbClr val="FFFFFF"/>
                      </a:gs>
                      <a:gs pos="100000">
                        <a:schemeClr val="accent1"/>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grpSp>
            <p:sp>
              <p:nvSpPr>
                <p:cNvPr id="32" name="Text Box 20"/>
                <p:cNvSpPr txBox="true">
                  <a:spLocks noChangeArrowheads="true"/>
                </p:cNvSpPr>
                <p:nvPr/>
              </p:nvSpPr>
              <p:spPr bwMode="gray">
                <a:xfrm>
                  <a:off x="3322" y="1025"/>
                  <a:ext cx="107"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lnSpc>
                      <a:spcPct val="80000"/>
                    </a:lnSpc>
                    <a:spcBef>
                      <a:spcPct val="20000"/>
                    </a:spcBef>
                    <a:buClr>
                      <a:schemeClr val="hlink"/>
                    </a:buClr>
                    <a:buSzTx/>
                    <a:buFont typeface="Wingdings" panose="05000000000000000000" pitchFamily="2" charset="2"/>
                    <a:defRPr/>
                  </a:pPr>
                  <a:endParaRPr kumimoji="0" lang="en-US" altLang="zh-CN" sz="1400" kern="1200" cap="none" spc="0" normalizeH="0" baseline="0" noProof="0" dirty="0">
                    <a:solidFill>
                      <a:srgbClr val="FFFFFF"/>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grpSp>
            <p:nvGrpSpPr>
              <p:cNvPr id="34" name="Group 21"/>
              <p:cNvGrpSpPr/>
              <p:nvPr/>
            </p:nvGrpSpPr>
            <p:grpSpPr>
              <a:xfrm>
                <a:off x="768" y="1603"/>
                <a:ext cx="1099" cy="1128"/>
                <a:chOff x="912" y="1651"/>
                <a:chExt cx="1099" cy="1128"/>
              </a:xfrm>
            </p:grpSpPr>
            <p:grpSp>
              <p:nvGrpSpPr>
                <p:cNvPr id="35" name="Group 22"/>
                <p:cNvGrpSpPr/>
                <p:nvPr/>
              </p:nvGrpSpPr>
              <p:grpSpPr>
                <a:xfrm>
                  <a:off x="912" y="1651"/>
                  <a:ext cx="1099" cy="1128"/>
                  <a:chOff x="2016" y="1920"/>
                  <a:chExt cx="1680" cy="1680"/>
                </a:xfrm>
              </p:grpSpPr>
              <p:sp>
                <p:nvSpPr>
                  <p:cNvPr id="36" name="Oval 23"/>
                  <p:cNvSpPr>
                    <a:spLocks noChangeArrowheads="true"/>
                  </p:cNvSpPr>
                  <p:nvPr/>
                </p:nvSpPr>
                <p:spPr bwMode="gray">
                  <a:xfrm>
                    <a:off x="2016" y="1920"/>
                    <a:ext cx="1680" cy="1680"/>
                  </a:xfrm>
                  <a:prstGeom prst="ellipse">
                    <a:avLst/>
                  </a:prstGeom>
                  <a:gradFill rotWithShape="true">
                    <a:gsLst>
                      <a:gs pos="0">
                        <a:schemeClr val="accent2"/>
                      </a:gs>
                      <a:gs pos="100000">
                        <a:schemeClr val="accent2">
                          <a:gamma/>
                          <a:shade val="72549"/>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7" name="Freeform 24"/>
                  <p:cNvSpPr/>
                  <p:nvPr/>
                </p:nvSpPr>
                <p:spPr>
                  <a:xfrm>
                    <a:off x="2208" y="1948"/>
                    <a:ext cx="1296" cy="634"/>
                  </a:xfrm>
                  <a:custGeom>
                    <a:avLst/>
                    <a:gdLst/>
                    <a:ahLst/>
                    <a:cxnLst>
                      <a:cxn ang="0">
                        <a:pos x="1095" y="141"/>
                      </a:cxn>
                      <a:cxn ang="0">
                        <a:pos x="1109" y="156"/>
                      </a:cxn>
                      <a:cxn ang="0">
                        <a:pos x="1112" y="170"/>
                      </a:cxn>
                      <a:cxn ang="0">
                        <a:pos x="1107" y="182"/>
                      </a:cxn>
                      <a:cxn ang="0">
                        <a:pos x="1093" y="192"/>
                      </a:cxn>
                      <a:cxn ang="0">
                        <a:pos x="1071" y="204"/>
                      </a:cxn>
                      <a:cxn ang="0">
                        <a:pos x="1043" y="213"/>
                      </a:cxn>
                      <a:cxn ang="0">
                        <a:pos x="1007" y="221"/>
                      </a:cxn>
                      <a:cxn ang="0">
                        <a:pos x="966" y="229"/>
                      </a:cxn>
                      <a:cxn ang="0">
                        <a:pos x="919" y="235"/>
                      </a:cxn>
                      <a:cxn ang="0">
                        <a:pos x="868" y="240"/>
                      </a:cxn>
                      <a:cxn ang="0">
                        <a:pos x="814" y="243"/>
                      </a:cxn>
                      <a:cxn ang="0">
                        <a:pos x="754" y="248"/>
                      </a:cxn>
                      <a:cxn ang="0">
                        <a:pos x="694" y="249"/>
                      </a:cxn>
                      <a:cxn ang="0">
                        <a:pos x="670" y="250"/>
                      </a:cxn>
                      <a:cxn ang="0">
                        <a:pos x="401" y="250"/>
                      </a:cxn>
                      <a:cxn ang="0">
                        <a:pos x="397" y="250"/>
                      </a:cxn>
                      <a:cxn ang="0">
                        <a:pos x="344" y="249"/>
                      </a:cxn>
                      <a:cxn ang="0">
                        <a:pos x="293" y="248"/>
                      </a:cxn>
                      <a:cxn ang="0">
                        <a:pos x="245" y="245"/>
                      </a:cxn>
                      <a:cxn ang="0">
                        <a:pos x="199" y="242"/>
                      </a:cxn>
                      <a:cxn ang="0">
                        <a:pos x="158" y="238"/>
                      </a:cxn>
                      <a:cxn ang="0">
                        <a:pos x="120" y="232"/>
                      </a:cxn>
                      <a:cxn ang="0">
                        <a:pos x="84" y="228"/>
                      </a:cxn>
                      <a:cxn ang="0">
                        <a:pos x="58" y="222"/>
                      </a:cxn>
                      <a:cxn ang="0">
                        <a:pos x="30" y="214"/>
                      </a:cxn>
                      <a:cxn ang="0">
                        <a:pos x="18" y="205"/>
                      </a:cxn>
                      <a:cxn ang="0">
                        <a:pos x="6" y="195"/>
                      </a:cxn>
                      <a:cxn ang="0">
                        <a:pos x="0" y="184"/>
                      </a:cxn>
                      <a:cxn ang="0">
                        <a:pos x="0" y="183"/>
                      </a:cxn>
                      <a:cxn ang="0">
                        <a:pos x="4" y="170"/>
                      </a:cxn>
                      <a:cxn ang="0">
                        <a:pos x="16" y="157"/>
                      </a:cxn>
                      <a:cxn ang="0">
                        <a:pos x="42" y="130"/>
                      </a:cxn>
                      <a:cxn ang="0">
                        <a:pos x="77" y="105"/>
                      </a:cxn>
                      <a:cxn ang="0">
                        <a:pos x="124" y="83"/>
                      </a:cxn>
                      <a:cxn ang="0">
                        <a:pos x="172" y="61"/>
                      </a:cxn>
                      <a:cxn ang="0">
                        <a:pos x="227" y="43"/>
                      </a:cxn>
                      <a:cxn ang="0">
                        <a:pos x="287" y="29"/>
                      </a:cxn>
                      <a:cxn ang="0">
                        <a:pos x="349" y="16"/>
                      </a:cxn>
                      <a:cxn ang="0">
                        <a:pos x="419" y="8"/>
                      </a:cxn>
                      <a:cxn ang="0">
                        <a:pos x="489" y="4"/>
                      </a:cxn>
                      <a:cxn ang="0">
                        <a:pos x="562" y="0"/>
                      </a:cxn>
                      <a:cxn ang="0">
                        <a:pos x="562" y="0"/>
                      </a:cxn>
                      <a:cxn ang="0">
                        <a:pos x="639" y="4"/>
                      </a:cxn>
                      <a:cxn ang="0">
                        <a:pos x="713" y="8"/>
                      </a:cxn>
                      <a:cxn ang="0">
                        <a:pos x="785" y="18"/>
                      </a:cxn>
                      <a:cxn ang="0">
                        <a:pos x="851" y="32"/>
                      </a:cxn>
                      <a:cxn ang="0">
                        <a:pos x="911" y="48"/>
                      </a:cxn>
                      <a:cxn ang="0">
                        <a:pos x="967" y="69"/>
                      </a:cxn>
                      <a:cxn ang="0">
                        <a:pos x="1017" y="90"/>
                      </a:cxn>
                      <a:cxn ang="0">
                        <a:pos x="1060" y="114"/>
                      </a:cxn>
                      <a:cxn ang="0">
                        <a:pos x="1095" y="141"/>
                      </a:cxn>
                      <a:cxn ang="0">
                        <a:pos x="1095" y="141"/>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true">
                    <a:gsLst>
                      <a:gs pos="0">
                        <a:srgbClr val="FFFFFF"/>
                      </a:gs>
                      <a:gs pos="100000">
                        <a:schemeClr val="accent2"/>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grpSp>
            <p:sp>
              <p:nvSpPr>
                <p:cNvPr id="38" name="Text Box 25"/>
                <p:cNvSpPr txBox="true">
                  <a:spLocks noChangeArrowheads="true"/>
                </p:cNvSpPr>
                <p:nvPr/>
              </p:nvSpPr>
              <p:spPr bwMode="gray">
                <a:xfrm>
                  <a:off x="969" y="2152"/>
                  <a:ext cx="107"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lnSpc>
                      <a:spcPct val="80000"/>
                    </a:lnSpc>
                    <a:spcBef>
                      <a:spcPct val="20000"/>
                    </a:spcBef>
                    <a:buClr>
                      <a:schemeClr val="hlink"/>
                    </a:buClr>
                    <a:buSzTx/>
                    <a:buFont typeface="Wingdings" panose="05000000000000000000" pitchFamily="2" charset="2"/>
                    <a:defRPr/>
                  </a:pPr>
                  <a:endParaRPr kumimoji="0" lang="en-US" altLang="zh-CN" sz="2800" kern="1200" cap="none" spc="0" normalizeH="0" baseline="0" noProof="0" dirty="0">
                    <a:solidFill>
                      <a:srgbClr val="FFFFFF"/>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grpSp>
            <p:nvGrpSpPr>
              <p:cNvPr id="39" name="Group 27"/>
              <p:cNvGrpSpPr/>
              <p:nvPr/>
            </p:nvGrpSpPr>
            <p:grpSpPr>
              <a:xfrm>
                <a:off x="3134" y="2397"/>
                <a:ext cx="1268" cy="1253"/>
                <a:chOff x="2016" y="1920"/>
                <a:chExt cx="1680" cy="1680"/>
              </a:xfrm>
            </p:grpSpPr>
            <p:sp>
              <p:nvSpPr>
                <p:cNvPr id="40" name="Oval 28"/>
                <p:cNvSpPr>
                  <a:spLocks noChangeArrowheads="true"/>
                </p:cNvSpPr>
                <p:nvPr/>
              </p:nvSpPr>
              <p:spPr bwMode="gray">
                <a:xfrm>
                  <a:off x="2016" y="1920"/>
                  <a:ext cx="1680" cy="1680"/>
                </a:xfrm>
                <a:prstGeom prst="ellipse">
                  <a:avLst/>
                </a:prstGeom>
                <a:gradFill rotWithShape="true">
                  <a:gsLst>
                    <a:gs pos="0">
                      <a:schemeClr val="hlink"/>
                    </a:gs>
                    <a:gs pos="100000">
                      <a:schemeClr val="hlink">
                        <a:gamma/>
                        <a:shade val="54510"/>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1" name="Freeform 29"/>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true">
                  <a:gsLst>
                    <a:gs pos="0">
                      <a:schemeClr val="hlink">
                        <a:gamma/>
                        <a:tint val="0"/>
                        <a:invGamma/>
                      </a:schemeClr>
                    </a:gs>
                    <a:gs pos="100000">
                      <a:schemeClr val="hlink"/>
                    </a:gs>
                  </a:gsLst>
                  <a:lin ang="5400000" scaled="true"/>
                </a:gradFill>
                <a:ln>
                  <a:noFill/>
                </a:ln>
                <a:effectLst/>
                <a:extLst>
                  <a:ext uri="{91240B29-F687-4F45-9708-019B960494DF}">
                    <a14:hiddenLine xmlns:a14="http://schemas.microsoft.com/office/drawing/2010/main" w="0">
                      <a:solidFill>
                        <a:srgbClr val="000000"/>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sp>
          <p:nvSpPr>
            <p:cNvPr id="42" name="矩形 34"/>
            <p:cNvSpPr/>
            <p:nvPr/>
          </p:nvSpPr>
          <p:spPr>
            <a:xfrm>
              <a:off x="6240" y="3850"/>
              <a:ext cx="1918" cy="533"/>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sz="2000" b="1" dirty="0">
                  <a:solidFill>
                    <a:srgbClr val="FF0000"/>
                  </a:solidFill>
                  <a:latin typeface="微软雅黑" panose="020B0503020204020204" charset="-122"/>
                  <a:ea typeface="微软雅黑" panose="020B0503020204020204" charset="-122"/>
                </a:rPr>
                <a:t>消费贷款</a:t>
              </a:r>
              <a:endParaRPr lang="zh-CN" altLang="zh-CN" sz="2000" b="1" dirty="0">
                <a:solidFill>
                  <a:srgbClr val="FF0000"/>
                </a:solidFill>
                <a:latin typeface="微软雅黑" panose="020B0503020204020204" charset="-122"/>
                <a:ea typeface="微软雅黑" panose="020B0503020204020204" charset="-122"/>
              </a:endParaRPr>
            </a:p>
          </p:txBody>
        </p:sp>
        <p:sp>
          <p:nvSpPr>
            <p:cNvPr id="43" name="矩形 35"/>
            <p:cNvSpPr/>
            <p:nvPr/>
          </p:nvSpPr>
          <p:spPr>
            <a:xfrm>
              <a:off x="2438" y="4390"/>
              <a:ext cx="1437" cy="930"/>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分期偿</a:t>
              </a:r>
              <a:endParaRPr lang="en-US" altLang="zh-CN" sz="1800" b="1">
                <a:solidFill>
                  <a:srgbClr val="000000"/>
                </a:solidFill>
                <a:latin typeface="微软雅黑" panose="020B0503020204020204" charset="-122"/>
                <a:ea typeface="微软雅黑" panose="020B0503020204020204" charset="-122"/>
              </a:endParaRPr>
            </a:p>
            <a:p>
              <a:pPr>
                <a:lnSpc>
                  <a:spcPct val="800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还贷款</a:t>
              </a:r>
              <a:endParaRPr lang="zh-CN" altLang="en-US" sz="1800" b="1" dirty="0">
                <a:solidFill>
                  <a:srgbClr val="000000"/>
                </a:solidFill>
                <a:latin typeface="微软雅黑" panose="020B0503020204020204" charset="-122"/>
                <a:ea typeface="微软雅黑" panose="020B0503020204020204" charset="-122"/>
              </a:endParaRPr>
            </a:p>
          </p:txBody>
        </p:sp>
        <p:sp>
          <p:nvSpPr>
            <p:cNvPr id="44" name="矩形 36"/>
            <p:cNvSpPr/>
            <p:nvPr/>
          </p:nvSpPr>
          <p:spPr>
            <a:xfrm>
              <a:off x="818" y="7105"/>
              <a:ext cx="4155" cy="2858"/>
            </a:xfrm>
            <a:prstGeom prst="rect">
              <a:avLst/>
            </a:prstGeom>
            <a:noFill/>
            <a:ln w="9525">
              <a:noFill/>
            </a:ln>
          </p:spPr>
          <p:txBody>
            <a:bodyPr anchor="t" anchorCtr="false">
              <a:spAutoFit/>
            </a:bodyPr>
            <a:p>
              <a:pPr>
                <a:lnSpc>
                  <a:spcPct val="80000"/>
                </a:lnSpc>
                <a:spcBef>
                  <a:spcPct val="20000"/>
                </a:spcBef>
                <a:buClr>
                  <a:schemeClr val="hlink"/>
                </a:buClr>
              </a:pPr>
              <a:r>
                <a:rPr lang="zh-CN" altLang="zh-CN" sz="2000" dirty="0">
                  <a:latin typeface="微软雅黑" panose="020B0503020204020204" charset="-122"/>
                  <a:ea typeface="微软雅黑" panose="020B0503020204020204" charset="-122"/>
                </a:rPr>
                <a:t>要求借款人</a:t>
              </a:r>
              <a:r>
                <a:rPr lang="zh-CN" altLang="zh-CN" sz="2000" dirty="0">
                  <a:solidFill>
                    <a:srgbClr val="FF0000"/>
                  </a:solidFill>
                  <a:latin typeface="微软雅黑" panose="020B0503020204020204" charset="-122"/>
                  <a:ea typeface="微软雅黑" panose="020B0503020204020204" charset="-122"/>
                </a:rPr>
                <a:t>按一定的期间</a:t>
              </a:r>
              <a:r>
                <a:rPr lang="zh-CN" altLang="zh-CN" sz="2000" dirty="0">
                  <a:latin typeface="微软雅黑" panose="020B0503020204020204" charset="-122"/>
                  <a:ea typeface="微软雅黑" panose="020B0503020204020204" charset="-122"/>
                </a:rPr>
                <a:t>（通常是按月）</a:t>
              </a:r>
              <a:r>
                <a:rPr lang="zh-CN" altLang="zh-CN" sz="2000" dirty="0">
                  <a:solidFill>
                    <a:srgbClr val="FF0000"/>
                  </a:solidFill>
                  <a:latin typeface="微软雅黑" panose="020B0503020204020204" charset="-122"/>
                  <a:ea typeface="微软雅黑" panose="020B0503020204020204" charset="-122"/>
                </a:rPr>
                <a:t>偿还部分本金和利息</a:t>
              </a:r>
              <a:r>
                <a:rPr lang="zh-CN" altLang="zh-CN" sz="2000" dirty="0">
                  <a:latin typeface="微软雅黑" panose="020B0503020204020204" charset="-122"/>
                  <a:ea typeface="微软雅黑" panose="020B0503020204020204" charset="-122"/>
                </a:rPr>
                <a:t>，直至还清所有的本金和利息，除循环使用贷款外，这种贷款都需要担保。</a:t>
              </a:r>
              <a:endParaRPr lang="zh-CN" altLang="zh-CN" sz="2000" dirty="0">
                <a:latin typeface="微软雅黑" panose="020B0503020204020204" charset="-122"/>
                <a:ea typeface="微软雅黑" panose="020B0503020204020204" charset="-122"/>
              </a:endParaRPr>
            </a:p>
          </p:txBody>
        </p:sp>
        <p:sp>
          <p:nvSpPr>
            <p:cNvPr id="45" name="矩形 37"/>
            <p:cNvSpPr/>
            <p:nvPr/>
          </p:nvSpPr>
          <p:spPr>
            <a:xfrm>
              <a:off x="8935" y="6363"/>
              <a:ext cx="1755" cy="930"/>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一次性</a:t>
              </a:r>
              <a:endParaRPr lang="en-US" altLang="zh-CN" sz="1800" b="1">
                <a:solidFill>
                  <a:srgbClr val="000000"/>
                </a:solidFill>
                <a:latin typeface="微软雅黑" panose="020B0503020204020204" charset="-122"/>
                <a:ea typeface="微软雅黑" panose="020B0503020204020204" charset="-122"/>
              </a:endParaRPr>
            </a:p>
            <a:p>
              <a:pPr>
                <a:lnSpc>
                  <a:spcPct val="800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偿还贷款</a:t>
              </a:r>
              <a:endParaRPr lang="zh-CN" altLang="zh-CN" sz="1800" dirty="0">
                <a:solidFill>
                  <a:srgbClr val="000000"/>
                </a:solidFill>
                <a:latin typeface="微软雅黑" panose="020B0503020204020204" charset="-122"/>
                <a:ea typeface="微软雅黑" panose="020B0503020204020204" charset="-122"/>
              </a:endParaRPr>
            </a:p>
          </p:txBody>
        </p:sp>
        <p:sp>
          <p:nvSpPr>
            <p:cNvPr id="46" name="矩形 38"/>
            <p:cNvSpPr/>
            <p:nvPr/>
          </p:nvSpPr>
          <p:spPr>
            <a:xfrm>
              <a:off x="7335" y="7305"/>
              <a:ext cx="6670" cy="2938"/>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solidFill>
                    <a:srgbClr val="000000"/>
                  </a:solidFill>
                  <a:latin typeface="微软雅黑" panose="020B0503020204020204" charset="-122"/>
                  <a:ea typeface="微软雅黑" panose="020B0503020204020204" charset="-122"/>
                </a:rPr>
                <a:t>主要是</a:t>
              </a:r>
              <a:r>
                <a:rPr lang="zh-CN" altLang="zh-CN" sz="1800" dirty="0">
                  <a:solidFill>
                    <a:srgbClr val="FF0000"/>
                  </a:solidFill>
                  <a:latin typeface="微软雅黑" panose="020B0503020204020204" charset="-122"/>
                  <a:ea typeface="微软雅黑" panose="020B0503020204020204" charset="-122"/>
                </a:rPr>
                <a:t>短期贷款</a:t>
              </a:r>
              <a:r>
                <a:rPr lang="zh-CN" altLang="zh-CN" sz="1800" dirty="0">
                  <a:solidFill>
                    <a:srgbClr val="000000"/>
                  </a:solidFill>
                  <a:latin typeface="微软雅黑" panose="020B0503020204020204" charset="-122"/>
                  <a:ea typeface="微软雅黑" panose="020B0503020204020204" charset="-122"/>
                </a:rPr>
                <a:t>，借款者未来的现金收入有确实可靠的保证。贷款利息</a:t>
              </a:r>
              <a:r>
                <a:rPr lang="zh-CN" altLang="en-US" sz="1800" dirty="0">
                  <a:solidFill>
                    <a:srgbClr val="000000"/>
                  </a:solidFill>
                  <a:latin typeface="微软雅黑" panose="020B0503020204020204" charset="-122"/>
                  <a:ea typeface="微软雅黑" panose="020B0503020204020204" charset="-122"/>
                </a:rPr>
                <a:t>、</a:t>
              </a:r>
              <a:r>
                <a:rPr lang="zh-CN" altLang="zh-CN" sz="1800" dirty="0">
                  <a:solidFill>
                    <a:srgbClr val="000000"/>
                  </a:solidFill>
                  <a:latin typeface="微软雅黑" panose="020B0503020204020204" charset="-122"/>
                  <a:ea typeface="微软雅黑" panose="020B0503020204020204" charset="-122"/>
                </a:rPr>
                <a:t>本金一次性偿还</a:t>
              </a:r>
              <a:r>
                <a:rPr lang="zh-CN" altLang="en-US" sz="1800" dirty="0">
                  <a:solidFill>
                    <a:srgbClr val="000000"/>
                  </a:solidFill>
                  <a:latin typeface="微软雅黑" panose="020B0503020204020204" charset="-122"/>
                  <a:ea typeface="微软雅黑" panose="020B0503020204020204" charset="-122"/>
                </a:rPr>
                <a:t>。</a:t>
              </a:r>
              <a:r>
                <a:rPr lang="zh-CN" altLang="zh-CN" sz="1800" dirty="0">
                  <a:solidFill>
                    <a:srgbClr val="000000"/>
                  </a:solidFill>
                  <a:latin typeface="微软雅黑" panose="020B0503020204020204" charset="-122"/>
                  <a:ea typeface="微软雅黑" panose="020B0503020204020204" charset="-122"/>
                </a:rPr>
                <a:t>主要</a:t>
              </a:r>
              <a:r>
                <a:rPr lang="zh-CN" altLang="en-US" sz="1800" dirty="0">
                  <a:solidFill>
                    <a:srgbClr val="000000"/>
                  </a:solidFill>
                  <a:latin typeface="微软雅黑" panose="020B0503020204020204" charset="-122"/>
                  <a:ea typeface="微软雅黑" panose="020B0503020204020204" charset="-122"/>
                </a:rPr>
                <a:t>为</a:t>
              </a:r>
              <a:r>
                <a:rPr lang="zh-CN" altLang="zh-CN" sz="1800" dirty="0">
                  <a:solidFill>
                    <a:srgbClr val="FF0000"/>
                  </a:solidFill>
                  <a:latin typeface="微软雅黑" panose="020B0503020204020204" charset="-122"/>
                  <a:ea typeface="微软雅黑" panose="020B0503020204020204" charset="-122"/>
                </a:rPr>
                <a:t>临时性资金需求</a:t>
              </a:r>
              <a:r>
                <a:rPr lang="zh-CN" altLang="zh-CN" sz="1800" dirty="0">
                  <a:solidFill>
                    <a:srgbClr val="000000"/>
                  </a:solidFill>
                  <a:latin typeface="微软雅黑" panose="020B0503020204020204" charset="-122"/>
                  <a:ea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rPr>
                <a:t>故也</a:t>
              </a:r>
              <a:r>
                <a:rPr lang="zh-CN" altLang="zh-CN" sz="1800" dirty="0">
                  <a:solidFill>
                    <a:srgbClr val="000000"/>
                  </a:solidFill>
                  <a:latin typeface="微软雅黑" panose="020B0503020204020204" charset="-122"/>
                  <a:ea typeface="微软雅黑" panose="020B0503020204020204" charset="-122"/>
                </a:rPr>
                <a:t>称过渡性贷款。如人们由于搬迁或希望改善居住条件而需要购买另一座房屋时，常向银行申请这种贷款来支付购房订金，一旦房屋出售就可以一次性地偿还这笔贷款。</a:t>
              </a:r>
              <a:endParaRPr lang="zh-CN" altLang="en-US" sz="1800" dirty="0">
                <a:solidFill>
                  <a:srgbClr val="000000"/>
                </a:solidFill>
                <a:latin typeface="微软雅黑" panose="020B0503020204020204" charset="-122"/>
                <a:ea typeface="微软雅黑" panose="020B0503020204020204" charset="-122"/>
              </a:endParaRPr>
            </a:p>
          </p:txBody>
        </p:sp>
        <p:sp>
          <p:nvSpPr>
            <p:cNvPr id="47" name="矩形 39"/>
            <p:cNvSpPr/>
            <p:nvPr/>
          </p:nvSpPr>
          <p:spPr>
            <a:xfrm>
              <a:off x="10055" y="2145"/>
              <a:ext cx="3950" cy="1537"/>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solidFill>
                    <a:schemeClr val="tx1"/>
                  </a:solidFill>
                  <a:latin typeface="微软雅黑" panose="020B0503020204020204" charset="-122"/>
                  <a:ea typeface="微软雅黑" panose="020B0503020204020204" charset="-122"/>
                </a:rPr>
                <a:t>循环使用贷款实际上是一种特殊的分期偿还贷款。通常通过</a:t>
              </a:r>
              <a:r>
                <a:rPr lang="zh-CN" altLang="zh-CN" sz="1800" dirty="0">
                  <a:solidFill>
                    <a:srgbClr val="FF0000"/>
                  </a:solidFill>
                  <a:latin typeface="微软雅黑" panose="020B0503020204020204" charset="-122"/>
                  <a:ea typeface="微软雅黑" panose="020B0503020204020204" charset="-122"/>
                </a:rPr>
                <a:t>信用卡</a:t>
              </a:r>
              <a:r>
                <a:rPr lang="zh-CN" altLang="zh-CN" sz="1800" dirty="0">
                  <a:solidFill>
                    <a:schemeClr val="tx1"/>
                  </a:solidFill>
                  <a:latin typeface="微软雅黑" panose="020B0503020204020204" charset="-122"/>
                  <a:ea typeface="微软雅黑" panose="020B0503020204020204" charset="-122"/>
                </a:rPr>
                <a:t>的透支来融资。</a:t>
              </a:r>
              <a:endParaRPr lang="zh-CN" altLang="zh-CN" sz="1800" dirty="0">
                <a:solidFill>
                  <a:schemeClr val="tx1"/>
                </a:solidFill>
                <a:latin typeface="微软雅黑" panose="020B0503020204020204" charset="-122"/>
                <a:ea typeface="微软雅黑" panose="020B0503020204020204" charset="-122"/>
              </a:endParaRPr>
            </a:p>
          </p:txBody>
        </p:sp>
        <p:sp>
          <p:nvSpPr>
            <p:cNvPr id="48" name="矩形 40"/>
            <p:cNvSpPr/>
            <p:nvPr/>
          </p:nvSpPr>
          <p:spPr>
            <a:xfrm>
              <a:off x="8360" y="2145"/>
              <a:ext cx="1390" cy="930"/>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循环使</a:t>
              </a:r>
              <a:endParaRPr lang="en-US" altLang="zh-CN" sz="1800" b="1">
                <a:solidFill>
                  <a:srgbClr val="000000"/>
                </a:solidFill>
                <a:latin typeface="微软雅黑" panose="020B0503020204020204" charset="-122"/>
                <a:ea typeface="微软雅黑" panose="020B0503020204020204" charset="-122"/>
              </a:endParaRPr>
            </a:p>
            <a:p>
              <a:pPr>
                <a:lnSpc>
                  <a:spcPct val="800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用贷款</a:t>
              </a:r>
              <a:endParaRPr lang="zh-CN" altLang="en-US"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（三）不动产贷款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2009706" y="1839105"/>
            <a:ext cx="8172450" cy="3801188"/>
            <a:chOff x="785813" y="1468438"/>
            <a:chExt cx="8172450" cy="4324350"/>
          </a:xfrm>
          <a:solidFill>
            <a:schemeClr val="bg2"/>
          </a:solidFill>
        </p:grpSpPr>
        <p:grpSp>
          <p:nvGrpSpPr>
            <p:cNvPr id="8" name="Group 5"/>
            <p:cNvGrpSpPr/>
            <p:nvPr/>
          </p:nvGrpSpPr>
          <p:grpSpPr bwMode="auto">
            <a:xfrm>
              <a:off x="5018088" y="1468438"/>
              <a:ext cx="3940175" cy="4324350"/>
              <a:chOff x="2655" y="907"/>
              <a:chExt cx="2245" cy="2669"/>
            </a:xfrm>
            <a:grpFill/>
          </p:grpSpPr>
          <p:sp>
            <p:nvSpPr>
              <p:cNvPr id="2" name="Rectangle 6"/>
              <p:cNvSpPr>
                <a:spLocks noChangeArrowheads="true"/>
              </p:cNvSpPr>
              <p:nvPr/>
            </p:nvSpPr>
            <p:spPr bwMode="auto">
              <a:xfrm>
                <a:off x="2655" y="907"/>
                <a:ext cx="2245" cy="2669"/>
              </a:xfrm>
              <a:prstGeom prst="rect">
                <a:avLst/>
              </a:prstGeom>
              <a:grp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Rectangle 7"/>
              <p:cNvSpPr>
                <a:spLocks noChangeArrowheads="true"/>
              </p:cNvSpPr>
              <p:nvPr/>
            </p:nvSpPr>
            <p:spPr bwMode="auto">
              <a:xfrm>
                <a:off x="2655" y="907"/>
                <a:ext cx="2245" cy="365"/>
              </a:xfrm>
              <a:prstGeom prst="rect">
                <a:avLst/>
              </a:prstGeom>
              <a:solidFill>
                <a:srgbClr val="00B05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Rectangle 9"/>
              <p:cNvSpPr>
                <a:spLocks noChangeArrowheads="true"/>
              </p:cNvSpPr>
              <p:nvPr/>
            </p:nvSpPr>
            <p:spPr bwMode="auto">
              <a:xfrm>
                <a:off x="2745" y="1348"/>
                <a:ext cx="2085" cy="14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ko-KR"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9" name="Group 10"/>
            <p:cNvGrpSpPr/>
            <p:nvPr/>
          </p:nvGrpSpPr>
          <p:grpSpPr bwMode="auto">
            <a:xfrm>
              <a:off x="785813" y="1468438"/>
              <a:ext cx="3940175" cy="4324350"/>
              <a:chOff x="2655" y="907"/>
              <a:chExt cx="2245" cy="2669"/>
            </a:xfrm>
            <a:grpFill/>
          </p:grpSpPr>
          <p:sp>
            <p:nvSpPr>
              <p:cNvPr id="10" name="Rectangle 11"/>
              <p:cNvSpPr>
                <a:spLocks noChangeArrowheads="true"/>
              </p:cNvSpPr>
              <p:nvPr/>
            </p:nvSpPr>
            <p:spPr bwMode="auto">
              <a:xfrm>
                <a:off x="2655" y="907"/>
                <a:ext cx="2245" cy="2669"/>
              </a:xfrm>
              <a:prstGeom prst="rect">
                <a:avLst/>
              </a:prstGeom>
              <a:grp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Rectangle 12"/>
              <p:cNvSpPr>
                <a:spLocks noChangeArrowheads="true"/>
              </p:cNvSpPr>
              <p:nvPr/>
            </p:nvSpPr>
            <p:spPr bwMode="auto">
              <a:xfrm>
                <a:off x="2655" y="907"/>
                <a:ext cx="2245" cy="365"/>
              </a:xfrm>
              <a:prstGeom prst="rect">
                <a:avLst/>
              </a:prstGeom>
              <a:solidFill>
                <a:srgbClr val="00B05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Rectangle 14"/>
              <p:cNvSpPr>
                <a:spLocks noChangeArrowheads="true"/>
              </p:cNvSpPr>
              <p:nvPr/>
            </p:nvSpPr>
            <p:spPr bwMode="auto">
              <a:xfrm>
                <a:off x="2745" y="1348"/>
                <a:ext cx="2085" cy="14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ko-KR"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grpSp>
      <p:sp>
        <p:nvSpPr>
          <p:cNvPr id="39943" name="矩形 17"/>
          <p:cNvSpPr/>
          <p:nvPr/>
        </p:nvSpPr>
        <p:spPr>
          <a:xfrm>
            <a:off x="2804795" y="1941195"/>
            <a:ext cx="2349500" cy="387350"/>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latin typeface="微软雅黑" panose="020B0503020204020204" charset="-122"/>
                <a:ea typeface="微软雅黑" panose="020B0503020204020204" charset="-122"/>
              </a:rPr>
              <a:t>商业不动产贷款</a:t>
            </a:r>
            <a:endParaRPr lang="zh-CN" altLang="zh-CN" b="1" dirty="0">
              <a:latin typeface="微软雅黑" panose="020B0503020204020204" charset="-122"/>
              <a:ea typeface="微软雅黑" panose="020B0503020204020204" charset="-122"/>
            </a:endParaRPr>
          </a:p>
        </p:txBody>
      </p:sp>
      <p:sp>
        <p:nvSpPr>
          <p:cNvPr id="39944" name="矩形 18"/>
          <p:cNvSpPr/>
          <p:nvPr/>
        </p:nvSpPr>
        <p:spPr>
          <a:xfrm>
            <a:off x="7216458" y="1941195"/>
            <a:ext cx="2039937" cy="387350"/>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latin typeface="微软雅黑" panose="020B0503020204020204" charset="-122"/>
                <a:ea typeface="微软雅黑" panose="020B0503020204020204" charset="-122"/>
              </a:rPr>
              <a:t>住宅抵押贷款</a:t>
            </a:r>
            <a:endParaRPr lang="zh-CN" altLang="zh-CN" b="1" dirty="0">
              <a:latin typeface="微软雅黑" panose="020B0503020204020204" charset="-122"/>
              <a:ea typeface="微软雅黑" panose="020B0503020204020204" charset="-122"/>
            </a:endParaRPr>
          </a:p>
        </p:txBody>
      </p:sp>
      <p:sp>
        <p:nvSpPr>
          <p:cNvPr id="43016" name="矩形 19"/>
          <p:cNvSpPr/>
          <p:nvPr/>
        </p:nvSpPr>
        <p:spPr>
          <a:xfrm>
            <a:off x="2009458" y="2425383"/>
            <a:ext cx="3940175" cy="2368550"/>
          </a:xfrm>
          <a:prstGeom prst="rect">
            <a:avLst/>
          </a:prstGeom>
          <a:noFill/>
          <a:ln w="9525">
            <a:noFill/>
          </a:ln>
        </p:spPr>
        <p:txBody>
          <a:bodyPr anchor="t" anchorCtr="false">
            <a:spAutoFit/>
          </a:bodyPr>
          <a:p>
            <a:pPr algn="just">
              <a:lnSpc>
                <a:spcPct val="80000"/>
              </a:lnSpc>
              <a:spcBef>
                <a:spcPct val="20000"/>
              </a:spcBef>
              <a:buClr>
                <a:schemeClr val="hlink"/>
              </a:buClr>
            </a:pPr>
            <a:r>
              <a:rPr lang="zh-CN" altLang="zh-CN" sz="2000" dirty="0">
                <a:solidFill>
                  <a:srgbClr val="000000"/>
                </a:solidFill>
                <a:latin typeface="微软雅黑" panose="020B0503020204020204" charset="-122"/>
                <a:ea typeface="微软雅黑" panose="020B0503020204020204" charset="-122"/>
              </a:rPr>
              <a:t>商业不动产贷款是指</a:t>
            </a:r>
            <a:r>
              <a:rPr lang="zh-CN" altLang="zh-CN" sz="2000" dirty="0">
                <a:solidFill>
                  <a:srgbClr val="FF0000"/>
                </a:solidFill>
                <a:latin typeface="微软雅黑" panose="020B0503020204020204" charset="-122"/>
                <a:ea typeface="微软雅黑" panose="020B0503020204020204" charset="-122"/>
              </a:rPr>
              <a:t>为房地产开发商和土地开发商</a:t>
            </a:r>
            <a:r>
              <a:rPr lang="zh-CN" altLang="zh-CN" sz="2000" dirty="0">
                <a:solidFill>
                  <a:srgbClr val="000000"/>
                </a:solidFill>
                <a:latin typeface="微软雅黑" panose="020B0503020204020204" charset="-122"/>
                <a:ea typeface="微软雅黑" panose="020B0503020204020204" charset="-122"/>
              </a:rPr>
              <a:t>提供的贷款，主要有</a:t>
            </a:r>
            <a:r>
              <a:rPr lang="zh-CN" altLang="zh-CN" sz="2000" dirty="0">
                <a:solidFill>
                  <a:srgbClr val="FF0000"/>
                </a:solidFill>
                <a:latin typeface="微软雅黑" panose="020B0503020204020204" charset="-122"/>
                <a:ea typeface="微软雅黑" panose="020B0503020204020204" charset="-122"/>
              </a:rPr>
              <a:t>建设贷款</a:t>
            </a:r>
            <a:r>
              <a:rPr lang="zh-CN" altLang="zh-CN" sz="2000" dirty="0">
                <a:solidFill>
                  <a:srgbClr val="000000"/>
                </a:solidFill>
                <a:latin typeface="微软雅黑" panose="020B0503020204020204" charset="-122"/>
                <a:ea typeface="微软雅黑" panose="020B0503020204020204" charset="-122"/>
              </a:rPr>
              <a:t>和</a:t>
            </a:r>
            <a:r>
              <a:rPr lang="zh-CN" altLang="zh-CN" sz="2000" dirty="0">
                <a:solidFill>
                  <a:srgbClr val="FF0000"/>
                </a:solidFill>
                <a:latin typeface="微软雅黑" panose="020B0503020204020204" charset="-122"/>
                <a:ea typeface="微软雅黑" panose="020B0503020204020204" charset="-122"/>
              </a:rPr>
              <a:t>土地贷款</a:t>
            </a:r>
            <a:r>
              <a:rPr lang="zh-CN" altLang="zh-CN" sz="2000" dirty="0">
                <a:solidFill>
                  <a:srgbClr val="000000"/>
                </a:solidFill>
                <a:latin typeface="微软雅黑" panose="020B0503020204020204" charset="-122"/>
                <a:ea typeface="微软雅黑" panose="020B0503020204020204" charset="-122"/>
              </a:rPr>
              <a:t>。</a:t>
            </a:r>
            <a:endParaRPr lang="zh-CN" altLang="zh-CN" sz="2000" dirty="0">
              <a:solidFill>
                <a:srgbClr val="000000"/>
              </a:solidFill>
              <a:latin typeface="微软雅黑" panose="020B0503020204020204" charset="-122"/>
              <a:ea typeface="微软雅黑" panose="020B0503020204020204" charset="-122"/>
            </a:endParaRPr>
          </a:p>
          <a:p>
            <a:pPr algn="just">
              <a:lnSpc>
                <a:spcPct val="80000"/>
              </a:lnSpc>
              <a:spcBef>
                <a:spcPct val="20000"/>
              </a:spcBef>
              <a:buClr>
                <a:schemeClr val="hlink"/>
              </a:buClr>
            </a:pPr>
            <a:r>
              <a:rPr lang="zh-CN" altLang="zh-CN" sz="2000" dirty="0">
                <a:solidFill>
                  <a:srgbClr val="000000"/>
                </a:solidFill>
                <a:latin typeface="微软雅黑" panose="020B0503020204020204" charset="-122"/>
                <a:ea typeface="微软雅黑" panose="020B0503020204020204" charset="-122"/>
              </a:rPr>
              <a:t>建设贷款是向建筑商提供的贷款，用于</a:t>
            </a:r>
            <a:r>
              <a:rPr lang="zh-CN" altLang="zh-CN" sz="2000" dirty="0">
                <a:solidFill>
                  <a:srgbClr val="FF0000"/>
                </a:solidFill>
                <a:latin typeface="微软雅黑" panose="020B0503020204020204" charset="-122"/>
                <a:ea typeface="微软雅黑" panose="020B0503020204020204" charset="-122"/>
              </a:rPr>
              <a:t>建筑材料、劳工费用</a:t>
            </a:r>
            <a:r>
              <a:rPr lang="zh-CN" altLang="zh-CN" sz="2000" dirty="0">
                <a:solidFill>
                  <a:srgbClr val="000000"/>
                </a:solidFill>
                <a:latin typeface="微软雅黑" panose="020B0503020204020204" charset="-122"/>
                <a:ea typeface="微软雅黑" panose="020B0503020204020204" charset="-122"/>
              </a:rPr>
              <a:t>等项目的支付。通常是</a:t>
            </a:r>
            <a:r>
              <a:rPr lang="zh-CN" altLang="zh-CN" sz="2000" dirty="0">
                <a:solidFill>
                  <a:srgbClr val="FF0000"/>
                </a:solidFill>
                <a:latin typeface="微软雅黑" panose="020B0503020204020204" charset="-122"/>
                <a:ea typeface="微软雅黑" panose="020B0503020204020204" charset="-122"/>
              </a:rPr>
              <a:t>短期或中期</a:t>
            </a:r>
            <a:r>
              <a:rPr lang="zh-CN" altLang="zh-CN" sz="2000" dirty="0">
                <a:solidFill>
                  <a:srgbClr val="000000"/>
                </a:solidFill>
                <a:latin typeface="微软雅黑" panose="020B0503020204020204" charset="-122"/>
                <a:ea typeface="微软雅黑" panose="020B0503020204020204" charset="-122"/>
              </a:rPr>
              <a:t>的</a:t>
            </a:r>
            <a:r>
              <a:rPr lang="zh-CN" altLang="zh-CN" sz="2000" dirty="0">
                <a:solidFill>
                  <a:srgbClr val="FF0000"/>
                </a:solidFill>
                <a:latin typeface="微软雅黑" panose="020B0503020204020204" charset="-122"/>
                <a:ea typeface="微软雅黑" panose="020B0503020204020204" charset="-122"/>
              </a:rPr>
              <a:t>临时性贷款</a:t>
            </a:r>
            <a:r>
              <a:rPr lang="zh-CN" altLang="zh-CN" sz="2000" dirty="0">
                <a:solidFill>
                  <a:srgbClr val="000000"/>
                </a:solidFill>
                <a:latin typeface="微软雅黑" panose="020B0503020204020204" charset="-122"/>
                <a:ea typeface="微软雅黑" panose="020B0503020204020204" charset="-122"/>
              </a:rPr>
              <a:t>。土地开发贷款用于待开发土地的基础设施建设，通常为</a:t>
            </a:r>
            <a:r>
              <a:rPr lang="zh-CN" altLang="zh-CN" sz="2000" dirty="0">
                <a:solidFill>
                  <a:srgbClr val="FF0000"/>
                </a:solidFill>
                <a:latin typeface="微软雅黑" panose="020B0503020204020204" charset="-122"/>
                <a:ea typeface="微软雅黑" panose="020B0503020204020204" charset="-122"/>
              </a:rPr>
              <a:t>中期贷款</a:t>
            </a:r>
            <a:r>
              <a:rPr lang="zh-CN" altLang="zh-CN" sz="2000" dirty="0">
                <a:solidFill>
                  <a:srgbClr val="000000"/>
                </a:solidFill>
                <a:latin typeface="微软雅黑" panose="020B0503020204020204" charset="-122"/>
                <a:ea typeface="微软雅黑" panose="020B0503020204020204" charset="-122"/>
              </a:rPr>
              <a:t>。</a:t>
            </a:r>
            <a:endParaRPr lang="zh-CN" altLang="zh-CN" sz="2000" dirty="0">
              <a:solidFill>
                <a:srgbClr val="000000"/>
              </a:solidFill>
              <a:latin typeface="微软雅黑" panose="020B0503020204020204" charset="-122"/>
              <a:ea typeface="微软雅黑" panose="020B0503020204020204" charset="-122"/>
            </a:endParaRPr>
          </a:p>
        </p:txBody>
      </p:sp>
      <p:sp>
        <p:nvSpPr>
          <p:cNvPr id="43017" name="矩形 20"/>
          <p:cNvSpPr/>
          <p:nvPr/>
        </p:nvSpPr>
        <p:spPr>
          <a:xfrm>
            <a:off x="6243320" y="2411095"/>
            <a:ext cx="3938588" cy="1322070"/>
          </a:xfrm>
          <a:prstGeom prst="rect">
            <a:avLst/>
          </a:prstGeom>
          <a:noFill/>
          <a:ln w="9525">
            <a:noFill/>
          </a:ln>
        </p:spPr>
        <p:txBody>
          <a:bodyPr anchor="t" anchorCtr="false">
            <a:spAutoFit/>
          </a:bodyPr>
          <a:p>
            <a:pPr algn="just">
              <a:lnSpc>
                <a:spcPct val="80000"/>
              </a:lnSpc>
              <a:spcBef>
                <a:spcPct val="20000"/>
              </a:spcBef>
              <a:buClr>
                <a:schemeClr val="hlink"/>
              </a:buClr>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住房抵押贷款是个人借款者用来</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购买家庭住房</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的</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长期贷款</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，最长可达</a:t>
            </a:r>
            <a:r>
              <a:rPr lang="en-US" altLang="zh-CN" sz="2000">
                <a:solidFill>
                  <a:srgbClr val="FF0000"/>
                </a:solidFill>
                <a:latin typeface="微软雅黑" panose="020B0503020204020204" charset="-122"/>
                <a:ea typeface="微软雅黑" panose="020B0503020204020204" charset="-122"/>
                <a:cs typeface="微软雅黑" panose="020B0503020204020204" charset="-122"/>
              </a:rPr>
              <a:t>30</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年</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，住房抵押贷款以分期付款的方式偿还，违约时，银行有权拍卖抵押的房屋。</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9943"/>
                                        </p:tgtEl>
                                        <p:attrNameLst>
                                          <p:attrName>style.visibility</p:attrName>
                                        </p:attrNameLst>
                                      </p:cBhvr>
                                      <p:to>
                                        <p:strVal val="visible"/>
                                      </p:to>
                                    </p:set>
                                    <p:anim calcmode="lin" valueType="num">
                                      <p:cBhvr>
                                        <p:cTn id="7" dur="1000" fill="hold"/>
                                        <p:tgtEl>
                                          <p:spTgt spid="39943"/>
                                        </p:tgtEl>
                                        <p:attrNameLst>
                                          <p:attrName>ppt_w</p:attrName>
                                        </p:attrNameLst>
                                      </p:cBhvr>
                                      <p:tavLst>
                                        <p:tav tm="0">
                                          <p:val>
                                            <p:fltVal val="0.000000"/>
                                          </p:val>
                                        </p:tav>
                                        <p:tav tm="100000">
                                          <p:val>
                                            <p:strVal val="#ppt_w"/>
                                          </p:val>
                                        </p:tav>
                                      </p:tavLst>
                                    </p:anim>
                                    <p:anim calcmode="lin" valueType="num">
                                      <p:cBhvr>
                                        <p:cTn id="8" dur="1000" fill="hold"/>
                                        <p:tgtEl>
                                          <p:spTgt spid="39943"/>
                                        </p:tgtEl>
                                        <p:attrNameLst>
                                          <p:attrName>ppt_h</p:attrName>
                                        </p:attrNameLst>
                                      </p:cBhvr>
                                      <p:tavLst>
                                        <p:tav tm="0">
                                          <p:val>
                                            <p:fltVal val="0.000000"/>
                                          </p:val>
                                        </p:tav>
                                        <p:tav tm="100000">
                                          <p:val>
                                            <p:strVal val="#ppt_h"/>
                                          </p:val>
                                        </p:tav>
                                      </p:tavLst>
                                    </p:anim>
                                    <p:anim calcmode="lin" valueType="num">
                                      <p:cBhvr>
                                        <p:cTn id="9" dur="1000" fill="hold"/>
                                        <p:tgtEl>
                                          <p:spTgt spid="39943"/>
                                        </p:tgtEl>
                                        <p:attrNameLst>
                                          <p:attrName>style.rotation</p:attrName>
                                        </p:attrNameLst>
                                      </p:cBhvr>
                                      <p:tavLst>
                                        <p:tav tm="0">
                                          <p:val>
                                            <p:fltVal val="90.000000"/>
                                          </p:val>
                                        </p:tav>
                                        <p:tav tm="100000">
                                          <p:val>
                                            <p:fltVal val="0.000000"/>
                                          </p:val>
                                        </p:tav>
                                      </p:tavLst>
                                    </p:anim>
                                    <p:animEffect transition="in" filter="fade">
                                      <p:cBhvr>
                                        <p:cTn id="10" dur="1000"/>
                                        <p:tgtEl>
                                          <p:spTgt spid="3994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9944"/>
                                        </p:tgtEl>
                                        <p:attrNameLst>
                                          <p:attrName>style.visibility</p:attrName>
                                        </p:attrNameLst>
                                      </p:cBhvr>
                                      <p:to>
                                        <p:strVal val="visible"/>
                                      </p:to>
                                    </p:set>
                                    <p:anim calcmode="lin" valueType="num">
                                      <p:cBhvr>
                                        <p:cTn id="15" dur="1000" fill="hold"/>
                                        <p:tgtEl>
                                          <p:spTgt spid="39944"/>
                                        </p:tgtEl>
                                        <p:attrNameLst>
                                          <p:attrName>ppt_w</p:attrName>
                                        </p:attrNameLst>
                                      </p:cBhvr>
                                      <p:tavLst>
                                        <p:tav tm="0">
                                          <p:val>
                                            <p:fltVal val="0.000000"/>
                                          </p:val>
                                        </p:tav>
                                        <p:tav tm="100000">
                                          <p:val>
                                            <p:strVal val="#ppt_w"/>
                                          </p:val>
                                        </p:tav>
                                      </p:tavLst>
                                    </p:anim>
                                    <p:anim calcmode="lin" valueType="num">
                                      <p:cBhvr>
                                        <p:cTn id="16" dur="1000" fill="hold"/>
                                        <p:tgtEl>
                                          <p:spTgt spid="39944"/>
                                        </p:tgtEl>
                                        <p:attrNameLst>
                                          <p:attrName>ppt_h</p:attrName>
                                        </p:attrNameLst>
                                      </p:cBhvr>
                                      <p:tavLst>
                                        <p:tav tm="0">
                                          <p:val>
                                            <p:fltVal val="0.000000"/>
                                          </p:val>
                                        </p:tav>
                                        <p:tav tm="100000">
                                          <p:val>
                                            <p:strVal val="#ppt_h"/>
                                          </p:val>
                                        </p:tav>
                                      </p:tavLst>
                                    </p:anim>
                                    <p:anim calcmode="lin" valueType="num">
                                      <p:cBhvr>
                                        <p:cTn id="17" dur="1000" fill="hold"/>
                                        <p:tgtEl>
                                          <p:spTgt spid="39944"/>
                                        </p:tgtEl>
                                        <p:attrNameLst>
                                          <p:attrName>style.rotation</p:attrName>
                                        </p:attrNameLst>
                                      </p:cBhvr>
                                      <p:tavLst>
                                        <p:tav tm="0">
                                          <p:val>
                                            <p:fltVal val="90.000000"/>
                                          </p:val>
                                        </p:tav>
                                        <p:tav tm="100000">
                                          <p:val>
                                            <p:fltVal val="0.000000"/>
                                          </p:val>
                                        </p:tav>
                                      </p:tavLst>
                                    </p:anim>
                                    <p:animEffect transition="in" filter="fade">
                                      <p:cBhvr>
                                        <p:cTn id="18" dur="1000"/>
                                        <p:tgtEl>
                                          <p:spTgt spid="39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p:bldP spid="399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（四）其他贷款</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5058" name="文本占位符 3"/>
          <p:cNvSpPr>
            <a:spLocks noGrp="true"/>
          </p:cNvSpPr>
          <p:nvPr/>
        </p:nvSpPr>
        <p:spPr>
          <a:xfrm>
            <a:off x="2209800" y="1568450"/>
            <a:ext cx="7772400" cy="4343400"/>
          </a:xfrm>
          <a:prstGeom prst="rect">
            <a:avLst/>
          </a:prstGeom>
          <a:noFill/>
          <a:ln w="9525">
            <a:noFill/>
          </a:ln>
        </p:spPr>
        <p:txBody>
          <a:bodyPr anchor="b" anchorCtr="false"/>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r>
              <a:rPr lang="zh-CN" altLang="en-US" b="1">
                <a:latin typeface="微软雅黑" panose="020B0503020204020204" charset="-122"/>
                <a:ea typeface="微软雅黑" panose="020B0503020204020204" charset="-122"/>
                <a:cs typeface="微软雅黑" panose="020B0503020204020204" charset="-122"/>
              </a:rPr>
              <a:t>1. 金融租赁</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金融租赁是银行向企业提供的一种特殊形式的贷款，</a:t>
            </a:r>
            <a:r>
              <a:rPr lang="zh-CN" altLang="en-US">
                <a:solidFill>
                  <a:srgbClr val="FF0000"/>
                </a:solidFill>
                <a:latin typeface="微软雅黑" panose="020B0503020204020204" charset="-122"/>
                <a:ea typeface="微软雅黑" panose="020B0503020204020204" charset="-122"/>
                <a:cs typeface="微软雅黑" panose="020B0503020204020204" charset="-122"/>
              </a:rPr>
              <a:t>租赁企业</a:t>
            </a:r>
            <a:r>
              <a:rPr lang="zh-CN" altLang="en-US">
                <a:latin typeface="微软雅黑" panose="020B0503020204020204" charset="-122"/>
                <a:ea typeface="微软雅黑" panose="020B0503020204020204" charset="-122"/>
                <a:cs typeface="微软雅黑" panose="020B0503020204020204" charset="-122"/>
              </a:rPr>
              <a:t>在租赁期间拥有设备的</a:t>
            </a:r>
            <a:r>
              <a:rPr lang="zh-CN" altLang="en-US">
                <a:solidFill>
                  <a:srgbClr val="FF0000"/>
                </a:solidFill>
                <a:latin typeface="微软雅黑" panose="020B0503020204020204" charset="-122"/>
                <a:ea typeface="微软雅黑" panose="020B0503020204020204" charset="-122"/>
                <a:cs typeface="微软雅黑" panose="020B0503020204020204" charset="-122"/>
              </a:rPr>
              <a:t>使用权</a:t>
            </a:r>
            <a:r>
              <a:rPr lang="zh-CN" altLang="en-US">
                <a:latin typeface="微软雅黑" panose="020B0503020204020204" charset="-122"/>
                <a:ea typeface="微软雅黑" panose="020B0503020204020204" charset="-122"/>
                <a:cs typeface="微软雅黑" panose="020B0503020204020204" charset="-122"/>
              </a:rPr>
              <a:t>，并可以在租赁结束时决定是否购买这些设备。租赁有两种形式，一是</a:t>
            </a:r>
            <a:r>
              <a:rPr lang="zh-CN" altLang="en-US">
                <a:solidFill>
                  <a:srgbClr val="FF0000"/>
                </a:solidFill>
                <a:latin typeface="微软雅黑" panose="020B0503020204020204" charset="-122"/>
                <a:ea typeface="微软雅黑" panose="020B0503020204020204" charset="-122"/>
                <a:cs typeface="微软雅黑" panose="020B0503020204020204" charset="-122"/>
              </a:rPr>
              <a:t>直接租赁</a:t>
            </a:r>
            <a:r>
              <a:rPr lang="zh-CN" altLang="en-US">
                <a:latin typeface="微软雅黑" panose="020B0503020204020204" charset="-122"/>
                <a:ea typeface="微软雅黑" panose="020B0503020204020204" charset="-122"/>
                <a:cs typeface="微软雅黑" panose="020B0503020204020204" charset="-122"/>
              </a:rPr>
              <a:t>，另一种形式是</a:t>
            </a:r>
            <a:r>
              <a:rPr lang="zh-CN" altLang="en-US">
                <a:solidFill>
                  <a:srgbClr val="FF0000"/>
                </a:solidFill>
                <a:latin typeface="微软雅黑" panose="020B0503020204020204" charset="-122"/>
                <a:ea typeface="微软雅黑" panose="020B0503020204020204" charset="-122"/>
                <a:cs typeface="微软雅黑" panose="020B0503020204020204" charset="-122"/>
              </a:rPr>
              <a:t>杠杆租赁</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r>
              <a:rPr lang="zh-CN" altLang="en-US" b="1">
                <a:latin typeface="微软雅黑" panose="020B0503020204020204" charset="-122"/>
                <a:ea typeface="微软雅黑" panose="020B0503020204020204" charset="-122"/>
                <a:cs typeface="微软雅黑" panose="020B0503020204020204" charset="-122"/>
              </a:rPr>
              <a:t>2. 应收款贷款</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应收款贷款是指银行</a:t>
            </a:r>
            <a:r>
              <a:rPr lang="zh-CN" altLang="en-US">
                <a:solidFill>
                  <a:srgbClr val="FF0000"/>
                </a:solidFill>
                <a:latin typeface="微软雅黑" panose="020B0503020204020204" charset="-122"/>
                <a:ea typeface="微软雅黑" panose="020B0503020204020204" charset="-122"/>
                <a:cs typeface="微软雅黑" panose="020B0503020204020204" charset="-122"/>
              </a:rPr>
              <a:t>以应收账款为抵押品</a:t>
            </a:r>
            <a:r>
              <a:rPr lang="zh-CN" altLang="en-US">
                <a:latin typeface="微软雅黑" panose="020B0503020204020204" charset="-122"/>
                <a:ea typeface="微软雅黑" panose="020B0503020204020204" charset="-122"/>
                <a:cs typeface="微软雅黑" panose="020B0503020204020204" charset="-122"/>
              </a:rPr>
              <a:t>发放的贷款。</a:t>
            </a:r>
            <a:endParaRPr lang="zh-CN" altLang="en-US">
              <a:latin typeface="微软雅黑" panose="020B0503020204020204" charset="-122"/>
              <a:ea typeface="微软雅黑" panose="020B0503020204020204" charset="-122"/>
              <a:cs typeface="微软雅黑" panose="020B0503020204020204" charset="-122"/>
            </a:endParaRPr>
          </a:p>
          <a:p>
            <a:r>
              <a:rPr lang="zh-CN" altLang="en-US" b="1">
                <a:latin typeface="微软雅黑" panose="020B0503020204020204" charset="-122"/>
                <a:ea typeface="微软雅黑" panose="020B0503020204020204" charset="-122"/>
                <a:cs typeface="微软雅黑" panose="020B0503020204020204" charset="-122"/>
              </a:rPr>
              <a:t>3. 存货贷款</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存货贷款是指银行</a:t>
            </a:r>
            <a:r>
              <a:rPr lang="zh-CN" altLang="en-US">
                <a:solidFill>
                  <a:srgbClr val="FF0000"/>
                </a:solidFill>
                <a:latin typeface="微软雅黑" panose="020B0503020204020204" charset="-122"/>
                <a:ea typeface="微软雅黑" panose="020B0503020204020204" charset="-122"/>
                <a:cs typeface="微软雅黑" panose="020B0503020204020204" charset="-122"/>
              </a:rPr>
              <a:t>以企业存货为抵押品</a:t>
            </a:r>
            <a:r>
              <a:rPr lang="zh-CN" altLang="en-US">
                <a:latin typeface="微软雅黑" panose="020B0503020204020204" charset="-122"/>
                <a:ea typeface="微软雅黑" panose="020B0503020204020204" charset="-122"/>
                <a:cs typeface="微软雅黑" panose="020B0503020204020204" charset="-122"/>
              </a:rPr>
              <a:t>发放的贷款。应收款贷款和存货贷款的差异仅是抵押品不同。</a:t>
            </a:r>
            <a:endParaRPr lang="zh-CN" altLang="en-US">
              <a:latin typeface="微软雅黑" panose="020B0503020204020204" charset="-122"/>
              <a:ea typeface="微软雅黑" panose="020B0503020204020204" charset="-122"/>
              <a:cs typeface="微软雅黑" panose="020B0503020204020204" charset="-122"/>
            </a:endParaRPr>
          </a:p>
          <a:p>
            <a:r>
              <a:rPr lang="zh-CN" altLang="en-US" b="1">
                <a:latin typeface="微软雅黑" panose="020B0503020204020204" charset="-122"/>
                <a:ea typeface="微软雅黑" panose="020B0503020204020204" charset="-122"/>
                <a:cs typeface="微软雅黑" panose="020B0503020204020204" charset="-122"/>
              </a:rPr>
              <a:t>4. 贴现</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贴现（</a:t>
            </a:r>
            <a:r>
              <a:rPr lang="zh-CN" altLang="en-US">
                <a:solidFill>
                  <a:srgbClr val="FF0000"/>
                </a:solidFill>
                <a:latin typeface="微软雅黑" panose="020B0503020204020204" charset="-122"/>
                <a:ea typeface="微软雅黑" panose="020B0503020204020204" charset="-122"/>
                <a:cs typeface="微软雅黑" panose="020B0503020204020204" charset="-122"/>
              </a:rPr>
              <a:t>贴息取现</a:t>
            </a:r>
            <a:r>
              <a:rPr lang="zh-CN" altLang="en-US">
                <a:latin typeface="微软雅黑" panose="020B0503020204020204" charset="-122"/>
                <a:ea typeface="微软雅黑" panose="020B0503020204020204" charset="-122"/>
                <a:cs typeface="微软雅黑" panose="020B0503020204020204" charset="-122"/>
              </a:rPr>
              <a:t>）是指</a:t>
            </a:r>
            <a:r>
              <a:rPr lang="zh-CN" altLang="en-US">
                <a:solidFill>
                  <a:srgbClr val="FF0000"/>
                </a:solidFill>
                <a:latin typeface="微软雅黑" panose="020B0503020204020204" charset="-122"/>
                <a:ea typeface="微软雅黑" panose="020B0503020204020204" charset="-122"/>
                <a:cs typeface="微软雅黑" panose="020B0503020204020204" charset="-122"/>
              </a:rPr>
              <a:t>远期汇票</a:t>
            </a:r>
            <a:r>
              <a:rPr lang="zh-CN" altLang="en-US">
                <a:latin typeface="微软雅黑" panose="020B0503020204020204" charset="-122"/>
                <a:ea typeface="微软雅黑" panose="020B0503020204020204" charset="-122"/>
                <a:cs typeface="微软雅黑" panose="020B0503020204020204" charset="-122"/>
              </a:rPr>
              <a:t>经承兑后，汇票持有人在</a:t>
            </a:r>
            <a:r>
              <a:rPr lang="zh-CN" altLang="en-US">
                <a:solidFill>
                  <a:srgbClr val="FF0000"/>
                </a:solidFill>
                <a:latin typeface="微软雅黑" panose="020B0503020204020204" charset="-122"/>
                <a:ea typeface="微软雅黑" panose="020B0503020204020204" charset="-122"/>
                <a:cs typeface="微软雅黑" panose="020B0503020204020204" charset="-122"/>
              </a:rPr>
              <a:t>汇票尚未到期前</a:t>
            </a:r>
            <a:r>
              <a:rPr lang="zh-CN" altLang="en-US">
                <a:latin typeface="微软雅黑" panose="020B0503020204020204" charset="-122"/>
                <a:ea typeface="微软雅黑" panose="020B0503020204020204" charset="-122"/>
                <a:cs typeface="微软雅黑" panose="020B0503020204020204" charset="-122"/>
              </a:rPr>
              <a:t>在贴现市场上转让，受让人</a:t>
            </a:r>
            <a:r>
              <a:rPr lang="zh-CN" altLang="en-US">
                <a:solidFill>
                  <a:srgbClr val="FF0000"/>
                </a:solidFill>
                <a:latin typeface="微软雅黑" panose="020B0503020204020204" charset="-122"/>
                <a:ea typeface="微软雅黑" panose="020B0503020204020204" charset="-122"/>
                <a:cs typeface="微软雅黑" panose="020B0503020204020204" charset="-122"/>
              </a:rPr>
              <a:t>扣除贴现息</a:t>
            </a:r>
            <a:r>
              <a:rPr lang="zh-CN" altLang="en-US">
                <a:latin typeface="微软雅黑" panose="020B0503020204020204" charset="-122"/>
                <a:ea typeface="微软雅黑" panose="020B0503020204020204" charset="-122"/>
                <a:cs typeface="微软雅黑" panose="020B0503020204020204" charset="-122"/>
              </a:rPr>
              <a:t>后将票款付给出让人的行为。</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TYyZmVlN2Q5YzA4NjFlMmYzNTc3Zi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YTYzMmJkN2Q5YzA4NjFlMmYzNjVhNS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7359</Words>
  <Application>WPS 演示</Application>
  <PresentationFormat>宽屏</PresentationFormat>
  <Paragraphs>295</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宋体</vt:lpstr>
      <vt:lpstr>Wingdings</vt:lpstr>
      <vt:lpstr>微软雅黑</vt:lpstr>
      <vt:lpstr>经典综艺体简</vt:lpstr>
      <vt:lpstr>新宋体</vt:lpstr>
      <vt:lpstr>Calibri</vt:lpstr>
      <vt:lpstr>黑体</vt:lpstr>
      <vt:lpstr>Wingdings</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126</cp:revision>
  <dcterms:created xsi:type="dcterms:W3CDTF">2021-06-04T07:36:15Z</dcterms:created>
  <dcterms:modified xsi:type="dcterms:W3CDTF">2021-06-04T07:36:15Z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