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7"/>
  </p:handoutMasterIdLst>
  <p:sldIdLst>
    <p:sldId id="276" r:id="rId3"/>
    <p:sldId id="277" r:id="rId4"/>
    <p:sldId id="257" r:id="rId6"/>
    <p:sldId id="318" r:id="rId7"/>
    <p:sldId id="319" r:id="rId8"/>
    <p:sldId id="320" r:id="rId9"/>
    <p:sldId id="321" r:id="rId10"/>
    <p:sldId id="322" r:id="rId11"/>
    <p:sldId id="323" r:id="rId12"/>
    <p:sldId id="325" r:id="rId13"/>
    <p:sldId id="324" r:id="rId14"/>
    <p:sldId id="326" r:id="rId15"/>
    <p:sldId id="283"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1.xml"/><Relationship Id="rId21" Type="http://schemas.openxmlformats.org/officeDocument/2006/relationships/customXmlProps" Target="../customXml/itemProps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第七章：信用监管</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7651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7589" name="Group 4"/>
          <p:cNvGrpSpPr/>
          <p:nvPr/>
        </p:nvGrpSpPr>
        <p:grpSpPr>
          <a:xfrm>
            <a:off x="2133600" y="1576705"/>
            <a:ext cx="7924800" cy="4394200"/>
            <a:chOff x="0" y="-5"/>
            <a:chExt cx="13192" cy="5400"/>
          </a:xfrm>
        </p:grpSpPr>
        <p:sp>
          <p:nvSpPr>
            <p:cNvPr id="67590" name="Arc 2"/>
            <p:cNvSpPr/>
            <p:nvPr/>
          </p:nvSpPr>
          <p:spPr>
            <a:xfrm>
              <a:off x="6595" y="0"/>
              <a:ext cx="5142" cy="3148"/>
            </a:xfrm>
            <a:custGeom>
              <a:avLst/>
              <a:gdLst/>
              <a:ahLst/>
              <a:cxnLst>
                <a:cxn ang="0">
                  <a:pos x="0" y="0"/>
                </a:cxn>
                <a:cxn ang="0">
                  <a:pos x="4" y="0"/>
                </a:cxn>
                <a:cxn ang="0">
                  <a:pos x="0" y="0"/>
                </a:cxn>
                <a:cxn ang="0">
                  <a:pos x="4" y="0"/>
                </a:cxn>
                <a:cxn ang="0">
                  <a:pos x="0" y="0"/>
                </a:cxn>
              </a:cxnLst>
              <a:pathLst>
                <a:path w="16836" h="21597" fill="none">
                  <a:moveTo>
                    <a:pt x="376" y="0"/>
                  </a:moveTo>
                  <a:cubicBezTo>
                    <a:pt x="6788" y="112"/>
                    <a:pt x="12818" y="3067"/>
                    <a:pt x="16835" y="8065"/>
                  </a:cubicBezTo>
                </a:path>
                <a:path w="16836" h="21597" stroke="false">
                  <a:moveTo>
                    <a:pt x="376" y="0"/>
                  </a:moveTo>
                  <a:cubicBezTo>
                    <a:pt x="6788" y="112"/>
                    <a:pt x="12818" y="3067"/>
                    <a:pt x="16835" y="8065"/>
                  </a:cubicBezTo>
                  <a:lnTo>
                    <a:pt x="0" y="21597"/>
                  </a:lnTo>
                  <a:lnTo>
                    <a:pt x="376" y="0"/>
                  </a:lnTo>
                  <a:close/>
                </a:path>
              </a:pathLst>
            </a:custGeom>
            <a:solidFill>
              <a:srgbClr val="B9AAC6"/>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1" name="Arc 3"/>
            <p:cNvSpPr/>
            <p:nvPr/>
          </p:nvSpPr>
          <p:spPr>
            <a:xfrm>
              <a:off x="6595" y="1110"/>
              <a:ext cx="6597" cy="2335"/>
            </a:xfrm>
            <a:custGeom>
              <a:avLst/>
              <a:gdLst/>
              <a:ahLst/>
              <a:cxnLst>
                <a:cxn ang="0">
                  <a:pos x="4" y="0"/>
                </a:cxn>
                <a:cxn ang="0">
                  <a:pos x="5" y="0"/>
                </a:cxn>
                <a:cxn ang="0">
                  <a:pos x="5" y="0"/>
                </a:cxn>
                <a:cxn ang="0">
                  <a:pos x="4" y="0"/>
                </a:cxn>
                <a:cxn ang="0">
                  <a:pos x="5" y="0"/>
                </a:cxn>
                <a:cxn ang="0">
                  <a:pos x="5" y="0"/>
                </a:cxn>
                <a:cxn ang="0">
                  <a:pos x="0" y="0"/>
                </a:cxn>
              </a:cxnLst>
              <a:pathLst>
                <a:path w="21600" h="16013" fill="none">
                  <a:moveTo>
                    <a:pt x="16534" y="-1"/>
                  </a:moveTo>
                  <a:cubicBezTo>
                    <a:pt x="19806" y="3892"/>
                    <a:pt x="21600" y="8814"/>
                    <a:pt x="21600" y="13899"/>
                  </a:cubicBezTo>
                  <a:cubicBezTo>
                    <a:pt x="21600" y="14604"/>
                    <a:pt x="21565" y="15310"/>
                    <a:pt x="21496" y="16013"/>
                  </a:cubicBezTo>
                </a:path>
                <a:path w="21600" h="16013" stroke="false">
                  <a:moveTo>
                    <a:pt x="16534" y="-1"/>
                  </a:moveTo>
                  <a:cubicBezTo>
                    <a:pt x="19806" y="3892"/>
                    <a:pt x="21600" y="8814"/>
                    <a:pt x="21600" y="13899"/>
                  </a:cubicBezTo>
                  <a:cubicBezTo>
                    <a:pt x="21600" y="14604"/>
                    <a:pt x="21565" y="15310"/>
                    <a:pt x="21496" y="16013"/>
                  </a:cubicBezTo>
                  <a:lnTo>
                    <a:pt x="0" y="13899"/>
                  </a:lnTo>
                  <a:lnTo>
                    <a:pt x="16534" y="-1"/>
                  </a:lnTo>
                  <a:close/>
                </a:path>
              </a:pathLst>
            </a:custGeom>
            <a:solidFill>
              <a:srgbClr val="B6BF61"/>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2" name="Arc 4"/>
            <p:cNvSpPr/>
            <p:nvPr/>
          </p:nvSpPr>
          <p:spPr>
            <a:xfrm>
              <a:off x="2420" y="0"/>
              <a:ext cx="4555" cy="3148"/>
            </a:xfrm>
            <a:custGeom>
              <a:avLst/>
              <a:gdLst/>
              <a:ahLst/>
              <a:cxnLst>
                <a:cxn ang="0">
                  <a:pos x="0" y="0"/>
                </a:cxn>
                <a:cxn ang="0">
                  <a:pos x="3" y="0"/>
                </a:cxn>
                <a:cxn ang="0">
                  <a:pos x="4" y="0"/>
                </a:cxn>
                <a:cxn ang="0">
                  <a:pos x="0" y="0"/>
                </a:cxn>
                <a:cxn ang="0">
                  <a:pos x="3" y="0"/>
                </a:cxn>
                <a:cxn ang="0">
                  <a:pos x="4" y="0"/>
                </a:cxn>
                <a:cxn ang="0">
                  <a:pos x="3" y="0"/>
                </a:cxn>
              </a:cxnLst>
              <a:pathLst>
                <a:path w="14908" h="21600" fill="none">
                  <a:moveTo>
                    <a:pt x="0" y="4853"/>
                  </a:moveTo>
                  <a:cubicBezTo>
                    <a:pt x="3853" y="1714"/>
                    <a:pt x="8671" y="-1"/>
                    <a:pt x="13642" y="0"/>
                  </a:cubicBezTo>
                  <a:cubicBezTo>
                    <a:pt x="14064" y="0"/>
                    <a:pt x="14486" y="12"/>
                    <a:pt x="14907" y="37"/>
                  </a:cubicBezTo>
                </a:path>
                <a:path w="14908" h="21600" stroke="false">
                  <a:moveTo>
                    <a:pt x="0" y="4853"/>
                  </a:moveTo>
                  <a:cubicBezTo>
                    <a:pt x="3853" y="1714"/>
                    <a:pt x="8671" y="-1"/>
                    <a:pt x="13642" y="0"/>
                  </a:cubicBezTo>
                  <a:cubicBezTo>
                    <a:pt x="14064" y="0"/>
                    <a:pt x="14486" y="12"/>
                    <a:pt x="14907" y="37"/>
                  </a:cubicBezTo>
                  <a:lnTo>
                    <a:pt x="13642" y="21600"/>
                  </a:lnTo>
                  <a:lnTo>
                    <a:pt x="0" y="4853"/>
                  </a:lnTo>
                  <a:close/>
                </a:path>
              </a:pathLst>
            </a:custGeom>
            <a:solidFill>
              <a:srgbClr val="56CEDE"/>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3" name="Arc 5"/>
            <p:cNvSpPr/>
            <p:nvPr/>
          </p:nvSpPr>
          <p:spPr>
            <a:xfrm>
              <a:off x="1912" y="1435"/>
              <a:ext cx="9510" cy="3840"/>
            </a:xfrm>
            <a:custGeom>
              <a:avLst/>
              <a:gdLst/>
              <a:ahLst/>
              <a:cxnLst>
                <a:cxn ang="0">
                  <a:pos x="1" y="0"/>
                </a:cxn>
                <a:cxn ang="0">
                  <a:pos x="1" y="0"/>
                </a:cxn>
                <a:cxn ang="0">
                  <a:pos x="0" y="0"/>
                </a:cxn>
                <a:cxn ang="0">
                  <a:pos x="0" y="0"/>
                </a:cxn>
                <a:cxn ang="0">
                  <a:pos x="1" y="0"/>
                </a:cxn>
                <a:cxn ang="0">
                  <a:pos x="1" y="0"/>
                </a:cxn>
                <a:cxn ang="0">
                  <a:pos x="0" y="0"/>
                </a:cxn>
                <a:cxn ang="0">
                  <a:pos x="0" y="0"/>
                </a:cxn>
                <a:cxn ang="0">
                  <a:pos x="1" y="0"/>
                </a:cxn>
              </a:cxnLst>
              <a:pathLst>
                <a:path w="42919" h="35939" fill="none">
                  <a:moveTo>
                    <a:pt x="42918" y="17811"/>
                  </a:moveTo>
                  <a:cubicBezTo>
                    <a:pt x="41216" y="28263"/>
                    <a:pt x="32188" y="35938"/>
                    <a:pt x="21600" y="35939"/>
                  </a:cubicBezTo>
                  <a:cubicBezTo>
                    <a:pt x="9670" y="35939"/>
                    <a:pt x="0" y="26268"/>
                    <a:pt x="0" y="14339"/>
                  </a:cubicBezTo>
                  <a:cubicBezTo>
                    <a:pt x="-1" y="9054"/>
                    <a:pt x="1937" y="3952"/>
                    <a:pt x="5445" y="-1"/>
                  </a:cubicBezTo>
                </a:path>
                <a:path w="42919" h="35939" stroke="false">
                  <a:moveTo>
                    <a:pt x="42918" y="17811"/>
                  </a:moveTo>
                  <a:cubicBezTo>
                    <a:pt x="41216" y="28263"/>
                    <a:pt x="32188" y="35938"/>
                    <a:pt x="21600" y="35939"/>
                  </a:cubicBezTo>
                  <a:cubicBezTo>
                    <a:pt x="9670" y="35939"/>
                    <a:pt x="0" y="26268"/>
                    <a:pt x="0" y="14339"/>
                  </a:cubicBezTo>
                  <a:cubicBezTo>
                    <a:pt x="-1" y="9054"/>
                    <a:pt x="1937" y="3952"/>
                    <a:pt x="5445" y="-1"/>
                  </a:cubicBezTo>
                  <a:lnTo>
                    <a:pt x="21600" y="14339"/>
                  </a:lnTo>
                  <a:lnTo>
                    <a:pt x="42918" y="17811"/>
                  </a:lnTo>
                  <a:close/>
                </a:path>
              </a:pathLst>
            </a:custGeom>
            <a:solidFill>
              <a:srgbClr val="CC3300"/>
            </a:solidFill>
            <a:ln w="9525">
              <a:noFill/>
            </a:ln>
            <a:effectLst>
              <a:outerShdw dist="92457" dir="6356723"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4" name="Arc 6"/>
            <p:cNvSpPr/>
            <p:nvPr/>
          </p:nvSpPr>
          <p:spPr>
            <a:xfrm>
              <a:off x="0" y="798"/>
              <a:ext cx="6595" cy="4597"/>
            </a:xfrm>
            <a:custGeom>
              <a:avLst/>
              <a:gdLst/>
              <a:ahLst/>
              <a:cxnLst>
                <a:cxn ang="0">
                  <a:pos x="2" y="0"/>
                </a:cxn>
                <a:cxn ang="0">
                  <a:pos x="0" y="0"/>
                </a:cxn>
                <a:cxn ang="0">
                  <a:pos x="2" y="0"/>
                </a:cxn>
                <a:cxn ang="0">
                  <a:pos x="2" y="0"/>
                </a:cxn>
                <a:cxn ang="0">
                  <a:pos x="0" y="0"/>
                </a:cxn>
                <a:cxn ang="0">
                  <a:pos x="2" y="0"/>
                </a:cxn>
                <a:cxn ang="0">
                  <a:pos x="5" y="0"/>
                </a:cxn>
              </a:cxnLst>
              <a:pathLst>
                <a:path w="21600" h="31599" fill="none">
                  <a:moveTo>
                    <a:pt x="6438" y="31599"/>
                  </a:moveTo>
                  <a:cubicBezTo>
                    <a:pt x="2319" y="27539"/>
                    <a:pt x="0" y="21997"/>
                    <a:pt x="0" y="16214"/>
                  </a:cubicBezTo>
                  <a:cubicBezTo>
                    <a:pt x="-1" y="10007"/>
                    <a:pt x="2669" y="4100"/>
                    <a:pt x="7328" y="-1"/>
                  </a:cubicBezTo>
                </a:path>
                <a:path w="21600" h="31599" stroke="false">
                  <a:moveTo>
                    <a:pt x="6438" y="31599"/>
                  </a:moveTo>
                  <a:cubicBezTo>
                    <a:pt x="2319" y="27539"/>
                    <a:pt x="0" y="21997"/>
                    <a:pt x="0" y="16214"/>
                  </a:cubicBezTo>
                  <a:cubicBezTo>
                    <a:pt x="-1" y="10007"/>
                    <a:pt x="2669" y="4100"/>
                    <a:pt x="7328" y="-1"/>
                  </a:cubicBezTo>
                  <a:lnTo>
                    <a:pt x="21600" y="16214"/>
                  </a:lnTo>
                  <a:lnTo>
                    <a:pt x="6438" y="31599"/>
                  </a:lnTo>
                  <a:close/>
                </a:path>
              </a:pathLst>
            </a:custGeom>
            <a:solidFill>
              <a:srgbClr val="FF9933"/>
            </a:solidFill>
            <a:ln w="9525">
              <a:noFill/>
            </a:ln>
            <a:effectLst>
              <a:outerShdw dist="141990" dir="6018290"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7595" name="Oval 7"/>
            <p:cNvSpPr/>
            <p:nvPr/>
          </p:nvSpPr>
          <p:spPr>
            <a:xfrm>
              <a:off x="2454" y="1513"/>
              <a:ext cx="8282" cy="3375"/>
            </a:xfrm>
            <a:prstGeom prst="ellipse">
              <a:avLst/>
            </a:prstGeom>
            <a:gradFill rotWithShape="true">
              <a:gsLst>
                <a:gs pos="0">
                  <a:srgbClr val="000000"/>
                </a:gs>
                <a:gs pos="100000">
                  <a:srgbClr val="FFFFFF">
                    <a:alpha val="0"/>
                  </a:srgbClr>
                </a:gs>
              </a:gsLst>
              <a:path path="shape">
                <a:fillToRect l="50000" t="50000" r="50000" b="50000"/>
              </a:path>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596" name="Freeform 8"/>
            <p:cNvSpPr/>
            <p:nvPr/>
          </p:nvSpPr>
          <p:spPr>
            <a:xfrm>
              <a:off x="6525" y="1513"/>
              <a:ext cx="1882" cy="1450"/>
            </a:xfrm>
            <a:custGeom>
              <a:avLst/>
              <a:gdLst/>
              <a:ahLst/>
              <a:cxnLst>
                <a:cxn ang="0">
                  <a:pos x="0" y="15179"/>
                </a:cxn>
                <a:cxn ang="0">
                  <a:pos x="36921" y="0"/>
                </a:cxn>
                <a:cxn ang="0">
                  <a:pos x="36921" y="13448"/>
                </a:cxn>
                <a:cxn ang="0">
                  <a:pos x="0" y="28627"/>
                </a:cxn>
                <a:cxn ang="0">
                  <a:pos x="0" y="15179"/>
                </a:cxn>
              </a:cxnLst>
              <a:pathLst>
                <a:path w="1146" h="882">
                  <a:moveTo>
                    <a:pt x="0" y="468"/>
                  </a:moveTo>
                  <a:lnTo>
                    <a:pt x="1146" y="0"/>
                  </a:lnTo>
                  <a:lnTo>
                    <a:pt x="1146" y="414"/>
                  </a:lnTo>
                  <a:lnTo>
                    <a:pt x="0" y="882"/>
                  </a:lnTo>
                  <a:lnTo>
                    <a:pt x="0" y="468"/>
                  </a:lnTo>
                  <a:close/>
                </a:path>
              </a:pathLst>
            </a:custGeom>
            <a:solidFill>
              <a:srgbClr val="383458"/>
            </a:solidFill>
            <a:ln w="9525">
              <a:noFill/>
            </a:ln>
          </p:spPr>
          <p:txBody>
            <a:bodyPr/>
            <a:p>
              <a:endParaRPr lang="zh-CN" altLang="en-US">
                <a:latin typeface="微软雅黑" panose="020B0503020204020204" charset="-122"/>
                <a:ea typeface="微软雅黑" panose="020B0503020204020204" charset="-122"/>
              </a:endParaRPr>
            </a:p>
          </p:txBody>
        </p:sp>
        <p:sp>
          <p:nvSpPr>
            <p:cNvPr id="67597" name="Freeform 9"/>
            <p:cNvSpPr/>
            <p:nvPr/>
          </p:nvSpPr>
          <p:spPr>
            <a:xfrm>
              <a:off x="6525" y="1168"/>
              <a:ext cx="1892" cy="1112"/>
            </a:xfrm>
            <a:custGeom>
              <a:avLst/>
              <a:gdLst/>
              <a:ahLst/>
              <a:cxnLst>
                <a:cxn ang="0">
                  <a:pos x="0" y="0"/>
                </a:cxn>
                <a:cxn ang="0">
                  <a:pos x="953" y="0"/>
                </a:cxn>
                <a:cxn ang="0">
                  <a:pos x="1949" y="0"/>
                </a:cxn>
                <a:cxn ang="0">
                  <a:pos x="2716" y="0"/>
                </a:cxn>
                <a:cxn ang="0">
                  <a:pos x="3669" y="0"/>
                </a:cxn>
                <a:cxn ang="0">
                  <a:pos x="4461" y="0"/>
                </a:cxn>
                <a:cxn ang="0">
                  <a:pos x="5413" y="0"/>
                </a:cxn>
                <a:cxn ang="0">
                  <a:pos x="6379" y="190"/>
                </a:cxn>
                <a:cxn ang="0">
                  <a:pos x="7159" y="190"/>
                </a:cxn>
                <a:cxn ang="0">
                  <a:pos x="8130" y="190"/>
                </a:cxn>
                <a:cxn ang="0">
                  <a:pos x="9082" y="190"/>
                </a:cxn>
                <a:cxn ang="0">
                  <a:pos x="9876" y="392"/>
                </a:cxn>
                <a:cxn ang="0">
                  <a:pos x="10841" y="392"/>
                </a:cxn>
                <a:cxn ang="0">
                  <a:pos x="11607" y="579"/>
                </a:cxn>
                <a:cxn ang="0">
                  <a:pos x="12580" y="579"/>
                </a:cxn>
                <a:cxn ang="0">
                  <a:pos x="13352" y="759"/>
                </a:cxn>
                <a:cxn ang="0">
                  <a:pos x="14303" y="759"/>
                </a:cxn>
                <a:cxn ang="0">
                  <a:pos x="15088" y="950"/>
                </a:cxn>
                <a:cxn ang="0">
                  <a:pos x="16049" y="950"/>
                </a:cxn>
                <a:cxn ang="0">
                  <a:pos x="16821" y="1151"/>
                </a:cxn>
                <a:cxn ang="0">
                  <a:pos x="17600" y="1337"/>
                </a:cxn>
                <a:cxn ang="0">
                  <a:pos x="18565" y="1337"/>
                </a:cxn>
                <a:cxn ang="0">
                  <a:pos x="19332" y="1538"/>
                </a:cxn>
                <a:cxn ang="0">
                  <a:pos x="20109" y="1730"/>
                </a:cxn>
                <a:cxn ang="0">
                  <a:pos x="21076" y="1909"/>
                </a:cxn>
                <a:cxn ang="0">
                  <a:pos x="21870" y="1909"/>
                </a:cxn>
                <a:cxn ang="0">
                  <a:pos x="22633" y="2101"/>
                </a:cxn>
                <a:cxn ang="0">
                  <a:pos x="23399" y="2303"/>
                </a:cxn>
                <a:cxn ang="0">
                  <a:pos x="24171" y="2488"/>
                </a:cxn>
                <a:cxn ang="0">
                  <a:pos x="24939" y="2682"/>
                </a:cxn>
                <a:cxn ang="0">
                  <a:pos x="25908" y="2887"/>
                </a:cxn>
                <a:cxn ang="0">
                  <a:pos x="26695" y="3054"/>
                </a:cxn>
                <a:cxn ang="0">
                  <a:pos x="27253" y="3247"/>
                </a:cxn>
                <a:cxn ang="0">
                  <a:pos x="28047" y="3446"/>
                </a:cxn>
                <a:cxn ang="0">
                  <a:pos x="28814" y="3648"/>
                </a:cxn>
                <a:cxn ang="0">
                  <a:pos x="29599" y="3833"/>
                </a:cxn>
                <a:cxn ang="0">
                  <a:pos x="30364" y="4038"/>
                </a:cxn>
                <a:cxn ang="0">
                  <a:pos x="31138" y="4399"/>
                </a:cxn>
                <a:cxn ang="0">
                  <a:pos x="31716" y="4592"/>
                </a:cxn>
                <a:cxn ang="0">
                  <a:pos x="32497" y="4783"/>
                </a:cxn>
                <a:cxn ang="0">
                  <a:pos x="33264" y="4984"/>
                </a:cxn>
                <a:cxn ang="0">
                  <a:pos x="33833" y="5176"/>
                </a:cxn>
                <a:cxn ang="0">
                  <a:pos x="34614" y="5542"/>
                </a:cxn>
                <a:cxn ang="0">
                  <a:pos x="35193" y="5744"/>
                </a:cxn>
                <a:cxn ang="0">
                  <a:pos x="35772" y="5934"/>
                </a:cxn>
                <a:cxn ang="0">
                  <a:pos x="36538" y="6321"/>
                </a:cxn>
                <a:cxn ang="0">
                  <a:pos x="37129" y="6513"/>
                </a:cxn>
                <a:cxn ang="0">
                  <a:pos x="0" y="21650"/>
                </a:cxn>
                <a:cxn ang="0">
                  <a:pos x="0" y="0"/>
                </a:cxn>
              </a:cxnLst>
              <a:pathLst>
                <a:path w="1152" h="678">
                  <a:moveTo>
                    <a:pt x="0" y="0"/>
                  </a:moveTo>
                  <a:lnTo>
                    <a:pt x="30" y="0"/>
                  </a:lnTo>
                  <a:lnTo>
                    <a:pt x="60" y="0"/>
                  </a:lnTo>
                  <a:lnTo>
                    <a:pt x="84" y="0"/>
                  </a:lnTo>
                  <a:lnTo>
                    <a:pt x="114" y="0"/>
                  </a:lnTo>
                  <a:lnTo>
                    <a:pt x="138" y="0"/>
                  </a:lnTo>
                  <a:lnTo>
                    <a:pt x="168" y="0"/>
                  </a:lnTo>
                  <a:lnTo>
                    <a:pt x="198" y="6"/>
                  </a:lnTo>
                  <a:lnTo>
                    <a:pt x="222" y="6"/>
                  </a:lnTo>
                  <a:lnTo>
                    <a:pt x="252" y="6"/>
                  </a:lnTo>
                  <a:lnTo>
                    <a:pt x="282" y="6"/>
                  </a:lnTo>
                  <a:lnTo>
                    <a:pt x="306" y="12"/>
                  </a:lnTo>
                  <a:lnTo>
                    <a:pt x="336" y="12"/>
                  </a:lnTo>
                  <a:lnTo>
                    <a:pt x="360" y="18"/>
                  </a:lnTo>
                  <a:lnTo>
                    <a:pt x="390" y="18"/>
                  </a:lnTo>
                  <a:lnTo>
                    <a:pt x="414" y="24"/>
                  </a:lnTo>
                  <a:lnTo>
                    <a:pt x="444" y="24"/>
                  </a:lnTo>
                  <a:lnTo>
                    <a:pt x="468" y="30"/>
                  </a:lnTo>
                  <a:lnTo>
                    <a:pt x="498" y="30"/>
                  </a:lnTo>
                  <a:lnTo>
                    <a:pt x="522" y="36"/>
                  </a:lnTo>
                  <a:lnTo>
                    <a:pt x="546" y="42"/>
                  </a:lnTo>
                  <a:lnTo>
                    <a:pt x="576" y="42"/>
                  </a:lnTo>
                  <a:lnTo>
                    <a:pt x="600" y="48"/>
                  </a:lnTo>
                  <a:lnTo>
                    <a:pt x="624" y="54"/>
                  </a:lnTo>
                  <a:lnTo>
                    <a:pt x="654" y="60"/>
                  </a:lnTo>
                  <a:lnTo>
                    <a:pt x="678" y="60"/>
                  </a:lnTo>
                  <a:lnTo>
                    <a:pt x="702" y="66"/>
                  </a:lnTo>
                  <a:lnTo>
                    <a:pt x="726" y="72"/>
                  </a:lnTo>
                  <a:lnTo>
                    <a:pt x="750" y="78"/>
                  </a:lnTo>
                  <a:lnTo>
                    <a:pt x="774" y="84"/>
                  </a:lnTo>
                  <a:lnTo>
                    <a:pt x="804" y="90"/>
                  </a:lnTo>
                  <a:lnTo>
                    <a:pt x="828" y="96"/>
                  </a:lnTo>
                  <a:lnTo>
                    <a:pt x="846" y="102"/>
                  </a:lnTo>
                  <a:lnTo>
                    <a:pt x="870" y="108"/>
                  </a:lnTo>
                  <a:lnTo>
                    <a:pt x="894" y="114"/>
                  </a:lnTo>
                  <a:lnTo>
                    <a:pt x="918" y="120"/>
                  </a:lnTo>
                  <a:lnTo>
                    <a:pt x="942" y="126"/>
                  </a:lnTo>
                  <a:lnTo>
                    <a:pt x="966" y="138"/>
                  </a:lnTo>
                  <a:lnTo>
                    <a:pt x="984" y="144"/>
                  </a:lnTo>
                  <a:lnTo>
                    <a:pt x="1008" y="150"/>
                  </a:lnTo>
                  <a:lnTo>
                    <a:pt x="1032" y="156"/>
                  </a:lnTo>
                  <a:lnTo>
                    <a:pt x="1050" y="162"/>
                  </a:lnTo>
                  <a:lnTo>
                    <a:pt x="1074" y="174"/>
                  </a:lnTo>
                  <a:lnTo>
                    <a:pt x="1092" y="180"/>
                  </a:lnTo>
                  <a:lnTo>
                    <a:pt x="1110" y="186"/>
                  </a:lnTo>
                  <a:lnTo>
                    <a:pt x="1134" y="198"/>
                  </a:lnTo>
                  <a:lnTo>
                    <a:pt x="1152" y="204"/>
                  </a:lnTo>
                  <a:lnTo>
                    <a:pt x="0" y="678"/>
                  </a:lnTo>
                  <a:lnTo>
                    <a:pt x="0" y="0"/>
                  </a:lnTo>
                  <a:close/>
                </a:path>
              </a:pathLst>
            </a:custGeom>
            <a:gradFill rotWithShape="false">
              <a:gsLst>
                <a:gs pos="0">
                  <a:srgbClr val="7067AF"/>
                </a:gs>
                <a:gs pos="100000">
                  <a:srgbClr val="343051"/>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598" name="Freeform 10"/>
            <p:cNvSpPr/>
            <p:nvPr/>
          </p:nvSpPr>
          <p:spPr>
            <a:xfrm>
              <a:off x="4642" y="1513"/>
              <a:ext cx="1883" cy="1450"/>
            </a:xfrm>
            <a:custGeom>
              <a:avLst/>
              <a:gdLst/>
              <a:ahLst/>
              <a:cxnLst>
                <a:cxn ang="0">
                  <a:pos x="37060" y="15179"/>
                </a:cxn>
                <a:cxn ang="0">
                  <a:pos x="0" y="0"/>
                </a:cxn>
                <a:cxn ang="0">
                  <a:pos x="0" y="13448"/>
                </a:cxn>
                <a:cxn ang="0">
                  <a:pos x="37060" y="28627"/>
                </a:cxn>
                <a:cxn ang="0">
                  <a:pos x="37060" y="15179"/>
                </a:cxn>
              </a:cxnLst>
              <a:pathLst>
                <a:path w="1146" h="882">
                  <a:moveTo>
                    <a:pt x="1146" y="468"/>
                  </a:moveTo>
                  <a:lnTo>
                    <a:pt x="0" y="0"/>
                  </a:lnTo>
                  <a:lnTo>
                    <a:pt x="0" y="414"/>
                  </a:lnTo>
                  <a:lnTo>
                    <a:pt x="1146" y="882"/>
                  </a:lnTo>
                  <a:lnTo>
                    <a:pt x="1146" y="468"/>
                  </a:lnTo>
                  <a:close/>
                </a:path>
              </a:pathLst>
            </a:custGeom>
            <a:solidFill>
              <a:srgbClr val="634780"/>
            </a:solidFill>
            <a:ln w="9525">
              <a:noFill/>
            </a:ln>
          </p:spPr>
          <p:txBody>
            <a:bodyPr/>
            <a:p>
              <a:endParaRPr lang="zh-CN" altLang="en-US">
                <a:latin typeface="微软雅黑" panose="020B0503020204020204" charset="-122"/>
                <a:ea typeface="微软雅黑" panose="020B0503020204020204" charset="-122"/>
              </a:endParaRPr>
            </a:p>
          </p:txBody>
        </p:sp>
        <p:sp>
          <p:nvSpPr>
            <p:cNvPr id="67599" name="Freeform 11"/>
            <p:cNvSpPr/>
            <p:nvPr/>
          </p:nvSpPr>
          <p:spPr>
            <a:xfrm>
              <a:off x="4642" y="1168"/>
              <a:ext cx="1883" cy="1112"/>
            </a:xfrm>
            <a:custGeom>
              <a:avLst/>
              <a:gdLst/>
              <a:ahLst/>
              <a:cxnLst>
                <a:cxn ang="0">
                  <a:pos x="0" y="6513"/>
                </a:cxn>
                <a:cxn ang="0">
                  <a:pos x="592" y="6321"/>
                </a:cxn>
                <a:cxn ang="0">
                  <a:pos x="1158" y="5934"/>
                </a:cxn>
                <a:cxn ang="0">
                  <a:pos x="1747" y="5744"/>
                </a:cxn>
                <a:cxn ang="0">
                  <a:pos x="2516" y="5542"/>
                </a:cxn>
                <a:cxn ang="0">
                  <a:pos x="3114" y="5176"/>
                </a:cxn>
                <a:cxn ang="0">
                  <a:pos x="3878" y="4984"/>
                </a:cxn>
                <a:cxn ang="0">
                  <a:pos x="4657" y="4783"/>
                </a:cxn>
                <a:cxn ang="0">
                  <a:pos x="5235" y="4592"/>
                </a:cxn>
                <a:cxn ang="0">
                  <a:pos x="6020" y="4399"/>
                </a:cxn>
                <a:cxn ang="0">
                  <a:pos x="6793" y="4038"/>
                </a:cxn>
                <a:cxn ang="0">
                  <a:pos x="7376" y="3833"/>
                </a:cxn>
                <a:cxn ang="0">
                  <a:pos x="8140" y="3648"/>
                </a:cxn>
                <a:cxn ang="0">
                  <a:pos x="8907" y="3446"/>
                </a:cxn>
                <a:cxn ang="0">
                  <a:pos x="9701" y="3247"/>
                </a:cxn>
                <a:cxn ang="0">
                  <a:pos x="10470" y="3054"/>
                </a:cxn>
                <a:cxn ang="0">
                  <a:pos x="11263" y="2887"/>
                </a:cxn>
                <a:cxn ang="0">
                  <a:pos x="12024" y="2682"/>
                </a:cxn>
                <a:cxn ang="0">
                  <a:pos x="12816" y="2488"/>
                </a:cxn>
                <a:cxn ang="0">
                  <a:pos x="13580" y="2303"/>
                </a:cxn>
                <a:cxn ang="0">
                  <a:pos x="14361" y="2101"/>
                </a:cxn>
                <a:cxn ang="0">
                  <a:pos x="15327" y="1909"/>
                </a:cxn>
                <a:cxn ang="0">
                  <a:pos x="16094" y="1909"/>
                </a:cxn>
                <a:cxn ang="0">
                  <a:pos x="16888" y="1730"/>
                </a:cxn>
                <a:cxn ang="0">
                  <a:pos x="17657" y="1538"/>
                </a:cxn>
                <a:cxn ang="0">
                  <a:pos x="18610" y="1337"/>
                </a:cxn>
                <a:cxn ang="0">
                  <a:pos x="19403" y="1337"/>
                </a:cxn>
                <a:cxn ang="0">
                  <a:pos x="20167" y="1151"/>
                </a:cxn>
                <a:cxn ang="0">
                  <a:pos x="21150" y="950"/>
                </a:cxn>
                <a:cxn ang="0">
                  <a:pos x="21919" y="950"/>
                </a:cxn>
                <a:cxn ang="0">
                  <a:pos x="22887" y="759"/>
                </a:cxn>
                <a:cxn ang="0">
                  <a:pos x="23674" y="759"/>
                </a:cxn>
                <a:cxn ang="0">
                  <a:pos x="24638" y="579"/>
                </a:cxn>
                <a:cxn ang="0">
                  <a:pos x="25399" y="579"/>
                </a:cxn>
                <a:cxn ang="0">
                  <a:pos x="26385" y="392"/>
                </a:cxn>
                <a:cxn ang="0">
                  <a:pos x="27152" y="392"/>
                </a:cxn>
                <a:cxn ang="0">
                  <a:pos x="28143" y="190"/>
                </a:cxn>
                <a:cxn ang="0">
                  <a:pos x="29104" y="190"/>
                </a:cxn>
                <a:cxn ang="0">
                  <a:pos x="29868" y="190"/>
                </a:cxn>
                <a:cxn ang="0">
                  <a:pos x="30853" y="190"/>
                </a:cxn>
                <a:cxn ang="0">
                  <a:pos x="31620" y="0"/>
                </a:cxn>
                <a:cxn ang="0">
                  <a:pos x="32586" y="0"/>
                </a:cxn>
                <a:cxn ang="0">
                  <a:pos x="33572" y="0"/>
                </a:cxn>
                <a:cxn ang="0">
                  <a:pos x="34339" y="0"/>
                </a:cxn>
                <a:cxn ang="0">
                  <a:pos x="35305" y="0"/>
                </a:cxn>
                <a:cxn ang="0">
                  <a:pos x="36291" y="0"/>
                </a:cxn>
                <a:cxn ang="0">
                  <a:pos x="37060" y="0"/>
                </a:cxn>
                <a:cxn ang="0">
                  <a:pos x="37060" y="21650"/>
                </a:cxn>
                <a:cxn ang="0">
                  <a:pos x="0" y="6513"/>
                </a:cxn>
              </a:cxnLst>
              <a:pathLst>
                <a:path w="1146" h="678">
                  <a:moveTo>
                    <a:pt x="0" y="204"/>
                  </a:moveTo>
                  <a:lnTo>
                    <a:pt x="18" y="198"/>
                  </a:lnTo>
                  <a:lnTo>
                    <a:pt x="36" y="186"/>
                  </a:lnTo>
                  <a:lnTo>
                    <a:pt x="54" y="180"/>
                  </a:lnTo>
                  <a:lnTo>
                    <a:pt x="78" y="174"/>
                  </a:lnTo>
                  <a:lnTo>
                    <a:pt x="96" y="162"/>
                  </a:lnTo>
                  <a:lnTo>
                    <a:pt x="120" y="156"/>
                  </a:lnTo>
                  <a:lnTo>
                    <a:pt x="144" y="150"/>
                  </a:lnTo>
                  <a:lnTo>
                    <a:pt x="162" y="144"/>
                  </a:lnTo>
                  <a:lnTo>
                    <a:pt x="186" y="138"/>
                  </a:lnTo>
                  <a:lnTo>
                    <a:pt x="210" y="126"/>
                  </a:lnTo>
                  <a:lnTo>
                    <a:pt x="228" y="120"/>
                  </a:lnTo>
                  <a:lnTo>
                    <a:pt x="252" y="114"/>
                  </a:lnTo>
                  <a:lnTo>
                    <a:pt x="276" y="108"/>
                  </a:lnTo>
                  <a:lnTo>
                    <a:pt x="300" y="102"/>
                  </a:lnTo>
                  <a:lnTo>
                    <a:pt x="324" y="96"/>
                  </a:lnTo>
                  <a:lnTo>
                    <a:pt x="348" y="90"/>
                  </a:lnTo>
                  <a:lnTo>
                    <a:pt x="372" y="84"/>
                  </a:lnTo>
                  <a:lnTo>
                    <a:pt x="396" y="78"/>
                  </a:lnTo>
                  <a:lnTo>
                    <a:pt x="420" y="72"/>
                  </a:lnTo>
                  <a:lnTo>
                    <a:pt x="444" y="66"/>
                  </a:lnTo>
                  <a:lnTo>
                    <a:pt x="474" y="60"/>
                  </a:lnTo>
                  <a:lnTo>
                    <a:pt x="498" y="60"/>
                  </a:lnTo>
                  <a:lnTo>
                    <a:pt x="522" y="54"/>
                  </a:lnTo>
                  <a:lnTo>
                    <a:pt x="546" y="48"/>
                  </a:lnTo>
                  <a:lnTo>
                    <a:pt x="576" y="42"/>
                  </a:lnTo>
                  <a:lnTo>
                    <a:pt x="600" y="42"/>
                  </a:lnTo>
                  <a:lnTo>
                    <a:pt x="624" y="36"/>
                  </a:lnTo>
                  <a:lnTo>
                    <a:pt x="654" y="30"/>
                  </a:lnTo>
                  <a:lnTo>
                    <a:pt x="678" y="30"/>
                  </a:lnTo>
                  <a:lnTo>
                    <a:pt x="708" y="24"/>
                  </a:lnTo>
                  <a:lnTo>
                    <a:pt x="732" y="24"/>
                  </a:lnTo>
                  <a:lnTo>
                    <a:pt x="762" y="18"/>
                  </a:lnTo>
                  <a:lnTo>
                    <a:pt x="786" y="18"/>
                  </a:lnTo>
                  <a:lnTo>
                    <a:pt x="816" y="12"/>
                  </a:lnTo>
                  <a:lnTo>
                    <a:pt x="840" y="12"/>
                  </a:lnTo>
                  <a:lnTo>
                    <a:pt x="870" y="6"/>
                  </a:lnTo>
                  <a:lnTo>
                    <a:pt x="900" y="6"/>
                  </a:lnTo>
                  <a:lnTo>
                    <a:pt x="924" y="6"/>
                  </a:lnTo>
                  <a:lnTo>
                    <a:pt x="954" y="6"/>
                  </a:lnTo>
                  <a:lnTo>
                    <a:pt x="978" y="0"/>
                  </a:lnTo>
                  <a:lnTo>
                    <a:pt x="1008" y="0"/>
                  </a:lnTo>
                  <a:lnTo>
                    <a:pt x="1038" y="0"/>
                  </a:lnTo>
                  <a:lnTo>
                    <a:pt x="1062" y="0"/>
                  </a:lnTo>
                  <a:lnTo>
                    <a:pt x="1092" y="0"/>
                  </a:lnTo>
                  <a:lnTo>
                    <a:pt x="1122" y="0"/>
                  </a:lnTo>
                  <a:lnTo>
                    <a:pt x="1146" y="0"/>
                  </a:lnTo>
                  <a:lnTo>
                    <a:pt x="1146" y="678"/>
                  </a:lnTo>
                  <a:lnTo>
                    <a:pt x="0" y="204"/>
                  </a:lnTo>
                  <a:close/>
                </a:path>
              </a:pathLst>
            </a:custGeom>
            <a:gradFill rotWithShape="false">
              <a:gsLst>
                <a:gs pos="0">
                  <a:srgbClr val="33CCFF"/>
                </a:gs>
                <a:gs pos="100000">
                  <a:srgbClr val="185E76"/>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0" name="Freeform 12"/>
            <p:cNvSpPr/>
            <p:nvPr/>
          </p:nvSpPr>
          <p:spPr>
            <a:xfrm>
              <a:off x="9007" y="2280"/>
              <a:ext cx="148" cy="1045"/>
            </a:xfrm>
            <a:custGeom>
              <a:avLst/>
              <a:gdLst/>
              <a:ahLst/>
              <a:cxnLst>
                <a:cxn ang="0">
                  <a:pos x="2925" y="0"/>
                </a:cxn>
                <a:cxn ang="0">
                  <a:pos x="2925" y="394"/>
                </a:cxn>
                <a:cxn ang="0">
                  <a:pos x="2925" y="767"/>
                </a:cxn>
                <a:cxn ang="0">
                  <a:pos x="2726" y="1158"/>
                </a:cxn>
                <a:cxn ang="0">
                  <a:pos x="2726" y="1561"/>
                </a:cxn>
                <a:cxn ang="0">
                  <a:pos x="2726" y="1952"/>
                </a:cxn>
                <a:cxn ang="0">
                  <a:pos x="2521" y="2325"/>
                </a:cxn>
                <a:cxn ang="0">
                  <a:pos x="2521" y="2719"/>
                </a:cxn>
                <a:cxn ang="0">
                  <a:pos x="2333" y="2910"/>
                </a:cxn>
                <a:cxn ang="0">
                  <a:pos x="2148" y="3299"/>
                </a:cxn>
                <a:cxn ang="0">
                  <a:pos x="2148" y="3672"/>
                </a:cxn>
                <a:cxn ang="0">
                  <a:pos x="1960" y="4072"/>
                </a:cxn>
                <a:cxn ang="0">
                  <a:pos x="1758" y="4468"/>
                </a:cxn>
                <a:cxn ang="0">
                  <a:pos x="1566" y="4841"/>
                </a:cxn>
                <a:cxn ang="0">
                  <a:pos x="1360" y="5235"/>
                </a:cxn>
                <a:cxn ang="0">
                  <a:pos x="1168" y="5624"/>
                </a:cxn>
                <a:cxn ang="0">
                  <a:pos x="768" y="6020"/>
                </a:cxn>
                <a:cxn ang="0">
                  <a:pos x="592" y="6393"/>
                </a:cxn>
                <a:cxn ang="0">
                  <a:pos x="395" y="6793"/>
                </a:cxn>
                <a:cxn ang="0">
                  <a:pos x="0" y="7187"/>
                </a:cxn>
                <a:cxn ang="0">
                  <a:pos x="0" y="20562"/>
                </a:cxn>
                <a:cxn ang="0">
                  <a:pos x="395" y="20164"/>
                </a:cxn>
                <a:cxn ang="0">
                  <a:pos x="592" y="19797"/>
                </a:cxn>
                <a:cxn ang="0">
                  <a:pos x="768" y="19403"/>
                </a:cxn>
                <a:cxn ang="0">
                  <a:pos x="1168" y="19009"/>
                </a:cxn>
                <a:cxn ang="0">
                  <a:pos x="1360" y="18610"/>
                </a:cxn>
                <a:cxn ang="0">
                  <a:pos x="1566" y="18237"/>
                </a:cxn>
                <a:cxn ang="0">
                  <a:pos x="1758" y="17839"/>
                </a:cxn>
                <a:cxn ang="0">
                  <a:pos x="1960" y="17451"/>
                </a:cxn>
                <a:cxn ang="0">
                  <a:pos x="2148" y="17078"/>
                </a:cxn>
                <a:cxn ang="0">
                  <a:pos x="2148" y="16684"/>
                </a:cxn>
                <a:cxn ang="0">
                  <a:pos x="2333" y="16288"/>
                </a:cxn>
                <a:cxn ang="0">
                  <a:pos x="2521" y="16092"/>
                </a:cxn>
                <a:cxn ang="0">
                  <a:pos x="2521" y="15721"/>
                </a:cxn>
                <a:cxn ang="0">
                  <a:pos x="2726" y="15327"/>
                </a:cxn>
                <a:cxn ang="0">
                  <a:pos x="2726" y="14936"/>
                </a:cxn>
                <a:cxn ang="0">
                  <a:pos x="2726" y="14541"/>
                </a:cxn>
                <a:cxn ang="0">
                  <a:pos x="2925" y="14168"/>
                </a:cxn>
                <a:cxn ang="0">
                  <a:pos x="2925" y="13774"/>
                </a:cxn>
                <a:cxn ang="0">
                  <a:pos x="2925" y="13375"/>
                </a:cxn>
                <a:cxn ang="0">
                  <a:pos x="2925" y="0"/>
                </a:cxn>
              </a:cxnLst>
              <a:pathLst>
                <a:path w="90" h="636">
                  <a:moveTo>
                    <a:pt x="90" y="0"/>
                  </a:moveTo>
                  <a:lnTo>
                    <a:pt x="90" y="12"/>
                  </a:lnTo>
                  <a:lnTo>
                    <a:pt x="90" y="24"/>
                  </a:lnTo>
                  <a:lnTo>
                    <a:pt x="84" y="36"/>
                  </a:lnTo>
                  <a:lnTo>
                    <a:pt x="84" y="48"/>
                  </a:lnTo>
                  <a:lnTo>
                    <a:pt x="84" y="60"/>
                  </a:lnTo>
                  <a:lnTo>
                    <a:pt x="78" y="72"/>
                  </a:lnTo>
                  <a:lnTo>
                    <a:pt x="78" y="84"/>
                  </a:lnTo>
                  <a:lnTo>
                    <a:pt x="72" y="90"/>
                  </a:lnTo>
                  <a:lnTo>
                    <a:pt x="66" y="102"/>
                  </a:lnTo>
                  <a:lnTo>
                    <a:pt x="66" y="114"/>
                  </a:lnTo>
                  <a:lnTo>
                    <a:pt x="60" y="126"/>
                  </a:lnTo>
                  <a:lnTo>
                    <a:pt x="54" y="138"/>
                  </a:lnTo>
                  <a:lnTo>
                    <a:pt x="48" y="150"/>
                  </a:lnTo>
                  <a:lnTo>
                    <a:pt x="42" y="162"/>
                  </a:lnTo>
                  <a:lnTo>
                    <a:pt x="36" y="174"/>
                  </a:lnTo>
                  <a:lnTo>
                    <a:pt x="24" y="186"/>
                  </a:lnTo>
                  <a:lnTo>
                    <a:pt x="18" y="198"/>
                  </a:lnTo>
                  <a:lnTo>
                    <a:pt x="12" y="210"/>
                  </a:lnTo>
                  <a:lnTo>
                    <a:pt x="0" y="222"/>
                  </a:lnTo>
                  <a:lnTo>
                    <a:pt x="0" y="636"/>
                  </a:lnTo>
                  <a:lnTo>
                    <a:pt x="12" y="624"/>
                  </a:lnTo>
                  <a:lnTo>
                    <a:pt x="18" y="612"/>
                  </a:lnTo>
                  <a:lnTo>
                    <a:pt x="24" y="600"/>
                  </a:lnTo>
                  <a:lnTo>
                    <a:pt x="36" y="588"/>
                  </a:lnTo>
                  <a:lnTo>
                    <a:pt x="42" y="576"/>
                  </a:lnTo>
                  <a:lnTo>
                    <a:pt x="48" y="564"/>
                  </a:lnTo>
                  <a:lnTo>
                    <a:pt x="54" y="552"/>
                  </a:lnTo>
                  <a:lnTo>
                    <a:pt x="60" y="540"/>
                  </a:lnTo>
                  <a:lnTo>
                    <a:pt x="66" y="528"/>
                  </a:lnTo>
                  <a:lnTo>
                    <a:pt x="66" y="516"/>
                  </a:lnTo>
                  <a:lnTo>
                    <a:pt x="72" y="504"/>
                  </a:lnTo>
                  <a:lnTo>
                    <a:pt x="78" y="498"/>
                  </a:lnTo>
                  <a:lnTo>
                    <a:pt x="78" y="486"/>
                  </a:lnTo>
                  <a:lnTo>
                    <a:pt x="84" y="474"/>
                  </a:lnTo>
                  <a:lnTo>
                    <a:pt x="84" y="462"/>
                  </a:lnTo>
                  <a:lnTo>
                    <a:pt x="84" y="450"/>
                  </a:lnTo>
                  <a:lnTo>
                    <a:pt x="90" y="438"/>
                  </a:lnTo>
                  <a:lnTo>
                    <a:pt x="90" y="426"/>
                  </a:lnTo>
                  <a:lnTo>
                    <a:pt x="90" y="414"/>
                  </a:lnTo>
                  <a:lnTo>
                    <a:pt x="90" y="0"/>
                  </a:lnTo>
                  <a:close/>
                </a:path>
              </a:pathLst>
            </a:custGeom>
            <a:gradFill rotWithShape="true">
              <a:gsLst>
                <a:gs pos="0">
                  <a:srgbClr val="FFFFFF">
                    <a:alpha val="100000"/>
                  </a:srgbClr>
                </a:gs>
                <a:gs pos="7001">
                  <a:srgbClr val="E6E6E6">
                    <a:alpha val="100000"/>
                  </a:srgbClr>
                </a:gs>
                <a:gs pos="32001">
                  <a:srgbClr val="7D8496">
                    <a:alpha val="100000"/>
                  </a:srgbClr>
                </a:gs>
                <a:gs pos="47000">
                  <a:srgbClr val="E6E6E6">
                    <a:alpha val="100000"/>
                  </a:srgbClr>
                </a:gs>
                <a:gs pos="85001">
                  <a:srgbClr val="7D8496">
                    <a:alpha val="100000"/>
                  </a:srgbClr>
                </a:gs>
                <a:gs pos="100000">
                  <a:srgbClr val="E6E6E6">
                    <a:alpha val="10000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1" name="Freeform 13"/>
            <p:cNvSpPr/>
            <p:nvPr/>
          </p:nvSpPr>
          <p:spPr>
            <a:xfrm>
              <a:off x="6525" y="2280"/>
              <a:ext cx="2482" cy="1045"/>
            </a:xfrm>
            <a:custGeom>
              <a:avLst/>
              <a:gdLst/>
              <a:ahLst/>
              <a:cxnLst>
                <a:cxn ang="0">
                  <a:pos x="0" y="0"/>
                </a:cxn>
                <a:cxn ang="0">
                  <a:pos x="48563" y="7187"/>
                </a:cxn>
                <a:cxn ang="0">
                  <a:pos x="48563" y="20562"/>
                </a:cxn>
                <a:cxn ang="0">
                  <a:pos x="0" y="13375"/>
                </a:cxn>
                <a:cxn ang="0">
                  <a:pos x="0" y="0"/>
                </a:cxn>
              </a:cxnLst>
              <a:pathLst>
                <a:path w="1512" h="636">
                  <a:moveTo>
                    <a:pt x="0" y="0"/>
                  </a:moveTo>
                  <a:lnTo>
                    <a:pt x="1512" y="222"/>
                  </a:lnTo>
                  <a:lnTo>
                    <a:pt x="1512" y="636"/>
                  </a:lnTo>
                  <a:lnTo>
                    <a:pt x="0" y="414"/>
                  </a:lnTo>
                  <a:lnTo>
                    <a:pt x="0" y="0"/>
                  </a:lnTo>
                  <a:close/>
                </a:path>
              </a:pathLst>
            </a:custGeom>
            <a:solidFill>
              <a:srgbClr val="4D6680"/>
            </a:solidFill>
            <a:ln w="9525">
              <a:noFill/>
            </a:ln>
          </p:spPr>
          <p:txBody>
            <a:bodyPr/>
            <a:p>
              <a:endParaRPr lang="zh-CN" altLang="en-US">
                <a:latin typeface="微软雅黑" panose="020B0503020204020204" charset="-122"/>
                <a:ea typeface="微软雅黑" panose="020B0503020204020204" charset="-122"/>
              </a:endParaRPr>
            </a:p>
          </p:txBody>
        </p:sp>
        <p:sp>
          <p:nvSpPr>
            <p:cNvPr id="67602" name="Freeform 14"/>
            <p:cNvSpPr/>
            <p:nvPr/>
          </p:nvSpPr>
          <p:spPr>
            <a:xfrm>
              <a:off x="6525" y="1503"/>
              <a:ext cx="2630" cy="1142"/>
            </a:xfrm>
            <a:custGeom>
              <a:avLst/>
              <a:gdLst/>
              <a:ahLst/>
              <a:cxnLst>
                <a:cxn ang="0">
                  <a:pos x="37615" y="394"/>
                </a:cxn>
                <a:cxn ang="0">
                  <a:pos x="38770" y="950"/>
                </a:cxn>
                <a:cxn ang="0">
                  <a:pos x="39916" y="1542"/>
                </a:cxn>
                <a:cxn ang="0">
                  <a:pos x="41069" y="2102"/>
                </a:cxn>
                <a:cxn ang="0">
                  <a:pos x="42224" y="2689"/>
                </a:cxn>
                <a:cxn ang="0">
                  <a:pos x="43193" y="3260"/>
                </a:cxn>
                <a:cxn ang="0">
                  <a:pos x="44172" y="4046"/>
                </a:cxn>
                <a:cxn ang="0">
                  <a:pos x="44937" y="4604"/>
                </a:cxn>
                <a:cxn ang="0">
                  <a:pos x="45889" y="5183"/>
                </a:cxn>
                <a:cxn ang="0">
                  <a:pos x="46680" y="5941"/>
                </a:cxn>
                <a:cxn ang="0">
                  <a:pos x="47440" y="6734"/>
                </a:cxn>
                <a:cxn ang="0">
                  <a:pos x="48020" y="7298"/>
                </a:cxn>
                <a:cxn ang="0">
                  <a:pos x="48596" y="8061"/>
                </a:cxn>
                <a:cxn ang="0">
                  <a:pos x="49175" y="8836"/>
                </a:cxn>
                <a:cxn ang="0">
                  <a:pos x="49750" y="9595"/>
                </a:cxn>
                <a:cxn ang="0">
                  <a:pos x="50136" y="10189"/>
                </a:cxn>
                <a:cxn ang="0">
                  <a:pos x="50530" y="10947"/>
                </a:cxn>
                <a:cxn ang="0">
                  <a:pos x="50733" y="11727"/>
                </a:cxn>
                <a:cxn ang="0">
                  <a:pos x="51101" y="12490"/>
                </a:cxn>
                <a:cxn ang="0">
                  <a:pos x="51292" y="13248"/>
                </a:cxn>
                <a:cxn ang="0">
                  <a:pos x="51292" y="14035"/>
                </a:cxn>
                <a:cxn ang="0">
                  <a:pos x="51493" y="14793"/>
                </a:cxn>
                <a:cxn ang="0">
                  <a:pos x="51493" y="15553"/>
                </a:cxn>
                <a:cxn ang="0">
                  <a:pos x="51292" y="16331"/>
                </a:cxn>
                <a:cxn ang="0">
                  <a:pos x="51292" y="17091"/>
                </a:cxn>
                <a:cxn ang="0">
                  <a:pos x="51101" y="17873"/>
                </a:cxn>
                <a:cxn ang="0">
                  <a:pos x="50733" y="18448"/>
                </a:cxn>
                <a:cxn ang="0">
                  <a:pos x="50530" y="19207"/>
                </a:cxn>
                <a:cxn ang="0">
                  <a:pos x="50136" y="19985"/>
                </a:cxn>
                <a:cxn ang="0">
                  <a:pos x="49750" y="20743"/>
                </a:cxn>
                <a:cxn ang="0">
                  <a:pos x="49175" y="21527"/>
                </a:cxn>
                <a:cxn ang="0">
                  <a:pos x="48596" y="22287"/>
                </a:cxn>
                <a:cxn ang="0">
                  <a:pos x="37015" y="0"/>
                </a:cxn>
              </a:cxnLst>
              <a:pathLst>
                <a:path w="1602" h="696">
                  <a:moveTo>
                    <a:pt x="1152" y="0"/>
                  </a:moveTo>
                  <a:lnTo>
                    <a:pt x="1170" y="12"/>
                  </a:lnTo>
                  <a:lnTo>
                    <a:pt x="1188" y="18"/>
                  </a:lnTo>
                  <a:lnTo>
                    <a:pt x="1206" y="30"/>
                  </a:lnTo>
                  <a:lnTo>
                    <a:pt x="1224" y="36"/>
                  </a:lnTo>
                  <a:lnTo>
                    <a:pt x="1242" y="48"/>
                  </a:lnTo>
                  <a:lnTo>
                    <a:pt x="1260" y="54"/>
                  </a:lnTo>
                  <a:lnTo>
                    <a:pt x="1278" y="66"/>
                  </a:lnTo>
                  <a:lnTo>
                    <a:pt x="1296" y="72"/>
                  </a:lnTo>
                  <a:lnTo>
                    <a:pt x="1314" y="84"/>
                  </a:lnTo>
                  <a:lnTo>
                    <a:pt x="1326" y="96"/>
                  </a:lnTo>
                  <a:lnTo>
                    <a:pt x="1344" y="102"/>
                  </a:lnTo>
                  <a:lnTo>
                    <a:pt x="1356" y="114"/>
                  </a:lnTo>
                  <a:lnTo>
                    <a:pt x="1374" y="126"/>
                  </a:lnTo>
                  <a:lnTo>
                    <a:pt x="1386" y="132"/>
                  </a:lnTo>
                  <a:lnTo>
                    <a:pt x="1398" y="144"/>
                  </a:lnTo>
                  <a:lnTo>
                    <a:pt x="1416" y="156"/>
                  </a:lnTo>
                  <a:lnTo>
                    <a:pt x="1428" y="162"/>
                  </a:lnTo>
                  <a:lnTo>
                    <a:pt x="1440" y="174"/>
                  </a:lnTo>
                  <a:lnTo>
                    <a:pt x="1452" y="186"/>
                  </a:lnTo>
                  <a:lnTo>
                    <a:pt x="1464" y="198"/>
                  </a:lnTo>
                  <a:lnTo>
                    <a:pt x="1476" y="210"/>
                  </a:lnTo>
                  <a:lnTo>
                    <a:pt x="1482" y="216"/>
                  </a:lnTo>
                  <a:lnTo>
                    <a:pt x="1494" y="228"/>
                  </a:lnTo>
                  <a:lnTo>
                    <a:pt x="1506" y="240"/>
                  </a:lnTo>
                  <a:lnTo>
                    <a:pt x="1512" y="252"/>
                  </a:lnTo>
                  <a:lnTo>
                    <a:pt x="1524" y="264"/>
                  </a:lnTo>
                  <a:lnTo>
                    <a:pt x="1530" y="276"/>
                  </a:lnTo>
                  <a:lnTo>
                    <a:pt x="1536" y="288"/>
                  </a:lnTo>
                  <a:lnTo>
                    <a:pt x="1548" y="300"/>
                  </a:lnTo>
                  <a:lnTo>
                    <a:pt x="1554" y="306"/>
                  </a:lnTo>
                  <a:lnTo>
                    <a:pt x="1560" y="318"/>
                  </a:lnTo>
                  <a:lnTo>
                    <a:pt x="1566" y="330"/>
                  </a:lnTo>
                  <a:lnTo>
                    <a:pt x="1572" y="342"/>
                  </a:lnTo>
                  <a:lnTo>
                    <a:pt x="1578" y="354"/>
                  </a:lnTo>
                  <a:lnTo>
                    <a:pt x="1578" y="366"/>
                  </a:lnTo>
                  <a:lnTo>
                    <a:pt x="1584" y="378"/>
                  </a:lnTo>
                  <a:lnTo>
                    <a:pt x="1590" y="390"/>
                  </a:lnTo>
                  <a:lnTo>
                    <a:pt x="1590" y="402"/>
                  </a:lnTo>
                  <a:lnTo>
                    <a:pt x="1596" y="414"/>
                  </a:lnTo>
                  <a:lnTo>
                    <a:pt x="1596" y="426"/>
                  </a:lnTo>
                  <a:lnTo>
                    <a:pt x="1596" y="438"/>
                  </a:lnTo>
                  <a:lnTo>
                    <a:pt x="1602" y="450"/>
                  </a:lnTo>
                  <a:lnTo>
                    <a:pt x="1602" y="462"/>
                  </a:lnTo>
                  <a:lnTo>
                    <a:pt x="1602" y="474"/>
                  </a:lnTo>
                  <a:lnTo>
                    <a:pt x="1602" y="486"/>
                  </a:lnTo>
                  <a:lnTo>
                    <a:pt x="1602" y="498"/>
                  </a:lnTo>
                  <a:lnTo>
                    <a:pt x="1596" y="510"/>
                  </a:lnTo>
                  <a:lnTo>
                    <a:pt x="1596" y="522"/>
                  </a:lnTo>
                  <a:lnTo>
                    <a:pt x="1596" y="534"/>
                  </a:lnTo>
                  <a:lnTo>
                    <a:pt x="1590" y="546"/>
                  </a:lnTo>
                  <a:lnTo>
                    <a:pt x="1590" y="558"/>
                  </a:lnTo>
                  <a:lnTo>
                    <a:pt x="1584" y="564"/>
                  </a:lnTo>
                  <a:lnTo>
                    <a:pt x="1578" y="576"/>
                  </a:lnTo>
                  <a:lnTo>
                    <a:pt x="1578" y="588"/>
                  </a:lnTo>
                  <a:lnTo>
                    <a:pt x="1572" y="600"/>
                  </a:lnTo>
                  <a:lnTo>
                    <a:pt x="1566" y="612"/>
                  </a:lnTo>
                  <a:lnTo>
                    <a:pt x="1560" y="624"/>
                  </a:lnTo>
                  <a:lnTo>
                    <a:pt x="1554" y="636"/>
                  </a:lnTo>
                  <a:lnTo>
                    <a:pt x="1548" y="648"/>
                  </a:lnTo>
                  <a:lnTo>
                    <a:pt x="1536" y="660"/>
                  </a:lnTo>
                  <a:lnTo>
                    <a:pt x="1530" y="672"/>
                  </a:lnTo>
                  <a:lnTo>
                    <a:pt x="1524" y="684"/>
                  </a:lnTo>
                  <a:lnTo>
                    <a:pt x="1512" y="696"/>
                  </a:lnTo>
                  <a:lnTo>
                    <a:pt x="0" y="474"/>
                  </a:lnTo>
                  <a:lnTo>
                    <a:pt x="1152" y="0"/>
                  </a:lnTo>
                  <a:close/>
                </a:path>
              </a:pathLst>
            </a:custGeom>
            <a:gradFill rotWithShape="false">
              <a:gsLst>
                <a:gs pos="0">
                  <a:srgbClr val="99CC00"/>
                </a:gs>
                <a:gs pos="100000">
                  <a:srgbClr val="475E00"/>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3" name="Freeform 15"/>
            <p:cNvSpPr/>
            <p:nvPr/>
          </p:nvSpPr>
          <p:spPr>
            <a:xfrm>
              <a:off x="3942" y="2220"/>
              <a:ext cx="5103" cy="1795"/>
            </a:xfrm>
            <a:custGeom>
              <a:avLst/>
              <a:gdLst/>
              <a:ahLst/>
              <a:cxnLst>
                <a:cxn ang="0">
                  <a:pos x="98430" y="8949"/>
                </a:cxn>
                <a:cxn ang="0">
                  <a:pos x="95919" y="10887"/>
                </a:cxn>
                <a:cxn ang="0">
                  <a:pos x="93021" y="12840"/>
                </a:cxn>
                <a:cxn ang="0">
                  <a:pos x="89547" y="14593"/>
                </a:cxn>
                <a:cxn ang="0">
                  <a:pos x="85886" y="16331"/>
                </a:cxn>
                <a:cxn ang="0">
                  <a:pos x="81643" y="17712"/>
                </a:cxn>
                <a:cxn ang="0">
                  <a:pos x="77217" y="19084"/>
                </a:cxn>
                <a:cxn ang="0">
                  <a:pos x="72370" y="20041"/>
                </a:cxn>
                <a:cxn ang="0">
                  <a:pos x="67355" y="20809"/>
                </a:cxn>
                <a:cxn ang="0">
                  <a:pos x="62144" y="21400"/>
                </a:cxn>
                <a:cxn ang="0">
                  <a:pos x="56736" y="21795"/>
                </a:cxn>
                <a:cxn ang="0">
                  <a:pos x="51330" y="21976"/>
                </a:cxn>
                <a:cxn ang="0">
                  <a:pos x="45937" y="21795"/>
                </a:cxn>
                <a:cxn ang="0">
                  <a:pos x="40725" y="21400"/>
                </a:cxn>
                <a:cxn ang="0">
                  <a:pos x="35526" y="20809"/>
                </a:cxn>
                <a:cxn ang="0">
                  <a:pos x="30500" y="20041"/>
                </a:cxn>
                <a:cxn ang="0">
                  <a:pos x="25666" y="19084"/>
                </a:cxn>
                <a:cxn ang="0">
                  <a:pos x="21240" y="17712"/>
                </a:cxn>
                <a:cxn ang="0">
                  <a:pos x="16992" y="16331"/>
                </a:cxn>
                <a:cxn ang="0">
                  <a:pos x="13124" y="14593"/>
                </a:cxn>
                <a:cxn ang="0">
                  <a:pos x="9832" y="12840"/>
                </a:cxn>
                <a:cxn ang="0">
                  <a:pos x="6750" y="10887"/>
                </a:cxn>
                <a:cxn ang="0">
                  <a:pos x="4448" y="8949"/>
                </a:cxn>
                <a:cxn ang="0">
                  <a:pos x="2504" y="6804"/>
                </a:cxn>
                <a:cxn ang="0">
                  <a:pos x="1156" y="4478"/>
                </a:cxn>
                <a:cxn ang="0">
                  <a:pos x="192" y="2326"/>
                </a:cxn>
                <a:cxn ang="0">
                  <a:pos x="0" y="0"/>
                </a:cxn>
                <a:cxn ang="0">
                  <a:pos x="192" y="15358"/>
                </a:cxn>
                <a:cxn ang="0">
                  <a:pos x="952" y="17523"/>
                </a:cxn>
                <a:cxn ang="0">
                  <a:pos x="2116" y="19849"/>
                </a:cxn>
                <a:cxn ang="0">
                  <a:pos x="4054" y="21976"/>
                </a:cxn>
                <a:cxn ang="0">
                  <a:pos x="6372" y="24121"/>
                </a:cxn>
                <a:cxn ang="0">
                  <a:pos x="9273" y="26080"/>
                </a:cxn>
                <a:cxn ang="0">
                  <a:pos x="12544" y="27818"/>
                </a:cxn>
                <a:cxn ang="0">
                  <a:pos x="16212" y="29381"/>
                </a:cxn>
                <a:cxn ang="0">
                  <a:pos x="20450" y="30928"/>
                </a:cxn>
                <a:cxn ang="0">
                  <a:pos x="24906" y="32289"/>
                </a:cxn>
                <a:cxn ang="0">
                  <a:pos x="29722" y="33275"/>
                </a:cxn>
                <a:cxn ang="0">
                  <a:pos x="34542" y="34248"/>
                </a:cxn>
                <a:cxn ang="0">
                  <a:pos x="39747" y="34818"/>
                </a:cxn>
                <a:cxn ang="0">
                  <a:pos x="45165" y="35213"/>
                </a:cxn>
                <a:cxn ang="0">
                  <a:pos x="50565" y="35415"/>
                </a:cxn>
                <a:cxn ang="0">
                  <a:pos x="55770" y="35213"/>
                </a:cxn>
                <a:cxn ang="0">
                  <a:pos x="61192" y="35021"/>
                </a:cxn>
                <a:cxn ang="0">
                  <a:pos x="66390" y="34442"/>
                </a:cxn>
                <a:cxn ang="0">
                  <a:pos x="71417" y="33648"/>
                </a:cxn>
                <a:cxn ang="0">
                  <a:pos x="76231" y="32695"/>
                </a:cxn>
                <a:cxn ang="0">
                  <a:pos x="80880" y="31322"/>
                </a:cxn>
                <a:cxn ang="0">
                  <a:pos x="85104" y="29971"/>
                </a:cxn>
                <a:cxn ang="0">
                  <a:pos x="88968" y="28409"/>
                </a:cxn>
                <a:cxn ang="0">
                  <a:pos x="92450" y="26652"/>
                </a:cxn>
                <a:cxn ang="0">
                  <a:pos x="95532" y="24721"/>
                </a:cxn>
                <a:cxn ang="0">
                  <a:pos x="98036" y="22761"/>
                </a:cxn>
                <a:cxn ang="0">
                  <a:pos x="99980" y="20616"/>
                </a:cxn>
              </a:cxnLst>
              <a:pathLst>
                <a:path w="3108" h="1092">
                  <a:moveTo>
                    <a:pt x="3108" y="222"/>
                  </a:moveTo>
                  <a:lnTo>
                    <a:pt x="3102" y="228"/>
                  </a:lnTo>
                  <a:lnTo>
                    <a:pt x="3090" y="240"/>
                  </a:lnTo>
                  <a:lnTo>
                    <a:pt x="3078" y="252"/>
                  </a:lnTo>
                  <a:lnTo>
                    <a:pt x="3072" y="264"/>
                  </a:lnTo>
                  <a:lnTo>
                    <a:pt x="3060" y="276"/>
                  </a:lnTo>
                  <a:lnTo>
                    <a:pt x="3048" y="288"/>
                  </a:lnTo>
                  <a:lnTo>
                    <a:pt x="3036" y="294"/>
                  </a:lnTo>
                  <a:lnTo>
                    <a:pt x="3024" y="306"/>
                  </a:lnTo>
                  <a:lnTo>
                    <a:pt x="3012" y="318"/>
                  </a:lnTo>
                  <a:lnTo>
                    <a:pt x="2994" y="330"/>
                  </a:lnTo>
                  <a:lnTo>
                    <a:pt x="2982" y="336"/>
                  </a:lnTo>
                  <a:lnTo>
                    <a:pt x="2970" y="348"/>
                  </a:lnTo>
                  <a:lnTo>
                    <a:pt x="2952" y="360"/>
                  </a:lnTo>
                  <a:lnTo>
                    <a:pt x="2940" y="366"/>
                  </a:lnTo>
                  <a:lnTo>
                    <a:pt x="2922" y="378"/>
                  </a:lnTo>
                  <a:lnTo>
                    <a:pt x="2910" y="390"/>
                  </a:lnTo>
                  <a:lnTo>
                    <a:pt x="2892" y="396"/>
                  </a:lnTo>
                  <a:lnTo>
                    <a:pt x="2874" y="408"/>
                  </a:lnTo>
                  <a:lnTo>
                    <a:pt x="2856" y="414"/>
                  </a:lnTo>
                  <a:lnTo>
                    <a:pt x="2838" y="426"/>
                  </a:lnTo>
                  <a:lnTo>
                    <a:pt x="2820" y="432"/>
                  </a:lnTo>
                  <a:lnTo>
                    <a:pt x="2802" y="444"/>
                  </a:lnTo>
                  <a:lnTo>
                    <a:pt x="2784" y="450"/>
                  </a:lnTo>
                  <a:lnTo>
                    <a:pt x="2766" y="462"/>
                  </a:lnTo>
                  <a:lnTo>
                    <a:pt x="2748" y="468"/>
                  </a:lnTo>
                  <a:lnTo>
                    <a:pt x="2730" y="480"/>
                  </a:lnTo>
                  <a:lnTo>
                    <a:pt x="2706" y="486"/>
                  </a:lnTo>
                  <a:lnTo>
                    <a:pt x="2688" y="492"/>
                  </a:lnTo>
                  <a:lnTo>
                    <a:pt x="2670" y="504"/>
                  </a:lnTo>
                  <a:lnTo>
                    <a:pt x="2646" y="510"/>
                  </a:lnTo>
                  <a:lnTo>
                    <a:pt x="2628" y="516"/>
                  </a:lnTo>
                  <a:lnTo>
                    <a:pt x="2604" y="528"/>
                  </a:lnTo>
                  <a:lnTo>
                    <a:pt x="2580" y="534"/>
                  </a:lnTo>
                  <a:lnTo>
                    <a:pt x="2562" y="540"/>
                  </a:lnTo>
                  <a:lnTo>
                    <a:pt x="2538" y="546"/>
                  </a:lnTo>
                  <a:lnTo>
                    <a:pt x="2514" y="552"/>
                  </a:lnTo>
                  <a:lnTo>
                    <a:pt x="2490" y="558"/>
                  </a:lnTo>
                  <a:lnTo>
                    <a:pt x="2466" y="570"/>
                  </a:lnTo>
                  <a:lnTo>
                    <a:pt x="2442" y="576"/>
                  </a:lnTo>
                  <a:lnTo>
                    <a:pt x="2424" y="582"/>
                  </a:lnTo>
                  <a:lnTo>
                    <a:pt x="2400" y="588"/>
                  </a:lnTo>
                  <a:lnTo>
                    <a:pt x="2370" y="594"/>
                  </a:lnTo>
                  <a:lnTo>
                    <a:pt x="2346" y="600"/>
                  </a:lnTo>
                  <a:lnTo>
                    <a:pt x="2322" y="600"/>
                  </a:lnTo>
                  <a:lnTo>
                    <a:pt x="2298" y="606"/>
                  </a:lnTo>
                  <a:lnTo>
                    <a:pt x="2274" y="612"/>
                  </a:lnTo>
                  <a:lnTo>
                    <a:pt x="2250" y="618"/>
                  </a:lnTo>
                  <a:lnTo>
                    <a:pt x="2220" y="624"/>
                  </a:lnTo>
                  <a:lnTo>
                    <a:pt x="2196" y="630"/>
                  </a:lnTo>
                  <a:lnTo>
                    <a:pt x="2172" y="630"/>
                  </a:lnTo>
                  <a:lnTo>
                    <a:pt x="2142" y="636"/>
                  </a:lnTo>
                  <a:lnTo>
                    <a:pt x="2118" y="642"/>
                  </a:lnTo>
                  <a:lnTo>
                    <a:pt x="2094" y="642"/>
                  </a:lnTo>
                  <a:lnTo>
                    <a:pt x="2064" y="648"/>
                  </a:lnTo>
                  <a:lnTo>
                    <a:pt x="2040" y="648"/>
                  </a:lnTo>
                  <a:lnTo>
                    <a:pt x="2010" y="654"/>
                  </a:lnTo>
                  <a:lnTo>
                    <a:pt x="1986" y="654"/>
                  </a:lnTo>
                  <a:lnTo>
                    <a:pt x="1956" y="660"/>
                  </a:lnTo>
                  <a:lnTo>
                    <a:pt x="1932" y="660"/>
                  </a:lnTo>
                  <a:lnTo>
                    <a:pt x="1902" y="666"/>
                  </a:lnTo>
                  <a:lnTo>
                    <a:pt x="1878" y="666"/>
                  </a:lnTo>
                  <a:lnTo>
                    <a:pt x="1848" y="666"/>
                  </a:lnTo>
                  <a:lnTo>
                    <a:pt x="1818" y="672"/>
                  </a:lnTo>
                  <a:lnTo>
                    <a:pt x="1794" y="672"/>
                  </a:lnTo>
                  <a:lnTo>
                    <a:pt x="1764" y="672"/>
                  </a:lnTo>
                  <a:lnTo>
                    <a:pt x="1734" y="672"/>
                  </a:lnTo>
                  <a:lnTo>
                    <a:pt x="1710" y="672"/>
                  </a:lnTo>
                  <a:lnTo>
                    <a:pt x="1680" y="678"/>
                  </a:lnTo>
                  <a:lnTo>
                    <a:pt x="1656" y="678"/>
                  </a:lnTo>
                  <a:lnTo>
                    <a:pt x="1626" y="678"/>
                  </a:lnTo>
                  <a:lnTo>
                    <a:pt x="1596" y="678"/>
                  </a:lnTo>
                  <a:lnTo>
                    <a:pt x="1572" y="678"/>
                  </a:lnTo>
                  <a:lnTo>
                    <a:pt x="1542" y="678"/>
                  </a:lnTo>
                  <a:lnTo>
                    <a:pt x="1512" y="678"/>
                  </a:lnTo>
                  <a:lnTo>
                    <a:pt x="1488" y="672"/>
                  </a:lnTo>
                  <a:lnTo>
                    <a:pt x="1458" y="672"/>
                  </a:lnTo>
                  <a:lnTo>
                    <a:pt x="1428" y="672"/>
                  </a:lnTo>
                  <a:lnTo>
                    <a:pt x="1404" y="672"/>
                  </a:lnTo>
                  <a:lnTo>
                    <a:pt x="1374" y="672"/>
                  </a:lnTo>
                  <a:lnTo>
                    <a:pt x="1350" y="666"/>
                  </a:lnTo>
                  <a:lnTo>
                    <a:pt x="1320" y="666"/>
                  </a:lnTo>
                  <a:lnTo>
                    <a:pt x="1290" y="666"/>
                  </a:lnTo>
                  <a:lnTo>
                    <a:pt x="1266" y="660"/>
                  </a:lnTo>
                  <a:lnTo>
                    <a:pt x="1236" y="660"/>
                  </a:lnTo>
                  <a:lnTo>
                    <a:pt x="1212" y="654"/>
                  </a:lnTo>
                  <a:lnTo>
                    <a:pt x="1182" y="654"/>
                  </a:lnTo>
                  <a:lnTo>
                    <a:pt x="1158" y="648"/>
                  </a:lnTo>
                  <a:lnTo>
                    <a:pt x="1128" y="648"/>
                  </a:lnTo>
                  <a:lnTo>
                    <a:pt x="1104" y="642"/>
                  </a:lnTo>
                  <a:lnTo>
                    <a:pt x="1074" y="642"/>
                  </a:lnTo>
                  <a:lnTo>
                    <a:pt x="1050" y="636"/>
                  </a:lnTo>
                  <a:lnTo>
                    <a:pt x="1026" y="630"/>
                  </a:lnTo>
                  <a:lnTo>
                    <a:pt x="996" y="630"/>
                  </a:lnTo>
                  <a:lnTo>
                    <a:pt x="972" y="624"/>
                  </a:lnTo>
                  <a:lnTo>
                    <a:pt x="948" y="618"/>
                  </a:lnTo>
                  <a:lnTo>
                    <a:pt x="924" y="612"/>
                  </a:lnTo>
                  <a:lnTo>
                    <a:pt x="894" y="606"/>
                  </a:lnTo>
                  <a:lnTo>
                    <a:pt x="870" y="600"/>
                  </a:lnTo>
                  <a:lnTo>
                    <a:pt x="846" y="600"/>
                  </a:lnTo>
                  <a:lnTo>
                    <a:pt x="822" y="594"/>
                  </a:lnTo>
                  <a:lnTo>
                    <a:pt x="798" y="588"/>
                  </a:lnTo>
                  <a:lnTo>
                    <a:pt x="774" y="582"/>
                  </a:lnTo>
                  <a:lnTo>
                    <a:pt x="750" y="576"/>
                  </a:lnTo>
                  <a:lnTo>
                    <a:pt x="726" y="570"/>
                  </a:lnTo>
                  <a:lnTo>
                    <a:pt x="702" y="558"/>
                  </a:lnTo>
                  <a:lnTo>
                    <a:pt x="678" y="552"/>
                  </a:lnTo>
                  <a:lnTo>
                    <a:pt x="660" y="546"/>
                  </a:lnTo>
                  <a:lnTo>
                    <a:pt x="636" y="540"/>
                  </a:lnTo>
                  <a:lnTo>
                    <a:pt x="612" y="534"/>
                  </a:lnTo>
                  <a:lnTo>
                    <a:pt x="594" y="528"/>
                  </a:lnTo>
                  <a:lnTo>
                    <a:pt x="570" y="516"/>
                  </a:lnTo>
                  <a:lnTo>
                    <a:pt x="546" y="510"/>
                  </a:lnTo>
                  <a:lnTo>
                    <a:pt x="528" y="504"/>
                  </a:lnTo>
                  <a:lnTo>
                    <a:pt x="504" y="492"/>
                  </a:lnTo>
                  <a:lnTo>
                    <a:pt x="486" y="486"/>
                  </a:lnTo>
                  <a:lnTo>
                    <a:pt x="468" y="480"/>
                  </a:lnTo>
                  <a:lnTo>
                    <a:pt x="450" y="468"/>
                  </a:lnTo>
                  <a:lnTo>
                    <a:pt x="426" y="462"/>
                  </a:lnTo>
                  <a:lnTo>
                    <a:pt x="408" y="450"/>
                  </a:lnTo>
                  <a:lnTo>
                    <a:pt x="390" y="444"/>
                  </a:lnTo>
                  <a:lnTo>
                    <a:pt x="372" y="432"/>
                  </a:lnTo>
                  <a:lnTo>
                    <a:pt x="354" y="426"/>
                  </a:lnTo>
                  <a:lnTo>
                    <a:pt x="336" y="414"/>
                  </a:lnTo>
                  <a:lnTo>
                    <a:pt x="318" y="408"/>
                  </a:lnTo>
                  <a:lnTo>
                    <a:pt x="306" y="396"/>
                  </a:lnTo>
                  <a:lnTo>
                    <a:pt x="288" y="390"/>
                  </a:lnTo>
                  <a:lnTo>
                    <a:pt x="270" y="378"/>
                  </a:lnTo>
                  <a:lnTo>
                    <a:pt x="258" y="366"/>
                  </a:lnTo>
                  <a:lnTo>
                    <a:pt x="240" y="360"/>
                  </a:lnTo>
                  <a:lnTo>
                    <a:pt x="228" y="348"/>
                  </a:lnTo>
                  <a:lnTo>
                    <a:pt x="210" y="336"/>
                  </a:lnTo>
                  <a:lnTo>
                    <a:pt x="198" y="330"/>
                  </a:lnTo>
                  <a:lnTo>
                    <a:pt x="186" y="318"/>
                  </a:lnTo>
                  <a:lnTo>
                    <a:pt x="174" y="306"/>
                  </a:lnTo>
                  <a:lnTo>
                    <a:pt x="162" y="294"/>
                  </a:lnTo>
                  <a:lnTo>
                    <a:pt x="150" y="288"/>
                  </a:lnTo>
                  <a:lnTo>
                    <a:pt x="138" y="276"/>
                  </a:lnTo>
                  <a:lnTo>
                    <a:pt x="126" y="264"/>
                  </a:lnTo>
                  <a:lnTo>
                    <a:pt x="114" y="252"/>
                  </a:lnTo>
                  <a:lnTo>
                    <a:pt x="102" y="240"/>
                  </a:lnTo>
                  <a:lnTo>
                    <a:pt x="96" y="228"/>
                  </a:lnTo>
                  <a:lnTo>
                    <a:pt x="84" y="222"/>
                  </a:lnTo>
                  <a:lnTo>
                    <a:pt x="78" y="210"/>
                  </a:lnTo>
                  <a:lnTo>
                    <a:pt x="66" y="198"/>
                  </a:lnTo>
                  <a:lnTo>
                    <a:pt x="60" y="186"/>
                  </a:lnTo>
                  <a:lnTo>
                    <a:pt x="54" y="174"/>
                  </a:lnTo>
                  <a:lnTo>
                    <a:pt x="48" y="162"/>
                  </a:lnTo>
                  <a:lnTo>
                    <a:pt x="42" y="150"/>
                  </a:lnTo>
                  <a:lnTo>
                    <a:pt x="36" y="138"/>
                  </a:lnTo>
                  <a:lnTo>
                    <a:pt x="30" y="126"/>
                  </a:lnTo>
                  <a:lnTo>
                    <a:pt x="24" y="114"/>
                  </a:lnTo>
                  <a:lnTo>
                    <a:pt x="18" y="102"/>
                  </a:lnTo>
                  <a:lnTo>
                    <a:pt x="12" y="90"/>
                  </a:lnTo>
                  <a:lnTo>
                    <a:pt x="12" y="84"/>
                  </a:lnTo>
                  <a:lnTo>
                    <a:pt x="6" y="72"/>
                  </a:lnTo>
                  <a:lnTo>
                    <a:pt x="6" y="60"/>
                  </a:lnTo>
                  <a:lnTo>
                    <a:pt x="0" y="48"/>
                  </a:lnTo>
                  <a:lnTo>
                    <a:pt x="0" y="36"/>
                  </a:lnTo>
                  <a:lnTo>
                    <a:pt x="0" y="24"/>
                  </a:lnTo>
                  <a:lnTo>
                    <a:pt x="0" y="12"/>
                  </a:lnTo>
                  <a:lnTo>
                    <a:pt x="0" y="0"/>
                  </a:lnTo>
                  <a:lnTo>
                    <a:pt x="0" y="414"/>
                  </a:lnTo>
                  <a:lnTo>
                    <a:pt x="0" y="426"/>
                  </a:lnTo>
                  <a:lnTo>
                    <a:pt x="0" y="438"/>
                  </a:lnTo>
                  <a:lnTo>
                    <a:pt x="0" y="450"/>
                  </a:lnTo>
                  <a:lnTo>
                    <a:pt x="0" y="462"/>
                  </a:lnTo>
                  <a:lnTo>
                    <a:pt x="6" y="474"/>
                  </a:lnTo>
                  <a:lnTo>
                    <a:pt x="6" y="486"/>
                  </a:lnTo>
                  <a:lnTo>
                    <a:pt x="12" y="498"/>
                  </a:lnTo>
                  <a:lnTo>
                    <a:pt x="12" y="504"/>
                  </a:lnTo>
                  <a:lnTo>
                    <a:pt x="18" y="516"/>
                  </a:lnTo>
                  <a:lnTo>
                    <a:pt x="24" y="528"/>
                  </a:lnTo>
                  <a:lnTo>
                    <a:pt x="30" y="540"/>
                  </a:lnTo>
                  <a:lnTo>
                    <a:pt x="36" y="552"/>
                  </a:lnTo>
                  <a:lnTo>
                    <a:pt x="42" y="564"/>
                  </a:lnTo>
                  <a:lnTo>
                    <a:pt x="48" y="576"/>
                  </a:lnTo>
                  <a:lnTo>
                    <a:pt x="54" y="588"/>
                  </a:lnTo>
                  <a:lnTo>
                    <a:pt x="60" y="600"/>
                  </a:lnTo>
                  <a:lnTo>
                    <a:pt x="66" y="612"/>
                  </a:lnTo>
                  <a:lnTo>
                    <a:pt x="78" y="624"/>
                  </a:lnTo>
                  <a:lnTo>
                    <a:pt x="84" y="636"/>
                  </a:lnTo>
                  <a:lnTo>
                    <a:pt x="96" y="642"/>
                  </a:lnTo>
                  <a:lnTo>
                    <a:pt x="102" y="654"/>
                  </a:lnTo>
                  <a:lnTo>
                    <a:pt x="114" y="666"/>
                  </a:lnTo>
                  <a:lnTo>
                    <a:pt x="126" y="678"/>
                  </a:lnTo>
                  <a:lnTo>
                    <a:pt x="138" y="690"/>
                  </a:lnTo>
                  <a:lnTo>
                    <a:pt x="150" y="702"/>
                  </a:lnTo>
                  <a:lnTo>
                    <a:pt x="162" y="708"/>
                  </a:lnTo>
                  <a:lnTo>
                    <a:pt x="174" y="720"/>
                  </a:lnTo>
                  <a:lnTo>
                    <a:pt x="186" y="732"/>
                  </a:lnTo>
                  <a:lnTo>
                    <a:pt x="198" y="744"/>
                  </a:lnTo>
                  <a:lnTo>
                    <a:pt x="210" y="750"/>
                  </a:lnTo>
                  <a:lnTo>
                    <a:pt x="228" y="762"/>
                  </a:lnTo>
                  <a:lnTo>
                    <a:pt x="240" y="774"/>
                  </a:lnTo>
                  <a:lnTo>
                    <a:pt x="258" y="780"/>
                  </a:lnTo>
                  <a:lnTo>
                    <a:pt x="270" y="792"/>
                  </a:lnTo>
                  <a:lnTo>
                    <a:pt x="288" y="804"/>
                  </a:lnTo>
                  <a:lnTo>
                    <a:pt x="306" y="810"/>
                  </a:lnTo>
                  <a:lnTo>
                    <a:pt x="318" y="822"/>
                  </a:lnTo>
                  <a:lnTo>
                    <a:pt x="336" y="828"/>
                  </a:lnTo>
                  <a:lnTo>
                    <a:pt x="354" y="840"/>
                  </a:lnTo>
                  <a:lnTo>
                    <a:pt x="372" y="846"/>
                  </a:lnTo>
                  <a:lnTo>
                    <a:pt x="390" y="858"/>
                  </a:lnTo>
                  <a:lnTo>
                    <a:pt x="408" y="864"/>
                  </a:lnTo>
                  <a:lnTo>
                    <a:pt x="426" y="876"/>
                  </a:lnTo>
                  <a:lnTo>
                    <a:pt x="450" y="882"/>
                  </a:lnTo>
                  <a:lnTo>
                    <a:pt x="468" y="894"/>
                  </a:lnTo>
                  <a:lnTo>
                    <a:pt x="486" y="900"/>
                  </a:lnTo>
                  <a:lnTo>
                    <a:pt x="504" y="906"/>
                  </a:lnTo>
                  <a:lnTo>
                    <a:pt x="528" y="918"/>
                  </a:lnTo>
                  <a:lnTo>
                    <a:pt x="546" y="924"/>
                  </a:lnTo>
                  <a:lnTo>
                    <a:pt x="570" y="930"/>
                  </a:lnTo>
                  <a:lnTo>
                    <a:pt x="594" y="942"/>
                  </a:lnTo>
                  <a:lnTo>
                    <a:pt x="612" y="948"/>
                  </a:lnTo>
                  <a:lnTo>
                    <a:pt x="636" y="954"/>
                  </a:lnTo>
                  <a:lnTo>
                    <a:pt x="660" y="960"/>
                  </a:lnTo>
                  <a:lnTo>
                    <a:pt x="678" y="966"/>
                  </a:lnTo>
                  <a:lnTo>
                    <a:pt x="702" y="972"/>
                  </a:lnTo>
                  <a:lnTo>
                    <a:pt x="726" y="984"/>
                  </a:lnTo>
                  <a:lnTo>
                    <a:pt x="750" y="990"/>
                  </a:lnTo>
                  <a:lnTo>
                    <a:pt x="774" y="996"/>
                  </a:lnTo>
                  <a:lnTo>
                    <a:pt x="798" y="1002"/>
                  </a:lnTo>
                  <a:lnTo>
                    <a:pt x="822" y="1008"/>
                  </a:lnTo>
                  <a:lnTo>
                    <a:pt x="846" y="1014"/>
                  </a:lnTo>
                  <a:lnTo>
                    <a:pt x="870" y="1014"/>
                  </a:lnTo>
                  <a:lnTo>
                    <a:pt x="894" y="1020"/>
                  </a:lnTo>
                  <a:lnTo>
                    <a:pt x="924" y="1026"/>
                  </a:lnTo>
                  <a:lnTo>
                    <a:pt x="948" y="1032"/>
                  </a:lnTo>
                  <a:lnTo>
                    <a:pt x="972" y="1038"/>
                  </a:lnTo>
                  <a:lnTo>
                    <a:pt x="996" y="1044"/>
                  </a:lnTo>
                  <a:lnTo>
                    <a:pt x="1026" y="1044"/>
                  </a:lnTo>
                  <a:lnTo>
                    <a:pt x="1050" y="1050"/>
                  </a:lnTo>
                  <a:lnTo>
                    <a:pt x="1074" y="1056"/>
                  </a:lnTo>
                  <a:lnTo>
                    <a:pt x="1104" y="1056"/>
                  </a:lnTo>
                  <a:lnTo>
                    <a:pt x="1128" y="1062"/>
                  </a:lnTo>
                  <a:lnTo>
                    <a:pt x="1158" y="1062"/>
                  </a:lnTo>
                  <a:lnTo>
                    <a:pt x="1182" y="1068"/>
                  </a:lnTo>
                  <a:lnTo>
                    <a:pt x="1212" y="1068"/>
                  </a:lnTo>
                  <a:lnTo>
                    <a:pt x="1236" y="1074"/>
                  </a:lnTo>
                  <a:lnTo>
                    <a:pt x="1266" y="1074"/>
                  </a:lnTo>
                  <a:lnTo>
                    <a:pt x="1290" y="1080"/>
                  </a:lnTo>
                  <a:lnTo>
                    <a:pt x="1320" y="1080"/>
                  </a:lnTo>
                  <a:lnTo>
                    <a:pt x="1350" y="1080"/>
                  </a:lnTo>
                  <a:lnTo>
                    <a:pt x="1374" y="1086"/>
                  </a:lnTo>
                  <a:lnTo>
                    <a:pt x="1404" y="1086"/>
                  </a:lnTo>
                  <a:lnTo>
                    <a:pt x="1428" y="1086"/>
                  </a:lnTo>
                  <a:lnTo>
                    <a:pt x="1458" y="1086"/>
                  </a:lnTo>
                  <a:lnTo>
                    <a:pt x="1488" y="1086"/>
                  </a:lnTo>
                  <a:lnTo>
                    <a:pt x="1512" y="1092"/>
                  </a:lnTo>
                  <a:lnTo>
                    <a:pt x="1542" y="1092"/>
                  </a:lnTo>
                  <a:lnTo>
                    <a:pt x="1572" y="1092"/>
                  </a:lnTo>
                  <a:lnTo>
                    <a:pt x="1596" y="1092"/>
                  </a:lnTo>
                  <a:lnTo>
                    <a:pt x="1626" y="1092"/>
                  </a:lnTo>
                  <a:lnTo>
                    <a:pt x="1656" y="1092"/>
                  </a:lnTo>
                  <a:lnTo>
                    <a:pt x="1680" y="1092"/>
                  </a:lnTo>
                  <a:lnTo>
                    <a:pt x="1710" y="1086"/>
                  </a:lnTo>
                  <a:lnTo>
                    <a:pt x="1734" y="1086"/>
                  </a:lnTo>
                  <a:lnTo>
                    <a:pt x="1764" y="1086"/>
                  </a:lnTo>
                  <a:lnTo>
                    <a:pt x="1794" y="1086"/>
                  </a:lnTo>
                  <a:lnTo>
                    <a:pt x="1818" y="1086"/>
                  </a:lnTo>
                  <a:lnTo>
                    <a:pt x="1848" y="1080"/>
                  </a:lnTo>
                  <a:lnTo>
                    <a:pt x="1878" y="1080"/>
                  </a:lnTo>
                  <a:lnTo>
                    <a:pt x="1902" y="1080"/>
                  </a:lnTo>
                  <a:lnTo>
                    <a:pt x="1932" y="1074"/>
                  </a:lnTo>
                  <a:lnTo>
                    <a:pt x="1956" y="1074"/>
                  </a:lnTo>
                  <a:lnTo>
                    <a:pt x="1986" y="1068"/>
                  </a:lnTo>
                  <a:lnTo>
                    <a:pt x="2010" y="1068"/>
                  </a:lnTo>
                  <a:lnTo>
                    <a:pt x="2040" y="1062"/>
                  </a:lnTo>
                  <a:lnTo>
                    <a:pt x="2064" y="1062"/>
                  </a:lnTo>
                  <a:lnTo>
                    <a:pt x="2094" y="1056"/>
                  </a:lnTo>
                  <a:lnTo>
                    <a:pt x="2118" y="1056"/>
                  </a:lnTo>
                  <a:lnTo>
                    <a:pt x="2142" y="1050"/>
                  </a:lnTo>
                  <a:lnTo>
                    <a:pt x="2172" y="1044"/>
                  </a:lnTo>
                  <a:lnTo>
                    <a:pt x="2196" y="1044"/>
                  </a:lnTo>
                  <a:lnTo>
                    <a:pt x="2220" y="1038"/>
                  </a:lnTo>
                  <a:lnTo>
                    <a:pt x="2250" y="1032"/>
                  </a:lnTo>
                  <a:lnTo>
                    <a:pt x="2274" y="1026"/>
                  </a:lnTo>
                  <a:lnTo>
                    <a:pt x="2298" y="1020"/>
                  </a:lnTo>
                  <a:lnTo>
                    <a:pt x="2322" y="1014"/>
                  </a:lnTo>
                  <a:lnTo>
                    <a:pt x="2346" y="1014"/>
                  </a:lnTo>
                  <a:lnTo>
                    <a:pt x="2370" y="1008"/>
                  </a:lnTo>
                  <a:lnTo>
                    <a:pt x="2400" y="1002"/>
                  </a:lnTo>
                  <a:lnTo>
                    <a:pt x="2424" y="996"/>
                  </a:lnTo>
                  <a:lnTo>
                    <a:pt x="2442" y="990"/>
                  </a:lnTo>
                  <a:lnTo>
                    <a:pt x="2466" y="984"/>
                  </a:lnTo>
                  <a:lnTo>
                    <a:pt x="2490" y="972"/>
                  </a:lnTo>
                  <a:lnTo>
                    <a:pt x="2514" y="966"/>
                  </a:lnTo>
                  <a:lnTo>
                    <a:pt x="2538" y="960"/>
                  </a:lnTo>
                  <a:lnTo>
                    <a:pt x="2562" y="954"/>
                  </a:lnTo>
                  <a:lnTo>
                    <a:pt x="2580" y="948"/>
                  </a:lnTo>
                  <a:lnTo>
                    <a:pt x="2604" y="942"/>
                  </a:lnTo>
                  <a:lnTo>
                    <a:pt x="2628" y="930"/>
                  </a:lnTo>
                  <a:lnTo>
                    <a:pt x="2646" y="924"/>
                  </a:lnTo>
                  <a:lnTo>
                    <a:pt x="2670" y="918"/>
                  </a:lnTo>
                  <a:lnTo>
                    <a:pt x="2688" y="906"/>
                  </a:lnTo>
                  <a:lnTo>
                    <a:pt x="2706" y="900"/>
                  </a:lnTo>
                  <a:lnTo>
                    <a:pt x="2730" y="894"/>
                  </a:lnTo>
                  <a:lnTo>
                    <a:pt x="2748" y="882"/>
                  </a:lnTo>
                  <a:lnTo>
                    <a:pt x="2766" y="876"/>
                  </a:lnTo>
                  <a:lnTo>
                    <a:pt x="2784" y="864"/>
                  </a:lnTo>
                  <a:lnTo>
                    <a:pt x="2802" y="858"/>
                  </a:lnTo>
                  <a:lnTo>
                    <a:pt x="2820" y="846"/>
                  </a:lnTo>
                  <a:lnTo>
                    <a:pt x="2838" y="840"/>
                  </a:lnTo>
                  <a:lnTo>
                    <a:pt x="2856" y="828"/>
                  </a:lnTo>
                  <a:lnTo>
                    <a:pt x="2874" y="822"/>
                  </a:lnTo>
                  <a:lnTo>
                    <a:pt x="2892" y="810"/>
                  </a:lnTo>
                  <a:lnTo>
                    <a:pt x="2910" y="804"/>
                  </a:lnTo>
                  <a:lnTo>
                    <a:pt x="2922" y="792"/>
                  </a:lnTo>
                  <a:lnTo>
                    <a:pt x="2940" y="780"/>
                  </a:lnTo>
                  <a:lnTo>
                    <a:pt x="2952" y="774"/>
                  </a:lnTo>
                  <a:lnTo>
                    <a:pt x="2970" y="762"/>
                  </a:lnTo>
                  <a:lnTo>
                    <a:pt x="2982" y="750"/>
                  </a:lnTo>
                  <a:lnTo>
                    <a:pt x="2994" y="744"/>
                  </a:lnTo>
                  <a:lnTo>
                    <a:pt x="3012" y="732"/>
                  </a:lnTo>
                  <a:lnTo>
                    <a:pt x="3024" y="720"/>
                  </a:lnTo>
                  <a:lnTo>
                    <a:pt x="3036" y="708"/>
                  </a:lnTo>
                  <a:lnTo>
                    <a:pt x="3048" y="702"/>
                  </a:lnTo>
                  <a:lnTo>
                    <a:pt x="3060" y="690"/>
                  </a:lnTo>
                  <a:lnTo>
                    <a:pt x="3072" y="678"/>
                  </a:lnTo>
                  <a:lnTo>
                    <a:pt x="3078" y="666"/>
                  </a:lnTo>
                  <a:lnTo>
                    <a:pt x="3090" y="654"/>
                  </a:lnTo>
                  <a:lnTo>
                    <a:pt x="3102" y="642"/>
                  </a:lnTo>
                  <a:lnTo>
                    <a:pt x="3108" y="636"/>
                  </a:lnTo>
                  <a:lnTo>
                    <a:pt x="3108" y="222"/>
                  </a:lnTo>
                  <a:close/>
                </a:path>
              </a:pathLst>
            </a:custGeom>
            <a:gradFill rotWithShape="true">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4" name="Freeform 16"/>
            <p:cNvSpPr/>
            <p:nvPr/>
          </p:nvSpPr>
          <p:spPr>
            <a:xfrm>
              <a:off x="3905" y="1503"/>
              <a:ext cx="5102" cy="1892"/>
            </a:xfrm>
            <a:custGeom>
              <a:avLst/>
              <a:gdLst/>
              <a:ahLst/>
              <a:cxnLst>
                <a:cxn ang="0">
                  <a:pos x="98882" y="23399"/>
                </a:cxn>
                <a:cxn ang="0">
                  <a:pos x="97531" y="24745"/>
                </a:cxn>
                <a:cxn ang="0">
                  <a:pos x="95779" y="26097"/>
                </a:cxn>
                <a:cxn ang="0">
                  <a:pos x="93875" y="27457"/>
                </a:cxn>
                <a:cxn ang="0">
                  <a:pos x="91746" y="28613"/>
                </a:cxn>
                <a:cxn ang="0">
                  <a:pos x="89428" y="29788"/>
                </a:cxn>
                <a:cxn ang="0">
                  <a:pos x="86924" y="30952"/>
                </a:cxn>
                <a:cxn ang="0">
                  <a:pos x="84424" y="31905"/>
                </a:cxn>
                <a:cxn ang="0">
                  <a:pos x="81527" y="32870"/>
                </a:cxn>
                <a:cxn ang="0">
                  <a:pos x="78449" y="33833"/>
                </a:cxn>
                <a:cxn ang="0">
                  <a:pos x="75361" y="34614"/>
                </a:cxn>
                <a:cxn ang="0">
                  <a:pos x="72282" y="35193"/>
                </a:cxn>
                <a:cxn ang="0">
                  <a:pos x="68805" y="35772"/>
                </a:cxn>
                <a:cxn ang="0">
                  <a:pos x="65536" y="36166"/>
                </a:cxn>
                <a:cxn ang="0">
                  <a:pos x="62074" y="36538"/>
                </a:cxn>
                <a:cxn ang="0">
                  <a:pos x="58382" y="36937"/>
                </a:cxn>
                <a:cxn ang="0">
                  <a:pos x="54927" y="36937"/>
                </a:cxn>
                <a:cxn ang="0">
                  <a:pos x="51265" y="37129"/>
                </a:cxn>
                <a:cxn ang="0">
                  <a:pos x="47803" y="36937"/>
                </a:cxn>
                <a:cxn ang="0">
                  <a:pos x="44143" y="36937"/>
                </a:cxn>
                <a:cxn ang="0">
                  <a:pos x="40658" y="36538"/>
                </a:cxn>
                <a:cxn ang="0">
                  <a:pos x="37205" y="36166"/>
                </a:cxn>
                <a:cxn ang="0">
                  <a:pos x="33738" y="35772"/>
                </a:cxn>
                <a:cxn ang="0">
                  <a:pos x="30448" y="35193"/>
                </a:cxn>
                <a:cxn ang="0">
                  <a:pos x="27179" y="34614"/>
                </a:cxn>
                <a:cxn ang="0">
                  <a:pos x="24097" y="33833"/>
                </a:cxn>
                <a:cxn ang="0">
                  <a:pos x="21198" y="32870"/>
                </a:cxn>
                <a:cxn ang="0">
                  <a:pos x="18322" y="31905"/>
                </a:cxn>
                <a:cxn ang="0">
                  <a:pos x="15611" y="30952"/>
                </a:cxn>
                <a:cxn ang="0">
                  <a:pos x="13116" y="29788"/>
                </a:cxn>
                <a:cxn ang="0">
                  <a:pos x="10798" y="28613"/>
                </a:cxn>
                <a:cxn ang="0">
                  <a:pos x="8661" y="27457"/>
                </a:cxn>
                <a:cxn ang="0">
                  <a:pos x="6745" y="26097"/>
                </a:cxn>
                <a:cxn ang="0">
                  <a:pos x="5207" y="24745"/>
                </a:cxn>
                <a:cxn ang="0">
                  <a:pos x="3659" y="23399"/>
                </a:cxn>
                <a:cxn ang="0">
                  <a:pos x="2503" y="22040"/>
                </a:cxn>
                <a:cxn ang="0">
                  <a:pos x="1550" y="20503"/>
                </a:cxn>
                <a:cxn ang="0">
                  <a:pos x="760" y="18959"/>
                </a:cxn>
                <a:cxn ang="0">
                  <a:pos x="192" y="17600"/>
                </a:cxn>
                <a:cxn ang="0">
                  <a:pos x="0" y="16049"/>
                </a:cxn>
                <a:cxn ang="0">
                  <a:pos x="0" y="14509"/>
                </a:cxn>
                <a:cxn ang="0">
                  <a:pos x="192" y="12950"/>
                </a:cxn>
                <a:cxn ang="0">
                  <a:pos x="760" y="11401"/>
                </a:cxn>
                <a:cxn ang="0">
                  <a:pos x="1550" y="9876"/>
                </a:cxn>
                <a:cxn ang="0">
                  <a:pos x="2503" y="8519"/>
                </a:cxn>
                <a:cxn ang="0">
                  <a:pos x="3659" y="6965"/>
                </a:cxn>
                <a:cxn ang="0">
                  <a:pos x="5207" y="5619"/>
                </a:cxn>
                <a:cxn ang="0">
                  <a:pos x="6745" y="4257"/>
                </a:cxn>
                <a:cxn ang="0">
                  <a:pos x="8661" y="3091"/>
                </a:cxn>
                <a:cxn ang="0">
                  <a:pos x="10798" y="1746"/>
                </a:cxn>
                <a:cxn ang="0">
                  <a:pos x="13116" y="580"/>
                </a:cxn>
                <a:cxn ang="0">
                  <a:pos x="99832" y="22428"/>
                </a:cxn>
              </a:cxnLst>
              <a:pathLst>
                <a:path w="3108" h="1152">
                  <a:moveTo>
                    <a:pt x="3108" y="696"/>
                  </a:moveTo>
                  <a:lnTo>
                    <a:pt x="3102" y="702"/>
                  </a:lnTo>
                  <a:lnTo>
                    <a:pt x="3090" y="714"/>
                  </a:lnTo>
                  <a:lnTo>
                    <a:pt x="3078" y="726"/>
                  </a:lnTo>
                  <a:lnTo>
                    <a:pt x="3072" y="738"/>
                  </a:lnTo>
                  <a:lnTo>
                    <a:pt x="3060" y="750"/>
                  </a:lnTo>
                  <a:lnTo>
                    <a:pt x="3048" y="762"/>
                  </a:lnTo>
                  <a:lnTo>
                    <a:pt x="3036" y="768"/>
                  </a:lnTo>
                  <a:lnTo>
                    <a:pt x="3024" y="780"/>
                  </a:lnTo>
                  <a:lnTo>
                    <a:pt x="3012" y="792"/>
                  </a:lnTo>
                  <a:lnTo>
                    <a:pt x="2994" y="804"/>
                  </a:lnTo>
                  <a:lnTo>
                    <a:pt x="2982" y="810"/>
                  </a:lnTo>
                  <a:lnTo>
                    <a:pt x="2970" y="822"/>
                  </a:lnTo>
                  <a:lnTo>
                    <a:pt x="2952" y="834"/>
                  </a:lnTo>
                  <a:lnTo>
                    <a:pt x="2940" y="840"/>
                  </a:lnTo>
                  <a:lnTo>
                    <a:pt x="2922" y="852"/>
                  </a:lnTo>
                  <a:lnTo>
                    <a:pt x="2910" y="864"/>
                  </a:lnTo>
                  <a:lnTo>
                    <a:pt x="2892" y="870"/>
                  </a:lnTo>
                  <a:lnTo>
                    <a:pt x="2874" y="882"/>
                  </a:lnTo>
                  <a:lnTo>
                    <a:pt x="2856" y="888"/>
                  </a:lnTo>
                  <a:lnTo>
                    <a:pt x="2838" y="900"/>
                  </a:lnTo>
                  <a:lnTo>
                    <a:pt x="2820" y="906"/>
                  </a:lnTo>
                  <a:lnTo>
                    <a:pt x="2802" y="918"/>
                  </a:lnTo>
                  <a:lnTo>
                    <a:pt x="2784" y="924"/>
                  </a:lnTo>
                  <a:lnTo>
                    <a:pt x="2766" y="936"/>
                  </a:lnTo>
                  <a:lnTo>
                    <a:pt x="2748" y="942"/>
                  </a:lnTo>
                  <a:lnTo>
                    <a:pt x="2730" y="954"/>
                  </a:lnTo>
                  <a:lnTo>
                    <a:pt x="2706" y="960"/>
                  </a:lnTo>
                  <a:lnTo>
                    <a:pt x="2688" y="966"/>
                  </a:lnTo>
                  <a:lnTo>
                    <a:pt x="2670" y="978"/>
                  </a:lnTo>
                  <a:lnTo>
                    <a:pt x="2646" y="984"/>
                  </a:lnTo>
                  <a:lnTo>
                    <a:pt x="2628" y="990"/>
                  </a:lnTo>
                  <a:lnTo>
                    <a:pt x="2604" y="1002"/>
                  </a:lnTo>
                  <a:lnTo>
                    <a:pt x="2580" y="1008"/>
                  </a:lnTo>
                  <a:lnTo>
                    <a:pt x="2562" y="1014"/>
                  </a:lnTo>
                  <a:lnTo>
                    <a:pt x="2538" y="1020"/>
                  </a:lnTo>
                  <a:lnTo>
                    <a:pt x="2514" y="1026"/>
                  </a:lnTo>
                  <a:lnTo>
                    <a:pt x="2490" y="1032"/>
                  </a:lnTo>
                  <a:lnTo>
                    <a:pt x="2466" y="1044"/>
                  </a:lnTo>
                  <a:lnTo>
                    <a:pt x="2442" y="1050"/>
                  </a:lnTo>
                  <a:lnTo>
                    <a:pt x="2424" y="1056"/>
                  </a:lnTo>
                  <a:lnTo>
                    <a:pt x="2400" y="1062"/>
                  </a:lnTo>
                  <a:lnTo>
                    <a:pt x="2370" y="1068"/>
                  </a:lnTo>
                  <a:lnTo>
                    <a:pt x="2346" y="1074"/>
                  </a:lnTo>
                  <a:lnTo>
                    <a:pt x="2322" y="1074"/>
                  </a:lnTo>
                  <a:lnTo>
                    <a:pt x="2298" y="1080"/>
                  </a:lnTo>
                  <a:lnTo>
                    <a:pt x="2274" y="1086"/>
                  </a:lnTo>
                  <a:lnTo>
                    <a:pt x="2250" y="1092"/>
                  </a:lnTo>
                  <a:lnTo>
                    <a:pt x="2220" y="1098"/>
                  </a:lnTo>
                  <a:lnTo>
                    <a:pt x="2196" y="1104"/>
                  </a:lnTo>
                  <a:lnTo>
                    <a:pt x="2172" y="1104"/>
                  </a:lnTo>
                  <a:lnTo>
                    <a:pt x="2142" y="1110"/>
                  </a:lnTo>
                  <a:lnTo>
                    <a:pt x="2118" y="1116"/>
                  </a:lnTo>
                  <a:lnTo>
                    <a:pt x="2094" y="1116"/>
                  </a:lnTo>
                  <a:lnTo>
                    <a:pt x="2064" y="1122"/>
                  </a:lnTo>
                  <a:lnTo>
                    <a:pt x="2040" y="1122"/>
                  </a:lnTo>
                  <a:lnTo>
                    <a:pt x="2010" y="1128"/>
                  </a:lnTo>
                  <a:lnTo>
                    <a:pt x="1986" y="1128"/>
                  </a:lnTo>
                  <a:lnTo>
                    <a:pt x="1956" y="1134"/>
                  </a:lnTo>
                  <a:lnTo>
                    <a:pt x="1932" y="1134"/>
                  </a:lnTo>
                  <a:lnTo>
                    <a:pt x="1902" y="1140"/>
                  </a:lnTo>
                  <a:lnTo>
                    <a:pt x="1878" y="1140"/>
                  </a:lnTo>
                  <a:lnTo>
                    <a:pt x="1848" y="1140"/>
                  </a:lnTo>
                  <a:lnTo>
                    <a:pt x="1818" y="1146"/>
                  </a:lnTo>
                  <a:lnTo>
                    <a:pt x="1794" y="1146"/>
                  </a:lnTo>
                  <a:lnTo>
                    <a:pt x="1764" y="1146"/>
                  </a:lnTo>
                  <a:lnTo>
                    <a:pt x="1734" y="1146"/>
                  </a:lnTo>
                  <a:lnTo>
                    <a:pt x="1710" y="1146"/>
                  </a:lnTo>
                  <a:lnTo>
                    <a:pt x="1680" y="1152"/>
                  </a:lnTo>
                  <a:lnTo>
                    <a:pt x="1656" y="1152"/>
                  </a:lnTo>
                  <a:lnTo>
                    <a:pt x="1626" y="1152"/>
                  </a:lnTo>
                  <a:lnTo>
                    <a:pt x="1596" y="1152"/>
                  </a:lnTo>
                  <a:lnTo>
                    <a:pt x="1572" y="1152"/>
                  </a:lnTo>
                  <a:lnTo>
                    <a:pt x="1542" y="1152"/>
                  </a:lnTo>
                  <a:lnTo>
                    <a:pt x="1512" y="1152"/>
                  </a:lnTo>
                  <a:lnTo>
                    <a:pt x="1488" y="1146"/>
                  </a:lnTo>
                  <a:lnTo>
                    <a:pt x="1458" y="1146"/>
                  </a:lnTo>
                  <a:lnTo>
                    <a:pt x="1428" y="1146"/>
                  </a:lnTo>
                  <a:lnTo>
                    <a:pt x="1404" y="1146"/>
                  </a:lnTo>
                  <a:lnTo>
                    <a:pt x="1374" y="1146"/>
                  </a:lnTo>
                  <a:lnTo>
                    <a:pt x="1350" y="1140"/>
                  </a:lnTo>
                  <a:lnTo>
                    <a:pt x="1320" y="1140"/>
                  </a:lnTo>
                  <a:lnTo>
                    <a:pt x="1290" y="1140"/>
                  </a:lnTo>
                  <a:lnTo>
                    <a:pt x="1266" y="1134"/>
                  </a:lnTo>
                  <a:lnTo>
                    <a:pt x="1236" y="1134"/>
                  </a:lnTo>
                  <a:lnTo>
                    <a:pt x="1212" y="1128"/>
                  </a:lnTo>
                  <a:lnTo>
                    <a:pt x="1182" y="1128"/>
                  </a:lnTo>
                  <a:lnTo>
                    <a:pt x="1158" y="1122"/>
                  </a:lnTo>
                  <a:lnTo>
                    <a:pt x="1128" y="1122"/>
                  </a:lnTo>
                  <a:lnTo>
                    <a:pt x="1104" y="1116"/>
                  </a:lnTo>
                  <a:lnTo>
                    <a:pt x="1074" y="1116"/>
                  </a:lnTo>
                  <a:lnTo>
                    <a:pt x="1050" y="1110"/>
                  </a:lnTo>
                  <a:lnTo>
                    <a:pt x="1026" y="1104"/>
                  </a:lnTo>
                  <a:lnTo>
                    <a:pt x="996" y="1104"/>
                  </a:lnTo>
                  <a:lnTo>
                    <a:pt x="972" y="1098"/>
                  </a:lnTo>
                  <a:lnTo>
                    <a:pt x="948" y="1092"/>
                  </a:lnTo>
                  <a:lnTo>
                    <a:pt x="924" y="1086"/>
                  </a:lnTo>
                  <a:lnTo>
                    <a:pt x="894" y="1080"/>
                  </a:lnTo>
                  <a:lnTo>
                    <a:pt x="870" y="1074"/>
                  </a:lnTo>
                  <a:lnTo>
                    <a:pt x="846" y="1074"/>
                  </a:lnTo>
                  <a:lnTo>
                    <a:pt x="822" y="1068"/>
                  </a:lnTo>
                  <a:lnTo>
                    <a:pt x="798" y="1062"/>
                  </a:lnTo>
                  <a:lnTo>
                    <a:pt x="774" y="1056"/>
                  </a:lnTo>
                  <a:lnTo>
                    <a:pt x="750" y="1050"/>
                  </a:lnTo>
                  <a:lnTo>
                    <a:pt x="726" y="1044"/>
                  </a:lnTo>
                  <a:lnTo>
                    <a:pt x="702" y="1032"/>
                  </a:lnTo>
                  <a:lnTo>
                    <a:pt x="678" y="1026"/>
                  </a:lnTo>
                  <a:lnTo>
                    <a:pt x="660" y="1020"/>
                  </a:lnTo>
                  <a:lnTo>
                    <a:pt x="636" y="1014"/>
                  </a:lnTo>
                  <a:lnTo>
                    <a:pt x="612" y="1008"/>
                  </a:lnTo>
                  <a:lnTo>
                    <a:pt x="594" y="1002"/>
                  </a:lnTo>
                  <a:lnTo>
                    <a:pt x="570" y="990"/>
                  </a:lnTo>
                  <a:lnTo>
                    <a:pt x="546" y="984"/>
                  </a:lnTo>
                  <a:lnTo>
                    <a:pt x="528" y="978"/>
                  </a:lnTo>
                  <a:lnTo>
                    <a:pt x="504" y="966"/>
                  </a:lnTo>
                  <a:lnTo>
                    <a:pt x="486" y="960"/>
                  </a:lnTo>
                  <a:lnTo>
                    <a:pt x="468" y="954"/>
                  </a:lnTo>
                  <a:lnTo>
                    <a:pt x="450" y="942"/>
                  </a:lnTo>
                  <a:lnTo>
                    <a:pt x="426" y="936"/>
                  </a:lnTo>
                  <a:lnTo>
                    <a:pt x="408" y="924"/>
                  </a:lnTo>
                  <a:lnTo>
                    <a:pt x="390" y="918"/>
                  </a:lnTo>
                  <a:lnTo>
                    <a:pt x="372" y="906"/>
                  </a:lnTo>
                  <a:lnTo>
                    <a:pt x="354" y="900"/>
                  </a:lnTo>
                  <a:lnTo>
                    <a:pt x="336" y="888"/>
                  </a:lnTo>
                  <a:lnTo>
                    <a:pt x="318" y="882"/>
                  </a:lnTo>
                  <a:lnTo>
                    <a:pt x="306" y="870"/>
                  </a:lnTo>
                  <a:lnTo>
                    <a:pt x="288" y="864"/>
                  </a:lnTo>
                  <a:lnTo>
                    <a:pt x="270" y="852"/>
                  </a:lnTo>
                  <a:lnTo>
                    <a:pt x="258" y="840"/>
                  </a:lnTo>
                  <a:lnTo>
                    <a:pt x="240" y="834"/>
                  </a:lnTo>
                  <a:lnTo>
                    <a:pt x="228" y="822"/>
                  </a:lnTo>
                  <a:lnTo>
                    <a:pt x="210" y="810"/>
                  </a:lnTo>
                  <a:lnTo>
                    <a:pt x="198" y="804"/>
                  </a:lnTo>
                  <a:lnTo>
                    <a:pt x="186" y="792"/>
                  </a:lnTo>
                  <a:lnTo>
                    <a:pt x="174" y="780"/>
                  </a:lnTo>
                  <a:lnTo>
                    <a:pt x="162" y="768"/>
                  </a:lnTo>
                  <a:lnTo>
                    <a:pt x="150" y="762"/>
                  </a:lnTo>
                  <a:lnTo>
                    <a:pt x="138" y="750"/>
                  </a:lnTo>
                  <a:lnTo>
                    <a:pt x="126" y="738"/>
                  </a:lnTo>
                  <a:lnTo>
                    <a:pt x="114" y="726"/>
                  </a:lnTo>
                  <a:lnTo>
                    <a:pt x="102" y="714"/>
                  </a:lnTo>
                  <a:lnTo>
                    <a:pt x="96" y="702"/>
                  </a:lnTo>
                  <a:lnTo>
                    <a:pt x="84" y="696"/>
                  </a:lnTo>
                  <a:lnTo>
                    <a:pt x="78" y="684"/>
                  </a:lnTo>
                  <a:lnTo>
                    <a:pt x="66" y="672"/>
                  </a:lnTo>
                  <a:lnTo>
                    <a:pt x="60" y="660"/>
                  </a:lnTo>
                  <a:lnTo>
                    <a:pt x="54" y="648"/>
                  </a:lnTo>
                  <a:lnTo>
                    <a:pt x="48" y="636"/>
                  </a:lnTo>
                  <a:lnTo>
                    <a:pt x="42" y="624"/>
                  </a:lnTo>
                  <a:lnTo>
                    <a:pt x="36" y="612"/>
                  </a:lnTo>
                  <a:lnTo>
                    <a:pt x="30" y="600"/>
                  </a:lnTo>
                  <a:lnTo>
                    <a:pt x="24" y="588"/>
                  </a:lnTo>
                  <a:lnTo>
                    <a:pt x="18" y="576"/>
                  </a:lnTo>
                  <a:lnTo>
                    <a:pt x="12" y="564"/>
                  </a:lnTo>
                  <a:lnTo>
                    <a:pt x="12" y="558"/>
                  </a:lnTo>
                  <a:lnTo>
                    <a:pt x="6" y="546"/>
                  </a:lnTo>
                  <a:lnTo>
                    <a:pt x="6" y="534"/>
                  </a:lnTo>
                  <a:lnTo>
                    <a:pt x="0" y="522"/>
                  </a:lnTo>
                  <a:lnTo>
                    <a:pt x="0" y="510"/>
                  </a:lnTo>
                  <a:lnTo>
                    <a:pt x="0" y="498"/>
                  </a:lnTo>
                  <a:lnTo>
                    <a:pt x="0" y="486"/>
                  </a:lnTo>
                  <a:lnTo>
                    <a:pt x="0" y="474"/>
                  </a:lnTo>
                  <a:lnTo>
                    <a:pt x="0" y="462"/>
                  </a:lnTo>
                  <a:lnTo>
                    <a:pt x="0" y="450"/>
                  </a:lnTo>
                  <a:lnTo>
                    <a:pt x="0" y="438"/>
                  </a:lnTo>
                  <a:lnTo>
                    <a:pt x="0" y="426"/>
                  </a:lnTo>
                  <a:lnTo>
                    <a:pt x="6" y="414"/>
                  </a:lnTo>
                  <a:lnTo>
                    <a:pt x="6" y="402"/>
                  </a:lnTo>
                  <a:lnTo>
                    <a:pt x="12" y="390"/>
                  </a:lnTo>
                  <a:lnTo>
                    <a:pt x="12" y="378"/>
                  </a:lnTo>
                  <a:lnTo>
                    <a:pt x="18" y="366"/>
                  </a:lnTo>
                  <a:lnTo>
                    <a:pt x="24" y="354"/>
                  </a:lnTo>
                  <a:lnTo>
                    <a:pt x="30" y="342"/>
                  </a:lnTo>
                  <a:lnTo>
                    <a:pt x="36" y="330"/>
                  </a:lnTo>
                  <a:lnTo>
                    <a:pt x="42" y="318"/>
                  </a:lnTo>
                  <a:lnTo>
                    <a:pt x="48" y="306"/>
                  </a:lnTo>
                  <a:lnTo>
                    <a:pt x="54" y="300"/>
                  </a:lnTo>
                  <a:lnTo>
                    <a:pt x="60" y="288"/>
                  </a:lnTo>
                  <a:lnTo>
                    <a:pt x="66" y="276"/>
                  </a:lnTo>
                  <a:lnTo>
                    <a:pt x="78" y="264"/>
                  </a:lnTo>
                  <a:lnTo>
                    <a:pt x="84" y="252"/>
                  </a:lnTo>
                  <a:lnTo>
                    <a:pt x="96" y="240"/>
                  </a:lnTo>
                  <a:lnTo>
                    <a:pt x="102" y="228"/>
                  </a:lnTo>
                  <a:lnTo>
                    <a:pt x="114" y="216"/>
                  </a:lnTo>
                  <a:lnTo>
                    <a:pt x="126" y="210"/>
                  </a:lnTo>
                  <a:lnTo>
                    <a:pt x="138" y="198"/>
                  </a:lnTo>
                  <a:lnTo>
                    <a:pt x="150" y="186"/>
                  </a:lnTo>
                  <a:lnTo>
                    <a:pt x="162" y="174"/>
                  </a:lnTo>
                  <a:lnTo>
                    <a:pt x="174" y="162"/>
                  </a:lnTo>
                  <a:lnTo>
                    <a:pt x="186" y="156"/>
                  </a:lnTo>
                  <a:lnTo>
                    <a:pt x="198" y="144"/>
                  </a:lnTo>
                  <a:lnTo>
                    <a:pt x="210" y="132"/>
                  </a:lnTo>
                  <a:lnTo>
                    <a:pt x="228" y="126"/>
                  </a:lnTo>
                  <a:lnTo>
                    <a:pt x="240" y="114"/>
                  </a:lnTo>
                  <a:lnTo>
                    <a:pt x="258" y="102"/>
                  </a:lnTo>
                  <a:lnTo>
                    <a:pt x="270" y="96"/>
                  </a:lnTo>
                  <a:lnTo>
                    <a:pt x="288" y="84"/>
                  </a:lnTo>
                  <a:lnTo>
                    <a:pt x="306" y="72"/>
                  </a:lnTo>
                  <a:lnTo>
                    <a:pt x="318" y="66"/>
                  </a:lnTo>
                  <a:lnTo>
                    <a:pt x="336" y="54"/>
                  </a:lnTo>
                  <a:lnTo>
                    <a:pt x="354" y="48"/>
                  </a:lnTo>
                  <a:lnTo>
                    <a:pt x="372" y="36"/>
                  </a:lnTo>
                  <a:lnTo>
                    <a:pt x="390" y="30"/>
                  </a:lnTo>
                  <a:lnTo>
                    <a:pt x="408" y="18"/>
                  </a:lnTo>
                  <a:lnTo>
                    <a:pt x="426" y="12"/>
                  </a:lnTo>
                  <a:lnTo>
                    <a:pt x="450" y="0"/>
                  </a:lnTo>
                  <a:lnTo>
                    <a:pt x="1596" y="474"/>
                  </a:lnTo>
                  <a:lnTo>
                    <a:pt x="3108" y="696"/>
                  </a:lnTo>
                  <a:close/>
                </a:path>
              </a:pathLst>
            </a:custGeom>
            <a:gradFill rotWithShape="false">
              <a:gsLst>
                <a:gs pos="0">
                  <a:srgbClr val="FF6600"/>
                </a:gs>
                <a:gs pos="100000">
                  <a:srgbClr val="762F00"/>
                </a:gs>
              </a:gsLst>
              <a:lin ang="1890000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7605" name="Oval 17"/>
            <p:cNvSpPr/>
            <p:nvPr/>
          </p:nvSpPr>
          <p:spPr>
            <a:xfrm>
              <a:off x="5120" y="1818"/>
              <a:ext cx="2775" cy="827"/>
            </a:xfrm>
            <a:prstGeom prst="ellipse">
              <a:avLst/>
            </a:prstGeom>
            <a:gradFill rotWithShape="true">
              <a:gsLst>
                <a:gs pos="0">
                  <a:srgbClr val="FFFFFF">
                    <a:alpha val="100000"/>
                  </a:srgbClr>
                </a:gs>
                <a:gs pos="7001">
                  <a:srgbClr val="E6E6E6">
                    <a:alpha val="100000"/>
                  </a:srgbClr>
                </a:gs>
                <a:gs pos="32001">
                  <a:srgbClr val="7D8496">
                    <a:alpha val="100000"/>
                  </a:srgbClr>
                </a:gs>
                <a:gs pos="47000">
                  <a:srgbClr val="E6E6E6">
                    <a:alpha val="100000"/>
                  </a:srgbClr>
                </a:gs>
                <a:gs pos="85001">
                  <a:srgbClr val="7D8496">
                    <a:alpha val="100000"/>
                  </a:srgbClr>
                </a:gs>
                <a:gs pos="100000">
                  <a:srgbClr val="E6E6E6">
                    <a:alpha val="100000"/>
                  </a:srgbClr>
                </a:gs>
              </a:gsLst>
              <a:lin ang="0" scaled="true"/>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606" name="Oval 18"/>
            <p:cNvSpPr/>
            <p:nvPr/>
          </p:nvSpPr>
          <p:spPr>
            <a:xfrm>
              <a:off x="5345" y="2103"/>
              <a:ext cx="2280" cy="572"/>
            </a:xfrm>
            <a:prstGeom prst="ellipse">
              <a:avLst/>
            </a:prstGeom>
            <a:gradFill rotWithShape="true">
              <a:gsLst>
                <a:gs pos="0">
                  <a:srgbClr val="CC3300"/>
                </a:gs>
                <a:gs pos="100000">
                  <a:srgbClr val="5E1800"/>
                </a:gs>
              </a:gsLst>
              <a:lin ang="18900000" scaled="true"/>
              <a:tileRect/>
            </a:gradFill>
            <a:ln w="9525">
              <a:noFill/>
            </a:ln>
          </p:spPr>
          <p:txBody>
            <a:bodyPr wrap="none" anchor="ctr" anchorCtr="false"/>
            <a:p>
              <a:pPr eaLnBrk="0" hangingPunct="0">
                <a:spcBef>
                  <a:spcPct val="20000"/>
                </a:spcBef>
                <a:buClr>
                  <a:schemeClr val="hlink"/>
                </a:buClr>
                <a:buFont typeface="Wingdings" panose="05000000000000000000" pitchFamily="2" charset="2"/>
                <a:buChar char="v"/>
              </a:pPr>
              <a:endParaRPr lang="zh-CN" altLang="zh-CN" dirty="0">
                <a:latin typeface="微软雅黑" panose="020B0503020204020204" charset="-122"/>
                <a:ea typeface="微软雅黑" panose="020B0503020204020204" charset="-122"/>
              </a:endParaRPr>
            </a:p>
          </p:txBody>
        </p:sp>
        <p:sp>
          <p:nvSpPr>
            <p:cNvPr id="67607" name="Text Box 24"/>
            <p:cNvSpPr txBox="true"/>
            <p:nvPr/>
          </p:nvSpPr>
          <p:spPr>
            <a:xfrm>
              <a:off x="5867" y="2738"/>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55%</a:t>
              </a:r>
              <a:endParaRPr lang="en-US" altLang="zh-CN" sz="1400" b="1" dirty="0">
                <a:solidFill>
                  <a:srgbClr val="FFFFFF"/>
                </a:solidFill>
                <a:latin typeface="微软雅黑" panose="020B0503020204020204" charset="-122"/>
                <a:ea typeface="微软雅黑" panose="020B0503020204020204" charset="-122"/>
              </a:endParaRPr>
            </a:p>
          </p:txBody>
        </p:sp>
        <p:sp>
          <p:nvSpPr>
            <p:cNvPr id="67608" name="Text Box 25"/>
            <p:cNvSpPr txBox="true"/>
            <p:nvPr/>
          </p:nvSpPr>
          <p:spPr>
            <a:xfrm>
              <a:off x="5345" y="127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15%</a:t>
              </a:r>
              <a:endParaRPr lang="en-US" altLang="zh-CN" sz="1400" b="1" dirty="0">
                <a:solidFill>
                  <a:srgbClr val="FFFFFF"/>
                </a:solidFill>
                <a:latin typeface="微软雅黑" panose="020B0503020204020204" charset="-122"/>
                <a:ea typeface="微软雅黑" panose="020B0503020204020204" charset="-122"/>
              </a:endParaRPr>
            </a:p>
          </p:txBody>
        </p:sp>
        <p:sp>
          <p:nvSpPr>
            <p:cNvPr id="67609" name="Text Box 26"/>
            <p:cNvSpPr txBox="true"/>
            <p:nvPr/>
          </p:nvSpPr>
          <p:spPr>
            <a:xfrm>
              <a:off x="6717" y="127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20%</a:t>
              </a:r>
              <a:endParaRPr lang="en-US" altLang="zh-CN" sz="1400" b="1" dirty="0">
                <a:solidFill>
                  <a:srgbClr val="FFFFFF"/>
                </a:solidFill>
                <a:latin typeface="微软雅黑" panose="020B0503020204020204" charset="-122"/>
                <a:ea typeface="微软雅黑" panose="020B0503020204020204" charset="-122"/>
              </a:endParaRPr>
            </a:p>
          </p:txBody>
        </p:sp>
        <p:sp>
          <p:nvSpPr>
            <p:cNvPr id="67610" name="Text Box 27"/>
            <p:cNvSpPr txBox="true"/>
            <p:nvPr/>
          </p:nvSpPr>
          <p:spPr>
            <a:xfrm>
              <a:off x="7992" y="1863"/>
              <a:ext cx="850" cy="641"/>
            </a:xfrm>
            <a:prstGeom prst="rect">
              <a:avLst/>
            </a:prstGeom>
            <a:noFill/>
            <a:ln w="9525">
              <a:noFill/>
            </a:ln>
          </p:spPr>
          <p:txBody>
            <a:bodyPr wrap="square" anchor="t" anchorCtr="false">
              <a:spAutoFit/>
            </a:bodyPr>
            <a:p>
              <a:pPr eaLnBrk="0" latinLnBrk="1" hangingPunct="0">
                <a:spcBef>
                  <a:spcPct val="20000"/>
                </a:spcBef>
                <a:buClr>
                  <a:schemeClr val="hlink"/>
                </a:buClr>
                <a:buFont typeface="Wingdings" panose="05000000000000000000" pitchFamily="2" charset="2"/>
                <a:buChar char="v"/>
              </a:pPr>
              <a:r>
                <a:rPr lang="en-US" altLang="zh-CN" sz="1400" b="1" dirty="0">
                  <a:solidFill>
                    <a:srgbClr val="FFFFFF"/>
                  </a:solidFill>
                  <a:latin typeface="微软雅黑" panose="020B0503020204020204" charset="-122"/>
                  <a:ea typeface="微软雅黑" panose="020B0503020204020204" charset="-122"/>
                </a:rPr>
                <a:t>10%</a:t>
              </a:r>
              <a:endParaRPr lang="en-US" altLang="zh-CN" sz="1400" b="1" dirty="0">
                <a:solidFill>
                  <a:srgbClr val="FFFFFF"/>
                </a:solidFill>
                <a:latin typeface="微软雅黑" panose="020B0503020204020204" charset="-122"/>
                <a:ea typeface="微软雅黑" panose="020B0503020204020204" charset="-122"/>
              </a:endParaRPr>
            </a:p>
          </p:txBody>
        </p:sp>
        <p:sp>
          <p:nvSpPr>
            <p:cNvPr id="67611" name="Text Box 29"/>
            <p:cNvSpPr txBox="true"/>
            <p:nvPr/>
          </p:nvSpPr>
          <p:spPr>
            <a:xfrm rot="1681371">
              <a:off x="66" y="1923"/>
              <a:ext cx="4708" cy="1269"/>
            </a:xfrm>
            <a:prstGeom prst="rect">
              <a:avLst/>
            </a:prstGeom>
            <a:noFill/>
            <a:ln w="9525">
              <a:noFill/>
            </a:ln>
          </p:spPr>
          <p:txBody>
            <a:bodyPr wrap="square" anchor="t" anchorCtr="false">
              <a:spAutoFit/>
            </a:bodyPr>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《科技进步法》 </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《反不正当竞争法》</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eaLnBrk="0" latinLnBrk="1" hangingPunct="0">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cs typeface="微软雅黑" panose="020B0503020204020204" charset="-122"/>
                </a:rPr>
                <a:t>《消费者权益保护法》</a:t>
              </a:r>
              <a:endParaRPr lang="ko-KR"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7612" name="Text Box 30"/>
            <p:cNvSpPr txBox="true"/>
            <p:nvPr/>
          </p:nvSpPr>
          <p:spPr>
            <a:xfrm rot="-289519">
              <a:off x="5728" y="3893"/>
              <a:ext cx="4224" cy="1020"/>
            </a:xfrm>
            <a:prstGeom prst="rect">
              <a:avLst/>
            </a:prstGeom>
            <a:noFill/>
            <a:ln w="9525">
              <a:noFill/>
            </a:ln>
          </p:spPr>
          <p:txBody>
            <a:bodyPr wrap="square" anchor="t" anchorCtr="false">
              <a:spAutoFit/>
            </a:bodyPr>
            <a:p>
              <a:pPr eaLnBrk="0" fontAlgn="t" latinLnBrk="1" hangingPunct="0">
                <a:lnSpc>
                  <a:spcPct val="110000"/>
                </a:lnSpc>
                <a:spcBef>
                  <a:spcPct val="20000"/>
                </a:spcBef>
                <a:buClr>
                  <a:schemeClr val="hlink"/>
                </a:buClr>
              </a:pPr>
              <a:r>
                <a:rPr lang="zh-CN" altLang="zh-CN" sz="2000" b="1" dirty="0">
                  <a:solidFill>
                    <a:srgbClr val="00B050"/>
                  </a:solidFill>
                  <a:latin typeface="微软雅黑" panose="020B0503020204020204" charset="-122"/>
                  <a:ea typeface="微软雅黑" panose="020B0503020204020204" charset="-122"/>
                </a:rPr>
                <a:t>《合同法》</a:t>
              </a:r>
              <a:endParaRPr lang="en-US" altLang="zh-CN" sz="2000" b="1" dirty="0">
                <a:solidFill>
                  <a:srgbClr val="00B050"/>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rgbClr val="00B050"/>
                  </a:solidFill>
                  <a:latin typeface="微软雅黑" panose="020B0503020204020204" charset="-122"/>
                  <a:ea typeface="微软雅黑" panose="020B0503020204020204" charset="-122"/>
                </a:rPr>
                <a:t>《认证认可条例》</a:t>
              </a:r>
              <a:endParaRPr lang="en-US" altLang="zh-CN" sz="2000" b="1" dirty="0">
                <a:solidFill>
                  <a:srgbClr val="00B050"/>
                </a:solidFill>
                <a:latin typeface="微软雅黑" panose="020B0503020204020204" charset="-122"/>
                <a:ea typeface="微软雅黑" panose="020B0503020204020204" charset="-122"/>
              </a:endParaRPr>
            </a:p>
          </p:txBody>
        </p:sp>
        <p:sp>
          <p:nvSpPr>
            <p:cNvPr id="67613" name="Rectangle 31"/>
            <p:cNvSpPr/>
            <p:nvPr/>
          </p:nvSpPr>
          <p:spPr>
            <a:xfrm rot="-994840">
              <a:off x="9195" y="1514"/>
              <a:ext cx="3741" cy="1330"/>
            </a:xfrm>
            <a:prstGeom prst="rect">
              <a:avLst/>
            </a:prstGeom>
            <a:noFill/>
            <a:ln w="9525">
              <a:noFill/>
            </a:ln>
          </p:spPr>
          <p:txBody>
            <a:bodyPr wrap="none" anchor="t" anchorCtr="false"/>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《合伙企业法》</a:t>
              </a:r>
              <a:endParaRPr lang="en-US" altLang="zh-CN" sz="2000" b="1" dirty="0">
                <a:solidFill>
                  <a:srgbClr val="000000"/>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《证券法》</a:t>
              </a:r>
              <a:endParaRPr lang="en-US" altLang="zh-CN" sz="2000" b="1" dirty="0">
                <a:solidFill>
                  <a:srgbClr val="000000"/>
                </a:solidFill>
                <a:latin typeface="微软雅黑" panose="020B0503020204020204" charset="-122"/>
                <a:ea typeface="微软雅黑" panose="020B0503020204020204" charset="-122"/>
              </a:endParaRPr>
            </a:p>
            <a:p>
              <a:pPr eaLnBrk="0" fontAlgn="t" latinLnBrk="1" hangingPunct="0">
                <a:lnSpc>
                  <a:spcPct val="110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《证券投资基金法》</a:t>
              </a:r>
              <a:endParaRPr lang="ko-KR" altLang="en-US" sz="2000" b="1" dirty="0">
                <a:solidFill>
                  <a:srgbClr val="000000"/>
                </a:solidFill>
                <a:latin typeface="微软雅黑" panose="020B0503020204020204" charset="-122"/>
                <a:ea typeface="微软雅黑" panose="020B0503020204020204" charset="-122"/>
              </a:endParaRPr>
            </a:p>
          </p:txBody>
        </p:sp>
        <p:sp>
          <p:nvSpPr>
            <p:cNvPr id="67614" name="Rectangle 32"/>
            <p:cNvSpPr/>
            <p:nvPr/>
          </p:nvSpPr>
          <p:spPr>
            <a:xfrm rot="1043648">
              <a:off x="6737" y="-5"/>
              <a:ext cx="4360" cy="1323"/>
            </a:xfrm>
            <a:prstGeom prst="rect">
              <a:avLst/>
            </a:prstGeom>
            <a:noFill/>
            <a:ln w="9525">
              <a:noFill/>
            </a:ln>
          </p:spPr>
          <p:txBody>
            <a:bodyPr anchor="t" anchorCtr="false">
              <a:spAutoFit/>
            </a:bodyPr>
            <a:p>
              <a:pPr algn="ctr" eaLnBrk="0" latinLnBrk="1" hangingPunct="0">
                <a:spcBef>
                  <a:spcPct val="20000"/>
                </a:spcBef>
                <a:buClr>
                  <a:schemeClr val="hlink"/>
                </a:buClr>
              </a:pPr>
              <a:r>
                <a:rPr lang="zh-CN" altLang="zh-CN" sz="1600" b="1" dirty="0">
                  <a:solidFill>
                    <a:srgbClr val="000000"/>
                  </a:solidFill>
                  <a:latin typeface="微软雅黑" panose="020B0503020204020204" charset="-122"/>
                  <a:ea typeface="微软雅黑" panose="020B0503020204020204" charset="-122"/>
                </a:rPr>
                <a:t>《</a:t>
              </a:r>
              <a:r>
                <a:rPr lang="zh-CN" altLang="zh-CN" sz="2000" b="1" dirty="0">
                  <a:solidFill>
                    <a:srgbClr val="000000"/>
                  </a:solidFill>
                  <a:latin typeface="微软雅黑" panose="020B0503020204020204" charset="-122"/>
                  <a:ea typeface="微软雅黑" panose="020B0503020204020204" charset="-122"/>
                </a:rPr>
                <a:t>担保法》</a:t>
              </a:r>
              <a:endParaRPr lang="en-US" altLang="zh-CN" sz="2000" b="1" dirty="0">
                <a:solidFill>
                  <a:srgbClr val="000000"/>
                </a:solidFill>
                <a:latin typeface="微软雅黑" panose="020B0503020204020204" charset="-122"/>
                <a:ea typeface="微软雅黑" panose="020B0503020204020204" charset="-122"/>
              </a:endParaRPr>
            </a:p>
            <a:p>
              <a:pPr algn="ct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《外汇管理条例》《拍卖法》</a:t>
              </a:r>
              <a:endParaRPr lang="ko-KR" altLang="en-US" sz="2000" b="1" dirty="0">
                <a:solidFill>
                  <a:srgbClr val="000000"/>
                </a:solidFill>
                <a:latin typeface="微软雅黑" panose="020B0503020204020204" charset="-122"/>
                <a:ea typeface="微软雅黑" panose="020B0503020204020204" charset="-122"/>
              </a:endParaRPr>
            </a:p>
          </p:txBody>
        </p:sp>
        <p:sp>
          <p:nvSpPr>
            <p:cNvPr id="67615" name="Rectangle 33"/>
            <p:cNvSpPr/>
            <p:nvPr/>
          </p:nvSpPr>
          <p:spPr>
            <a:xfrm rot="-965382">
              <a:off x="3595" y="186"/>
              <a:ext cx="2786" cy="944"/>
            </a:xfrm>
            <a:prstGeom prst="rect">
              <a:avLst/>
            </a:prstGeom>
            <a:noFill/>
            <a:ln w="9525">
              <a:noFill/>
            </a:ln>
          </p:spPr>
          <p:txBody>
            <a:bodyPr wrap="square" anchor="t" anchorCtr="false">
              <a:spAutoFit/>
            </a:bodyPr>
            <a:p>
              <a:pP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《广告法》</a:t>
              </a:r>
              <a:endParaRPr lang="en-US" altLang="zh-CN" sz="2000" b="1" dirty="0">
                <a:solidFill>
                  <a:srgbClr val="000000"/>
                </a:solidFill>
                <a:latin typeface="微软雅黑" panose="020B0503020204020204" charset="-122"/>
                <a:ea typeface="微软雅黑" panose="020B0503020204020204" charset="-122"/>
              </a:endParaRPr>
            </a:p>
            <a:p>
              <a:pPr eaLnBrk="0" latinLnBrk="1" hangingPunct="0">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《票据法》</a:t>
              </a:r>
              <a:endParaRPr lang="en-US" altLang="zh-CN" sz="2000" dirty="0">
                <a:latin typeface="微软雅黑" panose="020B0503020204020204" charset="-122"/>
                <a:ea typeface="微软雅黑" panose="020B0503020204020204" charset="-122"/>
              </a:endParaRPr>
            </a:p>
          </p:txBody>
        </p:sp>
      </p:grpSp>
      <p:sp>
        <p:nvSpPr>
          <p:cNvPr id="67616" name="矩形 33"/>
          <p:cNvSpPr/>
          <p:nvPr/>
        </p:nvSpPr>
        <p:spPr>
          <a:xfrm>
            <a:off x="948373" y="994728"/>
            <a:ext cx="8362950" cy="368300"/>
          </a:xfrm>
          <a:prstGeom prst="rect">
            <a:avLst/>
          </a:prstGeom>
          <a:noFill/>
          <a:ln w="9525">
            <a:noFill/>
          </a:ln>
        </p:spPr>
        <p:txBody>
          <a:bodyPr anchor="t" anchorCtr="false">
            <a:spAutoFit/>
          </a:bodyPr>
          <a:p>
            <a:pPr>
              <a:spcBef>
                <a:spcPct val="20000"/>
              </a:spcBef>
              <a:buClr>
                <a:schemeClr val="hlink"/>
              </a:buClr>
            </a:pPr>
            <a:r>
              <a:rPr lang="en-US"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年代</a:t>
            </a:r>
            <a:r>
              <a:rPr lang="zh-CN" altLang="zh-CN" dirty="0">
                <a:solidFill>
                  <a:srgbClr val="000000"/>
                </a:solidFill>
                <a:latin typeface="微软雅黑" panose="020B0503020204020204" charset="-122"/>
                <a:ea typeface="微软雅黑" panose="020B0503020204020204" charset="-122"/>
                <a:cs typeface="微软雅黑" panose="020B0503020204020204" charset="-122"/>
              </a:rPr>
              <a:t>又</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有</a:t>
            </a:r>
            <a:r>
              <a:rPr lang="zh-CN" altLang="zh-CN" dirty="0">
                <a:solidFill>
                  <a:srgbClr val="000000"/>
                </a:solidFill>
                <a:latin typeface="微软雅黑" panose="020B0503020204020204" charset="-122"/>
                <a:ea typeface="微软雅黑" panose="020B0503020204020204" charset="-122"/>
                <a:cs typeface="微软雅黑" panose="020B0503020204020204" charset="-122"/>
              </a:rPr>
              <a:t>一系列的立法</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488" y="1056640"/>
            <a:ext cx="8715375" cy="5304790"/>
            <a:chOff x="523" y="1716"/>
            <a:chExt cx="13725" cy="8354"/>
          </a:xfrm>
        </p:grpSpPr>
        <p:grpSp>
          <p:nvGrpSpPr>
            <p:cNvPr id="68613" name="组合 6"/>
            <p:cNvGrpSpPr/>
            <p:nvPr/>
          </p:nvGrpSpPr>
          <p:grpSpPr>
            <a:xfrm>
              <a:off x="523" y="2993"/>
              <a:ext cx="13725" cy="7077"/>
              <a:chOff x="1238250" y="1831975"/>
              <a:chExt cx="7471434" cy="3175000"/>
            </a:xfrm>
          </p:grpSpPr>
          <p:grpSp>
            <p:nvGrpSpPr>
              <p:cNvPr id="68614" name="Group 3"/>
              <p:cNvGrpSpPr/>
              <p:nvPr/>
            </p:nvGrpSpPr>
            <p:grpSpPr>
              <a:xfrm>
                <a:off x="1238250" y="1831975"/>
                <a:ext cx="2344208" cy="3165475"/>
                <a:chOff x="720" y="1296"/>
                <a:chExt cx="1363" cy="1994"/>
              </a:xfrm>
            </p:grpSpPr>
            <p:sp>
              <p:nvSpPr>
                <p:cNvPr id="68615" name="AutoShape 4"/>
                <p:cNvSpPr/>
                <p:nvPr/>
              </p:nvSpPr>
              <p:spPr>
                <a:xfrm>
                  <a:off x="720" y="1490"/>
                  <a:ext cx="1363" cy="1800"/>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6" name="AutoShape 5"/>
                <p:cNvSpPr/>
                <p:nvPr/>
              </p:nvSpPr>
              <p:spPr>
                <a:xfrm>
                  <a:off x="741" y="1495"/>
                  <a:ext cx="1322" cy="1766"/>
                </a:xfrm>
                <a:prstGeom prst="roundRect">
                  <a:avLst>
                    <a:gd name="adj" fmla="val 16667"/>
                  </a:avLst>
                </a:prstGeom>
                <a:solidFill>
                  <a:srgbClr val="3CA1E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7" name="AutoShape 6"/>
                <p:cNvSpPr/>
                <p:nvPr/>
              </p:nvSpPr>
              <p:spPr>
                <a:xfrm>
                  <a:off x="752" y="2795"/>
                  <a:ext cx="1304" cy="447"/>
                </a:xfrm>
                <a:prstGeom prst="roundRect">
                  <a:avLst>
                    <a:gd name="adj" fmla="val 50000"/>
                  </a:avLst>
                </a:prstGeom>
                <a:gradFill rotWithShape="true">
                  <a:gsLst>
                    <a:gs pos="0">
                      <a:srgbClr val="3CA1E6">
                        <a:alpha val="0"/>
                      </a:srgbClr>
                    </a:gs>
                    <a:gs pos="100000">
                      <a:srgbClr val="9BCFF2"/>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18" name="AutoShape 7"/>
                <p:cNvSpPr/>
                <p:nvPr/>
              </p:nvSpPr>
              <p:spPr>
                <a:xfrm>
                  <a:off x="752" y="1509"/>
                  <a:ext cx="1304" cy="446"/>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68619" name="Group 10"/>
                <p:cNvGrpSpPr/>
                <p:nvPr/>
              </p:nvGrpSpPr>
              <p:grpSpPr>
                <a:xfrm>
                  <a:off x="1189" y="1296"/>
                  <a:ext cx="405" cy="405"/>
                  <a:chOff x="1289" y="582"/>
                  <a:chExt cx="668" cy="668"/>
                </a:xfrm>
              </p:grpSpPr>
              <p:sp>
                <p:nvSpPr>
                  <p:cNvPr id="68620" name="Oval 11"/>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1" name="Oval 12"/>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2" name="Oval 13"/>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3" name="Oval 14"/>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4" name="Oval 15"/>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68625" name="Text Box 16"/>
                <p:cNvSpPr txBox="true"/>
                <p:nvPr/>
              </p:nvSpPr>
              <p:spPr>
                <a:xfrm>
                  <a:off x="1276"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1</a:t>
                  </a:r>
                  <a:endParaRPr lang="en-US" altLang="zh-CN" sz="2400" dirty="0">
                    <a:solidFill>
                      <a:srgbClr val="000000"/>
                    </a:solidFill>
                    <a:latin typeface="微软雅黑" panose="020B0503020204020204" charset="-122"/>
                    <a:ea typeface="微软雅黑" panose="020B0503020204020204" charset="-122"/>
                  </a:endParaRPr>
                </a:p>
              </p:txBody>
            </p:sp>
            <p:sp>
              <p:nvSpPr>
                <p:cNvPr id="68626" name="Text Box 17"/>
                <p:cNvSpPr txBox="true"/>
                <p:nvPr/>
              </p:nvSpPr>
              <p:spPr>
                <a:xfrm>
                  <a:off x="760" y="1657"/>
                  <a:ext cx="1296" cy="918"/>
                </a:xfrm>
                <a:prstGeom prst="rect">
                  <a:avLst/>
                </a:prstGeom>
                <a:noFill/>
                <a:ln w="9525">
                  <a:noFill/>
                </a:ln>
              </p:spPr>
              <p:txBody>
                <a:bodyPr anchor="t" anchorCtr="false">
                  <a:spAutoFit/>
                </a:bodyPr>
                <a:p>
                  <a:pPr>
                    <a:spcBef>
                      <a:spcPct val="20000"/>
                    </a:spcBef>
                    <a:buClr>
                      <a:schemeClr val="hlink"/>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出现了专门的信用信息管理规定，具有较强的可操作性。中国人民银行于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2005</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年制定《个人信用信息基础数据库管理暂行办法》</a:t>
                  </a:r>
                  <a:endParaRPr lang="en-US" altLang="zh-CN" sz="2800" dirty="0">
                    <a:latin typeface="微软雅黑" panose="020B0503020204020204" charset="-122"/>
                    <a:ea typeface="微软雅黑" panose="020B0503020204020204" charset="-122"/>
                    <a:cs typeface="微软雅黑" panose="020B0503020204020204" charset="-122"/>
                  </a:endParaRPr>
                </a:p>
              </p:txBody>
            </p:sp>
          </p:grpSp>
          <p:grpSp>
            <p:nvGrpSpPr>
              <p:cNvPr id="68627" name="Group 18"/>
              <p:cNvGrpSpPr/>
              <p:nvPr/>
            </p:nvGrpSpPr>
            <p:grpSpPr>
              <a:xfrm>
                <a:off x="3797300" y="1831975"/>
                <a:ext cx="2344473" cy="3175000"/>
                <a:chOff x="2208" y="1296"/>
                <a:chExt cx="1363" cy="2000"/>
              </a:xfrm>
            </p:grpSpPr>
            <p:sp>
              <p:nvSpPr>
                <p:cNvPr id="68628" name="AutoShape 19"/>
                <p:cNvSpPr/>
                <p:nvPr/>
              </p:nvSpPr>
              <p:spPr>
                <a:xfrm>
                  <a:off x="2208" y="1490"/>
                  <a:ext cx="1363" cy="1800"/>
                </a:xfrm>
                <a:prstGeom prst="roundRect">
                  <a:avLst>
                    <a:gd name="adj" fmla="val 17509"/>
                  </a:avLst>
                </a:prstGeom>
                <a:gradFill rotWithShape="true">
                  <a:gsLst>
                    <a:gs pos="0">
                      <a:srgbClr val="34B034"/>
                    </a:gs>
                    <a:gs pos="100000">
                      <a:srgbClr val="3F8B4A"/>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29" name="AutoShape 20"/>
                <p:cNvSpPr/>
                <p:nvPr/>
              </p:nvSpPr>
              <p:spPr>
                <a:xfrm>
                  <a:off x="2229" y="1495"/>
                  <a:ext cx="1322" cy="1766"/>
                </a:xfrm>
                <a:prstGeom prst="roundRect">
                  <a:avLst>
                    <a:gd name="adj" fmla="val 16667"/>
                  </a:avLst>
                </a:prstGeom>
                <a:solidFill>
                  <a:srgbClr val="73E77E"/>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0" name="AutoShape 21"/>
                <p:cNvSpPr/>
                <p:nvPr/>
              </p:nvSpPr>
              <p:spPr>
                <a:xfrm>
                  <a:off x="2240" y="2795"/>
                  <a:ext cx="1304" cy="447"/>
                </a:xfrm>
                <a:prstGeom prst="roundRect">
                  <a:avLst>
                    <a:gd name="adj" fmla="val 50000"/>
                  </a:avLst>
                </a:prstGeom>
                <a:gradFill rotWithShape="true">
                  <a:gsLst>
                    <a:gs pos="0">
                      <a:srgbClr val="73E77E"/>
                    </a:gs>
                    <a:gs pos="100000">
                      <a:srgbClr val="B3F2B9"/>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1" name="AutoShape 22"/>
                <p:cNvSpPr/>
                <p:nvPr/>
              </p:nvSpPr>
              <p:spPr>
                <a:xfrm>
                  <a:off x="2240" y="1509"/>
                  <a:ext cx="1304" cy="446"/>
                </a:xfrm>
                <a:prstGeom prst="roundRect">
                  <a:avLst>
                    <a:gd name="adj" fmla="val 50000"/>
                  </a:avLst>
                </a:prstGeom>
                <a:gradFill rotWithShape="true">
                  <a:gsLst>
                    <a:gs pos="0">
                      <a:srgbClr val="D0F7D4"/>
                    </a:gs>
                    <a:gs pos="100000">
                      <a:srgbClr val="73E77E"/>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2" name="Oval 23"/>
                <p:cNvSpPr/>
                <p:nvPr/>
              </p:nvSpPr>
              <p:spPr>
                <a:xfrm>
                  <a:off x="2677" y="1296"/>
                  <a:ext cx="405" cy="405"/>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3" name="Oval 24"/>
                <p:cNvSpPr/>
                <p:nvPr/>
              </p:nvSpPr>
              <p:spPr>
                <a:xfrm>
                  <a:off x="2681" y="1299"/>
                  <a:ext cx="392" cy="39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4" name="Oval 25"/>
                <p:cNvSpPr/>
                <p:nvPr/>
              </p:nvSpPr>
              <p:spPr>
                <a:xfrm>
                  <a:off x="2686" y="1301"/>
                  <a:ext cx="383" cy="383"/>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5" name="Oval 26"/>
                <p:cNvSpPr/>
                <p:nvPr/>
              </p:nvSpPr>
              <p:spPr>
                <a:xfrm>
                  <a:off x="2690" y="1305"/>
                  <a:ext cx="364" cy="357"/>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6" name="Oval 27"/>
                <p:cNvSpPr/>
                <p:nvPr/>
              </p:nvSpPr>
              <p:spPr>
                <a:xfrm>
                  <a:off x="2712" y="1315"/>
                  <a:ext cx="323" cy="290"/>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37" name="Text Box 28"/>
                <p:cNvSpPr txBox="true"/>
                <p:nvPr/>
              </p:nvSpPr>
              <p:spPr>
                <a:xfrm>
                  <a:off x="2764"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2</a:t>
                  </a:r>
                  <a:endParaRPr lang="en-US" altLang="zh-CN" sz="2400" dirty="0">
                    <a:solidFill>
                      <a:srgbClr val="000000"/>
                    </a:solidFill>
                    <a:latin typeface="微软雅黑" panose="020B0503020204020204" charset="-122"/>
                    <a:ea typeface="微软雅黑" panose="020B0503020204020204" charset="-122"/>
                  </a:endParaRPr>
                </a:p>
              </p:txBody>
            </p:sp>
            <p:sp>
              <p:nvSpPr>
                <p:cNvPr id="68638" name="Text Box 29"/>
                <p:cNvSpPr txBox="true"/>
                <p:nvPr/>
              </p:nvSpPr>
              <p:spPr>
                <a:xfrm>
                  <a:off x="2248" y="1657"/>
                  <a:ext cx="1323" cy="1639"/>
                </a:xfrm>
                <a:prstGeom prst="rect">
                  <a:avLst/>
                </a:prstGeom>
                <a:noFill/>
                <a:ln w="9525">
                  <a:noFill/>
                </a:ln>
              </p:spPr>
              <p:txBody>
                <a:bodyPr anchor="t" anchorCtr="false">
                  <a:spAutoFit/>
                </a:bodyPr>
                <a:p>
                  <a:pPr eaLnBrk="0" hangingPunct="0">
                    <a:lnSpc>
                      <a:spcPts val="2000"/>
                    </a:lnSpc>
                    <a:spcBef>
                      <a:spcPct val="20000"/>
                    </a:spcBef>
                    <a:buClr>
                      <a:srgbClr val="CC3300"/>
                    </a:buClr>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一些地方充分利用改革试点的机会，在一些领域率先立法，带动了整个国家的立法进程。深圳市在全国率先于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2001</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年制定了《深圳市个人信用征信及信用评级管理办法》，</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2002</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年制定了《深圳市企业信用征信和评估管理办法》。上海市</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2003</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年颁布了《上海市个人信用征信管理试行办法》</a:t>
                  </a:r>
                  <a:endParaRPr lang="zh-CN" altLang="zh-CN"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68639" name="Group 32"/>
              <p:cNvGrpSpPr/>
              <p:nvPr/>
            </p:nvGrpSpPr>
            <p:grpSpPr>
              <a:xfrm>
                <a:off x="6356877" y="1831975"/>
                <a:ext cx="2352807" cy="3165475"/>
                <a:chOff x="3696" y="1296"/>
                <a:chExt cx="1368" cy="1994"/>
              </a:xfrm>
            </p:grpSpPr>
            <p:sp>
              <p:nvSpPr>
                <p:cNvPr id="68640" name="AutoShape 33"/>
                <p:cNvSpPr/>
                <p:nvPr/>
              </p:nvSpPr>
              <p:spPr>
                <a:xfrm>
                  <a:off x="3696" y="1490"/>
                  <a:ext cx="1363" cy="1800"/>
                </a:xfrm>
                <a:prstGeom prst="roundRect">
                  <a:avLst>
                    <a:gd name="adj" fmla="val 17509"/>
                  </a:avLst>
                </a:prstGeom>
                <a:gradFill rotWithShape="true">
                  <a:gsLst>
                    <a:gs pos="0">
                      <a:srgbClr val="B59F43"/>
                    </a:gs>
                    <a:gs pos="100000">
                      <a:srgbClr val="8F8849"/>
                    </a:gs>
                  </a:gsLst>
                  <a:lin ang="27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1" name="AutoShape 34"/>
                <p:cNvSpPr/>
                <p:nvPr/>
              </p:nvSpPr>
              <p:spPr>
                <a:xfrm>
                  <a:off x="3717" y="1495"/>
                  <a:ext cx="1322" cy="1766"/>
                </a:xfrm>
                <a:prstGeom prst="roundRect">
                  <a:avLst>
                    <a:gd name="adj" fmla="val 16667"/>
                  </a:avLst>
                </a:prstGeom>
                <a:solidFill>
                  <a:srgbClr val="E9E065"/>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2" name="AutoShape 36"/>
                <p:cNvSpPr/>
                <p:nvPr/>
              </p:nvSpPr>
              <p:spPr>
                <a:xfrm>
                  <a:off x="3728" y="1509"/>
                  <a:ext cx="1304" cy="446"/>
                </a:xfrm>
                <a:prstGeom prst="roundRect">
                  <a:avLst>
                    <a:gd name="adj" fmla="val 50000"/>
                  </a:avLst>
                </a:prstGeom>
                <a:gradFill rotWithShape="true">
                  <a:gsLst>
                    <a:gs pos="0">
                      <a:srgbClr val="F8F5CC"/>
                    </a:gs>
                    <a:gs pos="100000">
                      <a:srgbClr val="E9E065"/>
                    </a:gs>
                  </a:gsLst>
                  <a:lin ang="5400000" scaled="true"/>
                  <a:tileRect/>
                </a:gra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68643" name="Group 37"/>
                <p:cNvGrpSpPr/>
                <p:nvPr/>
              </p:nvGrpSpPr>
              <p:grpSpPr>
                <a:xfrm>
                  <a:off x="4165" y="1296"/>
                  <a:ext cx="405" cy="405"/>
                  <a:chOff x="1289" y="582"/>
                  <a:chExt cx="668" cy="668"/>
                </a:xfrm>
              </p:grpSpPr>
              <p:sp>
                <p:nvSpPr>
                  <p:cNvPr id="68644" name="Oval 38"/>
                  <p:cNvSpPr/>
                  <p:nvPr/>
                </p:nvSpPr>
                <p:spPr>
                  <a:xfrm>
                    <a:off x="1289" y="582"/>
                    <a:ext cx="668" cy="668"/>
                  </a:xfrm>
                  <a:prstGeom prst="ellipse">
                    <a:avLst/>
                  </a:prstGeom>
                  <a:solidFill>
                    <a:srgbClr val="333333"/>
                  </a:solidFill>
                  <a:ln w="38100">
                    <a:noFill/>
                  </a:ln>
                </p:spPr>
                <p:txBody>
                  <a:bodyPr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5" name="Oval 39"/>
                  <p:cNvSpPr/>
                  <p:nvPr/>
                </p:nvSpPr>
                <p:spPr>
                  <a:xfrm>
                    <a:off x="1296" y="587"/>
                    <a:ext cx="646" cy="647"/>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6" name="Oval 40"/>
                  <p:cNvSpPr/>
                  <p:nvPr/>
                </p:nvSpPr>
                <p:spPr>
                  <a:xfrm>
                    <a:off x="1304" y="591"/>
                    <a:ext cx="631" cy="63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7" name="Oval 41"/>
                  <p:cNvSpPr/>
                  <p:nvPr/>
                </p:nvSpPr>
                <p:spPr>
                  <a:xfrm>
                    <a:off x="1311" y="597"/>
                    <a:ext cx="600" cy="589"/>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8648" name="Oval 42"/>
                  <p:cNvSpPr/>
                  <p:nvPr/>
                </p:nvSpPr>
                <p:spPr>
                  <a:xfrm>
                    <a:off x="1346" y="613"/>
                    <a:ext cx="533" cy="479"/>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sp>
              <p:nvSpPr>
                <p:cNvPr id="68649" name="Text Box 43"/>
                <p:cNvSpPr txBox="true"/>
                <p:nvPr/>
              </p:nvSpPr>
              <p:spPr>
                <a:xfrm>
                  <a:off x="4252" y="1354"/>
                  <a:ext cx="178" cy="205"/>
                </a:xfrm>
                <a:prstGeom prst="rect">
                  <a:avLst/>
                </a:prstGeom>
                <a:noFill/>
                <a:ln w="9525">
                  <a:noFill/>
                </a:ln>
              </p:spPr>
              <p:txBody>
                <a:bodyPr wrap="none" anchor="t" anchorCtr="false">
                  <a:spAutoFit/>
                </a:bodyPr>
                <a:p>
                  <a:pPr>
                    <a:spcBef>
                      <a:spcPct val="20000"/>
                    </a:spcBef>
                    <a:buClr>
                      <a:schemeClr val="hlink"/>
                    </a:buClr>
                  </a:pPr>
                  <a:r>
                    <a:rPr lang="en-US" altLang="zh-CN" sz="2400" dirty="0">
                      <a:solidFill>
                        <a:srgbClr val="000000"/>
                      </a:solidFill>
                      <a:latin typeface="微软雅黑" panose="020B0503020204020204" charset="-122"/>
                      <a:ea typeface="微软雅黑" panose="020B0503020204020204" charset="-122"/>
                    </a:rPr>
                    <a:t>3</a:t>
                  </a:r>
                  <a:endParaRPr lang="en-US" altLang="zh-CN" sz="2400" dirty="0">
                    <a:solidFill>
                      <a:srgbClr val="000000"/>
                    </a:solidFill>
                    <a:latin typeface="微软雅黑" panose="020B0503020204020204" charset="-122"/>
                    <a:ea typeface="微软雅黑" panose="020B0503020204020204" charset="-122"/>
                  </a:endParaRPr>
                </a:p>
              </p:txBody>
            </p:sp>
            <p:sp>
              <p:nvSpPr>
                <p:cNvPr id="68650" name="Text Box 44"/>
                <p:cNvSpPr txBox="true"/>
                <p:nvPr/>
              </p:nvSpPr>
              <p:spPr>
                <a:xfrm>
                  <a:off x="3768" y="1667"/>
                  <a:ext cx="1296" cy="1163"/>
                </a:xfrm>
                <a:prstGeom prst="rect">
                  <a:avLst/>
                </a:prstGeom>
                <a:noFill/>
                <a:ln w="9525">
                  <a:noFill/>
                </a:ln>
              </p:spPr>
              <p:txBody>
                <a:bodyPr anchor="t" anchorCtr="false">
                  <a:spAutoFit/>
                </a:bodyPr>
                <a:p>
                  <a:pPr eaLnBrk="0" hangingPunct="0">
                    <a:spcBef>
                      <a:spcPct val="20000"/>
                    </a:spcBef>
                    <a:buClr>
                      <a:srgbClr val="CC3300"/>
                    </a:buClr>
                  </a:pPr>
                  <a:r>
                    <a:rPr lang="zh-CN" altLang="zh-CN" sz="2000" dirty="0">
                      <a:solidFill>
                        <a:srgbClr val="000000"/>
                      </a:solidFill>
                      <a:latin typeface="微软雅黑" panose="020B0503020204020204" charset="-122"/>
                      <a:ea typeface="微软雅黑" panose="020B0503020204020204" charset="-122"/>
                    </a:rPr>
                    <a:t>这一时期的立法活动以风险防范、惩戒失信为主要目标，将社会信用体系建设作为整顿和规范市场经济秩序的治本之策与主要手段</a:t>
                  </a:r>
                  <a:endParaRPr lang="zh-CN" altLang="zh-CN" sz="2000" dirty="0">
                    <a:solidFill>
                      <a:srgbClr val="000000"/>
                    </a:solidFill>
                    <a:latin typeface="微软雅黑" panose="020B0503020204020204" charset="-122"/>
                    <a:ea typeface="微软雅黑" panose="020B0503020204020204" charset="-122"/>
                  </a:endParaRPr>
                </a:p>
                <a:p>
                  <a:pPr eaLnBrk="0" hangingPunct="0">
                    <a:lnSpc>
                      <a:spcPct val="150000"/>
                    </a:lnSpc>
                    <a:spcBef>
                      <a:spcPct val="20000"/>
                    </a:spcBef>
                    <a:buClr>
                      <a:srgbClr val="CC3300"/>
                    </a:buClr>
                  </a:pPr>
                  <a:endParaRPr lang="zh-CN" altLang="zh-CN" sz="2000" b="1" dirty="0">
                    <a:solidFill>
                      <a:srgbClr val="000000"/>
                    </a:solidFill>
                    <a:latin typeface="微软雅黑" panose="020B0503020204020204" charset="-122"/>
                    <a:ea typeface="微软雅黑" panose="020B0503020204020204" charset="-122"/>
                  </a:endParaRPr>
                </a:p>
              </p:txBody>
            </p:sp>
          </p:grpSp>
        </p:grpSp>
        <p:sp>
          <p:nvSpPr>
            <p:cNvPr id="68651" name="矩形 45"/>
            <p:cNvSpPr/>
            <p:nvPr/>
          </p:nvSpPr>
          <p:spPr>
            <a:xfrm>
              <a:off x="880" y="1716"/>
              <a:ext cx="12200" cy="1016"/>
            </a:xfrm>
            <a:prstGeom prst="rect">
              <a:avLst/>
            </a:prstGeom>
            <a:noFill/>
            <a:ln w="9525">
              <a:noFill/>
            </a:ln>
          </p:spPr>
          <p:txBody>
            <a:bodyPr anchor="t" anchorCtr="false">
              <a:spAutoFit/>
            </a:bodyPr>
            <a:p>
              <a:pPr>
                <a:lnSpc>
                  <a:spcPct val="150000"/>
                </a:lnSpc>
                <a:spcBef>
                  <a:spcPct val="20000"/>
                </a:spcBef>
                <a:buClr>
                  <a:srgbClr val="CC3300"/>
                </a:buClr>
              </a:pPr>
              <a:r>
                <a:rPr lang="en-US" altLang="zh-CN" sz="2400" b="1" dirty="0">
                  <a:solidFill>
                    <a:srgbClr val="000000"/>
                  </a:solidFill>
                  <a:latin typeface="微软雅黑" panose="020B0503020204020204" charset="-122"/>
                  <a:ea typeface="微软雅黑" panose="020B0503020204020204" charset="-122"/>
                </a:rPr>
                <a:t>2000</a:t>
              </a:r>
              <a:r>
                <a:rPr lang="zh-CN" altLang="en-US" sz="2400" b="1" dirty="0">
                  <a:solidFill>
                    <a:srgbClr val="000000"/>
                  </a:solidFill>
                  <a:latin typeface="微软雅黑" panose="020B0503020204020204" charset="-122"/>
                  <a:ea typeface="微软雅黑" panose="020B0503020204020204" charset="-122"/>
                </a:rPr>
                <a:t>至今</a:t>
              </a:r>
              <a:r>
                <a:rPr lang="zh-CN" altLang="zh-CN" sz="2400" b="1" dirty="0">
                  <a:solidFill>
                    <a:srgbClr val="000000"/>
                  </a:solidFill>
                  <a:latin typeface="微软雅黑" panose="020B0503020204020204" charset="-122"/>
                  <a:ea typeface="微软雅黑" panose="020B0503020204020204" charset="-122"/>
                </a:rPr>
                <a:t>立法数量众多，特点突出</a:t>
              </a:r>
              <a:r>
                <a:rPr lang="zh-CN" altLang="en-US" sz="2400" b="1" dirty="0">
                  <a:solidFill>
                    <a:srgbClr val="000000"/>
                  </a:solidFill>
                  <a:latin typeface="微软雅黑" panose="020B0503020204020204" charset="-122"/>
                  <a:ea typeface="微软雅黑" panose="020B0503020204020204" charset="-122"/>
                </a:rPr>
                <a:t>：</a:t>
              </a:r>
              <a:endParaRPr lang="en-US" altLang="zh-CN"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42110" y="1783080"/>
            <a:ext cx="8529955" cy="3612833"/>
            <a:chOff x="2586" y="2808"/>
            <a:chExt cx="13433" cy="5690"/>
          </a:xfrm>
        </p:grpSpPr>
        <p:sp>
          <p:nvSpPr>
            <p:cNvPr id="69637" name="Rectangle 4"/>
            <p:cNvSpPr/>
            <p:nvPr/>
          </p:nvSpPr>
          <p:spPr>
            <a:xfrm>
              <a:off x="2586" y="2808"/>
              <a:ext cx="13433" cy="581"/>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ctr">
                <a:spcBef>
                  <a:spcPct val="20000"/>
                </a:spcBef>
                <a:buClr>
                  <a:schemeClr val="hlink"/>
                </a:buClr>
              </a:pPr>
              <a:r>
                <a:rPr lang="zh-CN" altLang="en-US" sz="2400" b="1" dirty="0">
                  <a:solidFill>
                    <a:srgbClr val="000000"/>
                  </a:solidFill>
                  <a:latin typeface="微软雅黑" panose="020B0503020204020204" charset="-122"/>
                  <a:ea typeface="微软雅黑" panose="020B0503020204020204" charset="-122"/>
                </a:rPr>
                <a:t>经验借鉴</a:t>
              </a:r>
              <a:endParaRPr lang="zh-CN" altLang="en-US" sz="2400" b="1" dirty="0">
                <a:solidFill>
                  <a:srgbClr val="000000"/>
                </a:solidFill>
                <a:latin typeface="微软雅黑" panose="020B0503020204020204" charset="-122"/>
                <a:ea typeface="微软雅黑" panose="020B0503020204020204" charset="-122"/>
              </a:endParaRPr>
            </a:p>
          </p:txBody>
        </p:sp>
        <p:sp>
          <p:nvSpPr>
            <p:cNvPr id="69638" name="Rectangle 6"/>
            <p:cNvSpPr/>
            <p:nvPr/>
          </p:nvSpPr>
          <p:spPr>
            <a:xfrm>
              <a:off x="2586" y="3598"/>
              <a:ext cx="6518" cy="49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9639" name="Rectangle 10"/>
            <p:cNvSpPr/>
            <p:nvPr/>
          </p:nvSpPr>
          <p:spPr>
            <a:xfrm>
              <a:off x="9499" y="3598"/>
              <a:ext cx="6520" cy="49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9640" name="矩形 10"/>
            <p:cNvSpPr/>
            <p:nvPr/>
          </p:nvSpPr>
          <p:spPr>
            <a:xfrm>
              <a:off x="2586" y="3620"/>
              <a:ext cx="6403" cy="4215"/>
            </a:xfrm>
            <a:prstGeom prst="rect">
              <a:avLst/>
            </a:prstGeom>
            <a:noFill/>
            <a:ln w="9525">
              <a:noFill/>
            </a:ln>
          </p:spPr>
          <p:txBody>
            <a:bodyPr anchor="t" anchorCtr="false">
              <a:spAutoFit/>
            </a:bodyPr>
            <a:p>
              <a:pPr>
                <a:spcBef>
                  <a:spcPct val="20000"/>
                </a:spcBef>
                <a:buClr>
                  <a:srgbClr val="92D050"/>
                </a:buClr>
              </a:pPr>
              <a:r>
                <a:rPr lang="zh-CN" altLang="zh-CN" sz="2400" dirty="0">
                  <a:solidFill>
                    <a:srgbClr val="000000"/>
                  </a:solidFill>
                  <a:latin typeface="微软雅黑" panose="020B0503020204020204" charset="-122"/>
                  <a:ea typeface="微软雅黑" panose="020B0503020204020204" charset="-122"/>
                </a:rPr>
                <a:t>中国应借鉴其他国家信用管理法律体系建设的经验，加快信用管理立法步伐，完善信用管理立法，规范信用管理法律机构，严格执法程序，形成完备的信用管理法律体系。</a:t>
              </a:r>
              <a:endParaRPr lang="zh-CN" altLang="zh-CN" sz="2400" dirty="0">
                <a:solidFill>
                  <a:srgbClr val="000000"/>
                </a:solidFill>
                <a:latin typeface="微软雅黑" panose="020B0503020204020204" charset="-122"/>
                <a:ea typeface="微软雅黑" panose="020B0503020204020204" charset="-122"/>
              </a:endParaRPr>
            </a:p>
          </p:txBody>
        </p:sp>
        <p:sp>
          <p:nvSpPr>
            <p:cNvPr id="69641" name="矩形 11"/>
            <p:cNvSpPr/>
            <p:nvPr/>
          </p:nvSpPr>
          <p:spPr>
            <a:xfrm>
              <a:off x="9506" y="3620"/>
              <a:ext cx="6513" cy="3052"/>
            </a:xfrm>
            <a:prstGeom prst="rect">
              <a:avLst/>
            </a:prstGeom>
            <a:noFill/>
            <a:ln w="9525">
              <a:noFill/>
            </a:ln>
          </p:spPr>
          <p:txBody>
            <a:bodyPr anchor="t" anchorCtr="false">
              <a:spAutoFit/>
            </a:bodyPr>
            <a:p>
              <a:pPr>
                <a:spcBef>
                  <a:spcPct val="20000"/>
                </a:spcBef>
                <a:buClr>
                  <a:srgbClr val="92D050"/>
                </a:buClr>
              </a:pPr>
              <a:r>
                <a:rPr lang="zh-CN" altLang="zh-CN" sz="2400" dirty="0">
                  <a:solidFill>
                    <a:srgbClr val="000000"/>
                  </a:solidFill>
                  <a:latin typeface="微软雅黑" panose="020B0503020204020204" charset="-122"/>
                  <a:ea typeface="微软雅黑" panose="020B0503020204020204" charset="-122"/>
                </a:rPr>
                <a:t>在信用管理法制建设方面要立足于强调信用数据的开放与透明、个人隐私权的保护以及信用管理行业依法运作等基本原则。</a:t>
              </a:r>
              <a:endParaRPr lang="zh-CN" altLang="zh-CN"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5171440" y="3664268"/>
            <a:ext cx="4276725" cy="286131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信用监管概论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政府信用监管</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个人信用监管</a:t>
            </a:r>
            <a:endPar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第四节  信用监管法律体系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信用监管配套体系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了解信用监管的内容</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了解信用监管法律体系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了解信用监管配套体系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第四节  信用监管法律体系</a:t>
            </a:r>
            <a:endParaRPr lang="zh-CN" altLang="en-US" sz="3200" dirty="0">
              <a:solidFill>
                <a:schemeClr val="bg1"/>
              </a:solidFill>
              <a:latin typeface="微软雅黑" panose="020B0503020204020204" charset="-122"/>
              <a:ea typeface="微软雅黑" panose="020B0503020204020204" charset="-122"/>
            </a:endParaRPr>
          </a:p>
        </p:txBody>
      </p:sp>
      <p:sp>
        <p:nvSpPr>
          <p:cNvPr id="9225" name="AutoShape 6"/>
          <p:cNvSpPr/>
          <p:nvPr/>
        </p:nvSpPr>
        <p:spPr>
          <a:xfrm>
            <a:off x="4153535" y="391795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三、中国信用管理法制建设</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822700" y="319659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二、国外信用监管的法律体系</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474720" y="2476500"/>
            <a:ext cx="5243195"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一、法律在信用管理中的地位和作用</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831465" y="2609850"/>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246120" y="3265170"/>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756025" y="4029075"/>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 name="组合 1"/>
          <p:cNvGrpSpPr/>
          <p:nvPr/>
        </p:nvGrpSpPr>
        <p:grpSpPr>
          <a:xfrm>
            <a:off x="-2" y="2575"/>
            <a:ext cx="12192002" cy="6851867"/>
            <a:chOff x="-2" y="2575"/>
            <a:chExt cx="12192002" cy="6851867"/>
          </a:xfrm>
        </p:grpSpPr>
        <p:pic>
          <p:nvPicPr>
            <p:cNvPr id="8" name="图片 7"/>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9" name="图片 8"/>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0" name="图片 9"/>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11" name="图片 10"/>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一、法律在信用管理中的地位和作用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29118" y="1387475"/>
            <a:ext cx="8462962" cy="3245485"/>
            <a:chOff x="738" y="2225"/>
            <a:chExt cx="13327" cy="5111"/>
          </a:xfrm>
        </p:grpSpPr>
        <p:sp>
          <p:nvSpPr>
            <p:cNvPr id="61445" name="Rectangle 14"/>
            <p:cNvSpPr/>
            <p:nvPr/>
          </p:nvSpPr>
          <p:spPr>
            <a:xfrm>
              <a:off x="1784" y="4523"/>
              <a:ext cx="795" cy="2813"/>
            </a:xfrm>
            <a:prstGeom prst="rect">
              <a:avLst/>
            </a:prstGeom>
            <a:solidFill>
              <a:srgbClr val="339966"/>
            </a:solidFill>
            <a:ln w="9525">
              <a:noFill/>
            </a:ln>
          </p:spPr>
          <p:txBody>
            <a:bodyPr wrap="none" anchor="ctr" anchorCtr="false"/>
            <a:p>
              <a:pPr>
                <a:spcBef>
                  <a:spcPct val="20000"/>
                </a:spcBef>
                <a:buClr>
                  <a:schemeClr val="hlink"/>
                </a:buClr>
                <a:buFont typeface="Wingdings" panose="05000000000000000000" pitchFamily="2" charset="2"/>
                <a:buChar char="v"/>
              </a:pPr>
              <a:endParaRPr lang="zh-CN" altLang="en-US" sz="2000" dirty="0">
                <a:latin typeface="微软雅黑" panose="020B0503020204020204" charset="-122"/>
                <a:ea typeface="微软雅黑" panose="020B0503020204020204" charset="-122"/>
              </a:endParaRPr>
            </a:p>
          </p:txBody>
        </p:sp>
        <p:sp>
          <p:nvSpPr>
            <p:cNvPr id="61446" name="Rectangle 16"/>
            <p:cNvSpPr/>
            <p:nvPr/>
          </p:nvSpPr>
          <p:spPr>
            <a:xfrm>
              <a:off x="2859" y="4706"/>
              <a:ext cx="9085" cy="2446"/>
            </a:xfrm>
            <a:prstGeom prst="rect">
              <a:avLst/>
            </a:prstGeom>
            <a:noFill/>
            <a:ln w="9525">
              <a:noFill/>
            </a:ln>
          </p:spPr>
          <p:txBody>
            <a:bodyPr wrap="square" anchor="t" anchorCtr="false">
              <a:spAutoFit/>
            </a:bodyPr>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、市场行为主体的权益需要由法律来保障</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、市场行为主体的行为需要由法律来加以规范</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、市场运行的规则需要由法律来协调统一</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indent="0" fontAlgn="auto">
                <a:spcBef>
                  <a:spcPts val="0"/>
                </a:spcBef>
                <a:spcAft>
                  <a:spcPts val="600"/>
                </a:spcAft>
                <a:buClr>
                  <a:srgbClr val="CC3300"/>
                </a:buClr>
                <a:buFont typeface="Wingdings" panose="05000000000000000000" pitchFamily="2" charset="2"/>
                <a:buChar char="Ü"/>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、政府的行为必须由法律来加以规范约束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1447" name="矩形 1"/>
            <p:cNvSpPr/>
            <p:nvPr/>
          </p:nvSpPr>
          <p:spPr>
            <a:xfrm>
              <a:off x="738" y="2225"/>
              <a:ext cx="13327" cy="628"/>
            </a:xfrm>
            <a:prstGeom prst="rect">
              <a:avLst/>
            </a:prstGeom>
            <a:noFill/>
            <a:ln w="9525">
              <a:noFill/>
            </a:ln>
          </p:spPr>
          <p:txBody>
            <a:bodyPr anchor="t" anchorCtr="false">
              <a:spAutoFit/>
            </a:bodyPr>
            <a:p>
              <a:pPr algn="ctr">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市场经济和法制建设的内在联系</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一、法律在信用管理中的地位和作用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AutoShape 7"/>
          <p:cNvSpPr/>
          <p:nvPr/>
        </p:nvSpPr>
        <p:spPr>
          <a:xfrm rot="5400000">
            <a:off x="4447959" y="694757"/>
            <a:ext cx="673895" cy="2138701"/>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2" name="组合 1"/>
          <p:cNvGrpSpPr/>
          <p:nvPr/>
        </p:nvGrpSpPr>
        <p:grpSpPr>
          <a:xfrm>
            <a:off x="3733165" y="1408746"/>
            <a:ext cx="4760595" cy="4488499"/>
            <a:chOff x="170" y="2261"/>
            <a:chExt cx="7497" cy="7069"/>
          </a:xfrm>
        </p:grpSpPr>
        <p:grpSp>
          <p:nvGrpSpPr>
            <p:cNvPr id="63493" name="组合 6"/>
            <p:cNvGrpSpPr/>
            <p:nvPr/>
          </p:nvGrpSpPr>
          <p:grpSpPr>
            <a:xfrm>
              <a:off x="298" y="2261"/>
              <a:ext cx="7116" cy="7069"/>
              <a:chOff x="692150" y="2345067"/>
              <a:chExt cx="4262918" cy="3806496"/>
            </a:xfrm>
          </p:grpSpPr>
          <p:sp>
            <p:nvSpPr>
              <p:cNvPr id="63495" name="Freeform 4"/>
              <p:cNvSpPr/>
              <p:nvPr/>
            </p:nvSpPr>
            <p:spPr>
              <a:xfrm>
                <a:off x="69215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3496" name="AutoShape 7"/>
              <p:cNvSpPr/>
              <p:nvPr/>
            </p:nvSpPr>
            <p:spPr>
              <a:xfrm rot="5400000">
                <a:off x="3660461" y="1621960"/>
                <a:ext cx="571500" cy="2017713"/>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3497" name="Freeform 8"/>
              <p:cNvSpPr/>
              <p:nvPr/>
            </p:nvSpPr>
            <p:spPr>
              <a:xfrm>
                <a:off x="2860675" y="2963863"/>
                <a:ext cx="201771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63502" name="矩形 15"/>
            <p:cNvSpPr/>
            <p:nvPr/>
          </p:nvSpPr>
          <p:spPr>
            <a:xfrm>
              <a:off x="470" y="2290"/>
              <a:ext cx="3320" cy="1048"/>
            </a:xfrm>
            <a:prstGeom prst="rect">
              <a:avLst/>
            </a:prstGeom>
            <a:noFill/>
            <a:ln w="9525">
              <a:noFill/>
            </a:ln>
          </p:spPr>
          <p:txBody>
            <a:bodyPr anchor="t" anchorCtr="false">
              <a:spAutoFit/>
            </a:bodyPr>
            <a:p>
              <a:pPr>
                <a:lnSpc>
                  <a:spcPts val="2000"/>
                </a:lnSpc>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法律在信用监管</a:t>
              </a:r>
              <a:endParaRPr lang="en-US" altLang="zh-CN" sz="2000" dirty="0">
                <a:solidFill>
                  <a:srgbClr val="000000"/>
                </a:solidFill>
                <a:latin typeface="微软雅黑" panose="020B0503020204020204" charset="-122"/>
                <a:ea typeface="微软雅黑" panose="020B0503020204020204" charset="-122"/>
              </a:endParaRPr>
            </a:p>
            <a:p>
              <a:pPr algn="ctr">
                <a:lnSpc>
                  <a:spcPts val="2000"/>
                </a:lnSpc>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中的地位</a:t>
              </a:r>
              <a:endParaRPr lang="zh-CN" altLang="en-US" sz="2000" dirty="0">
                <a:latin typeface="微软雅黑" panose="020B0503020204020204" charset="-122"/>
                <a:ea typeface="微软雅黑" panose="020B0503020204020204" charset="-122"/>
              </a:endParaRPr>
            </a:p>
          </p:txBody>
        </p:sp>
        <p:sp>
          <p:nvSpPr>
            <p:cNvPr id="63503" name="TextBox 16"/>
            <p:cNvSpPr txBox="true"/>
            <p:nvPr/>
          </p:nvSpPr>
          <p:spPr>
            <a:xfrm>
              <a:off x="170" y="3585"/>
              <a:ext cx="3365" cy="4738"/>
            </a:xfrm>
            <a:prstGeom prst="rect">
              <a:avLst/>
            </a:prstGeom>
            <a:noFill/>
            <a:ln w="9525">
              <a:noFill/>
            </a:ln>
          </p:spPr>
          <p:txBody>
            <a:bodyPr anchor="t" anchorCtr="false">
              <a:spAutoFit/>
            </a:bodyPr>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、法律是信用信息搜集与提供的基础</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、法律是维护信用管理秩序的前提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4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、法律是信用管理有效性的保证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3504" name="矩形 17"/>
            <p:cNvSpPr/>
            <p:nvPr/>
          </p:nvSpPr>
          <p:spPr>
            <a:xfrm>
              <a:off x="4067" y="2306"/>
              <a:ext cx="3600" cy="1016"/>
            </a:xfrm>
            <a:prstGeom prst="rect">
              <a:avLst/>
            </a:prstGeom>
            <a:noFill/>
            <a:ln w="9525">
              <a:noFill/>
            </a:ln>
          </p:spPr>
          <p:txBody>
            <a:bodyPr anchor="t" anchorCtr="false">
              <a:spAutoFit/>
            </a:bodyPr>
            <a:p>
              <a:pPr algn="ctr">
                <a:lnSpc>
                  <a:spcPct val="90000"/>
                </a:lnSpc>
              </a:pPr>
              <a:r>
                <a:rPr lang="zh-CN" altLang="en-US" sz="2000" dirty="0">
                  <a:solidFill>
                    <a:srgbClr val="000000"/>
                  </a:solidFill>
                  <a:latin typeface="微软雅黑" panose="020B0503020204020204" charset="-122"/>
                  <a:ea typeface="微软雅黑" panose="020B0503020204020204" charset="-122"/>
                </a:rPr>
                <a:t>法律在信用监管</a:t>
              </a:r>
              <a:endParaRPr lang="en-US" altLang="zh-CN" sz="2000" dirty="0">
                <a:solidFill>
                  <a:srgbClr val="000000"/>
                </a:solidFill>
                <a:latin typeface="微软雅黑" panose="020B0503020204020204" charset="-122"/>
                <a:ea typeface="微软雅黑" panose="020B0503020204020204" charset="-122"/>
              </a:endParaRPr>
            </a:p>
            <a:p>
              <a:pPr algn="ctr">
                <a:lnSpc>
                  <a:spcPct val="90000"/>
                </a:lnSpc>
              </a:pPr>
              <a:r>
                <a:rPr lang="zh-CN" altLang="en-US" sz="2000" dirty="0">
                  <a:solidFill>
                    <a:srgbClr val="000000"/>
                  </a:solidFill>
                  <a:latin typeface="微软雅黑" panose="020B0503020204020204" charset="-122"/>
                  <a:ea typeface="微软雅黑" panose="020B0503020204020204" charset="-122"/>
                </a:rPr>
                <a:t>中的作用</a:t>
              </a:r>
              <a:endParaRPr lang="zh-TW" altLang="en-US" sz="2000" dirty="0">
                <a:solidFill>
                  <a:srgbClr val="000000"/>
                </a:solidFill>
                <a:latin typeface="微软雅黑" panose="020B0503020204020204" charset="-122"/>
                <a:ea typeface="微软雅黑" panose="020B0503020204020204" charset="-122"/>
              </a:endParaRPr>
            </a:p>
          </p:txBody>
        </p:sp>
        <p:sp>
          <p:nvSpPr>
            <p:cNvPr id="63505" name="矩形 18"/>
            <p:cNvSpPr/>
            <p:nvPr/>
          </p:nvSpPr>
          <p:spPr>
            <a:xfrm>
              <a:off x="3790" y="3723"/>
              <a:ext cx="3623" cy="2559"/>
            </a:xfrm>
            <a:prstGeom prst="rect">
              <a:avLst/>
            </a:prstGeom>
            <a:noFill/>
            <a:ln w="9525">
              <a:noFill/>
            </a:ln>
          </p:spPr>
          <p:txBody>
            <a:bodyPr anchor="t" anchorCtr="false">
              <a:spAutoFit/>
            </a:bodyPr>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、保护个人的隐私权</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、促进公平竞争</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200"/>
                </a:lnSpc>
                <a:spcBef>
                  <a:spcPct val="20000"/>
                </a:spcBef>
                <a:buClr>
                  <a:srgbClr val="CC3300"/>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、构建有效的失信惩罚机制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 name="AutoShape 15"/>
          <p:cNvSpPr/>
          <p:nvPr/>
        </p:nvSpPr>
        <p:spPr>
          <a:xfrm rot="5400000">
            <a:off x="3728200" y="-258863"/>
            <a:ext cx="754653" cy="3750539"/>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grpSp>
        <p:nvGrpSpPr>
          <p:cNvPr id="10" name="组合 9"/>
          <p:cNvGrpSpPr/>
          <p:nvPr/>
        </p:nvGrpSpPr>
        <p:grpSpPr>
          <a:xfrm>
            <a:off x="2056130" y="1239081"/>
            <a:ext cx="8079740" cy="4963599"/>
            <a:chOff x="7435" y="2350"/>
            <a:chExt cx="7250" cy="6980"/>
          </a:xfrm>
        </p:grpSpPr>
        <p:grpSp>
          <p:nvGrpSpPr>
            <p:cNvPr id="63493" name="组合 6"/>
            <p:cNvGrpSpPr/>
            <p:nvPr/>
          </p:nvGrpSpPr>
          <p:grpSpPr>
            <a:xfrm>
              <a:off x="7540" y="2350"/>
              <a:ext cx="7003" cy="6980"/>
              <a:chOff x="5030788" y="2392621"/>
              <a:chExt cx="4195451" cy="3758942"/>
            </a:xfrm>
          </p:grpSpPr>
          <p:sp>
            <p:nvSpPr>
              <p:cNvPr id="63499" name="Freeform 12"/>
              <p:cNvSpPr/>
              <p:nvPr/>
            </p:nvSpPr>
            <p:spPr>
              <a:xfrm>
                <a:off x="5030788" y="2963863"/>
                <a:ext cx="201771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63500" name="AutoShape 15"/>
              <p:cNvSpPr/>
              <p:nvPr/>
            </p:nvSpPr>
            <p:spPr>
              <a:xfrm rot="5400000">
                <a:off x="7932426" y="1670308"/>
                <a:ext cx="571500" cy="2016125"/>
              </a:xfrm>
              <a:prstGeom prst="homePlate">
                <a:avLst>
                  <a:gd name="adj" fmla="val 26939"/>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3501" name="Freeform 16"/>
              <p:cNvSpPr/>
              <p:nvPr/>
            </p:nvSpPr>
            <p:spPr>
              <a:xfrm>
                <a:off x="720090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6" name="矩形 19"/>
            <p:cNvSpPr/>
            <p:nvPr/>
          </p:nvSpPr>
          <p:spPr>
            <a:xfrm>
              <a:off x="7712" y="2546"/>
              <a:ext cx="3023" cy="488"/>
            </a:xfrm>
            <a:prstGeom prst="rect">
              <a:avLst/>
            </a:prstGeom>
            <a:noFill/>
            <a:ln w="9525">
              <a:noFill/>
            </a:ln>
          </p:spPr>
          <p:txBody>
            <a:bodyPr wrap="square" anchor="t" anchorCtr="false">
              <a:spAutoFit/>
            </a:bodyPr>
            <a:p>
              <a:pPr>
                <a:lnSpc>
                  <a:spcPts val="2000"/>
                </a:lnSpc>
                <a:spcBef>
                  <a:spcPct val="20000"/>
                </a:spcBef>
                <a:buClr>
                  <a:schemeClr val="hlink"/>
                </a:buClr>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美国信用监管法律体系</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7" name="矩形 20"/>
            <p:cNvSpPr/>
            <p:nvPr/>
          </p:nvSpPr>
          <p:spPr>
            <a:xfrm>
              <a:off x="11476" y="2546"/>
              <a:ext cx="2767" cy="488"/>
            </a:xfrm>
            <a:prstGeom prst="rect">
              <a:avLst/>
            </a:prstGeom>
            <a:noFill/>
            <a:ln w="9525">
              <a:noFill/>
            </a:ln>
          </p:spPr>
          <p:txBody>
            <a:bodyPr wrap="square" anchor="t" anchorCtr="false">
              <a:spAutoFit/>
            </a:bodyPr>
            <a:p>
              <a:pPr>
                <a:lnSpc>
                  <a:spcPts val="2000"/>
                </a:lnSpc>
                <a:spcBef>
                  <a:spcPct val="20000"/>
                </a:spcBef>
                <a:buClr>
                  <a:schemeClr val="hlink"/>
                </a:buClr>
              </a:pPr>
              <a:r>
                <a:rPr sz="2000" dirty="0">
                  <a:solidFill>
                    <a:srgbClr val="000000"/>
                  </a:solidFill>
                  <a:latin typeface="微软雅黑" panose="020B0503020204020204" charset="-122"/>
                  <a:ea typeface="微软雅黑" panose="020B0503020204020204" charset="-122"/>
                  <a:cs typeface="微软雅黑" panose="020B0503020204020204" charset="-122"/>
                </a:rPr>
                <a:t>(1)美国信用监管法律体系</a:t>
              </a:r>
              <a:endParaRPr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矩形 21"/>
            <p:cNvSpPr/>
            <p:nvPr/>
          </p:nvSpPr>
          <p:spPr>
            <a:xfrm>
              <a:off x="7435" y="3355"/>
              <a:ext cx="3678" cy="3461"/>
            </a:xfrm>
            <a:prstGeom prst="rect">
              <a:avLst/>
            </a:prstGeom>
            <a:noFill/>
            <a:ln w="9525">
              <a:noFill/>
            </a:ln>
          </p:spPr>
          <p:txBody>
            <a:bodyPr anchor="t" anchorCtr="false">
              <a:spAutoFit/>
            </a:bodyPr>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美国基本信用管理的相关法律共有</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17</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项</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分为</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两个部类</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：一个部类的法律旨在</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规范管理征信机构的操作，以保护消费者的各项权益</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。另一部类的法律旨在</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指导和规范金融机构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，立足于维护金融机构之间的公平竞争，并对金融机构向市场投放信用和发放信用工具做出限制。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22"/>
            <p:cNvSpPr/>
            <p:nvPr/>
          </p:nvSpPr>
          <p:spPr>
            <a:xfrm>
              <a:off x="11035" y="3585"/>
              <a:ext cx="3650" cy="3548"/>
            </a:xfrm>
            <a:prstGeom prst="rect">
              <a:avLst/>
            </a:prstGeom>
            <a:noFill/>
            <a:ln w="9525">
              <a:noFill/>
            </a:ln>
          </p:spPr>
          <p:txBody>
            <a:bodyPr anchor="t" anchorCtr="false">
              <a:spAutoFit/>
            </a:bodyPr>
            <a:p>
              <a:pPr>
                <a:lnSpc>
                  <a:spcPts val="2000"/>
                </a:lnSpc>
                <a:spcBef>
                  <a:spcPct val="20000"/>
                </a:spcBef>
                <a:buClr>
                  <a:srgbClr val="CC3300"/>
                </a:buClr>
              </a:pPr>
              <a:endParaRPr lang="zh-CN" altLang="en-US"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美国信用管理相关法律体系的</a:t>
              </a:r>
              <a:r>
                <a:rPr lang="zh-CN" altLang="en-US" sz="2000" dirty="0">
                  <a:solidFill>
                    <a:srgbClr val="FF0000"/>
                  </a:solidFill>
                  <a:latin typeface="微软雅黑" panose="020B0503020204020204" charset="-122"/>
                  <a:ea typeface="微软雅黑" panose="020B0503020204020204" charset="-122"/>
                </a:rPr>
                <a:t>主要目的是维护业内公平竞争和保护消费者隐私权</a:t>
              </a:r>
              <a:r>
                <a:rPr lang="zh-CN" altLang="en-US" sz="2000" dirty="0">
                  <a:solidFill>
                    <a:srgbClr val="000000"/>
                  </a:solidFill>
                  <a:latin typeface="微软雅黑" panose="020B0503020204020204" charset="-122"/>
                  <a:ea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r>
                <a:rPr lang="zh-CN" altLang="en-US" sz="2000" dirty="0">
                  <a:solidFill>
                    <a:srgbClr val="000000"/>
                  </a:solidFill>
                  <a:latin typeface="微软雅黑" panose="020B0503020204020204" charset="-122"/>
                  <a:ea typeface="微软雅黑" panose="020B0503020204020204" charset="-122"/>
                </a:rPr>
                <a:t>法律将个人隐私的数据和合法征信数据加以区分，达到既保护消费者个人隐私权不受侵犯，又让信用管理行业的从业人员的业务工作有法可依的目的。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12"/>
          <p:cNvGrpSpPr/>
          <p:nvPr/>
        </p:nvGrpSpPr>
        <p:grpSpPr>
          <a:xfrm>
            <a:off x="1835468" y="1068705"/>
            <a:ext cx="6705600" cy="527050"/>
            <a:chOff x="1281113" y="1928813"/>
            <a:chExt cx="6705600" cy="527050"/>
          </a:xfrm>
        </p:grpSpPr>
        <p:sp>
          <p:nvSpPr>
            <p:cNvPr id="10" name="AutoShape 6"/>
            <p:cNvSpPr/>
            <p:nvPr/>
          </p:nvSpPr>
          <p:spPr>
            <a:xfrm>
              <a:off x="1281113" y="1928813"/>
              <a:ext cx="2057400" cy="527050"/>
            </a:xfrm>
            <a:prstGeom prst="roundRect">
              <a:avLst>
                <a:gd name="adj" fmla="val 50000"/>
              </a:avLst>
            </a:prstGeom>
            <a:gradFill rotWithShape="true">
              <a:gsLst>
                <a:gs pos="0">
                  <a:srgbClr val="2C5D98">
                    <a:alpha val="100000"/>
                  </a:srgbClr>
                </a:gs>
                <a:gs pos="80000">
                  <a:srgbClr val="3C7BC7">
                    <a:alpha val="100000"/>
                  </a:srgbClr>
                </a:gs>
                <a:gs pos="100000">
                  <a:srgbClr val="3A7CCB">
                    <a:alpha val="100000"/>
                  </a:srgbClr>
                </a:gs>
              </a:gsLst>
              <a:lin ang="5400000"/>
              <a:tileRect/>
            </a:gradFill>
            <a:ln w="9525" cap="flat" cmpd="sng">
              <a:solidFill>
                <a:srgbClr val="4A7EBB"/>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德国</a:t>
              </a:r>
              <a:endParaRPr lang="zh-CN" altLang="en-US" sz="2400" dirty="0">
                <a:solidFill>
                  <a:srgbClr val="000000"/>
                </a:solidFill>
                <a:latin typeface="微软雅黑" panose="020B0503020204020204" charset="-122"/>
                <a:ea typeface="微软雅黑" panose="020B0503020204020204" charset="-122"/>
              </a:endParaRPr>
            </a:p>
          </p:txBody>
        </p:sp>
        <p:sp>
          <p:nvSpPr>
            <p:cNvPr id="11" name="AutoShape 7"/>
            <p:cNvSpPr/>
            <p:nvPr/>
          </p:nvSpPr>
          <p:spPr>
            <a:xfrm>
              <a:off x="3600450" y="1928813"/>
              <a:ext cx="2057400" cy="527050"/>
            </a:xfrm>
            <a:prstGeom prst="roundRect">
              <a:avLst>
                <a:gd name="adj" fmla="val 50000"/>
              </a:avLst>
            </a:prstGeom>
            <a:gradFill rotWithShape="true">
              <a:gsLst>
                <a:gs pos="0">
                  <a:srgbClr val="9B2D2A">
                    <a:alpha val="100000"/>
                  </a:srgbClr>
                </a:gs>
                <a:gs pos="80000">
                  <a:srgbClr val="CB3D3A">
                    <a:alpha val="100000"/>
                  </a:srgbClr>
                </a:gs>
                <a:gs pos="100000">
                  <a:srgbClr val="CE3B37">
                    <a:alpha val="100000"/>
                  </a:srgbClr>
                </a:gs>
              </a:gsLst>
              <a:lin ang="5400000"/>
              <a:tileRect/>
            </a:gradFill>
            <a:ln w="9525" cap="flat" cmpd="sng">
              <a:solidFill>
                <a:srgbClr val="BE4B48"/>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印度</a:t>
              </a:r>
              <a:endParaRPr lang="zh-CN" altLang="en-US" sz="2400" dirty="0">
                <a:solidFill>
                  <a:srgbClr val="000000"/>
                </a:solidFill>
                <a:latin typeface="微软雅黑" panose="020B0503020204020204" charset="-122"/>
                <a:ea typeface="微软雅黑" panose="020B0503020204020204" charset="-122"/>
              </a:endParaRPr>
            </a:p>
          </p:txBody>
        </p:sp>
        <p:sp>
          <p:nvSpPr>
            <p:cNvPr id="13" name="AutoShape 8"/>
            <p:cNvSpPr/>
            <p:nvPr/>
          </p:nvSpPr>
          <p:spPr>
            <a:xfrm>
              <a:off x="5929313" y="1928813"/>
              <a:ext cx="2057400" cy="527050"/>
            </a:xfrm>
            <a:prstGeom prst="roundRect">
              <a:avLst>
                <a:gd name="adj" fmla="val 50000"/>
              </a:avLst>
            </a:prstGeom>
            <a:gradFill rotWithShape="true">
              <a:gsLst>
                <a:gs pos="0">
                  <a:srgbClr val="2787A0">
                    <a:alpha val="100000"/>
                  </a:srgbClr>
                </a:gs>
                <a:gs pos="80000">
                  <a:srgbClr val="36B1D2">
                    <a:alpha val="100000"/>
                  </a:srgbClr>
                </a:gs>
                <a:gs pos="100000">
                  <a:srgbClr val="34B3D6">
                    <a:alpha val="100000"/>
                  </a:srgbClr>
                </a:gs>
              </a:gsLst>
              <a:lin ang="5400000"/>
              <a:tileRect/>
            </a:gradFill>
            <a:ln w="9525" cap="flat" cmpd="sng">
              <a:solidFill>
                <a:srgbClr val="46AAC5"/>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泰国</a:t>
              </a:r>
              <a:endParaRPr lang="zh-CN" altLang="en-US" sz="2000" dirty="0">
                <a:solidFill>
                  <a:srgbClr val="000000"/>
                </a:solidFill>
                <a:latin typeface="微软雅黑" panose="020B0503020204020204" charset="-122"/>
                <a:ea typeface="微软雅黑" panose="020B0503020204020204" charset="-122"/>
              </a:endParaRPr>
            </a:p>
          </p:txBody>
        </p:sp>
      </p:grpSp>
      <p:sp>
        <p:nvSpPr>
          <p:cNvPr id="15" name="AutoShape 7"/>
          <p:cNvSpPr/>
          <p:nvPr/>
        </p:nvSpPr>
        <p:spPr>
          <a:xfrm>
            <a:off x="8764905" y="1103630"/>
            <a:ext cx="2057400" cy="527050"/>
          </a:xfrm>
          <a:prstGeom prst="roundRect">
            <a:avLst>
              <a:gd name="adj" fmla="val 50000"/>
            </a:avLst>
          </a:prstGeom>
          <a:gradFill rotWithShape="true">
            <a:gsLst>
              <a:gs pos="0">
                <a:srgbClr val="9B2D2A">
                  <a:alpha val="100000"/>
                </a:srgbClr>
              </a:gs>
              <a:gs pos="80000">
                <a:srgbClr val="CB3D3A">
                  <a:alpha val="100000"/>
                </a:srgbClr>
              </a:gs>
              <a:gs pos="100000">
                <a:srgbClr val="CE3B37">
                  <a:alpha val="100000"/>
                </a:srgbClr>
              </a:gs>
            </a:gsLst>
            <a:lin ang="5400000"/>
            <a:tileRect/>
          </a:gradFill>
          <a:ln w="9525" cap="flat" cmpd="sng">
            <a:solidFill>
              <a:srgbClr val="BE4B48"/>
            </a:solidFill>
            <a:prstDash val="solid"/>
            <a:round/>
            <a:headEnd type="none" w="med" len="med"/>
            <a:tailEnd type="none" w="med" len="med"/>
          </a:ln>
          <a:effectLst>
            <a:outerShdw dist="23000" dir="5400000" algn="ctr" rotWithShape="0">
              <a:srgbClr val="000000">
                <a:alpha val="32999"/>
              </a:srgbClr>
            </a:outerShdw>
          </a:effectLst>
        </p:spPr>
        <p:txBody>
          <a:bodyPr wrap="none" anchor="ctr" anchorCtr="false"/>
          <a:p>
            <a:pPr algn="ctr">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rPr>
              <a:t>尼泊尔</a:t>
            </a:r>
            <a:endParaRPr lang="zh-CN" altLang="en-US" sz="2000" dirty="0">
              <a:solidFill>
                <a:srgbClr val="000000"/>
              </a:solidFill>
              <a:latin typeface="微软雅黑" panose="020B0503020204020204" charset="-122"/>
              <a:ea typeface="微软雅黑" panose="020B0503020204020204" charset="-122"/>
            </a:endParaRPr>
          </a:p>
        </p:txBody>
      </p:sp>
      <p:sp>
        <p:nvSpPr>
          <p:cNvPr id="16" name="TextBox 23"/>
          <p:cNvSpPr txBox="true"/>
          <p:nvPr/>
        </p:nvSpPr>
        <p:spPr>
          <a:xfrm>
            <a:off x="1695768" y="1652905"/>
            <a:ext cx="2197100" cy="4818380"/>
          </a:xfrm>
          <a:prstGeom prst="rect">
            <a:avLst/>
          </a:prstGeom>
          <a:noFill/>
          <a:ln w="9525" cap="flat" cmpd="sng">
            <a:solidFill>
              <a:srgbClr val="FF9966"/>
            </a:solidFill>
            <a:prstDash val="solid"/>
            <a:miter/>
            <a:headEnd type="none" w="med" len="med"/>
            <a:tailEnd type="none" w="med" len="med"/>
          </a:ln>
        </p:spPr>
        <p:txBody>
          <a:bodyPr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德国是建立信用管理专业法律的先驱。 </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年前联邦德国颁布了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分期付款法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年颁布了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通用商业总则</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，该总则中的一些条款是用来指导消费信贷业务的。英国议会在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1970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年通过了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消费信贷法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，这是一部消费者保护类的法律。</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欧盟通过了一些超国家的法律规范。 </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1995</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月出台了</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欧盟个人数据保护法</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7" name="TextBox 24"/>
          <p:cNvSpPr txBox="true"/>
          <p:nvPr/>
        </p:nvSpPr>
        <p:spPr>
          <a:xfrm>
            <a:off x="4154805" y="1630680"/>
            <a:ext cx="2263775" cy="4818380"/>
          </a:xfrm>
          <a:prstGeom prst="rect">
            <a:avLst/>
          </a:prstGeom>
          <a:noFill/>
          <a:ln w="9525" cap="flat" cmpd="sng">
            <a:solidFill>
              <a:srgbClr val="FF9966"/>
            </a:solidFill>
            <a:prstDash val="solid"/>
            <a:miter/>
            <a:headEnd type="none" w="med" len="med"/>
            <a:tailEnd type="none" w="med" len="med"/>
          </a:ln>
        </p:spPr>
        <p:txBody>
          <a:bodyPr anchor="t" anchorCtr="false">
            <a:spAutoFit/>
          </a:bodyPr>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发展中国家在信用制度的建设中十分注重建立与完善有关信用管理的立法。 </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印度于</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年开始研究信用管理相关立法问题，并成立了全国性的消费者信用调查机构信用信息局。</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斯里兰卡的信用信息局是依据</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斯里兰卡信用信息局法案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建立的，该法案规定除中央银行外的所有放款机构，有法定义务向信用信息局提供信息局希望收集的任何信用信息。</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3" name="TextBox 25"/>
          <p:cNvSpPr txBox="true"/>
          <p:nvPr/>
        </p:nvSpPr>
        <p:spPr>
          <a:xfrm>
            <a:off x="6497955" y="1630680"/>
            <a:ext cx="2043113" cy="4803775"/>
          </a:xfrm>
          <a:prstGeom prst="rect">
            <a:avLst/>
          </a:prstGeom>
          <a:noFill/>
          <a:ln w="9525" cap="flat" cmpd="sng">
            <a:solidFill>
              <a:srgbClr val="FF9966"/>
            </a:solidFill>
            <a:prstDash val="solid"/>
            <a:miter/>
            <a:headEnd type="none" w="med" len="med"/>
            <a:tailEnd type="none" w="med" len="med"/>
          </a:ln>
        </p:spPr>
        <p:txBody>
          <a:bodyPr anchor="t" anchorCtr="false"/>
          <a:p>
            <a:pPr>
              <a:lnSpc>
                <a:spcPts val="22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泰国是在银行的推动下逐步完善信用立法工作的。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1999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年，泰国银行家协会建立了信用局委员会，</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信用局法案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数据保护法案</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等相关法案也相继出台。随着各项相关法案的出台，泰国的监管框架已基本建立。</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4" name="TextBox 26"/>
          <p:cNvSpPr txBox="true"/>
          <p:nvPr/>
        </p:nvSpPr>
        <p:spPr>
          <a:xfrm>
            <a:off x="8793480" y="1637983"/>
            <a:ext cx="2095500" cy="4803775"/>
          </a:xfrm>
          <a:prstGeom prst="rect">
            <a:avLst/>
          </a:prstGeom>
          <a:noFill/>
          <a:ln w="9525" cap="flat" cmpd="sng">
            <a:solidFill>
              <a:srgbClr val="FF9966"/>
            </a:solidFill>
            <a:prstDash val="solid"/>
            <a:miter/>
            <a:headEnd type="none" w="med" len="med"/>
            <a:tailEnd type="none" w="med" len="med"/>
          </a:ln>
        </p:spPr>
        <p:txBody>
          <a:bodyPr anchor="t" anchorCtr="false"/>
          <a:p>
            <a:pPr>
              <a:lnSpc>
                <a:spcPts val="2400"/>
              </a:lnSpc>
              <a:spcBef>
                <a:spcPct val="20000"/>
              </a:spcBef>
              <a:buClr>
                <a:srgbClr val="CC3300"/>
              </a:buClr>
            </a:pPr>
            <a:r>
              <a:rPr lang="zh-CN" altLang="en-US" sz="1800" dirty="0">
                <a:solidFill>
                  <a:srgbClr val="000000"/>
                </a:solidFill>
                <a:latin typeface="微软雅黑" panose="020B0503020204020204" charset="-122"/>
                <a:ea typeface="微软雅黑" panose="020B0503020204020204" charset="-122"/>
              </a:rPr>
              <a:t>尼泊尔信用中介服务机构由于没有相关的法律条款约束，虽然成立多年，始终处于发展的初级阶段，信用局的工作缺乏效率。</a:t>
            </a:r>
            <a:endParaRPr lang="zh-CN" altLang="en-US"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a:p>
            <a:pPr>
              <a:lnSpc>
                <a:spcPts val="2000"/>
              </a:lnSpc>
              <a:spcBef>
                <a:spcPct val="20000"/>
              </a:spcBef>
              <a:buClr>
                <a:srgbClr val="CC3300"/>
              </a:buClr>
            </a:pPr>
            <a:endParaRPr lang="en-US" altLang="zh-CN" sz="1800"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二、国外信用监管的法律体系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50073" y="832485"/>
            <a:ext cx="8531225" cy="5629275"/>
            <a:chOff x="533" y="1205"/>
            <a:chExt cx="13435" cy="8865"/>
          </a:xfrm>
        </p:grpSpPr>
        <p:sp>
          <p:nvSpPr>
            <p:cNvPr id="65537" name="标题 1"/>
            <p:cNvSpPr>
              <a:spLocks noGrp="true"/>
            </p:cNvSpPr>
            <p:nvPr/>
          </p:nvSpPr>
          <p:spPr>
            <a:xfrm>
              <a:off x="1078" y="1205"/>
              <a:ext cx="12285" cy="888"/>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a:r>
                <a:rPr lang="zh-CN" altLang="en-US" sz="2400" dirty="0">
                  <a:solidFill>
                    <a:schemeClr val="tx1"/>
                  </a:solidFill>
                  <a:latin typeface="微软雅黑" panose="020B0503020204020204" charset="-122"/>
                  <a:ea typeface="微软雅黑" panose="020B0503020204020204" charset="-122"/>
                </a:rPr>
                <a:t>信用管理立法的国际合作与协调</a:t>
              </a:r>
              <a:endParaRPr lang="zh-CN" altLang="en-US" sz="2400" dirty="0">
                <a:solidFill>
                  <a:schemeClr val="tx1"/>
                </a:solidFill>
                <a:latin typeface="微软雅黑" panose="020B0503020204020204" charset="-122"/>
                <a:ea typeface="微软雅黑" panose="020B0503020204020204" charset="-122"/>
              </a:endParaRPr>
            </a:p>
          </p:txBody>
        </p:sp>
        <p:grpSp>
          <p:nvGrpSpPr>
            <p:cNvPr id="65541" name="组合 6"/>
            <p:cNvGrpSpPr/>
            <p:nvPr/>
          </p:nvGrpSpPr>
          <p:grpSpPr>
            <a:xfrm>
              <a:off x="543" y="2793"/>
              <a:ext cx="13347" cy="7277"/>
              <a:chOff x="1193800" y="2459038"/>
              <a:chExt cx="7512050" cy="3935412"/>
            </a:xfrm>
          </p:grpSpPr>
          <p:sp>
            <p:nvSpPr>
              <p:cNvPr id="65542" name="AutoShape 3"/>
              <p:cNvSpPr/>
              <p:nvPr/>
            </p:nvSpPr>
            <p:spPr>
              <a:xfrm>
                <a:off x="4860925" y="5049838"/>
                <a:ext cx="180975" cy="347662"/>
              </a:xfrm>
              <a:prstGeom prst="downArrow">
                <a:avLst>
                  <a:gd name="adj1" fmla="val 40500"/>
                  <a:gd name="adj2" fmla="val 62371"/>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3" name="AutoShape 4"/>
              <p:cNvSpPr/>
              <p:nvPr/>
            </p:nvSpPr>
            <p:spPr>
              <a:xfrm flipV="true">
                <a:off x="4860925" y="3460750"/>
                <a:ext cx="180975" cy="347663"/>
              </a:xfrm>
              <a:prstGeom prst="downArrow">
                <a:avLst>
                  <a:gd name="adj1" fmla="val 40500"/>
                  <a:gd name="adj2" fmla="val 62372"/>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4" name="AutoShape 5"/>
              <p:cNvSpPr/>
              <p:nvPr/>
            </p:nvSpPr>
            <p:spPr>
              <a:xfrm rot="3476025" flipV="true">
                <a:off x="6285704" y="3523454"/>
                <a:ext cx="179388" cy="346075"/>
              </a:xfrm>
              <a:prstGeom prst="downArrow">
                <a:avLst>
                  <a:gd name="adj1" fmla="val 40500"/>
                  <a:gd name="adj2" fmla="val 62636"/>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5" name="AutoShape 6"/>
              <p:cNvSpPr/>
              <p:nvPr/>
            </p:nvSpPr>
            <p:spPr>
              <a:xfrm rot="3476025" flipH="true">
                <a:off x="3418679" y="4952204"/>
                <a:ext cx="180975" cy="350838"/>
              </a:xfrm>
              <a:prstGeom prst="downArrow">
                <a:avLst>
                  <a:gd name="adj1" fmla="val 40500"/>
                  <a:gd name="adj2" fmla="val 62941"/>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6" name="AutoShape 7"/>
              <p:cNvSpPr/>
              <p:nvPr/>
            </p:nvSpPr>
            <p:spPr>
              <a:xfrm rot="-3476025" flipH="true" flipV="true">
                <a:off x="3419475" y="3521075"/>
                <a:ext cx="179388" cy="350838"/>
              </a:xfrm>
              <a:prstGeom prst="downArrow">
                <a:avLst>
                  <a:gd name="adj1" fmla="val 40500"/>
                  <a:gd name="adj2" fmla="val 63498"/>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7" name="AutoShape 8"/>
              <p:cNvSpPr/>
              <p:nvPr/>
            </p:nvSpPr>
            <p:spPr>
              <a:xfrm rot="-3476025">
                <a:off x="6308723" y="4952998"/>
                <a:ext cx="180975" cy="349250"/>
              </a:xfrm>
              <a:prstGeom prst="downArrow">
                <a:avLst>
                  <a:gd name="adj1" fmla="val 40500"/>
                  <a:gd name="adj2" fmla="val 62656"/>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8" name="Oval 9"/>
              <p:cNvSpPr/>
              <p:nvPr/>
            </p:nvSpPr>
            <p:spPr>
              <a:xfrm>
                <a:off x="3862388" y="2459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49" name="Oval 10"/>
              <p:cNvSpPr/>
              <p:nvPr/>
            </p:nvSpPr>
            <p:spPr>
              <a:xfrm>
                <a:off x="6527800" y="2967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0" name="Oval 11"/>
              <p:cNvSpPr/>
              <p:nvPr/>
            </p:nvSpPr>
            <p:spPr>
              <a:xfrm>
                <a:off x="6426499" y="4939925"/>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1" name="Oval 12"/>
              <p:cNvSpPr/>
              <p:nvPr/>
            </p:nvSpPr>
            <p:spPr>
              <a:xfrm>
                <a:off x="1193800" y="2967038"/>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2" name="Oval 13"/>
              <p:cNvSpPr/>
              <p:nvPr/>
            </p:nvSpPr>
            <p:spPr>
              <a:xfrm>
                <a:off x="1287768" y="4923033"/>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3" name="Oval 14"/>
              <p:cNvSpPr/>
              <p:nvPr/>
            </p:nvSpPr>
            <p:spPr>
              <a:xfrm>
                <a:off x="3862388" y="5422900"/>
                <a:ext cx="2178050" cy="971550"/>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4" name="Rectangle 15"/>
              <p:cNvSpPr/>
              <p:nvPr/>
            </p:nvSpPr>
            <p:spPr>
              <a:xfrm>
                <a:off x="3692525" y="3840163"/>
                <a:ext cx="2517775" cy="1165225"/>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55" name="Text Box 16"/>
              <p:cNvSpPr txBox="true"/>
              <p:nvPr/>
            </p:nvSpPr>
            <p:spPr>
              <a:xfrm>
                <a:off x="3878263" y="4030435"/>
                <a:ext cx="2146300" cy="786271"/>
              </a:xfrm>
              <a:prstGeom prst="rect">
                <a:avLst/>
              </a:prstGeom>
              <a:noFill/>
              <a:ln w="6350">
                <a:noFill/>
              </a:ln>
            </p:spPr>
            <p:txBody>
              <a:bodyPr lIns="0" tIns="0" rIns="0" bIns="0" anchor="ctr" anchorCtr="false">
                <a:spAutoFit/>
              </a:bodyPr>
              <a:p>
                <a:pPr eaLnBrk="0" hangingPunct="0">
                  <a:spcBef>
                    <a:spcPct val="20000"/>
                  </a:spcBef>
                  <a:buClr>
                    <a:schemeClr val="hlink"/>
                  </a:buClr>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经合组织通过的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个人隐私保护及个人数据国际交流准则</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65556" name="Text Box 17"/>
              <p:cNvSpPr txBox="true"/>
              <p:nvPr/>
            </p:nvSpPr>
            <p:spPr>
              <a:xfrm>
                <a:off x="3962400" y="2788515"/>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限制收集原则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7" name="Text Box 18"/>
              <p:cNvSpPr txBox="true"/>
              <p:nvPr/>
            </p:nvSpPr>
            <p:spPr>
              <a:xfrm>
                <a:off x="3962400" y="5752378"/>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限制性使用原则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8" name="Text Box 19"/>
              <p:cNvSpPr txBox="true"/>
              <p:nvPr/>
            </p:nvSpPr>
            <p:spPr>
              <a:xfrm>
                <a:off x="1287768" y="5239054"/>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公开性原则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59" name="Text Box 20"/>
              <p:cNvSpPr txBox="true"/>
              <p:nvPr/>
            </p:nvSpPr>
            <p:spPr>
              <a:xfrm>
                <a:off x="1293813" y="3296513"/>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责任原则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0" name="Text Box 21"/>
              <p:cNvSpPr txBox="true"/>
              <p:nvPr/>
            </p:nvSpPr>
            <p:spPr>
              <a:xfrm>
                <a:off x="6627813" y="3296513"/>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数据质量原则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1" name="Text Box 22"/>
              <p:cNvSpPr txBox="true"/>
              <p:nvPr/>
            </p:nvSpPr>
            <p:spPr>
              <a:xfrm>
                <a:off x="6627813" y="5212627"/>
                <a:ext cx="1978025" cy="314184"/>
              </a:xfrm>
              <a:prstGeom prst="rect">
                <a:avLst/>
              </a:prstGeom>
              <a:noFill/>
              <a:ln w="6350">
                <a:noFill/>
              </a:ln>
            </p:spPr>
            <p:txBody>
              <a:bodyPr lIns="0" tIns="0" rIns="0" bIns="0" anchor="ctr" anchorCtr="false">
                <a:spAutoFit/>
              </a:bodyPr>
              <a:p>
                <a:pPr algn="ctr" eaLnBrk="0" hangingPunct="0">
                  <a:spcBef>
                    <a:spcPct val="20000"/>
                  </a:spcBef>
                  <a:buClr>
                    <a:schemeClr val="hlink"/>
                  </a:buClr>
                </a:pPr>
                <a:r>
                  <a:rPr lang="zh-CN" altLang="en-US" sz="2400" dirty="0">
                    <a:solidFill>
                      <a:srgbClr val="000000"/>
                    </a:solidFill>
                    <a:latin typeface="微软雅黑" panose="020B0503020204020204" charset="-122"/>
                    <a:ea typeface="微软雅黑" panose="020B0503020204020204" charset="-122"/>
                  </a:rPr>
                  <a:t>阐明目的原则</a:t>
                </a:r>
                <a:endParaRPr lang="zh-CN" altLang="en-US" sz="2400" dirty="0">
                  <a:solidFill>
                    <a:srgbClr val="000000"/>
                  </a:solidFill>
                  <a:latin typeface="微软雅黑" panose="020B0503020204020204" charset="-122"/>
                  <a:ea typeface="微软雅黑" panose="020B0503020204020204" charset="-122"/>
                </a:endParaRPr>
              </a:p>
            </p:txBody>
          </p:sp>
        </p:grpSp>
        <p:sp>
          <p:nvSpPr>
            <p:cNvPr id="65562" name="Oval 12"/>
            <p:cNvSpPr/>
            <p:nvPr/>
          </p:nvSpPr>
          <p:spPr>
            <a:xfrm>
              <a:off x="533" y="5535"/>
              <a:ext cx="3870" cy="1798"/>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3" name="Oval 12"/>
            <p:cNvSpPr/>
            <p:nvPr/>
          </p:nvSpPr>
          <p:spPr>
            <a:xfrm>
              <a:off x="10098" y="5525"/>
              <a:ext cx="3870" cy="1798"/>
            </a:xfrm>
            <a:prstGeom prst="ellipse">
              <a:avLst/>
            </a:prstGeom>
            <a:noFill/>
            <a:ln w="6350" cap="flat" cmpd="sng">
              <a:solidFill>
                <a:schemeClr val="tx1"/>
              </a:solidFill>
              <a:prstDash val="solid"/>
              <a:round/>
              <a:headEnd type="none" w="med" len="med"/>
              <a:tailEnd type="none" w="med" len="med"/>
            </a:ln>
          </p:spPr>
          <p:txBody>
            <a:bodyPr wrap="none" lIns="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4" name="AutoShape 7"/>
            <p:cNvSpPr/>
            <p:nvPr/>
          </p:nvSpPr>
          <p:spPr>
            <a:xfrm rot="-5400000" flipH="true" flipV="true">
              <a:off x="4538" y="6108"/>
              <a:ext cx="370" cy="627"/>
            </a:xfrm>
            <a:prstGeom prst="downArrow">
              <a:avLst>
                <a:gd name="adj1" fmla="val 40500"/>
                <a:gd name="adj2" fmla="val 63550"/>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5" name="AutoShape 7"/>
            <p:cNvSpPr/>
            <p:nvPr/>
          </p:nvSpPr>
          <p:spPr>
            <a:xfrm rot="5400000" flipH="true" flipV="true">
              <a:off x="9553" y="6163"/>
              <a:ext cx="370" cy="630"/>
            </a:xfrm>
            <a:prstGeom prst="downArrow">
              <a:avLst>
                <a:gd name="adj1" fmla="val 40500"/>
                <a:gd name="adj2" fmla="val 63804"/>
              </a:avLst>
            </a:prstGeom>
            <a:solidFill>
              <a:srgbClr val="808080"/>
            </a:solidFill>
            <a:ln w="6350" cap="flat" cmpd="sng">
              <a:solidFill>
                <a:srgbClr val="808080"/>
              </a:solidFill>
              <a:prstDash val="solid"/>
              <a:miter/>
              <a:headEnd type="none" w="med" len="med"/>
              <a:tailEnd type="none" w="med" len="med"/>
            </a:ln>
          </p:spPr>
          <p:txBody>
            <a:bodyPr wrap="none" lIns="72000" tIns="0" rIns="0" bIns="0" anchor="ctr" anchorCtr="false"/>
            <a:p>
              <a:pPr>
                <a:spcBef>
                  <a:spcPct val="20000"/>
                </a:spcBef>
                <a:buClr>
                  <a:schemeClr val="hlink"/>
                </a:buClr>
                <a:buFont typeface="Wingdings" panose="05000000000000000000" pitchFamily="2" charset="2"/>
                <a:buChar char="v"/>
              </a:pPr>
              <a:endParaRPr lang="zh-CN" altLang="en-US" dirty="0">
                <a:latin typeface="微软雅黑" panose="020B0503020204020204" charset="-122"/>
                <a:ea typeface="微软雅黑" panose="020B0503020204020204" charset="-122"/>
              </a:endParaRPr>
            </a:p>
          </p:txBody>
        </p:sp>
        <p:sp>
          <p:nvSpPr>
            <p:cNvPr id="65566" name="矩形 31"/>
            <p:cNvSpPr/>
            <p:nvPr/>
          </p:nvSpPr>
          <p:spPr>
            <a:xfrm>
              <a:off x="10098" y="5855"/>
              <a:ext cx="3615" cy="1016"/>
            </a:xfrm>
            <a:prstGeom prst="rect">
              <a:avLst/>
            </a:prstGeom>
            <a:noFill/>
            <a:ln w="9525">
              <a:noFill/>
            </a:ln>
          </p:spPr>
          <p:txBody>
            <a:bodyPr anchor="t" anchorCtr="false">
              <a:spAutoFit/>
            </a:bodyPr>
            <a:p>
              <a:pPr algn="ctr">
                <a:lnSpc>
                  <a:spcPct val="150000"/>
                </a:lnSpc>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安全保障原则</a:t>
              </a:r>
              <a:endParaRPr lang="zh-CN" altLang="en-US" sz="2400" dirty="0">
                <a:solidFill>
                  <a:srgbClr val="000000"/>
                </a:solidFill>
                <a:latin typeface="微软雅黑" panose="020B0503020204020204" charset="-122"/>
                <a:ea typeface="微软雅黑" panose="020B0503020204020204" charset="-122"/>
              </a:endParaRPr>
            </a:p>
          </p:txBody>
        </p:sp>
        <p:sp>
          <p:nvSpPr>
            <p:cNvPr id="65567" name="矩形 32"/>
            <p:cNvSpPr/>
            <p:nvPr/>
          </p:nvSpPr>
          <p:spPr>
            <a:xfrm>
              <a:off x="613" y="5843"/>
              <a:ext cx="3622" cy="1016"/>
            </a:xfrm>
            <a:prstGeom prst="rect">
              <a:avLst/>
            </a:prstGeom>
            <a:noFill/>
            <a:ln w="9525">
              <a:noFill/>
            </a:ln>
          </p:spPr>
          <p:txBody>
            <a:bodyPr anchor="t" anchorCtr="false">
              <a:spAutoFit/>
            </a:bodyPr>
            <a:p>
              <a:pPr algn="ctr">
                <a:lnSpc>
                  <a:spcPct val="150000"/>
                </a:lnSpc>
                <a:spcBef>
                  <a:spcPct val="20000"/>
                </a:spcBef>
                <a:buClr>
                  <a:srgbClr val="CC3300"/>
                </a:buClr>
              </a:pPr>
              <a:r>
                <a:rPr lang="zh-CN" altLang="en-US" sz="2400" dirty="0">
                  <a:solidFill>
                    <a:srgbClr val="000000"/>
                  </a:solidFill>
                  <a:latin typeface="微软雅黑" panose="020B0503020204020204" charset="-122"/>
                  <a:ea typeface="微软雅黑" panose="020B0503020204020204" charset="-122"/>
                </a:rPr>
                <a:t>个人参与原则</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三、中国信用管理法制建设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7" name="Pentagon 780"/>
          <p:cNvSpPr/>
          <p:nvPr/>
        </p:nvSpPr>
        <p:spPr>
          <a:xfrm>
            <a:off x="8073390" y="3785553"/>
            <a:ext cx="1770063" cy="457200"/>
          </a:xfrm>
          <a:prstGeom prst="homePlate">
            <a:avLst>
              <a:gd name="adj" fmla="val 40292"/>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grpSp>
        <p:nvGrpSpPr>
          <p:cNvPr id="66568" name="组合 15"/>
          <p:cNvGrpSpPr/>
          <p:nvPr/>
        </p:nvGrpSpPr>
        <p:grpSpPr>
          <a:xfrm>
            <a:off x="985203" y="3785553"/>
            <a:ext cx="8597900" cy="457200"/>
            <a:chOff x="268288" y="3852863"/>
            <a:chExt cx="7080247" cy="457200"/>
          </a:xfrm>
        </p:grpSpPr>
        <p:sp>
          <p:nvSpPr>
            <p:cNvPr id="66569" name="Rectangle 445"/>
            <p:cNvSpPr/>
            <p:nvPr/>
          </p:nvSpPr>
          <p:spPr>
            <a:xfrm>
              <a:off x="1685926" y="3852863"/>
              <a:ext cx="1412875"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0" name="Rectangle 446"/>
            <p:cNvSpPr/>
            <p:nvPr/>
          </p:nvSpPr>
          <p:spPr>
            <a:xfrm>
              <a:off x="3100387" y="3852863"/>
              <a:ext cx="1414463"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1" name="Rectangle 447"/>
            <p:cNvSpPr/>
            <p:nvPr/>
          </p:nvSpPr>
          <p:spPr>
            <a:xfrm>
              <a:off x="4516436" y="3852863"/>
              <a:ext cx="1414463"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2" name="Rectangle 448"/>
            <p:cNvSpPr/>
            <p:nvPr/>
          </p:nvSpPr>
          <p:spPr>
            <a:xfrm>
              <a:off x="5934074" y="3852863"/>
              <a:ext cx="1414461"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sp>
          <p:nvSpPr>
            <p:cNvPr id="66573" name="Rectangle 445"/>
            <p:cNvSpPr/>
            <p:nvPr/>
          </p:nvSpPr>
          <p:spPr>
            <a:xfrm>
              <a:off x="268288" y="3852863"/>
              <a:ext cx="1412875" cy="457200"/>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spcBef>
                  <a:spcPct val="20000"/>
                </a:spcBef>
                <a:buClr>
                  <a:schemeClr val="hlink"/>
                </a:buClr>
                <a:buFont typeface="Wingdings" panose="05000000000000000000" pitchFamily="2" charset="2"/>
                <a:buChar char="v"/>
              </a:pPr>
              <a:endParaRPr lang="en-US" altLang="en-US" dirty="0">
                <a:latin typeface="微软雅黑" panose="020B0503020204020204" charset="-122"/>
                <a:ea typeface="微软雅黑" panose="020B0503020204020204" charset="-122"/>
              </a:endParaRPr>
            </a:p>
          </p:txBody>
        </p:sp>
      </p:grpSp>
      <p:sp>
        <p:nvSpPr>
          <p:cNvPr id="66574" name="Rectangle 445"/>
          <p:cNvSpPr/>
          <p:nvPr/>
        </p:nvSpPr>
        <p:spPr>
          <a:xfrm>
            <a:off x="1112203" y="3879215"/>
            <a:ext cx="1716087" cy="300038"/>
          </a:xfrm>
          <a:prstGeom prst="rect">
            <a:avLst/>
          </a:prstGeom>
          <a:noFill/>
          <a:ln w="9525">
            <a:noFill/>
          </a:ln>
        </p:spPr>
        <p:txBody>
          <a:bodyPr anchor="ctr" anchorCtr="false"/>
          <a:p>
            <a:pPr>
              <a:spcBef>
                <a:spcPct val="20000"/>
              </a:spcBef>
              <a:buClr>
                <a:schemeClr val="hlink"/>
              </a:buClr>
            </a:pPr>
            <a:endParaRPr lang="en-US" altLang="en-US" dirty="0">
              <a:solidFill>
                <a:srgbClr val="FFFFFF"/>
              </a:solidFill>
              <a:latin typeface="微软雅黑" panose="020B0503020204020204" charset="-122"/>
              <a:ea typeface="微软雅黑" panose="020B0503020204020204" charset="-122"/>
            </a:endParaRPr>
          </a:p>
        </p:txBody>
      </p:sp>
      <p:sp>
        <p:nvSpPr>
          <p:cNvPr id="66575" name="Nedadgående pil 95"/>
          <p:cNvSpPr/>
          <p:nvPr/>
        </p:nvSpPr>
        <p:spPr>
          <a:xfrm>
            <a:off x="1617028" y="3269615"/>
            <a:ext cx="304800" cy="538163"/>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76" name="Rektangel 163"/>
          <p:cNvSpPr/>
          <p:nvPr/>
        </p:nvSpPr>
        <p:spPr>
          <a:xfrm>
            <a:off x="962978" y="2198053"/>
            <a:ext cx="2008187" cy="1246187"/>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spcBef>
                <a:spcPct val="20000"/>
              </a:spcBef>
              <a:buClr>
                <a:srgbClr val="FF0000"/>
              </a:buClr>
              <a:buSzPct val="124000"/>
            </a:pPr>
            <a:r>
              <a:rPr lang="zh-CN" altLang="zh-CN" sz="2000" b="1" dirty="0">
                <a:solidFill>
                  <a:srgbClr val="000000"/>
                </a:solidFill>
                <a:latin typeface="微软雅黑" panose="020B0503020204020204" charset="-122"/>
                <a:ea typeface="微软雅黑" panose="020B0503020204020204" charset="-122"/>
              </a:rPr>
              <a:t>信用的作用范围非常有限，相应法律需求不大</a:t>
            </a:r>
            <a:endParaRPr lang="zh-CN" altLang="zh-CN" sz="2000" b="1" dirty="0">
              <a:solidFill>
                <a:srgbClr val="000000"/>
              </a:solidFill>
              <a:latin typeface="微软雅黑" panose="020B0503020204020204" charset="-122"/>
              <a:ea typeface="微软雅黑" panose="020B0503020204020204" charset="-122"/>
            </a:endParaRPr>
          </a:p>
        </p:txBody>
      </p:sp>
      <p:sp>
        <p:nvSpPr>
          <p:cNvPr id="66577" name="Nedadgående pil 229"/>
          <p:cNvSpPr/>
          <p:nvPr/>
        </p:nvSpPr>
        <p:spPr>
          <a:xfrm>
            <a:off x="4523740" y="3331528"/>
            <a:ext cx="304800" cy="538162"/>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78" name="Nedadgående pil 296"/>
          <p:cNvSpPr/>
          <p:nvPr/>
        </p:nvSpPr>
        <p:spPr>
          <a:xfrm>
            <a:off x="7270115" y="3306128"/>
            <a:ext cx="303213" cy="538162"/>
          </a:xfrm>
          <a:prstGeom prst="downArrow">
            <a:avLst>
              <a:gd name="adj1" fmla="val 50000"/>
              <a:gd name="adj2" fmla="val 49893"/>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pic>
        <p:nvPicPr>
          <p:cNvPr id="66579" name="Gruppe 122"/>
          <p:cNvPicPr/>
          <p:nvPr/>
        </p:nvPicPr>
        <p:blipFill>
          <a:blip r:embed="rId4"/>
          <a:stretch>
            <a:fillRect/>
          </a:stretch>
        </p:blipFill>
        <p:spPr>
          <a:xfrm>
            <a:off x="6293803" y="1372553"/>
            <a:ext cx="2066925" cy="825500"/>
          </a:xfrm>
          <a:prstGeom prst="rect">
            <a:avLst/>
          </a:prstGeom>
          <a:noFill/>
          <a:ln w="9525">
            <a:noFill/>
          </a:ln>
        </p:spPr>
      </p:pic>
      <p:sp>
        <p:nvSpPr>
          <p:cNvPr id="66580" name="Nedadgående pil 363"/>
          <p:cNvSpPr/>
          <p:nvPr/>
        </p:nvSpPr>
        <p:spPr>
          <a:xfrm rot="10800000">
            <a:off x="3172778" y="4136390"/>
            <a:ext cx="301625" cy="538163"/>
          </a:xfrm>
          <a:prstGeom prst="downArrow">
            <a:avLst>
              <a:gd name="adj1" fmla="val 50000"/>
              <a:gd name="adj2" fmla="val 50156"/>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1" name="Nedadgående pil 430"/>
          <p:cNvSpPr/>
          <p:nvPr/>
        </p:nvSpPr>
        <p:spPr>
          <a:xfrm rot="10800000">
            <a:off x="5989003" y="4149090"/>
            <a:ext cx="304800" cy="538163"/>
          </a:xfrm>
          <a:prstGeom prst="downArrow">
            <a:avLst>
              <a:gd name="adj1" fmla="val 50000"/>
              <a:gd name="adj2" fmla="val 49952"/>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2" name="Nedadgående pil 497"/>
          <p:cNvSpPr/>
          <p:nvPr/>
        </p:nvSpPr>
        <p:spPr>
          <a:xfrm rot="10800000">
            <a:off x="8554403" y="4109403"/>
            <a:ext cx="303212" cy="539750"/>
          </a:xfrm>
          <a:prstGeom prst="downArrow">
            <a:avLst>
              <a:gd name="adj1" fmla="val 50000"/>
              <a:gd name="adj2" fmla="val 50040"/>
            </a:avLst>
          </a:prstGeom>
          <a:gradFill rotWithShape="true">
            <a:gsLst>
              <a:gs pos="0">
                <a:srgbClr val="FFC000"/>
              </a:gs>
              <a:gs pos="100000">
                <a:srgbClr val="E36119"/>
              </a:gs>
            </a:gsLst>
            <a:lin ang="189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999"/>
              </a:srgbClr>
            </a:outerShdw>
          </a:effectLst>
        </p:spPr>
        <p:txBody>
          <a:bodyPr anchor="ctr" anchorCtr="false"/>
          <a:p>
            <a:pPr algn="ctr">
              <a:spcBef>
                <a:spcPct val="20000"/>
              </a:spcBef>
              <a:buClr>
                <a:schemeClr val="hlink"/>
              </a:buClr>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66583" name="Rektangel 565"/>
          <p:cNvSpPr/>
          <p:nvPr/>
        </p:nvSpPr>
        <p:spPr>
          <a:xfrm>
            <a:off x="2336165" y="4484053"/>
            <a:ext cx="1916113" cy="1389062"/>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84" name="Rektangel 631"/>
          <p:cNvSpPr/>
          <p:nvPr/>
        </p:nvSpPr>
        <p:spPr>
          <a:xfrm>
            <a:off x="5182553" y="4509453"/>
            <a:ext cx="1919287" cy="14351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pPr>
            <a:endParaRPr lang="en-US" altLang="zh-CN" dirty="0">
              <a:solidFill>
                <a:srgbClr val="FFFFFF"/>
              </a:solidFill>
              <a:latin typeface="微软雅黑" panose="020B0503020204020204" charset="-122"/>
              <a:ea typeface="微软雅黑" panose="020B0503020204020204" charset="-122"/>
            </a:endParaRPr>
          </a:p>
        </p:txBody>
      </p:sp>
      <p:sp>
        <p:nvSpPr>
          <p:cNvPr id="66585" name="Rektangel 697"/>
          <p:cNvSpPr/>
          <p:nvPr/>
        </p:nvSpPr>
        <p:spPr>
          <a:xfrm>
            <a:off x="7898765" y="4472940"/>
            <a:ext cx="1916113" cy="140017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86" name="Rektangel 762"/>
          <p:cNvSpPr/>
          <p:nvPr/>
        </p:nvSpPr>
        <p:spPr>
          <a:xfrm>
            <a:off x="2301240" y="4444365"/>
            <a:ext cx="2065338" cy="1366838"/>
          </a:xfrm>
          <a:prstGeom prst="rect">
            <a:avLst/>
          </a:prstGeom>
          <a:noFill/>
          <a:ln w="9525">
            <a:noFill/>
          </a:ln>
        </p:spPr>
        <p:txBody>
          <a:bodyPr anchor="t" anchorCtr="false">
            <a:spAutoFit/>
          </a:bodyPr>
          <a:p>
            <a:pPr algn="ctr" defTabSz="802005">
              <a:lnSpc>
                <a:spcPts val="19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颁布</a:t>
            </a:r>
            <a:endParaRPr lang="en-US" altLang="zh-CN" sz="1800" b="1" dirty="0">
              <a:solidFill>
                <a:srgbClr val="000000"/>
              </a:solidFill>
              <a:latin typeface="微软雅黑" panose="020B0503020204020204" charset="-122"/>
              <a:ea typeface="微软雅黑" panose="020B0503020204020204" charset="-122"/>
            </a:endParaRPr>
          </a:p>
          <a:p>
            <a:pPr algn="ctr" defTabSz="802005">
              <a:lnSpc>
                <a:spcPts val="1900"/>
              </a:lnSpc>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《关于管理外国企业常驻代表机构的暂行规定》</a:t>
            </a:r>
            <a:r>
              <a:rPr lang="zh-CN" altLang="en-US" sz="1800" b="1" dirty="0">
                <a:solidFill>
                  <a:srgbClr val="000000"/>
                </a:solidFill>
                <a:latin typeface="微软雅黑" panose="020B0503020204020204" charset="-122"/>
                <a:ea typeface="微软雅黑" panose="020B0503020204020204" charset="-122"/>
              </a:rPr>
              <a:t>、</a:t>
            </a:r>
            <a:r>
              <a:rPr lang="zh-CN" altLang="zh-CN" sz="1800" b="1" dirty="0">
                <a:solidFill>
                  <a:srgbClr val="000000"/>
                </a:solidFill>
                <a:latin typeface="微软雅黑" panose="020B0503020204020204" charset="-122"/>
                <a:ea typeface="微软雅黑" panose="020B0503020204020204" charset="-122"/>
              </a:rPr>
              <a:t>《外汇管理暂行条例》</a:t>
            </a:r>
            <a:endParaRPr lang="en-US" altLang="zh-CN" sz="1800" b="1" dirty="0">
              <a:solidFill>
                <a:srgbClr val="000000"/>
              </a:solidFill>
              <a:latin typeface="微软雅黑" panose="020B0503020204020204" charset="-122"/>
              <a:ea typeface="微软雅黑" panose="020B0503020204020204" charset="-122"/>
            </a:endParaRPr>
          </a:p>
        </p:txBody>
      </p:sp>
      <p:pic>
        <p:nvPicPr>
          <p:cNvPr id="66587" name="Gruppe 122"/>
          <p:cNvPicPr/>
          <p:nvPr/>
        </p:nvPicPr>
        <p:blipFill>
          <a:blip r:embed="rId5"/>
          <a:stretch>
            <a:fillRect/>
          </a:stretch>
        </p:blipFill>
        <p:spPr>
          <a:xfrm>
            <a:off x="905828" y="1340803"/>
            <a:ext cx="2222500" cy="941387"/>
          </a:xfrm>
          <a:prstGeom prst="rect">
            <a:avLst/>
          </a:prstGeom>
          <a:noFill/>
          <a:ln w="9525">
            <a:noFill/>
          </a:ln>
        </p:spPr>
      </p:pic>
      <p:pic>
        <p:nvPicPr>
          <p:cNvPr id="66588" name="Gruppe 122"/>
          <p:cNvPicPr/>
          <p:nvPr/>
        </p:nvPicPr>
        <p:blipFill>
          <a:blip r:embed="rId6"/>
          <a:stretch>
            <a:fillRect/>
          </a:stretch>
        </p:blipFill>
        <p:spPr>
          <a:xfrm>
            <a:off x="3644265" y="1377315"/>
            <a:ext cx="2063750" cy="868363"/>
          </a:xfrm>
          <a:prstGeom prst="rect">
            <a:avLst/>
          </a:prstGeom>
          <a:noFill/>
          <a:ln w="9525">
            <a:noFill/>
          </a:ln>
        </p:spPr>
      </p:pic>
      <p:pic>
        <p:nvPicPr>
          <p:cNvPr id="66589" name="Gruppe 122"/>
          <p:cNvPicPr/>
          <p:nvPr/>
        </p:nvPicPr>
        <p:blipFill>
          <a:blip r:embed="rId7"/>
          <a:stretch>
            <a:fillRect/>
          </a:stretch>
        </p:blipFill>
        <p:spPr>
          <a:xfrm>
            <a:off x="2313940" y="5873115"/>
            <a:ext cx="2065338" cy="788988"/>
          </a:xfrm>
          <a:prstGeom prst="rect">
            <a:avLst/>
          </a:prstGeom>
          <a:noFill/>
          <a:ln w="9525">
            <a:noFill/>
          </a:ln>
        </p:spPr>
      </p:pic>
      <p:pic>
        <p:nvPicPr>
          <p:cNvPr id="66590" name="Gruppe 122"/>
          <p:cNvPicPr/>
          <p:nvPr/>
        </p:nvPicPr>
        <p:blipFill>
          <a:blip r:embed="rId8"/>
          <a:stretch>
            <a:fillRect/>
          </a:stretch>
        </p:blipFill>
        <p:spPr>
          <a:xfrm>
            <a:off x="5130165" y="5873115"/>
            <a:ext cx="2066925" cy="765175"/>
          </a:xfrm>
          <a:prstGeom prst="rect">
            <a:avLst/>
          </a:prstGeom>
          <a:noFill/>
          <a:ln w="9525">
            <a:noFill/>
          </a:ln>
        </p:spPr>
      </p:pic>
      <p:pic>
        <p:nvPicPr>
          <p:cNvPr id="66591" name="Gruppe 122"/>
          <p:cNvPicPr/>
          <p:nvPr/>
        </p:nvPicPr>
        <p:blipFill>
          <a:blip r:embed="rId9"/>
          <a:stretch>
            <a:fillRect/>
          </a:stretch>
        </p:blipFill>
        <p:spPr>
          <a:xfrm>
            <a:off x="7860665" y="5873115"/>
            <a:ext cx="2066925" cy="777875"/>
          </a:xfrm>
          <a:prstGeom prst="rect">
            <a:avLst/>
          </a:prstGeom>
          <a:noFill/>
          <a:ln w="9525">
            <a:noFill/>
          </a:ln>
        </p:spPr>
      </p:pic>
      <p:sp>
        <p:nvSpPr>
          <p:cNvPr id="66592" name="Rektangel 163"/>
          <p:cNvSpPr/>
          <p:nvPr/>
        </p:nvSpPr>
        <p:spPr>
          <a:xfrm>
            <a:off x="3644265" y="2150428"/>
            <a:ext cx="2001838" cy="133985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《关于切实加强信贷管理严格控制货币发行的决定》</a:t>
            </a:r>
            <a:endParaRPr lang="en-US" altLang="zh-CN" sz="2000" b="1" dirty="0">
              <a:solidFill>
                <a:srgbClr val="000000"/>
              </a:solidFill>
              <a:latin typeface="微软雅黑" panose="020B0503020204020204" charset="-122"/>
              <a:ea typeface="微软雅黑" panose="020B0503020204020204" charset="-122"/>
            </a:endParaRPr>
          </a:p>
        </p:txBody>
      </p:sp>
      <p:sp>
        <p:nvSpPr>
          <p:cNvPr id="66593" name="Rektangel 163"/>
          <p:cNvSpPr/>
          <p:nvPr/>
        </p:nvSpPr>
        <p:spPr>
          <a:xfrm>
            <a:off x="6338253" y="2150428"/>
            <a:ext cx="1916112" cy="12446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defTabSz="802005">
              <a:spcBef>
                <a:spcPct val="20000"/>
              </a:spcBef>
              <a:buClr>
                <a:schemeClr val="hlink"/>
              </a:buClr>
            </a:pPr>
            <a:endParaRPr lang="en-US" altLang="zh-CN" sz="2000" b="1" dirty="0">
              <a:solidFill>
                <a:srgbClr val="000000"/>
              </a:solidFill>
              <a:latin typeface="微软雅黑" panose="020B0503020204020204" charset="-122"/>
              <a:ea typeface="微软雅黑" panose="020B0503020204020204" charset="-122"/>
            </a:endParaRPr>
          </a:p>
          <a:p>
            <a:pPr algn="ctr" defTabSz="802005">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defTabSz="802005">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《农副产品购销合同条例》</a:t>
            </a:r>
            <a:endParaRPr lang="en-US" altLang="en-US" sz="2000" dirty="0">
              <a:solidFill>
                <a:srgbClr val="080808"/>
              </a:solidFill>
              <a:latin typeface="微软雅黑" panose="020B0503020204020204" charset="-122"/>
              <a:ea typeface="微软雅黑" panose="020B0503020204020204" charset="-122"/>
            </a:endParaRPr>
          </a:p>
          <a:p>
            <a:pPr algn="ctr" defTabSz="802005">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594" name="TextBox 53"/>
          <p:cNvSpPr txBox="true"/>
          <p:nvPr/>
        </p:nvSpPr>
        <p:spPr>
          <a:xfrm>
            <a:off x="2440940" y="3739515"/>
            <a:ext cx="1706563" cy="461963"/>
          </a:xfrm>
          <a:prstGeom prst="rect">
            <a:avLst/>
          </a:prstGeom>
          <a:noFill/>
          <a:ln w="9525">
            <a:noFill/>
          </a:ln>
        </p:spPr>
        <p:txBody>
          <a:bodyPr anchor="t" anchorCtr="false">
            <a:spAutoFit/>
          </a:bodyPr>
          <a:p>
            <a:pPr algn="ct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1980</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5" name="矩形 54"/>
          <p:cNvSpPr/>
          <p:nvPr/>
        </p:nvSpPr>
        <p:spPr>
          <a:xfrm>
            <a:off x="4166553" y="37569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1981</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6" name="矩形 55"/>
          <p:cNvSpPr/>
          <p:nvPr/>
        </p:nvSpPr>
        <p:spPr>
          <a:xfrm>
            <a:off x="5646103" y="37442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1983</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7" name="矩形 56"/>
          <p:cNvSpPr/>
          <p:nvPr/>
        </p:nvSpPr>
        <p:spPr>
          <a:xfrm>
            <a:off x="6935153" y="3744278"/>
            <a:ext cx="1116012" cy="461962"/>
          </a:xfrm>
          <a:prstGeom prst="rect">
            <a:avLst/>
          </a:prstGeom>
          <a:noFill/>
          <a:ln w="9525">
            <a:noFill/>
          </a:ln>
        </p:spPr>
        <p:txBody>
          <a:bodyPr wrap="none"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1984</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66598" name="矩形 57"/>
          <p:cNvSpPr/>
          <p:nvPr/>
        </p:nvSpPr>
        <p:spPr>
          <a:xfrm>
            <a:off x="8108315" y="3756978"/>
            <a:ext cx="1368425" cy="461962"/>
          </a:xfrm>
          <a:prstGeom prst="rect">
            <a:avLst/>
          </a:prstGeom>
          <a:noFill/>
          <a:ln w="9525">
            <a:noFill/>
          </a:ln>
        </p:spPr>
        <p:txBody>
          <a:bodyPr anchor="t" anchorCtr="false">
            <a:spAutoFit/>
          </a:bodyPr>
          <a:p>
            <a:pPr>
              <a:spcBef>
                <a:spcPct val="20000"/>
              </a:spcBef>
              <a:buClr>
                <a:schemeClr val="hlink"/>
              </a:buClr>
            </a:pPr>
            <a:r>
              <a:rPr lang="en-US" altLang="zh-CN" sz="2400" b="1" dirty="0">
                <a:solidFill>
                  <a:srgbClr val="000000"/>
                </a:solidFill>
                <a:latin typeface="微软雅黑" panose="020B0503020204020204" charset="-122"/>
                <a:ea typeface="微软雅黑" panose="020B0503020204020204" charset="-122"/>
                <a:cs typeface="微软雅黑" panose="020B0503020204020204" charset="-122"/>
              </a:rPr>
              <a:t>1986</a:t>
            </a:r>
            <a:r>
              <a:rPr lang="zh-CN" altLang="zh-CN" sz="2400" b="1" dirty="0">
                <a:solidFill>
                  <a:srgbClr val="000000"/>
                </a:solidFill>
                <a:latin typeface="微软雅黑" panose="020B0503020204020204" charset="-122"/>
                <a:ea typeface="微软雅黑" panose="020B0503020204020204" charset="-122"/>
                <a:cs typeface="微软雅黑" panose="020B0503020204020204" charset="-122"/>
              </a:rPr>
              <a:t>年</a:t>
            </a:r>
            <a:endParaRPr lang="zh-CN" altLang="zh-CN"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6599" name="Rektangel 163"/>
          <p:cNvSpPr/>
          <p:nvPr/>
        </p:nvSpPr>
        <p:spPr>
          <a:xfrm>
            <a:off x="7865428" y="4472940"/>
            <a:ext cx="1916112" cy="124618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《民法通则》</a:t>
            </a:r>
            <a:endParaRPr lang="zh-CN" altLang="zh-CN" sz="2000" b="1" dirty="0">
              <a:solidFill>
                <a:srgbClr val="000000"/>
              </a:solidFill>
              <a:latin typeface="微软雅黑" panose="020B0503020204020204" charset="-122"/>
              <a:ea typeface="微软雅黑" panose="020B0503020204020204" charset="-122"/>
            </a:endParaRPr>
          </a:p>
          <a:p>
            <a:pPr algn="ctr">
              <a:spcBef>
                <a:spcPct val="20000"/>
              </a:spcBef>
              <a:buClr>
                <a:schemeClr val="hlink"/>
              </a:buClr>
              <a:buFont typeface="Wingdings" panose="05000000000000000000" pitchFamily="2" charset="2"/>
              <a:buChar char="v"/>
            </a:pPr>
            <a:endParaRPr lang="en-US" altLang="zh-CN" dirty="0">
              <a:solidFill>
                <a:srgbClr val="FFFFFF"/>
              </a:solidFill>
              <a:latin typeface="微软雅黑" panose="020B0503020204020204" charset="-122"/>
              <a:ea typeface="微软雅黑" panose="020B0503020204020204" charset="-122"/>
            </a:endParaRPr>
          </a:p>
        </p:txBody>
      </p:sp>
      <p:sp>
        <p:nvSpPr>
          <p:cNvPr id="66600" name="Rektangel 163"/>
          <p:cNvSpPr/>
          <p:nvPr/>
        </p:nvSpPr>
        <p:spPr>
          <a:xfrm>
            <a:off x="5185728" y="4550728"/>
            <a:ext cx="1916112" cy="124460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lnSpc>
                <a:spcPts val="2000"/>
              </a:lnSpc>
              <a:spcBef>
                <a:spcPct val="20000"/>
              </a:spcBef>
              <a:buClr>
                <a:schemeClr val="hlink"/>
              </a:buClr>
            </a:pPr>
            <a:endParaRPr lang="en-US" altLang="zh-CN" sz="2000" dirty="0">
              <a:solidFill>
                <a:srgbClr val="FFFFFF"/>
              </a:solidFill>
              <a:latin typeface="微软雅黑" panose="020B0503020204020204" charset="-122"/>
              <a:ea typeface="微软雅黑" panose="020B0503020204020204" charset="-122"/>
            </a:endParaRPr>
          </a:p>
        </p:txBody>
      </p:sp>
      <p:sp>
        <p:nvSpPr>
          <p:cNvPr id="66601" name="矩形 60"/>
          <p:cNvSpPr/>
          <p:nvPr/>
        </p:nvSpPr>
        <p:spPr>
          <a:xfrm>
            <a:off x="983615" y="3766503"/>
            <a:ext cx="1579563" cy="369887"/>
          </a:xfrm>
          <a:prstGeom prst="rect">
            <a:avLst/>
          </a:prstGeom>
          <a:noFill/>
          <a:ln w="9525">
            <a:noFill/>
          </a:ln>
        </p:spPr>
        <p:txBody>
          <a:bodyPr wrap="none" anchor="t" anchorCtr="false">
            <a:spAutoFit/>
          </a:bodyPr>
          <a:p>
            <a:pPr>
              <a:spcBef>
                <a:spcPct val="20000"/>
              </a:spcBef>
              <a:buClr>
                <a:schemeClr val="hlink"/>
              </a:buClr>
            </a:pPr>
            <a:r>
              <a:rPr lang="zh-CN" altLang="zh-CN" sz="1800" b="1" dirty="0">
                <a:solidFill>
                  <a:srgbClr val="000000"/>
                </a:solidFill>
                <a:latin typeface="微软雅黑" panose="020B0503020204020204" charset="-122"/>
                <a:ea typeface="微软雅黑" panose="020B0503020204020204" charset="-122"/>
              </a:rPr>
              <a:t>计划经济时期</a:t>
            </a:r>
            <a:endParaRPr lang="zh-CN" altLang="zh-CN" sz="1800" b="1" dirty="0">
              <a:solidFill>
                <a:srgbClr val="000000"/>
              </a:solidFill>
              <a:latin typeface="微软雅黑" panose="020B0503020204020204" charset="-122"/>
              <a:ea typeface="微软雅黑" panose="020B0503020204020204" charset="-122"/>
            </a:endParaRPr>
          </a:p>
        </p:txBody>
      </p:sp>
      <p:sp>
        <p:nvSpPr>
          <p:cNvPr id="66602" name="矩形 61"/>
          <p:cNvSpPr/>
          <p:nvPr/>
        </p:nvSpPr>
        <p:spPr>
          <a:xfrm>
            <a:off x="5185728" y="4499928"/>
            <a:ext cx="1884362" cy="917575"/>
          </a:xfrm>
          <a:prstGeom prst="rect">
            <a:avLst/>
          </a:prstGeom>
          <a:noFill/>
          <a:ln w="9525">
            <a:noFill/>
          </a:ln>
        </p:spPr>
        <p:txBody>
          <a:bodyPr anchor="t" anchorCtr="false">
            <a:spAutoFit/>
          </a:bodyPr>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颁布</a:t>
            </a:r>
            <a:endParaRPr lang="en-US" altLang="zh-CN" sz="2000" b="1" dirty="0">
              <a:solidFill>
                <a:srgbClr val="000000"/>
              </a:solidFill>
              <a:latin typeface="微软雅黑" panose="020B0503020204020204" charset="-122"/>
              <a:ea typeface="微软雅黑" panose="020B0503020204020204" charset="-122"/>
            </a:endParaRPr>
          </a:p>
          <a:p>
            <a:pPr algn="ctr">
              <a:lnSpc>
                <a:spcPts val="2000"/>
              </a:lnSpc>
              <a:spcBef>
                <a:spcPct val="20000"/>
              </a:spcBef>
              <a:buClr>
                <a:schemeClr val="hlink"/>
              </a:buClr>
            </a:pPr>
            <a:r>
              <a:rPr lang="zh-CN" altLang="zh-CN" sz="2000" b="1" dirty="0">
                <a:solidFill>
                  <a:srgbClr val="000000"/>
                </a:solidFill>
                <a:latin typeface="微软雅黑" panose="020B0503020204020204" charset="-122"/>
                <a:ea typeface="微软雅黑" panose="020B0503020204020204" charset="-122"/>
              </a:rPr>
              <a:t>《财产保险合同条例》</a:t>
            </a:r>
            <a:endParaRPr lang="en-US" altLang="zh-CN" sz="2000" dirty="0">
              <a:solidFill>
                <a:srgbClr val="FFFFFF"/>
              </a:solidFill>
              <a:latin typeface="微软雅黑" panose="020B0503020204020204" charset="-122"/>
              <a:ea typeface="微软雅黑" panose="020B0503020204020204" charset="-122"/>
            </a:endParaRPr>
          </a:p>
        </p:txBody>
      </p:sp>
      <p:sp>
        <p:nvSpPr>
          <p:cNvPr id="66603" name="矩形 62"/>
          <p:cNvSpPr/>
          <p:nvPr/>
        </p:nvSpPr>
        <p:spPr>
          <a:xfrm>
            <a:off x="8305165" y="1372553"/>
            <a:ext cx="1555750" cy="1887537"/>
          </a:xfrm>
          <a:prstGeom prst="rect">
            <a:avLst/>
          </a:prstGeom>
          <a:noFill/>
          <a:ln w="9525">
            <a:noFill/>
          </a:ln>
        </p:spPr>
        <p:txBody>
          <a:bodyPr anchor="t" anchorCtr="false">
            <a:spAutoFit/>
          </a:bodyPr>
          <a:p>
            <a:pPr>
              <a:lnSpc>
                <a:spcPts val="2800"/>
              </a:lnSpc>
              <a:spcBef>
                <a:spcPct val="20000"/>
              </a:spcBef>
              <a:buClr>
                <a:srgbClr val="CC3300"/>
              </a:buClr>
            </a:pPr>
            <a:r>
              <a:rPr lang="zh-CN" altLang="en-US" sz="2400" b="1" dirty="0">
                <a:solidFill>
                  <a:srgbClr val="FF0000"/>
                </a:solidFill>
                <a:latin typeface="微软雅黑" panose="020B0503020204020204" charset="-122"/>
                <a:ea typeface="微软雅黑" panose="020B0503020204020204" charset="-122"/>
              </a:rPr>
              <a:t>以下法律构成我国信用管理法制建设的基础。</a:t>
            </a:r>
            <a:endParaRPr lang="zh-CN" altLang="en-US" sz="2400" b="1" dirty="0">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jhiZDk2N2Q5YzA4Njc1M2E2YzRkN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2017</Words>
  <Application>WPS 演示</Application>
  <PresentationFormat>宽屏</PresentationFormat>
  <Paragraphs>210</Paragraphs>
  <Slides>13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宋体</vt:lpstr>
      <vt:lpstr>Wingdings</vt:lpstr>
      <vt:lpstr>微软雅黑</vt:lpstr>
      <vt:lpstr>经典综艺体简</vt:lpstr>
      <vt:lpstr>新宋体</vt:lpstr>
      <vt:lpstr>Arial Unicode MS</vt:lpstr>
      <vt:lpstr>Arial Black</vt:lpstr>
      <vt:lpstr>Times New Roman</vt:lpstr>
      <vt:lpstr>黑体</vt:lpstr>
      <vt:lpstr>楷体</vt:lpstr>
      <vt:lpstr>华文行楷</vt:lpstr>
      <vt:lpstr>Verdana</vt:lpstr>
      <vt:lpstr>Calibri</vt:lpstr>
      <vt:lpstr>华文细黑</vt:lpstr>
      <vt:lpstr>Gulim</vt:lpstr>
      <vt:lpstr>Malgun Gothic</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信用管理立法的国际合作与协调</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63</cp:revision>
  <dcterms:created xsi:type="dcterms:W3CDTF">2021-06-03T12:14:40Z</dcterms:created>
  <dcterms:modified xsi:type="dcterms:W3CDTF">2021-06-03T12:14:40Z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