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0"/>
  </p:handoutMasterIdLst>
  <p:sldIdLst>
    <p:sldId id="276" r:id="rId3"/>
    <p:sldId id="277" r:id="rId4"/>
    <p:sldId id="25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283"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ustomXml" Target="../customXml/item1.xml"/><Relationship Id="rId24" Type="http://schemas.openxmlformats.org/officeDocument/2006/relationships/customXmlProps" Target="../customXml/itemProps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第七章：信用监管</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593330" y="4352925"/>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三、信用保险制度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0901" name="Group 3"/>
          <p:cNvGrpSpPr/>
          <p:nvPr/>
        </p:nvGrpSpPr>
        <p:grpSpPr>
          <a:xfrm>
            <a:off x="2081530" y="1504315"/>
            <a:ext cx="8028940" cy="4470400"/>
            <a:chOff x="877" y="1296"/>
            <a:chExt cx="4211" cy="2448"/>
          </a:xfrm>
        </p:grpSpPr>
        <p:sp>
          <p:nvSpPr>
            <p:cNvPr id="8" name="Freeform 4"/>
            <p:cNvSpPr>
              <a:spLocks noEditPoints="true"/>
            </p:cNvSpPr>
            <p:nvPr/>
          </p:nvSpPr>
          <p:spPr bwMode="gray">
            <a:xfrm rot="-1358056">
              <a:off x="877" y="1765"/>
              <a:ext cx="3839" cy="1527"/>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true">
              <a:gsLst>
                <a:gs pos="0">
                  <a:schemeClr val="bg2">
                    <a:gamma/>
                    <a:tint val="42353"/>
                    <a:invGamma/>
                    <a:alpha val="36000"/>
                  </a:schemeClr>
                </a:gs>
                <a:gs pos="100000">
                  <a:schemeClr val="bg2"/>
                </a:gs>
              </a:gsLst>
              <a:lin ang="0" scaled="true"/>
            </a:gradFill>
            <a:ln>
              <a:noFill/>
            </a:ln>
            <a:extLst>
              <a:ext uri="{91240B29-F687-4F45-9708-019B960494DF}">
                <a14:hiddenLine xmlns:a14="http://schemas.microsoft.com/office/drawing/2010/main" w="0">
                  <a:solidFill>
                    <a:srgbClr val="F7C16B"/>
                  </a:solidFill>
                  <a:prstDash val="solid"/>
                  <a:round/>
                </a14:hiddenLine>
              </a:ext>
            </a:extLst>
          </p:spPr>
          <p:txBody>
            <a:bodyP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0903" name="Oval 5"/>
            <p:cNvSpPr/>
            <p:nvPr/>
          </p:nvSpPr>
          <p:spPr>
            <a:xfrm rot="-1543677">
              <a:off x="2784" y="1680"/>
              <a:ext cx="672" cy="192"/>
            </a:xfrm>
            <a:prstGeom prst="ellipse">
              <a:avLst/>
            </a:prstGeom>
            <a:gradFill rotWithShape="true">
              <a:gsLst>
                <a:gs pos="0">
                  <a:srgbClr val="5F5F5F"/>
                </a:gs>
                <a:gs pos="100000">
                  <a:srgbClr val="84A5CA"/>
                </a:gs>
              </a:gsLst>
              <a:lin ang="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0904" name="Oval 6"/>
            <p:cNvSpPr/>
            <p:nvPr/>
          </p:nvSpPr>
          <p:spPr>
            <a:xfrm rot="-1543677">
              <a:off x="4416" y="1824"/>
              <a:ext cx="672" cy="192"/>
            </a:xfrm>
            <a:prstGeom prst="ellipse">
              <a:avLst/>
            </a:prstGeom>
            <a:gradFill rotWithShape="true">
              <a:gsLst>
                <a:gs pos="0">
                  <a:srgbClr val="5F5F5F"/>
                </a:gs>
                <a:gs pos="100000">
                  <a:srgbClr val="84A5CA"/>
                </a:gs>
              </a:gsLst>
              <a:lin ang="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0905" name="Oval 7"/>
            <p:cNvSpPr/>
            <p:nvPr/>
          </p:nvSpPr>
          <p:spPr>
            <a:xfrm rot="-1543677">
              <a:off x="1872" y="3456"/>
              <a:ext cx="672" cy="192"/>
            </a:xfrm>
            <a:prstGeom prst="ellipse">
              <a:avLst/>
            </a:prstGeom>
            <a:gradFill rotWithShape="true">
              <a:gsLst>
                <a:gs pos="0">
                  <a:srgbClr val="5F5F5F"/>
                </a:gs>
                <a:gs pos="100000">
                  <a:srgbClr val="84A5CA"/>
                </a:gs>
              </a:gsLst>
              <a:lin ang="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0906" name="Oval 8"/>
            <p:cNvSpPr/>
            <p:nvPr/>
          </p:nvSpPr>
          <p:spPr>
            <a:xfrm rot="-1543677">
              <a:off x="3456" y="3104"/>
              <a:ext cx="672" cy="192"/>
            </a:xfrm>
            <a:prstGeom prst="ellipse">
              <a:avLst/>
            </a:prstGeom>
            <a:gradFill rotWithShape="true">
              <a:gsLst>
                <a:gs pos="0">
                  <a:srgbClr val="5F5F5F"/>
                </a:gs>
                <a:gs pos="100000">
                  <a:srgbClr val="84A5CA"/>
                </a:gs>
              </a:gsLst>
              <a:lin ang="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0907" name="Oval 9"/>
            <p:cNvSpPr/>
            <p:nvPr/>
          </p:nvSpPr>
          <p:spPr>
            <a:xfrm rot="-1543677">
              <a:off x="1344" y="2544"/>
              <a:ext cx="672" cy="192"/>
            </a:xfrm>
            <a:prstGeom prst="ellipse">
              <a:avLst/>
            </a:prstGeom>
            <a:gradFill rotWithShape="true">
              <a:gsLst>
                <a:gs pos="0">
                  <a:srgbClr val="5F5F5F"/>
                </a:gs>
                <a:gs pos="100000">
                  <a:srgbClr val="84A5CA"/>
                </a:gs>
              </a:gsLst>
              <a:lin ang="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2" name="Oval 10"/>
            <p:cNvSpPr>
              <a:spLocks noChangeArrowheads="true"/>
            </p:cNvSpPr>
            <p:nvPr/>
          </p:nvSpPr>
          <p:spPr bwMode="gray">
            <a:xfrm>
              <a:off x="2407" y="1296"/>
              <a:ext cx="720" cy="694"/>
            </a:xfrm>
            <a:prstGeom prst="ellipse">
              <a:avLst/>
            </a:prstGeom>
            <a:gradFill rotWithShape="true">
              <a:gsLst>
                <a:gs pos="0">
                  <a:schemeClr val="hlink"/>
                </a:gs>
                <a:gs pos="100000">
                  <a:schemeClr va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Oval 11"/>
            <p:cNvSpPr>
              <a:spLocks noChangeArrowheads="true"/>
            </p:cNvSpPr>
            <p:nvPr/>
          </p:nvSpPr>
          <p:spPr bwMode="gray">
            <a:xfrm>
              <a:off x="999" y="2126"/>
              <a:ext cx="719" cy="694"/>
            </a:xfrm>
            <a:prstGeom prst="ellipse">
              <a:avLst/>
            </a:prstGeom>
            <a:gradFill rotWithShape="true">
              <a:gsLst>
                <a:gs pos="0">
                  <a:schemeClr val="accent1"/>
                </a:gs>
                <a:gs pos="100000">
                  <a:schemeClr val="accent1">
                    <a:gamma/>
                    <a:shade val="31373"/>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 name="Oval 12"/>
            <p:cNvSpPr>
              <a:spLocks noChangeArrowheads="true"/>
            </p:cNvSpPr>
            <p:nvPr/>
          </p:nvSpPr>
          <p:spPr bwMode="gray">
            <a:xfrm>
              <a:off x="1493" y="3050"/>
              <a:ext cx="719" cy="694"/>
            </a:xfrm>
            <a:prstGeom prst="ellipse">
              <a:avLst/>
            </a:prstGeom>
            <a:gradFill rotWithShape="true">
              <a:gsLst>
                <a:gs pos="0">
                  <a:schemeClr val="accent2"/>
                </a:gs>
                <a:gs pos="100000">
                  <a:schemeClr val="accent2">
                    <a:gamma/>
                    <a:shade val="35686"/>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Oval 13"/>
            <p:cNvSpPr>
              <a:spLocks noChangeArrowheads="true"/>
            </p:cNvSpPr>
            <p:nvPr/>
          </p:nvSpPr>
          <p:spPr bwMode="gray">
            <a:xfrm>
              <a:off x="3048" y="2707"/>
              <a:ext cx="721" cy="694"/>
            </a:xfrm>
            <a:prstGeom prst="ellipse">
              <a:avLst/>
            </a:prstGeom>
            <a:gradFill rotWithShape="true">
              <a:gsLst>
                <a:gs pos="0">
                  <a:schemeClr val="bg2"/>
                </a:gs>
                <a:gs pos="100000">
                  <a:schemeClr val="bg2">
                    <a:gamma/>
                    <a:shade val="35686"/>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14"/>
            <p:cNvSpPr>
              <a:spLocks noChangeArrowheads="true"/>
            </p:cNvSpPr>
            <p:nvPr/>
          </p:nvSpPr>
          <p:spPr bwMode="gray">
            <a:xfrm>
              <a:off x="4072" y="1420"/>
              <a:ext cx="680" cy="695"/>
            </a:xfrm>
            <a:prstGeom prst="ellipse">
              <a:avLst/>
            </a:prstGeom>
            <a:gradFill rotWithShape="true">
              <a:gsLst>
                <a:gs pos="0">
                  <a:schemeClr val="folHlink"/>
                </a:gs>
                <a:gs pos="100000">
                  <a:schemeClr val="fo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0913" name="Text Box 15"/>
            <p:cNvSpPr txBox="true"/>
            <p:nvPr/>
          </p:nvSpPr>
          <p:spPr>
            <a:xfrm>
              <a:off x="999" y="2126"/>
              <a:ext cx="728" cy="556"/>
            </a:xfrm>
            <a:prstGeom prst="rect">
              <a:avLst/>
            </a:prstGeom>
            <a:noFill/>
            <a:ln w="9525">
              <a:noFill/>
            </a:ln>
          </p:spPr>
          <p:txBody>
            <a:bodyPr anchor="t" anchorCtr="false">
              <a:spAutoFit/>
            </a:bodyPr>
            <a:p>
              <a:pPr eaLnBrk="0" hangingPunct="0">
                <a:spcBef>
                  <a:spcPct val="20000"/>
                </a:spcBef>
                <a:buClr>
                  <a:schemeClr val="hlink"/>
                </a:buClr>
              </a:pPr>
              <a:r>
                <a:rPr lang="zh-CN" altLang="en-US" sz="2000" b="1" dirty="0">
                  <a:solidFill>
                    <a:srgbClr val="FF0000"/>
                  </a:solidFill>
                  <a:latin typeface="微软雅黑" panose="020B0503020204020204" charset="-122"/>
                  <a:ea typeface="微软雅黑" panose="020B0503020204020204" charset="-122"/>
                </a:rPr>
                <a:t>有利于贸易和投资的发展</a:t>
              </a:r>
              <a:endParaRPr lang="zh-CN" altLang="en-US" sz="2000" b="1" dirty="0">
                <a:solidFill>
                  <a:srgbClr val="FF0000"/>
                </a:solidFill>
                <a:latin typeface="微软雅黑" panose="020B0503020204020204" charset="-122"/>
                <a:ea typeface="微软雅黑" panose="020B0503020204020204" charset="-122"/>
              </a:endParaRPr>
            </a:p>
          </p:txBody>
        </p:sp>
        <p:sp>
          <p:nvSpPr>
            <p:cNvPr id="80914" name="Text Box 16"/>
            <p:cNvSpPr txBox="true"/>
            <p:nvPr/>
          </p:nvSpPr>
          <p:spPr>
            <a:xfrm>
              <a:off x="2457" y="1411"/>
              <a:ext cx="689" cy="406"/>
            </a:xfrm>
            <a:prstGeom prst="rect">
              <a:avLst/>
            </a:prstGeom>
            <a:noFill/>
            <a:ln w="9525">
              <a:noFill/>
            </a:ln>
          </p:spPr>
          <p:txBody>
            <a:bodyPr wrap="square" anchor="t" anchorCtr="false">
              <a:spAutoFit/>
            </a:bodyPr>
            <a:p>
              <a:pPr eaLnBrk="0" hangingPunct="0">
                <a:lnSpc>
                  <a:spcPts val="2300"/>
                </a:lnSpc>
                <a:spcBef>
                  <a:spcPct val="20000"/>
                </a:spcBef>
                <a:buClr>
                  <a:schemeClr val="hlink"/>
                </a:buClr>
              </a:pPr>
              <a:r>
                <a:rPr lang="zh-CN" altLang="en-US" sz="2000" b="1" dirty="0">
                  <a:solidFill>
                    <a:srgbClr val="FF0000"/>
                  </a:solidFill>
                  <a:latin typeface="微软雅黑" panose="020B0503020204020204" charset="-122"/>
                  <a:ea typeface="微软雅黑" panose="020B0503020204020204" charset="-122"/>
                </a:rPr>
                <a:t>保障债</a:t>
              </a:r>
              <a:endParaRPr lang="en-US" altLang="zh-CN" sz="2000" b="1" dirty="0">
                <a:solidFill>
                  <a:srgbClr val="FF0000"/>
                </a:solidFill>
                <a:latin typeface="微软雅黑" panose="020B0503020204020204" charset="-122"/>
                <a:ea typeface="微软雅黑" panose="020B0503020204020204" charset="-122"/>
              </a:endParaRPr>
            </a:p>
            <a:p>
              <a:pPr eaLnBrk="0" hangingPunct="0">
                <a:lnSpc>
                  <a:spcPts val="2300"/>
                </a:lnSpc>
                <a:spcBef>
                  <a:spcPct val="20000"/>
                </a:spcBef>
                <a:buClr>
                  <a:schemeClr val="hlink"/>
                </a:buClr>
              </a:pPr>
              <a:r>
                <a:rPr lang="zh-CN" altLang="en-US" sz="2000" b="1" dirty="0">
                  <a:solidFill>
                    <a:srgbClr val="FF0000"/>
                  </a:solidFill>
                  <a:latin typeface="微软雅黑" panose="020B0503020204020204" charset="-122"/>
                  <a:ea typeface="微软雅黑" panose="020B0503020204020204" charset="-122"/>
                </a:rPr>
                <a:t>权人利益</a:t>
              </a:r>
              <a:endParaRPr lang="en-US" altLang="zh-CN" sz="2000" dirty="0">
                <a:solidFill>
                  <a:srgbClr val="FF0000"/>
                </a:solidFill>
                <a:latin typeface="微软雅黑" panose="020B0503020204020204" charset="-122"/>
                <a:ea typeface="微软雅黑" panose="020B0503020204020204" charset="-122"/>
              </a:endParaRPr>
            </a:p>
          </p:txBody>
        </p:sp>
        <p:sp>
          <p:nvSpPr>
            <p:cNvPr id="80915" name="Text Box 17"/>
            <p:cNvSpPr txBox="true"/>
            <p:nvPr/>
          </p:nvSpPr>
          <p:spPr>
            <a:xfrm>
              <a:off x="4072" y="1464"/>
              <a:ext cx="729" cy="556"/>
            </a:xfrm>
            <a:prstGeom prst="rect">
              <a:avLst/>
            </a:prstGeom>
            <a:noFill/>
            <a:ln w="9525">
              <a:noFill/>
            </a:ln>
          </p:spPr>
          <p:txBody>
            <a:bodyPr anchor="t" anchorCtr="false">
              <a:spAutoFit/>
            </a:bodyPr>
            <a:p>
              <a:pPr eaLnBrk="0" hangingPunct="0">
                <a:spcBef>
                  <a:spcPct val="20000"/>
                </a:spcBef>
                <a:buClr>
                  <a:schemeClr val="hlink"/>
                </a:buClr>
              </a:pPr>
              <a:r>
                <a:rPr lang="zh-CN" altLang="en-US" sz="2000" b="1" dirty="0">
                  <a:solidFill>
                    <a:srgbClr val="FF0000"/>
                  </a:solidFill>
                  <a:latin typeface="微软雅黑" panose="020B0503020204020204" charset="-122"/>
                  <a:ea typeface="微软雅黑" panose="020B0503020204020204" charset="-122"/>
                </a:rPr>
                <a:t>有利于企业正常运行</a:t>
              </a:r>
              <a:endParaRPr lang="zh-CN" altLang="en-US" sz="2000" b="1" dirty="0">
                <a:solidFill>
                  <a:srgbClr val="FF0000"/>
                </a:solidFill>
                <a:latin typeface="微软雅黑" panose="020B0503020204020204" charset="-122"/>
                <a:ea typeface="微软雅黑" panose="020B0503020204020204" charset="-122"/>
              </a:endParaRPr>
            </a:p>
          </p:txBody>
        </p:sp>
        <p:sp>
          <p:nvSpPr>
            <p:cNvPr id="80916" name="Text Box 18"/>
            <p:cNvSpPr txBox="true"/>
            <p:nvPr/>
          </p:nvSpPr>
          <p:spPr>
            <a:xfrm>
              <a:off x="3103" y="2814"/>
              <a:ext cx="689" cy="421"/>
            </a:xfrm>
            <a:prstGeom prst="rect">
              <a:avLst/>
            </a:prstGeom>
            <a:noFill/>
            <a:ln w="9525">
              <a:noFill/>
            </a:ln>
          </p:spPr>
          <p:txBody>
            <a:bodyPr wrap="square" anchor="t" anchorCtr="false">
              <a:spAutoFit/>
            </a:bodyPr>
            <a:p>
              <a:pPr eaLnBrk="0" hangingPunct="0">
                <a:spcBef>
                  <a:spcPct val="20000"/>
                </a:spcBef>
                <a:buClr>
                  <a:schemeClr val="hlink"/>
                </a:buClr>
              </a:pPr>
              <a:r>
                <a:rPr lang="zh-CN" altLang="en-US" sz="2000" b="1" dirty="0">
                  <a:solidFill>
                    <a:srgbClr val="FF0000"/>
                  </a:solidFill>
                  <a:latin typeface="微软雅黑" panose="020B0503020204020204" charset="-122"/>
                  <a:ea typeface="微软雅黑" panose="020B0503020204020204" charset="-122"/>
                </a:rPr>
                <a:t>促进信用</a:t>
              </a:r>
              <a:endParaRPr lang="en-US" altLang="zh-CN" sz="2000" b="1" dirty="0">
                <a:solidFill>
                  <a:srgbClr val="FF0000"/>
                </a:solidFill>
                <a:latin typeface="微软雅黑" panose="020B0503020204020204" charset="-122"/>
                <a:ea typeface="微软雅黑" panose="020B0503020204020204" charset="-122"/>
              </a:endParaRPr>
            </a:p>
            <a:p>
              <a:pPr eaLnBrk="0" hangingPunct="0">
                <a:spcBef>
                  <a:spcPct val="20000"/>
                </a:spcBef>
                <a:buClr>
                  <a:schemeClr val="hlink"/>
                </a:buClr>
              </a:pPr>
              <a:r>
                <a:rPr lang="zh-CN" altLang="en-US" sz="2000" b="1" dirty="0">
                  <a:solidFill>
                    <a:srgbClr val="FF0000"/>
                  </a:solidFill>
                  <a:latin typeface="微软雅黑" panose="020B0503020204020204" charset="-122"/>
                  <a:ea typeface="微软雅黑" panose="020B0503020204020204" charset="-122"/>
                </a:rPr>
                <a:t>体系完善</a:t>
              </a:r>
              <a:endParaRPr lang="en-US" altLang="zh-CN" sz="2000" dirty="0">
                <a:solidFill>
                  <a:srgbClr val="FF0000"/>
                </a:solidFill>
                <a:latin typeface="微软雅黑" panose="020B0503020204020204" charset="-122"/>
                <a:ea typeface="微软雅黑" panose="020B0503020204020204" charset="-122"/>
              </a:endParaRPr>
            </a:p>
          </p:txBody>
        </p:sp>
        <p:sp>
          <p:nvSpPr>
            <p:cNvPr id="80917" name="Text Box 19"/>
            <p:cNvSpPr txBox="true"/>
            <p:nvPr/>
          </p:nvSpPr>
          <p:spPr>
            <a:xfrm>
              <a:off x="1544" y="3182"/>
              <a:ext cx="689" cy="421"/>
            </a:xfrm>
            <a:prstGeom prst="rect">
              <a:avLst/>
            </a:prstGeom>
            <a:noFill/>
            <a:ln w="9525">
              <a:noFill/>
            </a:ln>
          </p:spPr>
          <p:txBody>
            <a:bodyPr wrap="square" anchor="t" anchorCtr="false">
              <a:spAutoFit/>
            </a:bodyPr>
            <a:p>
              <a:pPr eaLnBrk="0" hangingPunct="0">
                <a:spcBef>
                  <a:spcPct val="20000"/>
                </a:spcBef>
                <a:buClr>
                  <a:schemeClr val="hlink"/>
                </a:buClr>
              </a:pPr>
              <a:r>
                <a:rPr lang="zh-CN" altLang="en-US" sz="2000" b="1" dirty="0">
                  <a:solidFill>
                    <a:srgbClr val="FF0000"/>
                  </a:solidFill>
                  <a:latin typeface="微软雅黑" panose="020B0503020204020204" charset="-122"/>
                  <a:ea typeface="微软雅黑" panose="020B0503020204020204" charset="-122"/>
                </a:rPr>
                <a:t>促进国民</a:t>
              </a:r>
              <a:endParaRPr lang="en-US" altLang="zh-CN" sz="2000" b="1" dirty="0">
                <a:solidFill>
                  <a:srgbClr val="FF0000"/>
                </a:solidFill>
                <a:latin typeface="微软雅黑" panose="020B0503020204020204" charset="-122"/>
                <a:ea typeface="微软雅黑" panose="020B0503020204020204" charset="-122"/>
              </a:endParaRPr>
            </a:p>
            <a:p>
              <a:pPr eaLnBrk="0" hangingPunct="0">
                <a:spcBef>
                  <a:spcPct val="20000"/>
                </a:spcBef>
                <a:buClr>
                  <a:schemeClr val="hlink"/>
                </a:buClr>
              </a:pPr>
              <a:r>
                <a:rPr lang="zh-CN" altLang="en-US" sz="2000" b="1" dirty="0">
                  <a:solidFill>
                    <a:srgbClr val="FF0000"/>
                  </a:solidFill>
                  <a:latin typeface="微软雅黑" panose="020B0503020204020204" charset="-122"/>
                  <a:ea typeface="微软雅黑" panose="020B0503020204020204" charset="-122"/>
                </a:rPr>
                <a:t>经济发展</a:t>
              </a:r>
              <a:endParaRPr lang="en-US" altLang="zh-CN" sz="2000" dirty="0">
                <a:solidFill>
                  <a:srgbClr val="FF0000"/>
                </a:solidFill>
                <a:latin typeface="微软雅黑" panose="020B0503020204020204" charset="-122"/>
                <a:ea typeface="微软雅黑" panose="020B0503020204020204" charset="-122"/>
              </a:endParaRPr>
            </a:p>
          </p:txBody>
        </p:sp>
        <p:sp>
          <p:nvSpPr>
            <p:cNvPr id="80918" name="Text Box 20"/>
            <p:cNvSpPr txBox="true"/>
            <p:nvPr/>
          </p:nvSpPr>
          <p:spPr>
            <a:xfrm>
              <a:off x="2053" y="2262"/>
              <a:ext cx="1874" cy="232"/>
            </a:xfrm>
            <a:prstGeom prst="rect">
              <a:avLst/>
            </a:prstGeom>
            <a:noFill/>
            <a:ln w="9525">
              <a:noFill/>
            </a:ln>
          </p:spPr>
          <p:txBody>
            <a:bodyPr wrap="square" anchor="t" anchorCtr="false">
              <a:spAutoFit/>
            </a:bodyPr>
            <a:p>
              <a:pPr>
                <a:lnSpc>
                  <a:spcPct val="90000"/>
                </a:lnSpc>
              </a:pPr>
              <a:r>
                <a:rPr lang="zh-CN" altLang="en-US" sz="2400" b="1" dirty="0">
                  <a:solidFill>
                    <a:srgbClr val="000000"/>
                  </a:solidFill>
                  <a:latin typeface="微软雅黑" panose="020B0503020204020204" charset="-122"/>
                  <a:ea typeface="微软雅黑" panose="020B0503020204020204" charset="-122"/>
                </a:rPr>
                <a:t>信用保险制度的必要性</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（一）信用保险的种类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AutoShape 7"/>
          <p:cNvSpPr/>
          <p:nvPr/>
        </p:nvSpPr>
        <p:spPr>
          <a:xfrm rot="5400000">
            <a:off x="2730955" y="287403"/>
            <a:ext cx="728125" cy="2877015"/>
          </a:xfrm>
          <a:prstGeom prst="homePlate">
            <a:avLst>
              <a:gd name="adj" fmla="val 26939"/>
            </a:avLst>
          </a:prstGeom>
          <a:gradFill rotWithShape="false">
            <a:gsLst>
              <a:gs pos="0">
                <a:srgbClr val="5E9EFF">
                  <a:alpha val="100000"/>
                </a:srgbClr>
              </a:gs>
              <a:gs pos="8000">
                <a:srgbClr val="5E9EFF">
                  <a:alpha val="100000"/>
                </a:srgbClr>
              </a:gs>
              <a:gs pos="22000">
                <a:srgbClr val="85C2FF">
                  <a:alpha val="100000"/>
                </a:srgbClr>
              </a:gs>
              <a:gs pos="70000">
                <a:srgbClr val="C4D6EB">
                  <a:alpha val="100000"/>
                </a:srgbClr>
              </a:gs>
              <a:gs pos="80499">
                <a:srgbClr val="E2E1F3">
                  <a:alpha val="100000"/>
                </a:srgbClr>
              </a:gs>
              <a:gs pos="100000">
                <a:srgbClr val="FFEBFA">
                  <a:alpha val="100000"/>
                </a:srgbClr>
              </a:gs>
            </a:gsLst>
            <a:lin ang="5400000"/>
            <a:tileRect/>
          </a:gra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2" name="组合 1"/>
          <p:cNvGrpSpPr/>
          <p:nvPr/>
        </p:nvGrpSpPr>
        <p:grpSpPr>
          <a:xfrm>
            <a:off x="1577975" y="1348513"/>
            <a:ext cx="9036050" cy="4817020"/>
            <a:chOff x="2485" y="2124"/>
            <a:chExt cx="14230" cy="7586"/>
          </a:xfrm>
        </p:grpSpPr>
        <p:grpSp>
          <p:nvGrpSpPr>
            <p:cNvPr id="81925" name="组合 6"/>
            <p:cNvGrpSpPr/>
            <p:nvPr/>
          </p:nvGrpSpPr>
          <p:grpSpPr>
            <a:xfrm>
              <a:off x="2485" y="2124"/>
              <a:ext cx="14230" cy="7586"/>
              <a:chOff x="692150" y="2447923"/>
              <a:chExt cx="8630727" cy="3780843"/>
            </a:xfrm>
          </p:grpSpPr>
          <p:sp>
            <p:nvSpPr>
              <p:cNvPr id="81927" name="Freeform 3"/>
              <p:cNvSpPr/>
              <p:nvPr/>
            </p:nvSpPr>
            <p:spPr>
              <a:xfrm>
                <a:off x="692150" y="2963863"/>
                <a:ext cx="2747963"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81928" name="Text Box 4"/>
              <p:cNvSpPr txBox="true"/>
              <p:nvPr/>
            </p:nvSpPr>
            <p:spPr>
              <a:xfrm>
                <a:off x="743848" y="2458337"/>
                <a:ext cx="2632075" cy="289917"/>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b="1" dirty="0">
                    <a:solidFill>
                      <a:srgbClr val="000000"/>
                    </a:solidFill>
                    <a:latin typeface="微软雅黑" panose="020B0503020204020204" charset="-122"/>
                    <a:ea typeface="微软雅黑" panose="020B0503020204020204" charset="-122"/>
                  </a:rPr>
                  <a:t>国内信用保险</a:t>
                </a:r>
                <a:endParaRPr lang="zh-CN" altLang="en-US" sz="2400" b="1" dirty="0">
                  <a:solidFill>
                    <a:srgbClr val="000000"/>
                  </a:solidFill>
                  <a:latin typeface="微软雅黑" panose="020B0503020204020204" charset="-122"/>
                  <a:ea typeface="微软雅黑" panose="020B0503020204020204" charset="-122"/>
                </a:endParaRPr>
              </a:p>
            </p:txBody>
          </p:sp>
          <p:sp>
            <p:nvSpPr>
              <p:cNvPr id="81929" name="Rectangle 5"/>
              <p:cNvSpPr/>
              <p:nvPr/>
            </p:nvSpPr>
            <p:spPr>
              <a:xfrm>
                <a:off x="826183" y="3155758"/>
                <a:ext cx="2570162" cy="1268387"/>
              </a:xfrm>
              <a:prstGeom prst="rect">
                <a:avLst/>
              </a:prstGeom>
              <a:noFill/>
              <a:ln w="6350">
                <a:noFill/>
              </a:ln>
            </p:spPr>
            <p:txBody>
              <a:bodyPr lIns="0" tIns="0" rIns="0" bIns="0" anchor="t" anchorCtr="false">
                <a:spAutoFit/>
              </a:bodyPr>
              <a:p>
                <a:pPr>
                  <a:lnSpc>
                    <a:spcPct val="150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）赊销保险</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）贷款信用保险</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）个人贷款信用保险</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90500" lvl="1" indent="0" algn="l" rtl="0" eaLnBrk="1" fontAlgn="base" hangingPunct="1">
                  <a:spcBef>
                    <a:spcPct val="20000"/>
                  </a:spcBef>
                  <a:spcAft>
                    <a:spcPct val="0"/>
                  </a:spcAft>
                  <a:buClr>
                    <a:schemeClr val="tx1"/>
                  </a:buClr>
                  <a:buNone/>
                </a:pPr>
                <a:endParaRPr lang="zh-CN" altLang="de-DE" sz="1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81930" name="AutoShape 7"/>
              <p:cNvSpPr/>
              <p:nvPr/>
            </p:nvSpPr>
            <p:spPr>
              <a:xfrm rot="5400000">
                <a:off x="4669629" y="1359691"/>
                <a:ext cx="571500" cy="2747963"/>
              </a:xfrm>
              <a:prstGeom prst="homePlate">
                <a:avLst>
                  <a:gd name="adj" fmla="val 26939"/>
                </a:avLst>
              </a:prstGeom>
              <a:gradFill rotWithShape="false">
                <a:gsLst>
                  <a:gs pos="0">
                    <a:srgbClr val="5E9EFF">
                      <a:alpha val="100000"/>
                    </a:srgbClr>
                  </a:gs>
                  <a:gs pos="8000">
                    <a:srgbClr val="5E9EFF">
                      <a:alpha val="100000"/>
                    </a:srgbClr>
                  </a:gs>
                  <a:gs pos="22000">
                    <a:srgbClr val="85C2FF">
                      <a:alpha val="100000"/>
                    </a:srgbClr>
                  </a:gs>
                  <a:gs pos="70000">
                    <a:srgbClr val="C4D6EB">
                      <a:alpha val="100000"/>
                    </a:srgbClr>
                  </a:gs>
                  <a:gs pos="80499">
                    <a:srgbClr val="E2E1F3">
                      <a:alpha val="100000"/>
                    </a:srgbClr>
                  </a:gs>
                  <a:gs pos="100000">
                    <a:srgbClr val="FFEBFA">
                      <a:alpha val="100000"/>
                    </a:srgbClr>
                  </a:gs>
                </a:gsLst>
                <a:lin ang="5400000"/>
                <a:tileRect/>
              </a:gra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1931" name="Freeform 8"/>
              <p:cNvSpPr/>
              <p:nvPr/>
            </p:nvSpPr>
            <p:spPr>
              <a:xfrm>
                <a:off x="3581400" y="2963863"/>
                <a:ext cx="2747963"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81932" name="AutoShape 11"/>
              <p:cNvSpPr/>
              <p:nvPr/>
            </p:nvSpPr>
            <p:spPr>
              <a:xfrm rot="5400000">
                <a:off x="7560469" y="1359694"/>
                <a:ext cx="571500" cy="2747962"/>
              </a:xfrm>
              <a:prstGeom prst="homePlate">
                <a:avLst>
                  <a:gd name="adj" fmla="val 26939"/>
                </a:avLst>
              </a:prstGeom>
              <a:gradFill rotWithShape="false">
                <a:gsLst>
                  <a:gs pos="0">
                    <a:srgbClr val="5E9EFF">
                      <a:alpha val="100000"/>
                    </a:srgbClr>
                  </a:gs>
                  <a:gs pos="8000">
                    <a:srgbClr val="5E9EFF">
                      <a:alpha val="100000"/>
                    </a:srgbClr>
                  </a:gs>
                  <a:gs pos="22000">
                    <a:srgbClr val="85C2FF">
                      <a:alpha val="100000"/>
                    </a:srgbClr>
                  </a:gs>
                  <a:gs pos="70000">
                    <a:srgbClr val="C4D6EB">
                      <a:alpha val="100000"/>
                    </a:srgbClr>
                  </a:gs>
                  <a:gs pos="80499">
                    <a:srgbClr val="E2E1F3">
                      <a:alpha val="100000"/>
                    </a:srgbClr>
                  </a:gs>
                  <a:gs pos="100000">
                    <a:srgbClr val="FFEBFA">
                      <a:alpha val="100000"/>
                    </a:srgbClr>
                  </a:gs>
                </a:gsLst>
                <a:lin ang="5400000"/>
                <a:tileRect/>
              </a:gra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1933" name="Freeform 12"/>
              <p:cNvSpPr/>
              <p:nvPr/>
            </p:nvSpPr>
            <p:spPr>
              <a:xfrm>
                <a:off x="6472238" y="2963863"/>
                <a:ext cx="2747962"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81934" name="Rectangle 14"/>
              <p:cNvSpPr/>
              <p:nvPr/>
            </p:nvSpPr>
            <p:spPr>
              <a:xfrm>
                <a:off x="6561137" y="3034847"/>
                <a:ext cx="2761740" cy="3193919"/>
              </a:xfrm>
              <a:prstGeom prst="rect">
                <a:avLst/>
              </a:prstGeom>
              <a:noFill/>
              <a:ln w="6350">
                <a:noFill/>
              </a:ln>
            </p:spPr>
            <p:txBody>
              <a:bodyPr lIns="0" tIns="0" rIns="0" bIns="0" anchor="t" anchorCtr="false">
                <a:spAutoFit/>
              </a:bodyPr>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投资保险是承保以被保险人因投资引进国政局动荡或政府法令变动所引起的投资损失为保险标的的保险，又称政治风险保险。</a:t>
                </a:r>
                <a:endParaRPr lang="en-US" altLang="zh-CN"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其承保对象一般是海外投资者。</a:t>
                </a:r>
                <a:endParaRPr lang="en-US" altLang="zh-CN"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通常，外国的投资保险保障的是本国投资人在外国投资的风险，而我国的投资保险保障的是外国投资者在我国投资的风险。</a:t>
                </a:r>
                <a:endParaRPr lang="en-US" altLang="zh-CN"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保险责任为战争险、征用险和汇兑险。</a:t>
                </a:r>
                <a:endParaRPr lang="en-US" altLang="zh-CN" sz="2000" dirty="0">
                  <a:solidFill>
                    <a:srgbClr val="000000"/>
                  </a:solidFill>
                  <a:latin typeface="微软雅黑" panose="020B0503020204020204" charset="-122"/>
                  <a:ea typeface="微软雅黑" panose="020B0503020204020204" charset="-122"/>
                </a:endParaRPr>
              </a:p>
              <a:p>
                <a:pPr marL="190500" lvl="1" indent="0" algn="l" rtl="0" eaLnBrk="1" fontAlgn="base" hangingPunct="1">
                  <a:lnSpc>
                    <a:spcPts val="2000"/>
                  </a:lnSpc>
                  <a:spcBef>
                    <a:spcPct val="20000"/>
                  </a:spcBef>
                  <a:spcAft>
                    <a:spcPct val="0"/>
                  </a:spcAft>
                  <a:buClr>
                    <a:schemeClr val="tx1"/>
                  </a:buClr>
                  <a:buNone/>
                </a:pPr>
                <a:endParaRPr lang="zh-CN" altLang="de-DE" sz="1200" dirty="0">
                  <a:solidFill>
                    <a:schemeClr val="tx1"/>
                  </a:solidFill>
                  <a:latin typeface="微软雅黑" panose="020B0503020204020204" charset="-122"/>
                  <a:ea typeface="微软雅黑" panose="020B0503020204020204" charset="-122"/>
                </a:endParaRPr>
              </a:p>
            </p:txBody>
          </p:sp>
        </p:grpSp>
        <p:sp>
          <p:nvSpPr>
            <p:cNvPr id="81935" name="矩形 19"/>
            <p:cNvSpPr/>
            <p:nvPr/>
          </p:nvSpPr>
          <p:spPr>
            <a:xfrm>
              <a:off x="7420" y="2125"/>
              <a:ext cx="4360" cy="727"/>
            </a:xfrm>
            <a:prstGeom prst="rect">
              <a:avLst/>
            </a:prstGeom>
            <a:noFill/>
            <a:ln w="9525">
              <a:noFill/>
            </a:ln>
          </p:spPr>
          <p:txBody>
            <a:bodyPr anchor="t" anchorCtr="false">
              <a:spAutoFit/>
            </a:bodyPr>
            <a:p>
              <a:pPr algn="ctr">
                <a:spcBef>
                  <a:spcPct val="20000"/>
                </a:spcBef>
                <a:buClr>
                  <a:schemeClr val="hlink"/>
                </a:buClr>
              </a:pPr>
              <a:r>
                <a:rPr lang="zh-CN" altLang="en-US" sz="2400" b="1" dirty="0">
                  <a:solidFill>
                    <a:srgbClr val="000000"/>
                  </a:solidFill>
                  <a:latin typeface="微软雅黑" panose="020B0503020204020204" charset="-122"/>
                  <a:ea typeface="微软雅黑" panose="020B0503020204020204" charset="-122"/>
                </a:rPr>
                <a:t>出口信用保险</a:t>
              </a:r>
              <a:endParaRPr lang="zh-CN" altLang="en-US" sz="2400" b="1" dirty="0">
                <a:solidFill>
                  <a:srgbClr val="000000"/>
                </a:solidFill>
                <a:latin typeface="微软雅黑" panose="020B0503020204020204" charset="-122"/>
                <a:ea typeface="微软雅黑" panose="020B0503020204020204" charset="-122"/>
              </a:endParaRPr>
            </a:p>
          </p:txBody>
        </p:sp>
        <p:sp>
          <p:nvSpPr>
            <p:cNvPr id="81936" name="矩形 20"/>
            <p:cNvSpPr/>
            <p:nvPr/>
          </p:nvSpPr>
          <p:spPr>
            <a:xfrm>
              <a:off x="7140" y="3280"/>
              <a:ext cx="4748" cy="6155"/>
            </a:xfrm>
            <a:prstGeom prst="rect">
              <a:avLst/>
            </a:prstGeom>
            <a:noFill/>
            <a:ln w="9525">
              <a:noFill/>
            </a:ln>
          </p:spPr>
          <p:txBody>
            <a:bodyPr anchor="t" anchorCtr="false">
              <a:spAutoFit/>
            </a:bodyPr>
            <a:p>
              <a:pPr>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）根据买方提供信用期限长短，分为短期出口信用保险和中长期出口信用保险。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）根据贸易活动中使用银行融资方式的不同，分为买方出口信贷保险和卖方出口信贷保险。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）根据保障风险的不同，分为只保商业风险、只保政治风险和两者兼保的出口信用保险。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1937" name="矩形 21"/>
            <p:cNvSpPr/>
            <p:nvPr/>
          </p:nvSpPr>
          <p:spPr>
            <a:xfrm>
              <a:off x="12015" y="2145"/>
              <a:ext cx="4530" cy="727"/>
            </a:xfrm>
            <a:prstGeom prst="rect">
              <a:avLst/>
            </a:prstGeom>
            <a:noFill/>
            <a:ln w="9525">
              <a:noFill/>
            </a:ln>
          </p:spPr>
          <p:txBody>
            <a:bodyPr anchor="t" anchorCtr="false">
              <a:spAutoFit/>
            </a:bodyPr>
            <a:p>
              <a:pPr algn="ctr">
                <a:spcBef>
                  <a:spcPct val="20000"/>
                </a:spcBef>
                <a:buClr>
                  <a:srgbClr val="CC3300"/>
                </a:buClr>
              </a:pPr>
              <a:r>
                <a:rPr lang="zh-CN" altLang="en-US" sz="2400" b="1" dirty="0">
                  <a:solidFill>
                    <a:srgbClr val="000000"/>
                  </a:solidFill>
                  <a:latin typeface="微软雅黑" panose="020B0503020204020204" charset="-122"/>
                  <a:ea typeface="微软雅黑" panose="020B0503020204020204" charset="-122"/>
                </a:rPr>
                <a:t>投资保险</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（二）存款保险制度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202055" y="1165860"/>
            <a:ext cx="9897745" cy="5271135"/>
            <a:chOff x="465" y="2113"/>
            <a:chExt cx="13935" cy="8301"/>
          </a:xfrm>
        </p:grpSpPr>
        <p:grpSp>
          <p:nvGrpSpPr>
            <p:cNvPr id="82949" name="组合 6"/>
            <p:cNvGrpSpPr/>
            <p:nvPr/>
          </p:nvGrpSpPr>
          <p:grpSpPr>
            <a:xfrm>
              <a:off x="465" y="2113"/>
              <a:ext cx="13653" cy="8162"/>
              <a:chOff x="1238250" y="1831975"/>
              <a:chExt cx="7462836" cy="3165475"/>
            </a:xfrm>
          </p:grpSpPr>
          <p:grpSp>
            <p:nvGrpSpPr>
              <p:cNvPr id="82950" name="Group 3"/>
              <p:cNvGrpSpPr/>
              <p:nvPr/>
            </p:nvGrpSpPr>
            <p:grpSpPr>
              <a:xfrm>
                <a:off x="1238250" y="1831975"/>
                <a:ext cx="2344208" cy="3165475"/>
                <a:chOff x="720" y="1296"/>
                <a:chExt cx="1363" cy="1994"/>
              </a:xfrm>
            </p:grpSpPr>
            <p:sp>
              <p:nvSpPr>
                <p:cNvPr id="82951" name="AutoShape 4"/>
                <p:cNvSpPr/>
                <p:nvPr/>
              </p:nvSpPr>
              <p:spPr>
                <a:xfrm>
                  <a:off x="720" y="1490"/>
                  <a:ext cx="1363" cy="1800"/>
                </a:xfrm>
                <a:prstGeom prst="roundRect">
                  <a:avLst>
                    <a:gd name="adj" fmla="val 17509"/>
                  </a:avLst>
                </a:prstGeom>
                <a:gradFill rotWithShape="true">
                  <a:gsLst>
                    <a:gs pos="0">
                      <a:srgbClr val="4E91D4"/>
                    </a:gs>
                    <a:gs pos="100000">
                      <a:srgbClr val="3477A4"/>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52" name="AutoShape 5"/>
                <p:cNvSpPr/>
                <p:nvPr/>
              </p:nvSpPr>
              <p:spPr>
                <a:xfrm>
                  <a:off x="741" y="1495"/>
                  <a:ext cx="1322" cy="1766"/>
                </a:xfrm>
                <a:prstGeom prst="roundRect">
                  <a:avLst>
                    <a:gd name="adj" fmla="val 16667"/>
                  </a:avLst>
                </a:prstGeom>
                <a:solidFill>
                  <a:srgbClr val="3CA1E6"/>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53" name="AutoShape 6"/>
                <p:cNvSpPr/>
                <p:nvPr/>
              </p:nvSpPr>
              <p:spPr>
                <a:xfrm>
                  <a:off x="752" y="2795"/>
                  <a:ext cx="1304" cy="447"/>
                </a:xfrm>
                <a:prstGeom prst="roundRect">
                  <a:avLst>
                    <a:gd name="adj" fmla="val 50000"/>
                  </a:avLst>
                </a:prstGeom>
                <a:gradFill rotWithShape="true">
                  <a:gsLst>
                    <a:gs pos="0">
                      <a:srgbClr val="3CA1E6">
                        <a:alpha val="0"/>
                      </a:srgbClr>
                    </a:gs>
                    <a:gs pos="100000">
                      <a:srgbClr val="9BCFF2"/>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54" name="AutoShape 7"/>
                <p:cNvSpPr/>
                <p:nvPr/>
              </p:nvSpPr>
              <p:spPr>
                <a:xfrm>
                  <a:off x="752" y="1509"/>
                  <a:ext cx="1304" cy="446"/>
                </a:xfrm>
                <a:prstGeom prst="roundRect">
                  <a:avLst>
                    <a:gd name="adj" fmla="val 50000"/>
                  </a:avLst>
                </a:prstGeom>
                <a:gradFill rotWithShape="true">
                  <a:gsLst>
                    <a:gs pos="0">
                      <a:srgbClr val="BEE0F7"/>
                    </a:gs>
                    <a:gs pos="100000">
                      <a:srgbClr val="3CA1E6">
                        <a:alpha val="0"/>
                      </a:srgbClr>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82955" name="Group 10"/>
                <p:cNvGrpSpPr/>
                <p:nvPr/>
              </p:nvGrpSpPr>
              <p:grpSpPr>
                <a:xfrm>
                  <a:off x="1189" y="1296"/>
                  <a:ext cx="405" cy="405"/>
                  <a:chOff x="1289" y="582"/>
                  <a:chExt cx="668" cy="668"/>
                </a:xfrm>
              </p:grpSpPr>
              <p:sp>
                <p:nvSpPr>
                  <p:cNvPr id="82956" name="Oval 11"/>
                  <p:cNvSpPr/>
                  <p:nvPr/>
                </p:nvSpPr>
                <p:spPr>
                  <a:xfrm>
                    <a:off x="1289" y="582"/>
                    <a:ext cx="668" cy="668"/>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57" name="Oval 12"/>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58" name="Oval 13"/>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59" name="Oval 14"/>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60" name="Oval 15"/>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82961" name="Text Box 16"/>
                <p:cNvSpPr txBox="true"/>
                <p:nvPr/>
              </p:nvSpPr>
              <p:spPr>
                <a:xfrm>
                  <a:off x="1305" y="1354"/>
                  <a:ext cx="169" cy="177"/>
                </a:xfrm>
                <a:prstGeom prst="rect">
                  <a:avLst/>
                </a:prstGeom>
                <a:noFill/>
                <a:ln w="9525">
                  <a:noFill/>
                </a:ln>
              </p:spPr>
              <p:txBody>
                <a:bodyPr wrap="squar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1</a:t>
                  </a:r>
                  <a:endParaRPr lang="en-US" altLang="zh-CN" sz="2400" dirty="0">
                    <a:solidFill>
                      <a:srgbClr val="000000"/>
                    </a:solidFill>
                    <a:latin typeface="微软雅黑" panose="020B0503020204020204" charset="-122"/>
                    <a:ea typeface="微软雅黑" panose="020B0503020204020204" charset="-122"/>
                  </a:endParaRPr>
                </a:p>
              </p:txBody>
            </p:sp>
            <p:sp>
              <p:nvSpPr>
                <p:cNvPr id="82962" name="Text Box 17"/>
                <p:cNvSpPr txBox="true"/>
                <p:nvPr/>
              </p:nvSpPr>
              <p:spPr>
                <a:xfrm>
                  <a:off x="754" y="1665"/>
                  <a:ext cx="1296" cy="142"/>
                </a:xfrm>
                <a:prstGeom prst="rect">
                  <a:avLst/>
                </a:prstGeom>
                <a:noFill/>
                <a:ln w="9525">
                  <a:noFill/>
                </a:ln>
              </p:spPr>
              <p:txBody>
                <a:bodyPr anchor="t" anchorCtr="false">
                  <a:spAutoFit/>
                </a:bodyPr>
                <a:p>
                  <a:pPr algn="ctr">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存款保险制度的产生</a:t>
                  </a:r>
                  <a:endParaRPr lang="zh-CN" altLang="en-US" sz="1800" b="1" dirty="0">
                    <a:solidFill>
                      <a:srgbClr val="000000"/>
                    </a:solidFill>
                    <a:latin typeface="微软雅黑" panose="020B0503020204020204" charset="-122"/>
                    <a:ea typeface="微软雅黑" panose="020B0503020204020204" charset="-122"/>
                  </a:endParaRPr>
                </a:p>
              </p:txBody>
            </p:sp>
          </p:grpSp>
          <p:grpSp>
            <p:nvGrpSpPr>
              <p:cNvPr id="82963" name="Group 18"/>
              <p:cNvGrpSpPr/>
              <p:nvPr/>
            </p:nvGrpSpPr>
            <p:grpSpPr>
              <a:xfrm>
                <a:off x="3797300" y="1831975"/>
                <a:ext cx="2344473" cy="3165475"/>
                <a:chOff x="2208" y="1296"/>
                <a:chExt cx="1363" cy="1994"/>
              </a:xfrm>
            </p:grpSpPr>
            <p:sp>
              <p:nvSpPr>
                <p:cNvPr id="82964" name="AutoShape 19"/>
                <p:cNvSpPr/>
                <p:nvPr/>
              </p:nvSpPr>
              <p:spPr>
                <a:xfrm>
                  <a:off x="2208" y="1490"/>
                  <a:ext cx="1363" cy="1800"/>
                </a:xfrm>
                <a:prstGeom prst="roundRect">
                  <a:avLst>
                    <a:gd name="adj" fmla="val 17509"/>
                  </a:avLst>
                </a:prstGeom>
                <a:gradFill rotWithShape="true">
                  <a:gsLst>
                    <a:gs pos="0">
                      <a:srgbClr val="34B034"/>
                    </a:gs>
                    <a:gs pos="100000">
                      <a:srgbClr val="3F8B4A"/>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65" name="AutoShape 20"/>
                <p:cNvSpPr/>
                <p:nvPr/>
              </p:nvSpPr>
              <p:spPr>
                <a:xfrm>
                  <a:off x="2229" y="1495"/>
                  <a:ext cx="1322" cy="1766"/>
                </a:xfrm>
                <a:prstGeom prst="roundRect">
                  <a:avLst>
                    <a:gd name="adj" fmla="val 16667"/>
                  </a:avLst>
                </a:prstGeom>
                <a:solidFill>
                  <a:srgbClr val="73E77E"/>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66" name="AutoShape 21"/>
                <p:cNvSpPr/>
                <p:nvPr/>
              </p:nvSpPr>
              <p:spPr>
                <a:xfrm>
                  <a:off x="2240" y="2795"/>
                  <a:ext cx="1304" cy="447"/>
                </a:xfrm>
                <a:prstGeom prst="roundRect">
                  <a:avLst>
                    <a:gd name="adj" fmla="val 50000"/>
                  </a:avLst>
                </a:prstGeom>
                <a:gradFill rotWithShape="true">
                  <a:gsLst>
                    <a:gs pos="0">
                      <a:srgbClr val="73E77E"/>
                    </a:gs>
                    <a:gs pos="100000">
                      <a:srgbClr val="B3F2B9"/>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67" name="AutoShape 22"/>
                <p:cNvSpPr/>
                <p:nvPr/>
              </p:nvSpPr>
              <p:spPr>
                <a:xfrm>
                  <a:off x="2240" y="1509"/>
                  <a:ext cx="1304" cy="446"/>
                </a:xfrm>
                <a:prstGeom prst="roundRect">
                  <a:avLst>
                    <a:gd name="adj" fmla="val 50000"/>
                  </a:avLst>
                </a:prstGeom>
                <a:gradFill rotWithShape="true">
                  <a:gsLst>
                    <a:gs pos="0">
                      <a:srgbClr val="D0F7D4"/>
                    </a:gs>
                    <a:gs pos="100000">
                      <a:srgbClr val="73E77E"/>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68" name="Oval 23"/>
                <p:cNvSpPr/>
                <p:nvPr/>
              </p:nvSpPr>
              <p:spPr>
                <a:xfrm>
                  <a:off x="2677" y="1296"/>
                  <a:ext cx="405" cy="405"/>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69" name="Oval 24"/>
                <p:cNvSpPr/>
                <p:nvPr/>
              </p:nvSpPr>
              <p:spPr>
                <a:xfrm>
                  <a:off x="2681" y="1299"/>
                  <a:ext cx="392" cy="39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0" name="Oval 25"/>
                <p:cNvSpPr/>
                <p:nvPr/>
              </p:nvSpPr>
              <p:spPr>
                <a:xfrm>
                  <a:off x="2686" y="1301"/>
                  <a:ext cx="383" cy="383"/>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1" name="Oval 26"/>
                <p:cNvSpPr/>
                <p:nvPr/>
              </p:nvSpPr>
              <p:spPr>
                <a:xfrm>
                  <a:off x="2690" y="1305"/>
                  <a:ext cx="364" cy="357"/>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2" name="Oval 27"/>
                <p:cNvSpPr/>
                <p:nvPr/>
              </p:nvSpPr>
              <p:spPr>
                <a:xfrm>
                  <a:off x="2712" y="1315"/>
                  <a:ext cx="323" cy="290"/>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3" name="Text Box 28"/>
                <p:cNvSpPr txBox="true"/>
                <p:nvPr/>
              </p:nvSpPr>
              <p:spPr>
                <a:xfrm>
                  <a:off x="2793" y="1354"/>
                  <a:ext cx="169" cy="177"/>
                </a:xfrm>
                <a:prstGeom prst="rect">
                  <a:avLst/>
                </a:prstGeom>
                <a:noFill/>
                <a:ln w="9525">
                  <a:noFill/>
                </a:ln>
              </p:spPr>
              <p:txBody>
                <a:bodyPr wrap="squar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2</a:t>
                  </a:r>
                  <a:endParaRPr lang="en-US" altLang="zh-CN" sz="2400" dirty="0">
                    <a:solidFill>
                      <a:srgbClr val="000000"/>
                    </a:solidFill>
                    <a:latin typeface="微软雅黑" panose="020B0503020204020204" charset="-122"/>
                    <a:ea typeface="微软雅黑" panose="020B0503020204020204" charset="-122"/>
                  </a:endParaRPr>
                </a:p>
              </p:txBody>
            </p:sp>
            <p:sp>
              <p:nvSpPr>
                <p:cNvPr id="82974" name="Text Box 29"/>
                <p:cNvSpPr txBox="true"/>
                <p:nvPr/>
              </p:nvSpPr>
              <p:spPr>
                <a:xfrm>
                  <a:off x="2231" y="1665"/>
                  <a:ext cx="1296" cy="272"/>
                </a:xfrm>
                <a:prstGeom prst="rect">
                  <a:avLst/>
                </a:prstGeom>
                <a:noFill/>
                <a:ln w="9525">
                  <a:noFill/>
                </a:ln>
              </p:spPr>
              <p:txBody>
                <a:bodyPr anchor="t" anchorCtr="false">
                  <a:spAutoFit/>
                </a:bodyPr>
                <a:p>
                  <a:pPr algn="ctr">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存款保险制度的目的与功能</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82975" name="Group 32"/>
              <p:cNvGrpSpPr/>
              <p:nvPr/>
            </p:nvGrpSpPr>
            <p:grpSpPr>
              <a:xfrm>
                <a:off x="6356878" y="1831975"/>
                <a:ext cx="2344208" cy="3165475"/>
                <a:chOff x="3696" y="1296"/>
                <a:chExt cx="1363" cy="1994"/>
              </a:xfrm>
            </p:grpSpPr>
            <p:sp>
              <p:nvSpPr>
                <p:cNvPr id="82976" name="AutoShape 33"/>
                <p:cNvSpPr/>
                <p:nvPr/>
              </p:nvSpPr>
              <p:spPr>
                <a:xfrm>
                  <a:off x="3696" y="1490"/>
                  <a:ext cx="1363" cy="1800"/>
                </a:xfrm>
                <a:prstGeom prst="roundRect">
                  <a:avLst>
                    <a:gd name="adj" fmla="val 17509"/>
                  </a:avLst>
                </a:prstGeom>
                <a:gradFill rotWithShape="true">
                  <a:gsLst>
                    <a:gs pos="0">
                      <a:srgbClr val="B59F43"/>
                    </a:gs>
                    <a:gs pos="100000">
                      <a:srgbClr val="8F8849"/>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7" name="AutoShape 34"/>
                <p:cNvSpPr/>
                <p:nvPr/>
              </p:nvSpPr>
              <p:spPr>
                <a:xfrm>
                  <a:off x="3717" y="1495"/>
                  <a:ext cx="1322" cy="1766"/>
                </a:xfrm>
                <a:prstGeom prst="roundRect">
                  <a:avLst>
                    <a:gd name="adj" fmla="val 16667"/>
                  </a:avLst>
                </a:prstGeom>
                <a:solidFill>
                  <a:srgbClr val="E9E065"/>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8" name="AutoShape 35"/>
                <p:cNvSpPr/>
                <p:nvPr/>
              </p:nvSpPr>
              <p:spPr>
                <a:xfrm>
                  <a:off x="3728" y="2795"/>
                  <a:ext cx="1304" cy="447"/>
                </a:xfrm>
                <a:prstGeom prst="roundRect">
                  <a:avLst>
                    <a:gd name="adj" fmla="val 50000"/>
                  </a:avLst>
                </a:prstGeom>
                <a:gradFill rotWithShape="true">
                  <a:gsLst>
                    <a:gs pos="0">
                      <a:srgbClr val="E9E065"/>
                    </a:gs>
                    <a:gs pos="100000">
                      <a:srgbClr val="F2EDA6"/>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9" name="AutoShape 36"/>
                <p:cNvSpPr/>
                <p:nvPr/>
              </p:nvSpPr>
              <p:spPr>
                <a:xfrm>
                  <a:off x="3728" y="1509"/>
                  <a:ext cx="1304" cy="446"/>
                </a:xfrm>
                <a:prstGeom prst="roundRect">
                  <a:avLst>
                    <a:gd name="adj" fmla="val 50000"/>
                  </a:avLst>
                </a:prstGeom>
                <a:gradFill rotWithShape="true">
                  <a:gsLst>
                    <a:gs pos="0">
                      <a:srgbClr val="F8F5CC"/>
                    </a:gs>
                    <a:gs pos="100000">
                      <a:srgbClr val="E9E065"/>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82980" name="Group 37"/>
                <p:cNvGrpSpPr/>
                <p:nvPr/>
              </p:nvGrpSpPr>
              <p:grpSpPr>
                <a:xfrm>
                  <a:off x="4165" y="1296"/>
                  <a:ext cx="405" cy="405"/>
                  <a:chOff x="1289" y="582"/>
                  <a:chExt cx="668" cy="668"/>
                </a:xfrm>
              </p:grpSpPr>
              <p:sp>
                <p:nvSpPr>
                  <p:cNvPr id="82981" name="Oval 38"/>
                  <p:cNvSpPr/>
                  <p:nvPr/>
                </p:nvSpPr>
                <p:spPr>
                  <a:xfrm>
                    <a:off x="1289" y="582"/>
                    <a:ext cx="668" cy="668"/>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82" name="Oval 39"/>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83" name="Oval 40"/>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84" name="Oval 41"/>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85" name="Oval 42"/>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82986" name="Text Box 43"/>
                <p:cNvSpPr txBox="true"/>
                <p:nvPr/>
              </p:nvSpPr>
              <p:spPr>
                <a:xfrm>
                  <a:off x="4281" y="1354"/>
                  <a:ext cx="169" cy="177"/>
                </a:xfrm>
                <a:prstGeom prst="rect">
                  <a:avLst/>
                </a:prstGeom>
                <a:noFill/>
                <a:ln w="9525">
                  <a:noFill/>
                </a:ln>
              </p:spPr>
              <p:txBody>
                <a:bodyPr wrap="squar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3</a:t>
                  </a:r>
                  <a:endParaRPr lang="en-US" altLang="zh-CN" sz="2400" dirty="0">
                    <a:solidFill>
                      <a:srgbClr val="000000"/>
                    </a:solidFill>
                    <a:latin typeface="微软雅黑" panose="020B0503020204020204" charset="-122"/>
                    <a:ea typeface="微软雅黑" panose="020B0503020204020204" charset="-122"/>
                  </a:endParaRPr>
                </a:p>
              </p:txBody>
            </p:sp>
            <p:sp>
              <p:nvSpPr>
                <p:cNvPr id="82987" name="Text Box 44"/>
                <p:cNvSpPr txBox="true"/>
                <p:nvPr/>
              </p:nvSpPr>
              <p:spPr>
                <a:xfrm>
                  <a:off x="3719" y="1649"/>
                  <a:ext cx="1296" cy="272"/>
                </a:xfrm>
                <a:prstGeom prst="rect">
                  <a:avLst/>
                </a:prstGeom>
                <a:noFill/>
                <a:ln w="9525">
                  <a:noFill/>
                </a:ln>
              </p:spPr>
              <p:txBody>
                <a:bodyPr anchor="t" anchorCtr="false">
                  <a:spAutoFit/>
                </a:bodyPr>
                <a:p>
                  <a:pPr algn="ctr">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存款保险制度的具体组织形式</a:t>
                  </a:r>
                  <a:endParaRPr lang="zh-CN" altLang="en-US" sz="2000" b="1" dirty="0">
                    <a:solidFill>
                      <a:srgbClr val="000000"/>
                    </a:solidFill>
                    <a:latin typeface="微软雅黑" panose="020B0503020204020204" charset="-122"/>
                    <a:ea typeface="微软雅黑" panose="020B0503020204020204" charset="-122"/>
                  </a:endParaRPr>
                </a:p>
              </p:txBody>
            </p:sp>
          </p:grpSp>
        </p:grpSp>
        <p:sp>
          <p:nvSpPr>
            <p:cNvPr id="82988" name="矩形 45"/>
            <p:cNvSpPr/>
            <p:nvPr/>
          </p:nvSpPr>
          <p:spPr>
            <a:xfrm>
              <a:off x="465" y="4115"/>
              <a:ext cx="4468" cy="6299"/>
            </a:xfrm>
            <a:prstGeom prst="rect">
              <a:avLst/>
            </a:prstGeom>
            <a:noFill/>
            <a:ln w="9525">
              <a:noFill/>
            </a:ln>
          </p:spPr>
          <p:txBody>
            <a:bodyPr anchor="t" anchorCtr="false">
              <a:spAutoFit/>
            </a:bodyPr>
            <a:p>
              <a:pPr>
                <a:lnSpc>
                  <a:spcPts val="20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世纪</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年代的经济大萧条，美国先后有</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9108</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家银行倒闭，其金融体系遭受重创。美国国会</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1933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月通过</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格拉斯－斯蒂格尔法</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，其中包括成立美国联邦存款保险公司</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FDIC</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1933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7</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月，</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FDIC</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正式成立。其他国家纷纷建立了存款保险制度。自存款保险制度建立以来，在保护存款人利益，维护金融稳定方面发挥了至关重要的重要。</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2989" name="矩形 46"/>
            <p:cNvSpPr/>
            <p:nvPr/>
          </p:nvSpPr>
          <p:spPr>
            <a:xfrm>
              <a:off x="5148" y="4505"/>
              <a:ext cx="4435" cy="2082"/>
            </a:xfrm>
            <a:prstGeom prst="rect">
              <a:avLst/>
            </a:prstGeom>
            <a:noFill/>
            <a:ln w="9525">
              <a:noFill/>
            </a:ln>
          </p:spPr>
          <p:txBody>
            <a:bodyPr anchor="t" anchorCtr="false">
              <a:spAutoFit/>
            </a:bodyPr>
            <a:p>
              <a:pPr>
                <a:spcBef>
                  <a:spcPct val="20000"/>
                </a:spcBef>
                <a:buClr>
                  <a:srgbClr val="CC3300"/>
                </a:buClr>
              </a:pPr>
              <a:r>
                <a:rPr lang="zh-CN" altLang="en-US" sz="2000" b="1" dirty="0">
                  <a:solidFill>
                    <a:srgbClr val="000000"/>
                  </a:solidFill>
                  <a:latin typeface="微软雅黑" panose="020B0503020204020204" charset="-122"/>
                  <a:ea typeface="微软雅黑" panose="020B0503020204020204" charset="-122"/>
                </a:rPr>
                <a:t>目的</a:t>
              </a:r>
              <a:r>
                <a:rPr lang="zh-CN" altLang="en-US" sz="2000" dirty="0">
                  <a:solidFill>
                    <a:srgbClr val="000000"/>
                  </a:solidFill>
                  <a:latin typeface="微软雅黑" panose="020B0503020204020204" charset="-122"/>
                  <a:ea typeface="微软雅黑" panose="020B0503020204020204" charset="-122"/>
                </a:rPr>
                <a:t>：保护存款人的利益和维护金融业的安全，具有维护银行安全。保持银行体系稳定的作用。</a:t>
              </a:r>
              <a:endParaRPr lang="zh-CN" altLang="en-US" sz="2000" dirty="0">
                <a:solidFill>
                  <a:srgbClr val="000000"/>
                </a:solidFill>
                <a:latin typeface="微软雅黑" panose="020B0503020204020204" charset="-122"/>
                <a:ea typeface="微软雅黑" panose="020B0503020204020204" charset="-122"/>
              </a:endParaRPr>
            </a:p>
          </p:txBody>
        </p:sp>
        <p:sp>
          <p:nvSpPr>
            <p:cNvPr id="82990" name="矩形 47"/>
            <p:cNvSpPr/>
            <p:nvPr/>
          </p:nvSpPr>
          <p:spPr>
            <a:xfrm>
              <a:off x="5213" y="6575"/>
              <a:ext cx="4222" cy="1598"/>
            </a:xfrm>
            <a:prstGeom prst="rect">
              <a:avLst/>
            </a:prstGeom>
            <a:noFill/>
            <a:ln w="9525">
              <a:noFill/>
            </a:ln>
          </p:spPr>
          <p:txBody>
            <a:bodyPr anchor="t" anchorCtr="false">
              <a:spAutoFit/>
            </a:bodyPr>
            <a:p>
              <a:pPr>
                <a:spcBef>
                  <a:spcPct val="20000"/>
                </a:spcBef>
                <a:buClr>
                  <a:srgbClr val="CC3300"/>
                </a:buClr>
              </a:pPr>
              <a:r>
                <a:rPr lang="zh-CN" altLang="en-US" sz="2000" b="1" dirty="0">
                  <a:solidFill>
                    <a:srgbClr val="000000"/>
                  </a:solidFill>
                  <a:latin typeface="微软雅黑" panose="020B0503020204020204" charset="-122"/>
                  <a:ea typeface="微软雅黑" panose="020B0503020204020204" charset="-122"/>
                </a:rPr>
                <a:t>功能</a:t>
              </a:r>
              <a:r>
                <a:rPr lang="zh-CN" altLang="en-US" sz="2000" dirty="0">
                  <a:solidFill>
                    <a:srgbClr val="000000"/>
                  </a:solidFill>
                  <a:latin typeface="微软雅黑" panose="020B0503020204020204" charset="-122"/>
                  <a:ea typeface="微软雅黑" panose="020B0503020204020204" charset="-122"/>
                </a:rPr>
                <a:t>：保护功能；稳定功能；救助功能；监督功能；提高市场运作效率功能。</a:t>
              </a:r>
              <a:endParaRPr lang="zh-CN" altLang="en-US" sz="2000" dirty="0">
                <a:solidFill>
                  <a:srgbClr val="000000"/>
                </a:solidFill>
                <a:latin typeface="微软雅黑" panose="020B0503020204020204" charset="-122"/>
                <a:ea typeface="微软雅黑" panose="020B0503020204020204" charset="-122"/>
              </a:endParaRPr>
            </a:p>
          </p:txBody>
        </p:sp>
        <p:sp>
          <p:nvSpPr>
            <p:cNvPr id="82991" name="矩形 48"/>
            <p:cNvSpPr/>
            <p:nvPr/>
          </p:nvSpPr>
          <p:spPr>
            <a:xfrm>
              <a:off x="9868" y="4505"/>
              <a:ext cx="4532" cy="5685"/>
            </a:xfrm>
            <a:prstGeom prst="rect">
              <a:avLst/>
            </a:prstGeom>
            <a:noFill/>
            <a:ln w="9525">
              <a:noFill/>
            </a:ln>
          </p:spPr>
          <p:txBody>
            <a:bodyPr anchor="t" anchorCtr="false">
              <a:spAutoFit/>
            </a:bodyPr>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一、由官方创建并管理，如加拿大、英国和美国；</a:t>
              </a:r>
              <a:endParaRPr lang="en-US" altLang="zh-CN"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二、由官方和银行共同创建并管理，如比利时、日本、荷兰、西班牙；</a:t>
              </a:r>
              <a:endParaRPr lang="en-US" altLang="zh-CN"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三、由非官方的银行同业公会创办的行业存款保护体系，如法国、德国、瑞士、奥地利。</a:t>
              </a:r>
              <a:endParaRPr lang="zh-CN" altLang="en-US"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建立存款保险制度的国家在实行存款保险制度时，均单独成立相应的保险营运机构</a:t>
              </a:r>
              <a:r>
                <a:rPr lang="zh-CN" altLang="en-US" dirty="0">
                  <a:solidFill>
                    <a:srgbClr val="000000"/>
                  </a:solidFill>
                  <a:latin typeface="微软雅黑" panose="020B0503020204020204" charset="-122"/>
                  <a:ea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（三）融出资金的信用保证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58620" y="1164590"/>
            <a:ext cx="8874125" cy="5151120"/>
            <a:chOff x="395" y="2113"/>
            <a:chExt cx="13975" cy="8112"/>
          </a:xfrm>
        </p:grpSpPr>
        <p:grpSp>
          <p:nvGrpSpPr>
            <p:cNvPr id="83973" name="组合 6"/>
            <p:cNvGrpSpPr/>
            <p:nvPr/>
          </p:nvGrpSpPr>
          <p:grpSpPr>
            <a:xfrm>
              <a:off x="510" y="2453"/>
              <a:ext cx="13088" cy="6775"/>
              <a:chOff x="823913" y="2139950"/>
              <a:chExt cx="8310562" cy="4302125"/>
            </a:xfrm>
          </p:grpSpPr>
          <p:sp>
            <p:nvSpPr>
              <p:cNvPr id="83974" name="Line 3"/>
              <p:cNvSpPr/>
              <p:nvPr/>
            </p:nvSpPr>
            <p:spPr>
              <a:xfrm>
                <a:off x="823913" y="4291013"/>
                <a:ext cx="8310562" cy="0"/>
              </a:xfrm>
              <a:prstGeom prst="line">
                <a:avLst/>
              </a:prstGeom>
              <a:ln w="28575" cap="flat" cmpd="sng">
                <a:solidFill>
                  <a:schemeClr val="hlink"/>
                </a:solidFill>
                <a:prstDash val="solid"/>
                <a:round/>
                <a:headEnd type="none" w="med" len="med"/>
                <a:tailEnd type="none" w="med" len="med"/>
              </a:ln>
            </p:spPr>
          </p:sp>
          <p:sp>
            <p:nvSpPr>
              <p:cNvPr id="83975" name="Line 4"/>
              <p:cNvSpPr/>
              <p:nvPr/>
            </p:nvSpPr>
            <p:spPr>
              <a:xfrm>
                <a:off x="4986338" y="2139950"/>
                <a:ext cx="0" cy="4302125"/>
              </a:xfrm>
              <a:prstGeom prst="line">
                <a:avLst/>
              </a:prstGeom>
              <a:ln w="28575" cap="flat" cmpd="sng">
                <a:solidFill>
                  <a:schemeClr val="hlink"/>
                </a:solidFill>
                <a:prstDash val="solid"/>
                <a:round/>
                <a:headEnd type="none" w="med" len="med"/>
                <a:tailEnd type="none" w="med" len="med"/>
              </a:ln>
            </p:spPr>
          </p:sp>
          <p:sp>
            <p:nvSpPr>
              <p:cNvPr id="83976" name="AutoShape 5"/>
              <p:cNvSpPr/>
              <p:nvPr/>
            </p:nvSpPr>
            <p:spPr>
              <a:xfrm>
                <a:off x="4010025" y="3313113"/>
                <a:ext cx="1939925" cy="1939925"/>
              </a:xfrm>
              <a:prstGeom prst="diamond">
                <a:avLst/>
              </a:prstGeom>
              <a:solidFill>
                <a:schemeClr val="hlink"/>
              </a:solidFill>
              <a:ln w="6350">
                <a:noFill/>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83977" name="矩形 10"/>
            <p:cNvSpPr/>
            <p:nvPr/>
          </p:nvSpPr>
          <p:spPr>
            <a:xfrm>
              <a:off x="395" y="2113"/>
              <a:ext cx="6670" cy="3362"/>
            </a:xfrm>
            <a:prstGeom prst="rect">
              <a:avLst/>
            </a:prstGeom>
            <a:noFill/>
            <a:ln w="9525">
              <a:noFill/>
            </a:ln>
          </p:spPr>
          <p:txBody>
            <a:bodyPr anchor="t" anchorCtr="false">
              <a:spAutoFit/>
            </a:bodyPr>
            <a:p>
              <a:pPr algn="ctr">
                <a:spcBef>
                  <a:spcPct val="20000"/>
                </a:spcBef>
                <a:buClr>
                  <a:srgbClr val="CC3300"/>
                </a:buClr>
              </a:pPr>
              <a:r>
                <a:rPr lang="zh-CN" altLang="en-US" sz="2800" b="1" dirty="0">
                  <a:solidFill>
                    <a:srgbClr val="000000"/>
                  </a:solidFill>
                  <a:latin typeface="微软雅黑" panose="020B0503020204020204" charset="-122"/>
                  <a:ea typeface="微软雅黑" panose="020B0503020204020204" charset="-122"/>
                </a:rPr>
                <a:t>保证贷款</a:t>
              </a:r>
              <a:endParaRPr lang="zh-CN" altLang="en-US" sz="2800" b="1" dirty="0">
                <a:solidFill>
                  <a:srgbClr val="000000"/>
                </a:solidFill>
                <a:latin typeface="微软雅黑" panose="020B0503020204020204" charset="-122"/>
                <a:ea typeface="微软雅黑" panose="020B0503020204020204" charset="-122"/>
              </a:endParaRPr>
            </a:p>
            <a:p>
              <a:pPr>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保证贷款是指以第三者承诺在借款人不能偿还贷款时，按约定承担一般保证责任或连带责任而发放的贷款。</a:t>
              </a:r>
              <a:endParaRPr lang="en-US" altLang="zh-CN" sz="2400" dirty="0">
                <a:solidFill>
                  <a:srgbClr val="000000"/>
                </a:solidFill>
                <a:latin typeface="微软雅黑" panose="020B0503020204020204" charset="-122"/>
                <a:ea typeface="微软雅黑" panose="020B0503020204020204" charset="-122"/>
              </a:endParaRPr>
            </a:p>
          </p:txBody>
        </p:sp>
        <p:sp>
          <p:nvSpPr>
            <p:cNvPr id="83978" name="矩形 11"/>
            <p:cNvSpPr/>
            <p:nvPr/>
          </p:nvSpPr>
          <p:spPr>
            <a:xfrm>
              <a:off x="7170" y="2195"/>
              <a:ext cx="7200" cy="2105"/>
            </a:xfrm>
            <a:prstGeom prst="rect">
              <a:avLst/>
            </a:prstGeom>
            <a:noFill/>
            <a:ln w="9525">
              <a:noFill/>
            </a:ln>
          </p:spPr>
          <p:txBody>
            <a:bodyPr anchor="t" anchorCtr="false">
              <a:spAutoFit/>
            </a:bodyPr>
            <a:p>
              <a:pPr algn="ctr">
                <a:spcBef>
                  <a:spcPct val="20000"/>
                </a:spcBef>
                <a:buClr>
                  <a:srgbClr val="CC3300"/>
                </a:buClr>
              </a:pPr>
              <a:r>
                <a:rPr lang="zh-CN" altLang="en-US" sz="2800" b="1" dirty="0">
                  <a:solidFill>
                    <a:srgbClr val="000000"/>
                  </a:solidFill>
                  <a:latin typeface="微软雅黑" panose="020B0503020204020204" charset="-122"/>
                  <a:ea typeface="微软雅黑" panose="020B0503020204020204" charset="-122"/>
                </a:rPr>
                <a:t>抵押贷款</a:t>
              </a:r>
              <a:endParaRPr lang="zh-CN" altLang="en-US" sz="2800" b="1" dirty="0">
                <a:solidFill>
                  <a:srgbClr val="000000"/>
                </a:solidFill>
                <a:latin typeface="微软雅黑" panose="020B0503020204020204" charset="-122"/>
                <a:ea typeface="微软雅黑" panose="020B0503020204020204" charset="-122"/>
              </a:endParaRPr>
            </a:p>
            <a:p>
              <a:pPr>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抵押贷款是指以借款人或第三者的财产作为抵押发放的贷款。</a:t>
              </a:r>
              <a:endParaRPr lang="zh-CN" altLang="en-US" sz="2400" dirty="0">
                <a:solidFill>
                  <a:srgbClr val="000000"/>
                </a:solidFill>
                <a:latin typeface="微软雅黑" panose="020B0503020204020204" charset="-122"/>
                <a:ea typeface="微软雅黑" panose="020B0503020204020204" charset="-122"/>
              </a:endParaRPr>
            </a:p>
          </p:txBody>
        </p:sp>
        <p:sp>
          <p:nvSpPr>
            <p:cNvPr id="83979" name="矩形 12"/>
            <p:cNvSpPr/>
            <p:nvPr/>
          </p:nvSpPr>
          <p:spPr>
            <a:xfrm>
              <a:off x="395" y="5858"/>
              <a:ext cx="6670" cy="2782"/>
            </a:xfrm>
            <a:prstGeom prst="rect">
              <a:avLst/>
            </a:prstGeom>
            <a:noFill/>
            <a:ln w="9525">
              <a:noFill/>
            </a:ln>
          </p:spPr>
          <p:txBody>
            <a:bodyPr anchor="t" anchorCtr="false">
              <a:spAutoFit/>
            </a:bodyPr>
            <a:p>
              <a:pPr algn="ctr">
                <a:spcBef>
                  <a:spcPct val="20000"/>
                </a:spcBef>
                <a:buClr>
                  <a:srgbClr val="CC3300"/>
                </a:buClr>
              </a:pPr>
              <a:r>
                <a:rPr lang="zh-CN" altLang="en-US" sz="2800" b="1" dirty="0">
                  <a:solidFill>
                    <a:srgbClr val="000000"/>
                  </a:solidFill>
                  <a:latin typeface="微软雅黑" panose="020B0503020204020204" charset="-122"/>
                  <a:ea typeface="微软雅黑" panose="020B0503020204020204" charset="-122"/>
                </a:rPr>
                <a:t>质押贷款</a:t>
              </a:r>
              <a:endParaRPr lang="zh-CN" altLang="en-US" sz="2800" b="1" dirty="0">
                <a:solidFill>
                  <a:srgbClr val="000000"/>
                </a:solidFill>
                <a:latin typeface="微软雅黑" panose="020B0503020204020204" charset="-122"/>
                <a:ea typeface="微软雅黑" panose="020B0503020204020204" charset="-122"/>
              </a:endParaRPr>
            </a:p>
            <a:p>
              <a:pPr>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质押贷款是指以借款人或第三人的动产或权利作为质押发放的贷款。</a:t>
              </a:r>
              <a:endParaRPr lang="en-US" altLang="zh-CN" sz="2400" dirty="0">
                <a:solidFill>
                  <a:srgbClr val="000000"/>
                </a:solidFill>
                <a:latin typeface="微软雅黑" panose="020B0503020204020204" charset="-122"/>
                <a:ea typeface="微软雅黑" panose="020B0503020204020204" charset="-122"/>
              </a:endParaRPr>
            </a:p>
          </p:txBody>
        </p:sp>
        <p:sp>
          <p:nvSpPr>
            <p:cNvPr id="83980" name="矩形 13"/>
            <p:cNvSpPr/>
            <p:nvPr/>
          </p:nvSpPr>
          <p:spPr>
            <a:xfrm>
              <a:off x="7053" y="5893"/>
              <a:ext cx="7200" cy="4332"/>
            </a:xfrm>
            <a:prstGeom prst="rect">
              <a:avLst/>
            </a:prstGeom>
            <a:noFill/>
            <a:ln w="9525">
              <a:noFill/>
            </a:ln>
          </p:spPr>
          <p:txBody>
            <a:bodyPr anchor="t" anchorCtr="false">
              <a:spAutoFit/>
            </a:bodyPr>
            <a:p>
              <a:pPr algn="ctr">
                <a:spcBef>
                  <a:spcPct val="20000"/>
                </a:spcBef>
                <a:buClr>
                  <a:srgbClr val="CC3300"/>
                </a:buClr>
              </a:pPr>
              <a:r>
                <a:rPr lang="zh-CN" altLang="en-US" sz="2400" b="1" dirty="0">
                  <a:solidFill>
                    <a:srgbClr val="000000"/>
                  </a:solidFill>
                  <a:latin typeface="微软雅黑" panose="020B0503020204020204" charset="-122"/>
                  <a:ea typeface="微软雅黑" panose="020B0503020204020204" charset="-122"/>
                </a:rPr>
                <a:t>融出资金的保证保险</a:t>
              </a:r>
              <a:endParaRPr lang="zh-CN" altLang="en-US" sz="2400" b="1" dirty="0">
                <a:solidFill>
                  <a:srgbClr val="000000"/>
                </a:solidFill>
                <a:latin typeface="微软雅黑" panose="020B0503020204020204" charset="-122"/>
                <a:ea typeface="微软雅黑" panose="020B0503020204020204" charset="-122"/>
              </a:endParaRPr>
            </a:p>
            <a:p>
              <a:pPr>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融出资金的保证保险是指当债务人（被担保人）不按合同规定履行其义务，而导致债权人（被保险人）的经济利益遭受损失时，由保险人（担保人）负责向债权人履行损失赔偿责任的保险。</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四、信用增级</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981200" y="1299845"/>
            <a:ext cx="8229600" cy="48799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（一）信用增级概念</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rgbClr val="00B050"/>
              </a:buClr>
              <a:buSzTx/>
              <a:buFont typeface="Wingdings" panose="05000000000000000000" pitchFamily="2" charset="2"/>
              <a:buChar char="u"/>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通常中小企业融资困难与其资产不够优质、信用不明有关，需要靠第三方机构提升自身品质，即需要信用增级。信用增级分为</a:t>
            </a:r>
            <a:r>
              <a:rPr kumimoji="0" lang="zh-CN" altLang="zh-CN"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内部信用增级</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zh-CN"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外部信用增级</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rgbClr val="00B050"/>
              </a:buClr>
              <a:buSzTx/>
              <a:buFont typeface="Wingdings" panose="05000000000000000000" pitchFamily="2" charset="2"/>
              <a:buChar char="u"/>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内部信用增级指的是</a:t>
            </a:r>
            <a:r>
              <a:rPr kumimoji="0" lang="zh-CN" altLang="zh-CN"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依靠资产库自身为防范信用损失提供保证</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。外部增加是</a:t>
            </a:r>
            <a:r>
              <a:rPr kumimoji="0" lang="zh-CN" altLang="zh-CN"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藉由有外部第三方机构提供信用增加</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（二）信用增级机构</a:t>
            </a:r>
            <a:endParaRPr kumimoji="0" lang="zh-CN"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rgbClr val="00B050"/>
              </a:buClr>
              <a:buSzTx/>
              <a:buFont typeface="Wingdings" panose="05000000000000000000" pitchFamily="2" charset="2"/>
              <a:buChar char="u"/>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信用增级机构是指资产证券化交易各方之外的外部第三方</a:t>
            </a:r>
            <a:r>
              <a:rPr kumimoji="0" lang="en-US" altLang="zh-CN" sz="2400" b="0" i="0" u="none" strike="noStrike" kern="0" cap="none" spc="0" normalizeH="0" baseline="0" noProof="0" dirty="0" err="1">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提供者。一般是在</a:t>
            </a:r>
            <a:r>
              <a:rPr kumimoji="0" lang="en-US" altLang="zh-CN" sz="2400" b="0" i="0" u="none" strike="noStrike" kern="0" cap="none" spc="0" normalizeH="0" baseline="0" noProof="0" dirty="0" err="1">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内部信用增级</a:t>
            </a:r>
            <a:r>
              <a:rPr kumimoji="0" lang="zh-CN" altLang="zh-CN"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无法达到所需的发行评级时</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才</a:t>
            </a:r>
            <a:r>
              <a:rPr kumimoji="0" lang="en-US" altLang="zh-CN" sz="2400" b="0" i="0" u="none" strike="noStrike" kern="0" cap="none" spc="0" normalizeH="0" baseline="0" noProof="0" dirty="0" err="1">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需要</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外部信用增级机构提供信用支持。</a:t>
            </a:r>
            <a:endParaRPr kumimoji="0" lang="zh-CN" altLang="en-US" sz="32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四、信用增级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79650" y="1294765"/>
            <a:ext cx="7632065" cy="4890770"/>
            <a:chOff x="1190" y="2453"/>
            <a:chExt cx="12019" cy="7702"/>
          </a:xfrm>
        </p:grpSpPr>
        <p:sp>
          <p:nvSpPr>
            <p:cNvPr id="86021" name="圆角矩形 7"/>
            <p:cNvSpPr/>
            <p:nvPr/>
          </p:nvSpPr>
          <p:spPr>
            <a:xfrm>
              <a:off x="2778" y="3700"/>
              <a:ext cx="3742" cy="2608"/>
            </a:xfrm>
            <a:prstGeom prst="roundRect">
              <a:avLst>
                <a:gd name="adj" fmla="val 16667"/>
              </a:avLst>
            </a:prstGeom>
            <a:no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6022" name="圆角矩形 8"/>
            <p:cNvSpPr/>
            <p:nvPr/>
          </p:nvSpPr>
          <p:spPr>
            <a:xfrm>
              <a:off x="1758" y="3473"/>
              <a:ext cx="1020" cy="1700"/>
            </a:xfrm>
            <a:prstGeom prst="roundRect">
              <a:avLst>
                <a:gd name="adj" fmla="val 16667"/>
              </a:avLst>
            </a:prstGeom>
            <a:no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6023" name="圆角矩形 9"/>
            <p:cNvSpPr/>
            <p:nvPr/>
          </p:nvSpPr>
          <p:spPr>
            <a:xfrm>
              <a:off x="3743" y="4453"/>
              <a:ext cx="1440" cy="1440"/>
            </a:xfrm>
            <a:prstGeom prst="roundRect">
              <a:avLst>
                <a:gd name="adj" fmla="val 16667"/>
              </a:avLst>
            </a:prstGeom>
            <a:no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6024" name="圆角矩形 10"/>
            <p:cNvSpPr/>
            <p:nvPr/>
          </p:nvSpPr>
          <p:spPr>
            <a:xfrm>
              <a:off x="1190" y="3360"/>
              <a:ext cx="5215" cy="3740"/>
            </a:xfrm>
            <a:prstGeom prst="roundRect">
              <a:avLst>
                <a:gd name="adj" fmla="val 16667"/>
              </a:avLst>
            </a:prstGeom>
            <a:no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 name="圆角矩形 6"/>
            <p:cNvSpPr/>
            <p:nvPr/>
          </p:nvSpPr>
          <p:spPr bwMode="auto">
            <a:xfrm>
              <a:off x="2098" y="2678"/>
              <a:ext cx="4423" cy="1588"/>
            </a:xfrm>
            <a:prstGeom prst="roundRect">
              <a:avLst/>
            </a:prstGeom>
            <a:gradFill>
              <a:gsLst>
                <a:gs pos="0">
                  <a:schemeClr val="bg2"/>
                </a:gs>
                <a:gs pos="7001">
                  <a:srgbClr val="E6E6E6"/>
                </a:gs>
                <a:gs pos="32001">
                  <a:srgbClr val="7D8496"/>
                </a:gs>
                <a:gs pos="47000">
                  <a:srgbClr val="E6E6E6"/>
                </a:gs>
                <a:gs pos="85001">
                  <a:srgbClr val="7D8496"/>
                </a:gs>
                <a:gs pos="100000">
                  <a:srgbClr val="E6E6E6"/>
                </a:gs>
              </a:gsLst>
              <a:lin ang="5400000" scaled="false"/>
            </a:gradFill>
            <a:ln w="9525" cap="flat" cmpd="sng" algn="ctr">
              <a:noFill/>
              <a:prstDash val="solid"/>
              <a:round/>
              <a:headEnd type="none" w="med" len="med"/>
              <a:tailEnd type="none" w="med" len="med"/>
            </a:ln>
            <a:effectLst/>
          </p:spPr>
          <p: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3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外部信增工具</a:t>
              </a:r>
              <a:endParaRPr kumimoji="0" lang="zh-CN" altLang="en-US" sz="3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13" name="圆角矩形 12"/>
            <p:cNvSpPr/>
            <p:nvPr/>
          </p:nvSpPr>
          <p:spPr bwMode="auto">
            <a:xfrm>
              <a:off x="8080" y="2678"/>
              <a:ext cx="4538" cy="1588"/>
            </a:xfrm>
            <a:prstGeom prst="round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false"/>
            </a:gradFill>
            <a:ln w="9525" cap="flat" cmpd="sng" algn="ctr">
              <a:noFill/>
              <a:prstDash val="solid"/>
              <a:round/>
              <a:headEnd type="none" w="med" len="med"/>
              <a:tailEnd type="none" w="med" len="med"/>
            </a:ln>
            <a:effectLst/>
          </p:spPr>
          <p: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3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内部信增工具</a:t>
              </a:r>
              <a:endParaRPr kumimoji="0" lang="zh-CN" altLang="en-US" sz="3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3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86027" name="圆角矩形 15"/>
            <p:cNvSpPr/>
            <p:nvPr/>
          </p:nvSpPr>
          <p:spPr>
            <a:xfrm>
              <a:off x="1418" y="4713"/>
              <a:ext cx="5330" cy="5442"/>
            </a:xfrm>
            <a:prstGeom prst="roundRect">
              <a:avLst>
                <a:gd name="adj" fmla="val 16667"/>
              </a:avLst>
            </a:prstGeom>
            <a:gradFill rotWithShape="false">
              <a:gsLst>
                <a:gs pos="0">
                  <a:srgbClr val="8488C4">
                    <a:alpha val="100000"/>
                  </a:srgbClr>
                </a:gs>
                <a:gs pos="53000">
                  <a:srgbClr val="D4DEFF">
                    <a:alpha val="100000"/>
                  </a:srgbClr>
                </a:gs>
                <a:gs pos="83000">
                  <a:srgbClr val="D4DEFF">
                    <a:alpha val="100000"/>
                  </a:srgbClr>
                </a:gs>
                <a:gs pos="100000">
                  <a:srgbClr val="96AB94">
                    <a:alpha val="100000"/>
                  </a:srgbClr>
                </a:gs>
              </a:gsLst>
              <a:lin ang="5400000"/>
              <a:tileRect/>
            </a:gradFill>
            <a:ln w="9525">
              <a:noFill/>
            </a:ln>
          </p:spPr>
          <p:txBody>
            <a:bodyPr anchor="t" anchorCtr="false"/>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保险</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担保</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信用证</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现金抵押账户</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、信用互换</a:t>
              </a:r>
              <a:endParaRPr lang="zh-CN" altLang="en-US" sz="2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6028" name="圆角矩形 18"/>
            <p:cNvSpPr/>
            <p:nvPr/>
          </p:nvSpPr>
          <p:spPr>
            <a:xfrm>
              <a:off x="7713" y="4713"/>
              <a:ext cx="5497" cy="5442"/>
            </a:xfrm>
            <a:prstGeom prst="roundRect">
              <a:avLst>
                <a:gd name="adj" fmla="val 16667"/>
              </a:avLst>
            </a:prstGeom>
            <a:gradFill rotWithShape="false">
              <a:gsLst>
                <a:gs pos="0">
                  <a:srgbClr val="8488C4">
                    <a:alpha val="100000"/>
                  </a:srgbClr>
                </a:gs>
                <a:gs pos="53000">
                  <a:srgbClr val="D4DEFF">
                    <a:alpha val="100000"/>
                  </a:srgbClr>
                </a:gs>
                <a:gs pos="83000">
                  <a:srgbClr val="D4DEFF">
                    <a:alpha val="100000"/>
                  </a:srgbClr>
                </a:gs>
                <a:gs pos="100000">
                  <a:srgbClr val="96AB94">
                    <a:alpha val="100000"/>
                  </a:srgbClr>
                </a:gs>
              </a:gsLst>
              <a:lin ang="5400000"/>
              <a:tileRect/>
            </a:gradFill>
            <a:ln w="9525">
              <a:noFill/>
            </a:ln>
          </p:spPr>
          <p:txBody>
            <a:bodyPr anchor="t" anchorCtr="false"/>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直接追索权</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优先</a:t>
              </a: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次级结构</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超额抵押</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现金储备账户</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回购条款</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、担保</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投资基金</a:t>
              </a:r>
              <a:endParaRPr lang="zh-CN" altLang="en-US" sz="2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6029" name="左右箭头 20"/>
            <p:cNvSpPr/>
            <p:nvPr/>
          </p:nvSpPr>
          <p:spPr>
            <a:xfrm>
              <a:off x="6405" y="3133"/>
              <a:ext cx="1815" cy="567"/>
            </a:xfrm>
            <a:prstGeom prst="leftRightArrow">
              <a:avLst>
                <a:gd name="adj1" fmla="val 50000"/>
                <a:gd name="adj2" fmla="val 49942"/>
              </a:avLst>
            </a:prstGeom>
            <a:no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6030" name="左右箭头 19"/>
            <p:cNvSpPr/>
            <p:nvPr/>
          </p:nvSpPr>
          <p:spPr>
            <a:xfrm>
              <a:off x="6405" y="3048"/>
              <a:ext cx="1815" cy="567"/>
            </a:xfrm>
            <a:prstGeom prst="leftRightArrow">
              <a:avLst>
                <a:gd name="adj1" fmla="val 50000"/>
                <a:gd name="adj2" fmla="val 49942"/>
              </a:avLst>
            </a:prstGeom>
            <a:solidFill>
              <a:srgbClr val="92D050"/>
            </a:solid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6031" name="矩形 21"/>
            <p:cNvSpPr/>
            <p:nvPr/>
          </p:nvSpPr>
          <p:spPr>
            <a:xfrm>
              <a:off x="6520" y="2453"/>
              <a:ext cx="1560" cy="595"/>
            </a:xfrm>
            <a:prstGeom prst="rect">
              <a:avLst/>
            </a:prstGeom>
            <a:no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5171440" y="3664268"/>
            <a:ext cx="4276725" cy="286131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信用监管概论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政府信用监管</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个人信用监管</a:t>
            </a:r>
            <a:endPar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第四节</a:t>
            </a:r>
            <a:r>
              <a:rPr kumimoji="0" lang="en-US" altLang="zh-CN"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信用监管法律体系</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第五节  信用监管配套体系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了解信用监管的内容</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了解信用监管法律体系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了解信用监管配套体系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第五节  信用监管配套体系</a:t>
            </a:r>
            <a:endParaRPr lang="zh-CN" altLang="en-US" sz="3200" dirty="0">
              <a:solidFill>
                <a:schemeClr val="bg1"/>
              </a:solidFill>
              <a:latin typeface="微软雅黑" panose="020B0503020204020204" charset="-122"/>
              <a:ea typeface="微软雅黑" panose="020B0503020204020204" charset="-122"/>
            </a:endParaRPr>
          </a:p>
        </p:txBody>
      </p:sp>
      <p:sp>
        <p:nvSpPr>
          <p:cNvPr id="9224" name="AutoShape 5"/>
          <p:cNvSpPr/>
          <p:nvPr/>
        </p:nvSpPr>
        <p:spPr>
          <a:xfrm>
            <a:off x="4502150" y="442976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四、信用增级制度</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4327525" y="371665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三、信用保险制度</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996690" y="299529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二、失信惩戒机制</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648710" y="227520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一、信用文化建设</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3005455" y="2408555"/>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420110" y="3063875"/>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rot="0">
            <a:off x="3930015" y="3827780"/>
            <a:ext cx="422275" cy="399415"/>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rot="0">
            <a:off x="4088130" y="4509770"/>
            <a:ext cx="422275" cy="399415"/>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2" name="组合 1"/>
          <p:cNvGrpSpPr/>
          <p:nvPr/>
        </p:nvGrpSpPr>
        <p:grpSpPr>
          <a:xfrm>
            <a:off x="-2" y="2575"/>
            <a:ext cx="12192002" cy="6851867"/>
            <a:chOff x="-2" y="2575"/>
            <a:chExt cx="12192002" cy="6851867"/>
          </a:xfrm>
        </p:grpSpPr>
        <p:pic>
          <p:nvPicPr>
            <p:cNvPr id="8" name="图片 7"/>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9" name="图片 8"/>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0" name="图片 9"/>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1" name="图片 10"/>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一、信用文化建设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7998" y="1174115"/>
            <a:ext cx="8835707" cy="5111750"/>
            <a:chOff x="738" y="2225"/>
            <a:chExt cx="13914" cy="8050"/>
          </a:xfrm>
        </p:grpSpPr>
        <p:sp>
          <p:nvSpPr>
            <p:cNvPr id="72709" name="Rectangle 14"/>
            <p:cNvSpPr/>
            <p:nvPr/>
          </p:nvSpPr>
          <p:spPr>
            <a:xfrm>
              <a:off x="738" y="3948"/>
              <a:ext cx="795" cy="6327"/>
            </a:xfrm>
            <a:prstGeom prst="rect">
              <a:avLst/>
            </a:prstGeom>
            <a:solidFill>
              <a:srgbClr val="339966"/>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2710" name="Rectangle 16"/>
            <p:cNvSpPr/>
            <p:nvPr/>
          </p:nvSpPr>
          <p:spPr>
            <a:xfrm>
              <a:off x="1667" y="4253"/>
              <a:ext cx="12985" cy="5718"/>
            </a:xfrm>
            <a:prstGeom prst="rect">
              <a:avLst/>
            </a:prstGeom>
            <a:noFill/>
            <a:ln w="9525">
              <a:noFill/>
            </a:ln>
          </p:spPr>
          <p:txBody>
            <a:bodyPr anchor="t" anchorCtr="false">
              <a:spAutoFit/>
            </a:bodyPr>
            <a:p>
              <a:pPr marL="342900" indent="-342900">
                <a:lnSpc>
                  <a:spcPct val="150000"/>
                </a:lnSpc>
                <a:spcBef>
                  <a:spcPct val="20000"/>
                </a:spcBef>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、中国文化的社会诚信：儒家学说、管仲、朱熹</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（道德准则）</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spcBef>
                  <a:spcPct val="20000"/>
                </a:spcBef>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、西方文化的社会诚信：亚里士多德、亚当</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斯密、西方宗教</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（契约精神）</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spcBef>
                  <a:spcPct val="20000"/>
                </a:spcBef>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、东西方诚信观的比较</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spcBef>
                  <a:spcPct val="20000"/>
                </a:spcBef>
                <a:buClr>
                  <a:srgbClr val="CC3300"/>
                </a:buClr>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）东西方诚信观的主要共同点</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spcBef>
                  <a:spcPct val="20000"/>
                </a:spcBef>
                <a:buClr>
                  <a:srgbClr val="CC3300"/>
                </a:buClr>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①</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基本含义相近。</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spcBef>
                  <a:spcPct val="20000"/>
                </a:spcBef>
                <a:buClr>
                  <a:srgbClr val="CC3300"/>
                </a:buClr>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②</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都对诚信予以足够的重视。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2711" name="矩形 1"/>
            <p:cNvSpPr/>
            <p:nvPr/>
          </p:nvSpPr>
          <p:spPr>
            <a:xfrm>
              <a:off x="783" y="2225"/>
              <a:ext cx="10952" cy="667"/>
            </a:xfrm>
            <a:prstGeom prst="rect">
              <a:avLst/>
            </a:prstGeom>
            <a:noFill/>
            <a:ln w="9525">
              <a:noFill/>
            </a:ln>
          </p:spPr>
          <p:txBody>
            <a:bodyPr anchor="t" anchorCtr="false">
              <a:spAutoFit/>
            </a:bodyPr>
            <a:p>
              <a:pPr>
                <a:lnSpc>
                  <a:spcPct val="90000"/>
                </a:lnSpc>
              </a:pPr>
              <a:r>
                <a:rPr lang="zh-CN" altLang="en-US" sz="2400" b="1" dirty="0">
                  <a:solidFill>
                    <a:srgbClr val="000000"/>
                  </a:solidFill>
                  <a:latin typeface="微软雅黑" panose="020B0503020204020204" charset="-122"/>
                  <a:ea typeface="微软雅黑" panose="020B0503020204020204" charset="-122"/>
                </a:rPr>
                <a:t>（一）文化环境和社会诚信</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一、信用文化建设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2195830" y="1051243"/>
            <a:ext cx="7800975" cy="5557948"/>
            <a:chOff x="1155" y="1153"/>
            <a:chExt cx="12285" cy="8753"/>
          </a:xfrm>
        </p:grpSpPr>
        <p:sp>
          <p:nvSpPr>
            <p:cNvPr id="74753" name="标题 1"/>
            <p:cNvSpPr>
              <a:spLocks noGrp="true"/>
            </p:cNvSpPr>
            <p:nvPr/>
          </p:nvSpPr>
          <p:spPr>
            <a:xfrm>
              <a:off x="1155" y="1153"/>
              <a:ext cx="12285"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gn="ctr"/>
              <a:r>
                <a:rPr lang="zh-CN" altLang="en-US" sz="2400" dirty="0">
                  <a:solidFill>
                    <a:schemeClr val="tx1"/>
                  </a:solidFill>
                  <a:latin typeface="微软雅黑" panose="020B0503020204020204" charset="-122"/>
                  <a:ea typeface="微软雅黑" panose="020B0503020204020204" charset="-122"/>
                </a:rPr>
                <a:t>东西方诚信观的差异</a:t>
              </a:r>
              <a:endParaRPr lang="zh-CN" altLang="en-US" sz="2400" dirty="0">
                <a:solidFill>
                  <a:schemeClr val="tx1"/>
                </a:solidFill>
                <a:latin typeface="微软雅黑" panose="020B0503020204020204" charset="-122"/>
                <a:ea typeface="微软雅黑" panose="020B0503020204020204" charset="-122"/>
              </a:endParaRPr>
            </a:p>
          </p:txBody>
        </p:sp>
        <p:grpSp>
          <p:nvGrpSpPr>
            <p:cNvPr id="74757" name="组合 6"/>
            <p:cNvGrpSpPr/>
            <p:nvPr/>
          </p:nvGrpSpPr>
          <p:grpSpPr>
            <a:xfrm>
              <a:off x="1548" y="3133"/>
              <a:ext cx="11662" cy="6773"/>
              <a:chOff x="685800" y="2441575"/>
              <a:chExt cx="6918279" cy="4346210"/>
            </a:xfrm>
          </p:grpSpPr>
          <p:sp>
            <p:nvSpPr>
              <p:cNvPr id="74758" name="Rectangle 3"/>
              <p:cNvSpPr/>
              <p:nvPr/>
            </p:nvSpPr>
            <p:spPr>
              <a:xfrm>
                <a:off x="776288" y="3067050"/>
                <a:ext cx="1535112" cy="2238987"/>
              </a:xfrm>
              <a:prstGeom prst="rect">
                <a:avLst/>
              </a:prstGeom>
              <a:noFill/>
              <a:ln w="6350">
                <a:noFill/>
              </a:ln>
            </p:spPr>
            <p:txBody>
              <a:bodyPr lIns="0" tIns="0" rIns="0" bIns="0" anchor="t" anchorCtr="false">
                <a:spAutoFit/>
              </a:bodyPr>
              <a:p>
                <a:pPr>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中国人的诚信基本上是人格信任，而西方人的诚信则是一种契约信任。</a:t>
                </a:r>
                <a:endParaRPr lang="zh-CN" altLang="en-US" sz="2400" dirty="0">
                  <a:solidFill>
                    <a:srgbClr val="000000"/>
                  </a:solidFill>
                  <a:latin typeface="微软雅黑" panose="020B0503020204020204" charset="-122"/>
                  <a:ea typeface="微软雅黑" panose="020B0503020204020204" charset="-122"/>
                </a:endParaRPr>
              </a:p>
            </p:txBody>
          </p:sp>
          <p:sp>
            <p:nvSpPr>
              <p:cNvPr id="74759" name="Rectangle 4"/>
              <p:cNvSpPr/>
              <p:nvPr/>
            </p:nvSpPr>
            <p:spPr>
              <a:xfrm>
                <a:off x="685800" y="2441575"/>
                <a:ext cx="1625600"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60" name="Text Box 5"/>
              <p:cNvSpPr txBox="true"/>
              <p:nvPr/>
            </p:nvSpPr>
            <p:spPr>
              <a:xfrm>
                <a:off x="804863" y="2473436"/>
                <a:ext cx="1387475" cy="372844"/>
              </a:xfrm>
              <a:prstGeom prst="rect">
                <a:avLst/>
              </a:prstGeom>
              <a:noFill/>
              <a:ln w="6350">
                <a:noFill/>
              </a:ln>
            </p:spPr>
            <p:txBody>
              <a:bodyPr lIns="0" tIns="0" rIns="0" bIns="0" anchor="ctr" anchorCtr="false">
                <a:spAutoFit/>
              </a:bodyPr>
              <a:p>
                <a:pPr algn="ctr">
                  <a:spcBef>
                    <a:spcPct val="20000"/>
                  </a:spcBef>
                  <a:buClr>
                    <a:schemeClr val="hlink"/>
                  </a:buClr>
                </a:pPr>
                <a:r>
                  <a:rPr lang="zh-CN" altLang="en-US" sz="2400" dirty="0">
                    <a:latin typeface="微软雅黑" panose="020B0503020204020204" charset="-122"/>
                    <a:ea typeface="微软雅黑" panose="020B0503020204020204" charset="-122"/>
                  </a:rPr>
                  <a:t>差别一</a:t>
                </a:r>
                <a:endParaRPr lang="zh-CN" altLang="en-US" sz="2400" dirty="0">
                  <a:latin typeface="微软雅黑" panose="020B0503020204020204" charset="-122"/>
                  <a:ea typeface="微软雅黑" panose="020B0503020204020204" charset="-122"/>
                </a:endParaRPr>
              </a:p>
            </p:txBody>
          </p:sp>
          <p:sp>
            <p:nvSpPr>
              <p:cNvPr id="74761" name="Rectangle 6"/>
              <p:cNvSpPr/>
              <p:nvPr/>
            </p:nvSpPr>
            <p:spPr>
              <a:xfrm>
                <a:off x="685800" y="2978150"/>
                <a:ext cx="16256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62" name="Rectangle 7"/>
              <p:cNvSpPr/>
              <p:nvPr/>
            </p:nvSpPr>
            <p:spPr>
              <a:xfrm>
                <a:off x="2498725" y="3067050"/>
                <a:ext cx="1535114" cy="2238987"/>
              </a:xfrm>
              <a:prstGeom prst="rect">
                <a:avLst/>
              </a:prstGeom>
              <a:noFill/>
              <a:ln w="6350">
                <a:noFill/>
              </a:ln>
            </p:spPr>
            <p:txBody>
              <a:bodyPr lIns="0" tIns="0" rIns="0" bIns="0" anchor="t" anchorCtr="false">
                <a:spAutoFit/>
              </a:bodyPr>
              <a:p>
                <a:pPr>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中国人的诚信在本质上以道德为支撑，西方人的诚信则以法律为基础。</a:t>
                </a:r>
                <a:endParaRPr lang="zh-CN" altLang="en-US" sz="2400" dirty="0">
                  <a:solidFill>
                    <a:srgbClr val="000000"/>
                  </a:solidFill>
                  <a:latin typeface="微软雅黑" panose="020B0503020204020204" charset="-122"/>
                  <a:ea typeface="微软雅黑" panose="020B0503020204020204" charset="-122"/>
                </a:endParaRPr>
              </a:p>
            </p:txBody>
          </p:sp>
          <p:sp>
            <p:nvSpPr>
              <p:cNvPr id="74763" name="Rectangle 8"/>
              <p:cNvSpPr/>
              <p:nvPr/>
            </p:nvSpPr>
            <p:spPr>
              <a:xfrm>
                <a:off x="2409825" y="2441575"/>
                <a:ext cx="1624013"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64" name="Rectangle 10"/>
              <p:cNvSpPr/>
              <p:nvPr/>
            </p:nvSpPr>
            <p:spPr>
              <a:xfrm>
                <a:off x="2409825" y="2978150"/>
                <a:ext cx="16240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65" name="Rectangle 11"/>
              <p:cNvSpPr/>
              <p:nvPr/>
            </p:nvSpPr>
            <p:spPr>
              <a:xfrm>
                <a:off x="4222750" y="3067050"/>
                <a:ext cx="1535113" cy="3720735"/>
              </a:xfrm>
              <a:prstGeom prst="rect">
                <a:avLst/>
              </a:prstGeom>
              <a:noFill/>
              <a:ln w="6350">
                <a:noFill/>
              </a:ln>
            </p:spPr>
            <p:txBody>
              <a:bodyPr lIns="0" tIns="0" rIns="0" bIns="0" anchor="t" anchorCtr="false">
                <a:spAutoFit/>
              </a:bodyPr>
              <a:p>
                <a:pPr marL="0" lvl="1" indent="0" algn="l" defTabSz="330200" rtl="0" eaLnBrk="1" fontAlgn="base" hangingPunct="1">
                  <a:lnSpc>
                    <a:spcPts val="2400"/>
                  </a:lnSpc>
                  <a:spcBef>
                    <a:spcPct val="50000"/>
                  </a:spcBef>
                  <a:spcAft>
                    <a:spcPct val="10000"/>
                  </a:spcAft>
                  <a:buClr>
                    <a:schemeClr val="tx1"/>
                  </a:buClr>
                  <a:buSzPct val="75000"/>
                  <a:buNone/>
                  <a:tabLst>
                    <a:tab pos="8521700" algn="r"/>
                  </a:tabLst>
                </a:pPr>
                <a:r>
                  <a:rPr lang="zh-CN" altLang="en-US" sz="2400" dirty="0">
                    <a:solidFill>
                      <a:srgbClr val="000000"/>
                    </a:solidFill>
                    <a:latin typeface="微软雅黑" panose="020B0503020204020204" charset="-122"/>
                    <a:ea typeface="微软雅黑" panose="020B0503020204020204" charset="-122"/>
                  </a:rPr>
                  <a:t>中国人的诚信观是伦理意义上的，重在感性、情理，而西方的诚信观更多的是法理意义上的，重在理性、法理。</a:t>
                </a:r>
                <a:endParaRPr lang="zh-CN" altLang="en-US" sz="2400" dirty="0">
                  <a:solidFill>
                    <a:srgbClr val="000000"/>
                  </a:solidFill>
                  <a:latin typeface="微软雅黑" panose="020B0503020204020204" charset="-122"/>
                  <a:ea typeface="微软雅黑" panose="020B0503020204020204" charset="-122"/>
                </a:endParaRPr>
              </a:p>
              <a:p>
                <a:pPr marL="0" lvl="1" indent="0" algn="l" defTabSz="330200" rtl="0" eaLnBrk="1" fontAlgn="base" hangingPunct="1">
                  <a:spcBef>
                    <a:spcPct val="50000"/>
                  </a:spcBef>
                  <a:spcAft>
                    <a:spcPct val="10000"/>
                  </a:spcAft>
                  <a:buClr>
                    <a:schemeClr val="tx1"/>
                  </a:buClr>
                  <a:buSzPct val="75000"/>
                  <a:buNone/>
                  <a:tabLst>
                    <a:tab pos="8521700" algn="r"/>
                  </a:tabLst>
                </a:pPr>
                <a:endParaRPr lang="zh-CN" altLang="en-US" sz="2400" dirty="0">
                  <a:solidFill>
                    <a:srgbClr val="000000"/>
                  </a:solidFill>
                  <a:latin typeface="微软雅黑" panose="020B0503020204020204" charset="-122"/>
                  <a:ea typeface="微软雅黑" panose="020B0503020204020204" charset="-122"/>
                </a:endParaRPr>
              </a:p>
            </p:txBody>
          </p:sp>
          <p:sp>
            <p:nvSpPr>
              <p:cNvPr id="74766" name="Rectangle 12"/>
              <p:cNvSpPr/>
              <p:nvPr/>
            </p:nvSpPr>
            <p:spPr>
              <a:xfrm>
                <a:off x="4132263" y="2441575"/>
                <a:ext cx="1625600"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67" name="Rectangle 14"/>
              <p:cNvSpPr/>
              <p:nvPr/>
            </p:nvSpPr>
            <p:spPr>
              <a:xfrm>
                <a:off x="4132263" y="2978150"/>
                <a:ext cx="16256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68" name="Rectangle 15"/>
              <p:cNvSpPr/>
              <p:nvPr/>
            </p:nvSpPr>
            <p:spPr>
              <a:xfrm>
                <a:off x="5946775" y="3067050"/>
                <a:ext cx="1657304" cy="2985957"/>
              </a:xfrm>
              <a:prstGeom prst="rect">
                <a:avLst/>
              </a:prstGeom>
              <a:noFill/>
              <a:ln w="6350">
                <a:noFill/>
              </a:ln>
            </p:spPr>
            <p:txBody>
              <a:bodyPr lIns="0" tIns="0" rIns="0" bIns="0" anchor="t" anchorCtr="false">
                <a:spAutoFit/>
              </a:bodyPr>
              <a:p>
                <a:pPr marL="0" lvl="1" indent="0" algn="l" defTabSz="330200" rtl="0" eaLnBrk="1" fontAlgn="base" hangingPunct="1">
                  <a:spcBef>
                    <a:spcPct val="50000"/>
                  </a:spcBef>
                  <a:spcAft>
                    <a:spcPct val="10000"/>
                  </a:spcAft>
                  <a:buClr>
                    <a:schemeClr val="tx1"/>
                  </a:buClr>
                  <a:buSzPct val="75000"/>
                  <a:buNone/>
                  <a:tabLst>
                    <a:tab pos="8521700" algn="r"/>
                  </a:tabLst>
                </a:pPr>
                <a:r>
                  <a:rPr lang="zh-CN" altLang="en-US" sz="2400" dirty="0">
                    <a:solidFill>
                      <a:srgbClr val="000000"/>
                    </a:solidFill>
                    <a:latin typeface="微软雅黑" panose="020B0503020204020204" charset="-122"/>
                    <a:ea typeface="微软雅黑" panose="020B0503020204020204" charset="-122"/>
                  </a:rPr>
                  <a:t>中国的诚信建设缺少有效的制度和机制保障，西方的诚信则具有比较完备的制度和机制保障</a:t>
                </a:r>
                <a:endParaRPr lang="zh-CN" altLang="en-US" sz="2400" dirty="0">
                  <a:solidFill>
                    <a:srgbClr val="000000"/>
                  </a:solidFill>
                  <a:latin typeface="微软雅黑" panose="020B0503020204020204" charset="-122"/>
                  <a:ea typeface="微软雅黑" panose="020B0503020204020204" charset="-122"/>
                </a:endParaRPr>
              </a:p>
            </p:txBody>
          </p:sp>
          <p:sp>
            <p:nvSpPr>
              <p:cNvPr id="74769" name="Rectangle 16"/>
              <p:cNvSpPr/>
              <p:nvPr/>
            </p:nvSpPr>
            <p:spPr>
              <a:xfrm>
                <a:off x="5856288" y="2441575"/>
                <a:ext cx="1624012"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70" name="Rectangle 18"/>
              <p:cNvSpPr/>
              <p:nvPr/>
            </p:nvSpPr>
            <p:spPr>
              <a:xfrm>
                <a:off x="5856288" y="2978150"/>
                <a:ext cx="1624012"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3" name="Text Box 5"/>
            <p:cNvSpPr txBox="true"/>
            <p:nvPr/>
          </p:nvSpPr>
          <p:spPr>
            <a:xfrm>
              <a:off x="4653" y="3182"/>
              <a:ext cx="2340" cy="581"/>
            </a:xfrm>
            <a:prstGeom prst="rect">
              <a:avLst/>
            </a:prstGeom>
            <a:noFill/>
            <a:ln w="6350">
              <a:noFill/>
            </a:ln>
          </p:spPr>
          <p:txBody>
            <a:bodyPr lIns="0" tIns="0" rIns="0" bIns="0" anchor="ctr" anchorCtr="false">
              <a:spAutoFit/>
            </a:bodyPr>
            <a:p>
              <a:pPr algn="ctr">
                <a:spcBef>
                  <a:spcPct val="20000"/>
                </a:spcBef>
                <a:buClr>
                  <a:schemeClr val="hlink"/>
                </a:buClr>
              </a:pPr>
              <a:r>
                <a:rPr lang="zh-CN" altLang="en-US" sz="2400" dirty="0">
                  <a:latin typeface="微软雅黑" panose="020B0503020204020204" charset="-122"/>
                  <a:ea typeface="微软雅黑" panose="020B0503020204020204" charset="-122"/>
                </a:rPr>
                <a:t>差别二</a:t>
              </a:r>
              <a:endParaRPr lang="zh-CN" altLang="en-US" sz="2400" dirty="0">
                <a:latin typeface="微软雅黑" panose="020B0503020204020204" charset="-122"/>
                <a:ea typeface="微软雅黑" panose="020B0503020204020204" charset="-122"/>
              </a:endParaRPr>
            </a:p>
          </p:txBody>
        </p:sp>
        <p:sp>
          <p:nvSpPr>
            <p:cNvPr id="4" name="Text Box 5"/>
            <p:cNvSpPr txBox="true"/>
            <p:nvPr/>
          </p:nvSpPr>
          <p:spPr>
            <a:xfrm>
              <a:off x="7578" y="3182"/>
              <a:ext cx="2340" cy="581"/>
            </a:xfrm>
            <a:prstGeom prst="rect">
              <a:avLst/>
            </a:prstGeom>
            <a:noFill/>
            <a:ln w="6350">
              <a:noFill/>
            </a:ln>
          </p:spPr>
          <p:txBody>
            <a:bodyPr lIns="0" tIns="0" rIns="0" bIns="0" anchor="ctr" anchorCtr="false">
              <a:spAutoFit/>
            </a:bodyPr>
            <a:p>
              <a:pPr algn="ctr">
                <a:spcBef>
                  <a:spcPct val="20000"/>
                </a:spcBef>
                <a:buClr>
                  <a:schemeClr val="hlink"/>
                </a:buClr>
              </a:pPr>
              <a:r>
                <a:rPr lang="zh-CN" altLang="en-US" sz="2400" dirty="0">
                  <a:latin typeface="微软雅黑" panose="020B0503020204020204" charset="-122"/>
                  <a:ea typeface="微软雅黑" panose="020B0503020204020204" charset="-122"/>
                </a:rPr>
                <a:t>差别三</a:t>
              </a:r>
              <a:endParaRPr lang="zh-CN" altLang="en-US" sz="2400" dirty="0">
                <a:latin typeface="微软雅黑" panose="020B0503020204020204" charset="-122"/>
                <a:ea typeface="微软雅黑" panose="020B0503020204020204" charset="-122"/>
              </a:endParaRPr>
            </a:p>
          </p:txBody>
        </p:sp>
        <p:sp>
          <p:nvSpPr>
            <p:cNvPr id="5" name="Text Box 5"/>
            <p:cNvSpPr txBox="true"/>
            <p:nvPr/>
          </p:nvSpPr>
          <p:spPr>
            <a:xfrm>
              <a:off x="10418" y="3183"/>
              <a:ext cx="2337" cy="581"/>
            </a:xfrm>
            <a:prstGeom prst="rect">
              <a:avLst/>
            </a:prstGeom>
            <a:noFill/>
            <a:ln w="6350">
              <a:noFill/>
            </a:ln>
          </p:spPr>
          <p:txBody>
            <a:bodyPr lIns="0" tIns="0" rIns="0" bIns="0" anchor="ctr" anchorCtr="false">
              <a:spAutoFit/>
            </a:bodyPr>
            <a:p>
              <a:pPr algn="ctr">
                <a:spcBef>
                  <a:spcPct val="20000"/>
                </a:spcBef>
                <a:buClr>
                  <a:schemeClr val="hlink"/>
                </a:buClr>
              </a:pPr>
              <a:r>
                <a:rPr lang="zh-CN" altLang="en-US" sz="2400" dirty="0">
                  <a:latin typeface="微软雅黑" panose="020B0503020204020204" charset="-122"/>
                  <a:ea typeface="微软雅黑" panose="020B0503020204020204" charset="-122"/>
                </a:rPr>
                <a:t>差别四</a:t>
              </a: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一、信用文化建设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95195" y="1074420"/>
            <a:ext cx="7800975" cy="5197158"/>
            <a:chOff x="962" y="1573"/>
            <a:chExt cx="12285" cy="8185"/>
          </a:xfrm>
        </p:grpSpPr>
        <p:sp>
          <p:nvSpPr>
            <p:cNvPr id="76801" name="标题 1"/>
            <p:cNvSpPr>
              <a:spLocks noGrp="true"/>
            </p:cNvSpPr>
            <p:nvPr/>
          </p:nvSpPr>
          <p:spPr>
            <a:xfrm>
              <a:off x="962" y="1573"/>
              <a:ext cx="12285" cy="888"/>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gn="ctr"/>
              <a:r>
                <a:rPr lang="zh-CN" altLang="en-US" sz="2800" dirty="0">
                  <a:solidFill>
                    <a:schemeClr val="tx1"/>
                  </a:solidFill>
                  <a:latin typeface="微软雅黑" panose="020B0503020204020204" charset="-122"/>
                  <a:ea typeface="微软雅黑" panose="020B0503020204020204" charset="-122"/>
                </a:rPr>
                <a:t>（二）信用文化建设内容</a:t>
              </a:r>
              <a:endParaRPr lang="zh-CN" altLang="en-US" sz="2800" dirty="0">
                <a:solidFill>
                  <a:schemeClr val="tx1"/>
                </a:solidFill>
                <a:latin typeface="微软雅黑" panose="020B0503020204020204" charset="-122"/>
                <a:ea typeface="微软雅黑" panose="020B0503020204020204" charset="-122"/>
              </a:endParaRPr>
            </a:p>
          </p:txBody>
        </p:sp>
        <p:grpSp>
          <p:nvGrpSpPr>
            <p:cNvPr id="76805" name="组合 6"/>
            <p:cNvGrpSpPr/>
            <p:nvPr/>
          </p:nvGrpSpPr>
          <p:grpSpPr>
            <a:xfrm>
              <a:off x="1303" y="3018"/>
              <a:ext cx="10305" cy="6740"/>
              <a:chOff x="2368709" y="1365738"/>
              <a:chExt cx="4815438" cy="4678748"/>
            </a:xfrm>
          </p:grpSpPr>
          <p:sp>
            <p:nvSpPr>
              <p:cNvPr id="76806" name="AutoShape 11"/>
              <p:cNvSpPr/>
              <p:nvPr/>
            </p:nvSpPr>
            <p:spPr>
              <a:xfrm>
                <a:off x="3921125" y="2936875"/>
                <a:ext cx="1716088" cy="1717675"/>
              </a:xfrm>
              <a:prstGeom prst="pentagon">
                <a:avLst/>
              </a:prstGeom>
              <a:solidFill>
                <a:schemeClr val="bg1"/>
              </a:solidFill>
              <a:ln w="19050" cap="flat" cmpd="sng">
                <a:solidFill>
                  <a:srgbClr val="232369"/>
                </a:solidFill>
                <a:prstDash val="solid"/>
                <a:miter/>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grpSp>
            <p:nvGrpSpPr>
              <p:cNvPr id="76807" name="Group 14"/>
              <p:cNvGrpSpPr/>
              <p:nvPr/>
            </p:nvGrpSpPr>
            <p:grpSpPr>
              <a:xfrm>
                <a:off x="4071050" y="1365738"/>
                <a:ext cx="1587500" cy="1587500"/>
                <a:chOff x="3723" y="1619"/>
                <a:chExt cx="940" cy="940"/>
              </a:xfrm>
            </p:grpSpPr>
            <p:sp>
              <p:nvSpPr>
                <p:cNvPr id="76808" name="Oval 4"/>
                <p:cNvSpPr/>
                <p:nvPr/>
              </p:nvSpPr>
              <p:spPr>
                <a:xfrm>
                  <a:off x="3723" y="1619"/>
                  <a:ext cx="940" cy="940"/>
                </a:xfrm>
                <a:prstGeom prst="ellipse">
                  <a:avLst/>
                </a:prstGeom>
                <a:solidFill>
                  <a:schemeClr val="bg1"/>
                </a:solidFill>
                <a:ln w="19050" cap="flat" cmpd="sng">
                  <a:solidFill>
                    <a:srgbClr val="232369"/>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09" name="Line 6"/>
                <p:cNvSpPr/>
                <p:nvPr/>
              </p:nvSpPr>
              <p:spPr>
                <a:xfrm>
                  <a:off x="3854" y="1918"/>
                  <a:ext cx="540" cy="0"/>
                </a:xfrm>
                <a:prstGeom prst="line">
                  <a:avLst/>
                </a:prstGeom>
                <a:ln w="15875" cap="flat" cmpd="sng">
                  <a:solidFill>
                    <a:schemeClr val="bg1"/>
                  </a:solidFill>
                  <a:prstDash val="solid"/>
                  <a:round/>
                  <a:headEnd type="none" w="med" len="med"/>
                  <a:tailEnd type="none" w="med" len="med"/>
                </a:ln>
              </p:spPr>
            </p:sp>
          </p:grpSp>
          <p:grpSp>
            <p:nvGrpSpPr>
              <p:cNvPr id="76810" name="Group 22"/>
              <p:cNvGrpSpPr/>
              <p:nvPr/>
            </p:nvGrpSpPr>
            <p:grpSpPr>
              <a:xfrm>
                <a:off x="5126568" y="4384366"/>
                <a:ext cx="1587500" cy="1587500"/>
                <a:chOff x="3609" y="1674"/>
                <a:chExt cx="940" cy="940"/>
              </a:xfrm>
            </p:grpSpPr>
            <p:sp>
              <p:nvSpPr>
                <p:cNvPr id="76811" name="Oval 23"/>
                <p:cNvSpPr/>
                <p:nvPr/>
              </p:nvSpPr>
              <p:spPr>
                <a:xfrm>
                  <a:off x="3609" y="1674"/>
                  <a:ext cx="940" cy="940"/>
                </a:xfrm>
                <a:prstGeom prst="ellipse">
                  <a:avLst/>
                </a:prstGeom>
                <a:solidFill>
                  <a:schemeClr val="bg1"/>
                </a:solidFill>
                <a:ln w="19050" cap="flat" cmpd="sng">
                  <a:solidFill>
                    <a:srgbClr val="232369"/>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12" name="Line 25"/>
                <p:cNvSpPr/>
                <p:nvPr/>
              </p:nvSpPr>
              <p:spPr>
                <a:xfrm>
                  <a:off x="3854" y="1918"/>
                  <a:ext cx="540" cy="0"/>
                </a:xfrm>
                <a:prstGeom prst="line">
                  <a:avLst/>
                </a:prstGeom>
                <a:ln w="15875" cap="flat" cmpd="sng">
                  <a:solidFill>
                    <a:schemeClr val="bg1"/>
                  </a:solidFill>
                  <a:prstDash val="solid"/>
                  <a:round/>
                  <a:headEnd type="none" w="med" len="med"/>
                  <a:tailEnd type="none" w="med" len="med"/>
                </a:ln>
              </p:spPr>
            </p:sp>
          </p:grpSp>
          <p:grpSp>
            <p:nvGrpSpPr>
              <p:cNvPr id="76813" name="Group 14"/>
              <p:cNvGrpSpPr/>
              <p:nvPr/>
            </p:nvGrpSpPr>
            <p:grpSpPr>
              <a:xfrm>
                <a:off x="5596647" y="2532975"/>
                <a:ext cx="1587500" cy="1609455"/>
                <a:chOff x="3662" y="1708"/>
                <a:chExt cx="940" cy="953"/>
              </a:xfrm>
            </p:grpSpPr>
            <p:sp>
              <p:nvSpPr>
                <p:cNvPr id="76814" name="Oval 4"/>
                <p:cNvSpPr/>
                <p:nvPr/>
              </p:nvSpPr>
              <p:spPr>
                <a:xfrm>
                  <a:off x="3662" y="1721"/>
                  <a:ext cx="940" cy="940"/>
                </a:xfrm>
                <a:prstGeom prst="ellipse">
                  <a:avLst/>
                </a:prstGeom>
                <a:solidFill>
                  <a:schemeClr val="bg1"/>
                </a:solidFill>
                <a:ln w="19050" cap="flat" cmpd="sng">
                  <a:solidFill>
                    <a:srgbClr val="232369"/>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15" name="Oval 5"/>
                <p:cNvSpPr/>
                <p:nvPr/>
              </p:nvSpPr>
              <p:spPr>
                <a:xfrm>
                  <a:off x="3706" y="1708"/>
                  <a:ext cx="836" cy="836"/>
                </a:xfrm>
                <a:prstGeom prst="ellipse">
                  <a:avLst/>
                </a:prstGeom>
                <a:noFill/>
                <a:ln w="19050" cap="flat" cmpd="sng">
                  <a:solidFill>
                    <a:schemeClr val="bg1"/>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16" name="Line 6"/>
                <p:cNvSpPr/>
                <p:nvPr/>
              </p:nvSpPr>
              <p:spPr>
                <a:xfrm>
                  <a:off x="3854" y="1918"/>
                  <a:ext cx="540" cy="0"/>
                </a:xfrm>
                <a:prstGeom prst="line">
                  <a:avLst/>
                </a:prstGeom>
                <a:ln w="15875" cap="flat" cmpd="sng">
                  <a:solidFill>
                    <a:schemeClr val="bg1"/>
                  </a:solidFill>
                  <a:prstDash val="solid"/>
                  <a:round/>
                  <a:headEnd type="none" w="med" len="med"/>
                  <a:tailEnd type="none" w="med" len="med"/>
                </a:ln>
              </p:spPr>
            </p:sp>
          </p:grpSp>
          <p:grpSp>
            <p:nvGrpSpPr>
              <p:cNvPr id="76817" name="Group 14"/>
              <p:cNvGrpSpPr/>
              <p:nvPr/>
            </p:nvGrpSpPr>
            <p:grpSpPr>
              <a:xfrm>
                <a:off x="2368709" y="2554929"/>
                <a:ext cx="1587500" cy="1587500"/>
                <a:chOff x="3655" y="1657"/>
                <a:chExt cx="940" cy="940"/>
              </a:xfrm>
            </p:grpSpPr>
            <p:sp>
              <p:nvSpPr>
                <p:cNvPr id="76818" name="Oval 4"/>
                <p:cNvSpPr/>
                <p:nvPr/>
              </p:nvSpPr>
              <p:spPr>
                <a:xfrm>
                  <a:off x="3655" y="1657"/>
                  <a:ext cx="940" cy="940"/>
                </a:xfrm>
                <a:prstGeom prst="ellipse">
                  <a:avLst/>
                </a:prstGeom>
                <a:solidFill>
                  <a:schemeClr val="bg1"/>
                </a:solidFill>
                <a:ln w="19050" cap="flat" cmpd="sng">
                  <a:solidFill>
                    <a:srgbClr val="232369"/>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19" name="Oval 5"/>
                <p:cNvSpPr/>
                <p:nvPr/>
              </p:nvSpPr>
              <p:spPr>
                <a:xfrm>
                  <a:off x="3706" y="1708"/>
                  <a:ext cx="836" cy="836"/>
                </a:xfrm>
                <a:prstGeom prst="ellipse">
                  <a:avLst/>
                </a:prstGeom>
                <a:noFill/>
                <a:ln w="19050" cap="flat" cmpd="sng">
                  <a:solidFill>
                    <a:schemeClr val="bg1"/>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20" name="Line 6"/>
                <p:cNvSpPr/>
                <p:nvPr/>
              </p:nvSpPr>
              <p:spPr>
                <a:xfrm>
                  <a:off x="3854" y="1918"/>
                  <a:ext cx="540" cy="0"/>
                </a:xfrm>
                <a:prstGeom prst="line">
                  <a:avLst/>
                </a:prstGeom>
                <a:ln w="15875" cap="flat" cmpd="sng">
                  <a:solidFill>
                    <a:schemeClr val="bg1"/>
                  </a:solidFill>
                  <a:prstDash val="solid"/>
                  <a:round/>
                  <a:headEnd type="none" w="med" len="med"/>
                  <a:tailEnd type="none" w="med" len="med"/>
                </a:ln>
              </p:spPr>
            </p:sp>
          </p:grpSp>
          <p:grpSp>
            <p:nvGrpSpPr>
              <p:cNvPr id="76821" name="Group 14"/>
              <p:cNvGrpSpPr/>
              <p:nvPr/>
            </p:nvGrpSpPr>
            <p:grpSpPr>
              <a:xfrm>
                <a:off x="2897898" y="4456986"/>
                <a:ext cx="1587500" cy="1587500"/>
                <a:chOff x="3740" y="1728"/>
                <a:chExt cx="940" cy="940"/>
              </a:xfrm>
            </p:grpSpPr>
            <p:sp>
              <p:nvSpPr>
                <p:cNvPr id="76822" name="Oval 4"/>
                <p:cNvSpPr/>
                <p:nvPr/>
              </p:nvSpPr>
              <p:spPr>
                <a:xfrm>
                  <a:off x="3740" y="1728"/>
                  <a:ext cx="940" cy="940"/>
                </a:xfrm>
                <a:prstGeom prst="ellipse">
                  <a:avLst/>
                </a:prstGeom>
                <a:solidFill>
                  <a:schemeClr val="bg1"/>
                </a:solidFill>
                <a:ln w="19050" cap="flat" cmpd="sng">
                  <a:solidFill>
                    <a:srgbClr val="232369"/>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23" name="Line 6"/>
                <p:cNvSpPr/>
                <p:nvPr/>
              </p:nvSpPr>
              <p:spPr>
                <a:xfrm>
                  <a:off x="3854" y="1918"/>
                  <a:ext cx="540" cy="0"/>
                </a:xfrm>
                <a:prstGeom prst="line">
                  <a:avLst/>
                </a:prstGeom>
                <a:ln w="15875" cap="flat" cmpd="sng">
                  <a:solidFill>
                    <a:schemeClr val="bg1"/>
                  </a:solidFill>
                  <a:prstDash val="solid"/>
                  <a:round/>
                  <a:headEnd type="none" w="med" len="med"/>
                  <a:tailEnd type="none" w="med" len="med"/>
                </a:ln>
              </p:spPr>
            </p:sp>
            <p:sp>
              <p:nvSpPr>
                <p:cNvPr id="76824" name="Text Box 8"/>
                <p:cNvSpPr txBox="true"/>
                <p:nvPr/>
              </p:nvSpPr>
              <p:spPr>
                <a:xfrm flipH="true">
                  <a:off x="3928" y="2078"/>
                  <a:ext cx="389" cy="120"/>
                </a:xfrm>
                <a:prstGeom prst="rect">
                  <a:avLst/>
                </a:prstGeom>
                <a:noFill/>
                <a:ln w="6350">
                  <a:noFill/>
                </a:ln>
              </p:spPr>
              <p:txBody>
                <a:bodyPr lIns="0" tIns="0" rIns="0" bIns="0" anchor="ctr" anchorCtr="false">
                  <a:spAutoFit/>
                </a:bodyPr>
                <a:p>
                  <a:pPr algn="ctr">
                    <a:spcBef>
                      <a:spcPct val="20000"/>
                    </a:spcBef>
                    <a:buClr>
                      <a:schemeClr val="hlink"/>
                    </a:buClr>
                    <a:buFont typeface="Wingdings" panose="05000000000000000000" pitchFamily="2" charset="2"/>
                    <a:buChar char="v"/>
                  </a:pPr>
                  <a:endParaRPr lang="zh-CN" altLang="en-US" sz="1200" b="1" dirty="0">
                    <a:solidFill>
                      <a:schemeClr val="bg1"/>
                    </a:solidFill>
                    <a:latin typeface="微软雅黑" panose="020B0503020204020204" charset="-122"/>
                    <a:ea typeface="微软雅黑" panose="020B0503020204020204" charset="-122"/>
                  </a:endParaRPr>
                </a:p>
              </p:txBody>
            </p:sp>
          </p:grpSp>
        </p:grpSp>
        <p:sp>
          <p:nvSpPr>
            <p:cNvPr id="76825" name="矩形 37"/>
            <p:cNvSpPr/>
            <p:nvPr/>
          </p:nvSpPr>
          <p:spPr>
            <a:xfrm>
              <a:off x="5315" y="3568"/>
              <a:ext cx="3055" cy="1113"/>
            </a:xfrm>
            <a:prstGeom prst="rect">
              <a:avLst/>
            </a:prstGeom>
            <a:noFill/>
            <a:ln w="9525">
              <a:noFill/>
            </a:ln>
          </p:spPr>
          <p:txBody>
            <a:bodyPr anchor="t" anchorCtr="false">
              <a:spAutoFit/>
            </a:bodyPr>
            <a:p>
              <a:pPr>
                <a:lnSpc>
                  <a:spcPts val="2400"/>
                </a:lnSpc>
                <a:spcBef>
                  <a:spcPct val="20000"/>
                </a:spcBef>
                <a:buClr>
                  <a:srgbClr val="CC3300"/>
                </a:buClr>
              </a:pPr>
              <a:r>
                <a:rPr lang="zh-CN" altLang="en-US" sz="2400" b="1" dirty="0">
                  <a:solidFill>
                    <a:srgbClr val="00B050"/>
                  </a:solidFill>
                  <a:latin typeface="微软雅黑" panose="020B0503020204020204" charset="-122"/>
                  <a:ea typeface="微软雅黑" panose="020B0503020204020204" charset="-122"/>
                </a:rPr>
                <a:t>升华中国传统信用文化</a:t>
              </a:r>
              <a:endParaRPr lang="zh-CN" altLang="en-US" sz="2400" b="1" dirty="0">
                <a:solidFill>
                  <a:srgbClr val="00B050"/>
                </a:solidFill>
                <a:latin typeface="微软雅黑" panose="020B0503020204020204" charset="-122"/>
                <a:ea typeface="微软雅黑" panose="020B0503020204020204" charset="-122"/>
              </a:endParaRPr>
            </a:p>
          </p:txBody>
        </p:sp>
        <p:sp>
          <p:nvSpPr>
            <p:cNvPr id="76826" name="矩形 38"/>
            <p:cNvSpPr/>
            <p:nvPr/>
          </p:nvSpPr>
          <p:spPr>
            <a:xfrm>
              <a:off x="8413" y="4998"/>
              <a:ext cx="3582" cy="1888"/>
            </a:xfrm>
            <a:prstGeom prst="rect">
              <a:avLst/>
            </a:prstGeom>
            <a:noFill/>
            <a:ln w="9525">
              <a:noFill/>
            </a:ln>
          </p:spPr>
          <p:txBody>
            <a:bodyPr anchor="t" anchorCtr="false">
              <a:spAutoFit/>
            </a:bodyPr>
            <a:p>
              <a:pPr>
                <a:spcBef>
                  <a:spcPct val="20000"/>
                </a:spcBef>
                <a:buClr>
                  <a:schemeClr val="hlink"/>
                </a:buClr>
              </a:pPr>
              <a:r>
                <a:rPr lang="zh-CN" altLang="en-US" sz="2400" b="1" dirty="0">
                  <a:solidFill>
                    <a:srgbClr val="00B050"/>
                  </a:solidFill>
                  <a:latin typeface="微软雅黑" panose="020B0503020204020204" charset="-122"/>
                  <a:ea typeface="微软雅黑" panose="020B0503020204020204" charset="-122"/>
                </a:rPr>
                <a:t>积极吸收世界其他民族的优秀诚信文化</a:t>
              </a:r>
              <a:endParaRPr lang="zh-CN" altLang="en-US" sz="2400" b="1" dirty="0">
                <a:solidFill>
                  <a:srgbClr val="00B050"/>
                </a:solidFill>
                <a:latin typeface="微软雅黑" panose="020B0503020204020204" charset="-122"/>
                <a:ea typeface="微软雅黑" panose="020B0503020204020204" charset="-122"/>
              </a:endParaRPr>
            </a:p>
          </p:txBody>
        </p:sp>
        <p:sp>
          <p:nvSpPr>
            <p:cNvPr id="76827" name="矩形 39"/>
            <p:cNvSpPr/>
            <p:nvPr/>
          </p:nvSpPr>
          <p:spPr>
            <a:xfrm>
              <a:off x="7380" y="7795"/>
              <a:ext cx="3373" cy="1307"/>
            </a:xfrm>
            <a:prstGeom prst="rect">
              <a:avLst/>
            </a:prstGeom>
            <a:noFill/>
            <a:ln w="9525">
              <a:noFill/>
            </a:ln>
          </p:spPr>
          <p:txBody>
            <a:bodyPr anchor="t" anchorCtr="false">
              <a:spAutoFit/>
            </a:bodyPr>
            <a:p>
              <a:pPr>
                <a:spcBef>
                  <a:spcPct val="20000"/>
                </a:spcBef>
                <a:buClr>
                  <a:schemeClr val="hlink"/>
                </a:buClr>
              </a:pPr>
              <a:r>
                <a:rPr lang="zh-CN" altLang="en-US" sz="2400" b="1" dirty="0">
                  <a:solidFill>
                    <a:srgbClr val="00B050"/>
                  </a:solidFill>
                  <a:latin typeface="微软雅黑" panose="020B0503020204020204" charset="-122"/>
                  <a:ea typeface="微软雅黑" panose="020B0503020204020204" charset="-122"/>
                </a:rPr>
                <a:t>塑造信用文化中的社会资本</a:t>
              </a:r>
              <a:endParaRPr lang="zh-CN" altLang="en-US" sz="2400" b="1" dirty="0">
                <a:solidFill>
                  <a:srgbClr val="00B050"/>
                </a:solidFill>
                <a:latin typeface="微软雅黑" panose="020B0503020204020204" charset="-122"/>
                <a:ea typeface="微软雅黑" panose="020B0503020204020204" charset="-122"/>
              </a:endParaRPr>
            </a:p>
          </p:txBody>
        </p:sp>
        <p:sp>
          <p:nvSpPr>
            <p:cNvPr id="76828" name="矩形 40"/>
            <p:cNvSpPr/>
            <p:nvPr/>
          </p:nvSpPr>
          <p:spPr>
            <a:xfrm>
              <a:off x="2435" y="7815"/>
              <a:ext cx="3670" cy="1307"/>
            </a:xfrm>
            <a:prstGeom prst="rect">
              <a:avLst/>
            </a:prstGeom>
            <a:noFill/>
            <a:ln w="9525">
              <a:noFill/>
            </a:ln>
          </p:spPr>
          <p:txBody>
            <a:bodyPr anchor="t" anchorCtr="false">
              <a:spAutoFit/>
            </a:bodyPr>
            <a:p>
              <a:pPr>
                <a:spcBef>
                  <a:spcPct val="20000"/>
                </a:spcBef>
                <a:buClr>
                  <a:schemeClr val="hlink"/>
                </a:buClr>
              </a:pPr>
              <a:r>
                <a:rPr lang="zh-CN" altLang="en-US" sz="2400" b="1" dirty="0">
                  <a:solidFill>
                    <a:srgbClr val="00B050"/>
                  </a:solidFill>
                  <a:latin typeface="微软雅黑" panose="020B0503020204020204" charset="-122"/>
                  <a:ea typeface="微软雅黑" panose="020B0503020204020204" charset="-122"/>
                  <a:cs typeface="微软雅黑" panose="020B0503020204020204" charset="-122"/>
                </a:rPr>
                <a:t>扩大诚信文化中的“信任半径”</a:t>
              </a:r>
              <a:endParaRPr lang="zh-CN" altLang="en-US" sz="2400" b="1" dirty="0">
                <a:solidFill>
                  <a:srgbClr val="00B050"/>
                </a:solidFill>
                <a:latin typeface="微软雅黑" panose="020B0503020204020204" charset="-122"/>
                <a:ea typeface="微软雅黑" panose="020B0503020204020204" charset="-122"/>
                <a:cs typeface="微软雅黑" panose="020B0503020204020204" charset="-122"/>
              </a:endParaRPr>
            </a:p>
          </p:txBody>
        </p:sp>
        <p:sp>
          <p:nvSpPr>
            <p:cNvPr id="76829" name="矩形 41"/>
            <p:cNvSpPr/>
            <p:nvPr/>
          </p:nvSpPr>
          <p:spPr>
            <a:xfrm>
              <a:off x="1410" y="5510"/>
              <a:ext cx="3168" cy="725"/>
            </a:xfrm>
            <a:prstGeom prst="rect">
              <a:avLst/>
            </a:prstGeom>
            <a:noFill/>
            <a:ln w="9525">
              <a:noFill/>
            </a:ln>
          </p:spPr>
          <p:txBody>
            <a:bodyPr wrap="none" anchor="t" anchorCtr="false">
              <a:spAutoFit/>
            </a:bodyPr>
            <a:p>
              <a:pPr>
                <a:spcBef>
                  <a:spcPct val="20000"/>
                </a:spcBef>
                <a:buClr>
                  <a:srgbClr val="CC3300"/>
                </a:buClr>
              </a:pPr>
              <a:r>
                <a:rPr lang="zh-CN" altLang="en-US" sz="2400" b="1" dirty="0">
                  <a:solidFill>
                    <a:srgbClr val="00B050"/>
                  </a:solidFill>
                  <a:latin typeface="微软雅黑" panose="020B0503020204020204" charset="-122"/>
                  <a:ea typeface="微软雅黑" panose="020B0503020204020204" charset="-122"/>
                </a:rPr>
                <a:t>发展契约文化</a:t>
              </a:r>
              <a:endParaRPr lang="zh-CN" altLang="en-US" sz="2400" b="1" dirty="0">
                <a:solidFill>
                  <a:srgbClr val="00B05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二、失信惩戒机制</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6" name="组合 15"/>
          <p:cNvGrpSpPr/>
          <p:nvPr/>
        </p:nvGrpSpPr>
        <p:grpSpPr>
          <a:xfrm>
            <a:off x="2192020" y="2604135"/>
            <a:ext cx="7808595" cy="3630295"/>
            <a:chOff x="1043" y="2635"/>
            <a:chExt cx="12297" cy="5717"/>
          </a:xfrm>
        </p:grpSpPr>
        <p:grpSp>
          <p:nvGrpSpPr>
            <p:cNvPr id="3" name="组合 6"/>
            <p:cNvGrpSpPr/>
            <p:nvPr/>
          </p:nvGrpSpPr>
          <p:grpSpPr>
            <a:xfrm>
              <a:off x="1080" y="2678"/>
              <a:ext cx="12243" cy="5442"/>
              <a:chOff x="685800" y="1718390"/>
              <a:chExt cx="8534400" cy="3186985"/>
            </a:xfrm>
          </p:grpSpPr>
          <p:sp>
            <p:nvSpPr>
              <p:cNvPr id="4" name="Oval 2"/>
              <p:cNvSpPr/>
              <p:nvPr/>
            </p:nvSpPr>
            <p:spPr>
              <a:xfrm>
                <a:off x="4062413" y="3124200"/>
                <a:ext cx="1781175" cy="1781175"/>
              </a:xfrm>
              <a:prstGeom prst="ellipse">
                <a:avLst/>
              </a:prstGeom>
              <a:solidFill>
                <a:srgbClr val="B3B3FF"/>
              </a:solidFill>
              <a:ln w="6350">
                <a:noFill/>
              </a:ln>
              <a:effectLst>
                <a:outerShdw dist="35921" dir="2699999" algn="ctr" rotWithShape="0">
                  <a:schemeClr val="hlink"/>
                </a:outerShdw>
              </a:effectLst>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sz="2000" dirty="0">
                  <a:latin typeface="微软雅黑" panose="020B0503020204020204" charset="-122"/>
                  <a:ea typeface="微软雅黑" panose="020B0503020204020204" charset="-122"/>
                </a:endParaRPr>
              </a:p>
            </p:txBody>
          </p:sp>
          <p:sp>
            <p:nvSpPr>
              <p:cNvPr id="5" name="AutoShape 4"/>
              <p:cNvSpPr/>
              <p:nvPr/>
            </p:nvSpPr>
            <p:spPr>
              <a:xfrm>
                <a:off x="687388" y="2459038"/>
                <a:ext cx="3594100" cy="367791"/>
              </a:xfrm>
              <a:prstGeom prst="homePlate">
                <a:avLst>
                  <a:gd name="adj" fmla="val 9331"/>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anchor="t" anchorCtr="false">
                <a:spAutoFit/>
              </a:bodyPr>
              <a:p>
                <a:pPr>
                  <a:spcBef>
                    <a:spcPct val="20000"/>
                  </a:spcBef>
                  <a:buClr>
                    <a:schemeClr val="hlink"/>
                  </a:buClr>
                  <a:buFont typeface="Wingdings" panose="05000000000000000000" pitchFamily="2" charset="2"/>
                  <a:buChar char="v"/>
                </a:pPr>
                <a:endParaRPr lang="zh-CN" altLang="en-US" sz="2000" dirty="0">
                  <a:latin typeface="微软雅黑" panose="020B0503020204020204" charset="-122"/>
                  <a:ea typeface="微软雅黑" panose="020B0503020204020204" charset="-122"/>
                </a:endParaRPr>
              </a:p>
            </p:txBody>
          </p:sp>
          <p:sp>
            <p:nvSpPr>
              <p:cNvPr id="6" name="Rectangle 6"/>
              <p:cNvSpPr>
                <a:spLocks noChangeArrowheads="true"/>
              </p:cNvSpPr>
              <p:nvPr/>
            </p:nvSpPr>
            <p:spPr bwMode="auto">
              <a:xfrm>
                <a:off x="685800" y="1718390"/>
                <a:ext cx="3302571" cy="64714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12700">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0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AutoShape 8"/>
              <p:cNvSpPr/>
              <p:nvPr/>
            </p:nvSpPr>
            <p:spPr>
              <a:xfrm flipH="true">
                <a:off x="5626100" y="2459038"/>
                <a:ext cx="3594100" cy="367791"/>
              </a:xfrm>
              <a:prstGeom prst="homePlate">
                <a:avLst>
                  <a:gd name="adj" fmla="val 9331"/>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anchor="t" anchorCtr="false">
                <a:spAutoFit/>
              </a:bodyPr>
              <a:p>
                <a:pPr>
                  <a:spcBef>
                    <a:spcPct val="20000"/>
                  </a:spcBef>
                  <a:buClr>
                    <a:schemeClr val="hlink"/>
                  </a:buClr>
                  <a:buFont typeface="Wingdings" panose="05000000000000000000" pitchFamily="2" charset="2"/>
                  <a:buChar char="v"/>
                </a:pPr>
                <a:endParaRPr lang="zh-CN" altLang="en-US" sz="2000" dirty="0">
                  <a:latin typeface="微软雅黑" panose="020B0503020204020204" charset="-122"/>
                  <a:ea typeface="微软雅黑" panose="020B0503020204020204" charset="-122"/>
                </a:endParaRPr>
              </a:p>
            </p:txBody>
          </p:sp>
          <p:sp>
            <p:nvSpPr>
              <p:cNvPr id="8" name="Rectangle 10"/>
              <p:cNvSpPr>
                <a:spLocks noChangeArrowheads="true"/>
              </p:cNvSpPr>
              <p:nvPr/>
            </p:nvSpPr>
            <p:spPr bwMode="auto">
              <a:xfrm flipH="true">
                <a:off x="5908916" y="1718390"/>
                <a:ext cx="3302570" cy="64714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12700">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0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9" name="矩形 12"/>
            <p:cNvSpPr/>
            <p:nvPr/>
          </p:nvSpPr>
          <p:spPr>
            <a:xfrm>
              <a:off x="1080" y="4040"/>
              <a:ext cx="4735" cy="4312"/>
            </a:xfrm>
            <a:prstGeom prst="rect">
              <a:avLst/>
            </a:prstGeom>
            <a:noFill/>
            <a:ln w="9525">
              <a:noFill/>
            </a:ln>
          </p:spPr>
          <p:txBody>
            <a:bodyPr anchor="t" anchorCtr="false">
              <a:spAutoFit/>
            </a:bodyPr>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、最大限度地消除信息不对称造成的失信行为</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、能对任何失信行为进行实质打击</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、自动惩罚失信行为</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、具有惩罚失信行为的广泛机制</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1" name="矩形 13"/>
            <p:cNvSpPr/>
            <p:nvPr/>
          </p:nvSpPr>
          <p:spPr>
            <a:xfrm>
              <a:off x="1043" y="2678"/>
              <a:ext cx="4897" cy="1016"/>
            </a:xfrm>
            <a:prstGeom prst="rect">
              <a:avLst/>
            </a:prstGeom>
            <a:noFill/>
            <a:ln w="9525">
              <a:noFill/>
            </a:ln>
          </p:spPr>
          <p:txBody>
            <a:bodyPr anchor="t" anchorCtr="false">
              <a:spAutoFit/>
            </a:bodyPr>
            <a:p>
              <a:pPr algn="ctr">
                <a:lnSpc>
                  <a:spcPct val="90000"/>
                </a:lnSpc>
              </a:pPr>
              <a:r>
                <a:rPr lang="zh-CN" altLang="en-US" sz="2000" dirty="0">
                  <a:solidFill>
                    <a:srgbClr val="000000"/>
                  </a:solidFill>
                  <a:latin typeface="微软雅黑" panose="020B0503020204020204" charset="-122"/>
                  <a:ea typeface="微软雅黑" panose="020B0503020204020204" charset="-122"/>
                </a:rPr>
                <a:t>（二）失信惩戒机制的作用</a:t>
              </a:r>
              <a:endParaRPr lang="zh-CN" altLang="en-US" sz="2000" dirty="0">
                <a:solidFill>
                  <a:srgbClr val="000000"/>
                </a:solidFill>
                <a:latin typeface="微软雅黑" panose="020B0503020204020204" charset="-122"/>
                <a:ea typeface="微软雅黑" panose="020B0503020204020204" charset="-122"/>
              </a:endParaRPr>
            </a:p>
          </p:txBody>
        </p:sp>
        <p:sp>
          <p:nvSpPr>
            <p:cNvPr id="13" name="矩形 14"/>
            <p:cNvSpPr/>
            <p:nvPr/>
          </p:nvSpPr>
          <p:spPr>
            <a:xfrm>
              <a:off x="8588" y="2635"/>
              <a:ext cx="4752" cy="1113"/>
            </a:xfrm>
            <a:prstGeom prst="rect">
              <a:avLst/>
            </a:prstGeom>
            <a:noFill/>
            <a:ln w="9525">
              <a:noFill/>
            </a:ln>
          </p:spPr>
          <p:txBody>
            <a:bodyPr anchor="t" anchorCtr="false">
              <a:spAutoFit/>
            </a:bodyPr>
            <a:p>
              <a:pPr algn="ctr">
                <a:spcBef>
                  <a:spcPct val="20000"/>
                </a:spcBef>
                <a:buClr>
                  <a:schemeClr val="hlink"/>
                </a:buClr>
              </a:pPr>
              <a:r>
                <a:rPr lang="zh-CN" altLang="en-US" sz="2000" dirty="0">
                  <a:solidFill>
                    <a:srgbClr val="000000"/>
                  </a:solidFill>
                  <a:latin typeface="微软雅黑" panose="020B0503020204020204" charset="-122"/>
                  <a:ea typeface="微软雅黑" panose="020B0503020204020204" charset="-122"/>
                </a:rPr>
                <a:t>（三）惩戒机制对失信的成本</a:t>
              </a:r>
              <a:endParaRPr lang="zh-CN" altLang="en-US" sz="2000" dirty="0">
                <a:solidFill>
                  <a:srgbClr val="000000"/>
                </a:solidFill>
                <a:latin typeface="微软雅黑" panose="020B0503020204020204" charset="-122"/>
                <a:ea typeface="微软雅黑" panose="020B0503020204020204" charset="-122"/>
              </a:endParaRPr>
            </a:p>
          </p:txBody>
        </p:sp>
        <p:sp>
          <p:nvSpPr>
            <p:cNvPr id="15" name="矩形 15"/>
            <p:cNvSpPr/>
            <p:nvPr/>
          </p:nvSpPr>
          <p:spPr>
            <a:xfrm>
              <a:off x="8480" y="3885"/>
              <a:ext cx="4750" cy="4215"/>
            </a:xfrm>
            <a:prstGeom prst="rect">
              <a:avLst/>
            </a:prstGeom>
            <a:noFill/>
            <a:ln w="9525">
              <a:noFill/>
            </a:ln>
          </p:spPr>
          <p:txBody>
            <a:bodyPr anchor="t" anchorCtr="false">
              <a:spAutoFit/>
            </a:bodyPr>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、剥夺失信者在一定时期内市场准入的机会</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、剥夺失信者在一定时期内的信用消费便利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、剥夺失信者在一定时期内的生活便利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17" name="文本框 16"/>
          <p:cNvSpPr txBox="true"/>
          <p:nvPr/>
        </p:nvSpPr>
        <p:spPr>
          <a:xfrm>
            <a:off x="1208405" y="1153160"/>
            <a:ext cx="10034270" cy="998855"/>
          </a:xfrm>
          <a:prstGeom prst="rect">
            <a:avLst/>
          </a:prstGeom>
          <a:noFill/>
        </p:spPr>
        <p:txBody>
          <a:bodyPr wrap="square" rtlCol="0">
            <a:spAutoFit/>
          </a:bodyPr>
          <a:p>
            <a:pPr fontAlgn="auto">
              <a:spcAft>
                <a:spcPts val="600"/>
              </a:spcAft>
            </a:pPr>
            <a:r>
              <a:rPr lang="zh-CN" altLang="en-US" b="1">
                <a:latin typeface="微软雅黑" panose="020B0503020204020204" charset="-122"/>
                <a:ea typeface="微软雅黑" panose="020B0503020204020204" charset="-122"/>
              </a:rPr>
              <a:t>（一）失信惩戒机制的内涵</a:t>
            </a:r>
            <a:endParaRPr lang="zh-CN" altLang="en-US">
              <a:latin typeface="微软雅黑" panose="020B0503020204020204" charset="-122"/>
              <a:ea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rPr>
              <a:t>失信惩戒机制是由市场</a:t>
            </a:r>
            <a:r>
              <a:rPr lang="zh-CN" altLang="en-US">
                <a:solidFill>
                  <a:srgbClr val="FF0000"/>
                </a:solidFill>
                <a:latin typeface="微软雅黑" panose="020B0503020204020204" charset="-122"/>
                <a:ea typeface="微软雅黑" panose="020B0503020204020204" charset="-122"/>
              </a:rPr>
              <a:t>各授信主体共同参与的</a:t>
            </a:r>
            <a:r>
              <a:rPr lang="zh-CN" altLang="en-US">
                <a:latin typeface="微软雅黑" panose="020B0503020204020204" charset="-122"/>
                <a:ea typeface="微软雅黑" panose="020B0503020204020204" charset="-122"/>
              </a:rPr>
              <a:t>，以企业和个人征信数据为依据，</a:t>
            </a:r>
            <a:r>
              <a:rPr lang="zh-CN" altLang="en-US">
                <a:solidFill>
                  <a:srgbClr val="FF0000"/>
                </a:solidFill>
                <a:latin typeface="微软雅黑" panose="020B0503020204020204" charset="-122"/>
                <a:ea typeface="微软雅黑" panose="020B0503020204020204" charset="-122"/>
              </a:rPr>
              <a:t>对失信主体发起</a:t>
            </a:r>
            <a:r>
              <a:rPr lang="zh-CN" altLang="en-US">
                <a:latin typeface="微软雅黑" panose="020B0503020204020204" charset="-122"/>
                <a:ea typeface="微软雅黑" panose="020B0503020204020204" charset="-122"/>
              </a:rPr>
              <a:t>的集体惩戒行为，以</a:t>
            </a:r>
            <a:r>
              <a:rPr lang="zh-CN" altLang="en-US">
                <a:solidFill>
                  <a:srgbClr val="FF0000"/>
                </a:solidFill>
                <a:latin typeface="微软雅黑" panose="020B0503020204020204" charset="-122"/>
                <a:ea typeface="微软雅黑" panose="020B0503020204020204" charset="-122"/>
              </a:rPr>
              <a:t>约束信用主体行为</a:t>
            </a:r>
            <a:r>
              <a:rPr lang="zh-CN" altLang="en-US">
                <a:latin typeface="微软雅黑" panose="020B0503020204020204" charset="-122"/>
                <a:ea typeface="微软雅黑" panose="020B0503020204020204" charset="-122"/>
              </a:rPr>
              <a:t>的机制。</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二、失信惩戒机制</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1" name="组合 30"/>
          <p:cNvGrpSpPr/>
          <p:nvPr/>
        </p:nvGrpSpPr>
        <p:grpSpPr>
          <a:xfrm>
            <a:off x="1166178" y="1840230"/>
            <a:ext cx="9858692" cy="4824095"/>
            <a:chOff x="-1192" y="2453"/>
            <a:chExt cx="15525" cy="7597"/>
          </a:xfrm>
        </p:grpSpPr>
        <p:grpSp>
          <p:nvGrpSpPr>
            <p:cNvPr id="2" name="组合 25"/>
            <p:cNvGrpSpPr/>
            <p:nvPr/>
          </p:nvGrpSpPr>
          <p:grpSpPr>
            <a:xfrm>
              <a:off x="115" y="2543"/>
              <a:ext cx="14115" cy="7425"/>
              <a:chOff x="72855" y="1614457"/>
              <a:chExt cx="9431987" cy="4714439"/>
            </a:xfrm>
          </p:grpSpPr>
          <p:grpSp>
            <p:nvGrpSpPr>
              <p:cNvPr id="3" name="组合 6"/>
              <p:cNvGrpSpPr/>
              <p:nvPr/>
            </p:nvGrpSpPr>
            <p:grpSpPr>
              <a:xfrm>
                <a:off x="72855" y="1614458"/>
                <a:ext cx="7619143" cy="4714438"/>
                <a:chOff x="685800" y="2441575"/>
                <a:chExt cx="6908119" cy="3709311"/>
              </a:xfrm>
            </p:grpSpPr>
            <p:sp>
              <p:nvSpPr>
                <p:cNvPr id="4" name="Rectangle 4"/>
                <p:cNvSpPr/>
                <p:nvPr/>
              </p:nvSpPr>
              <p:spPr>
                <a:xfrm>
                  <a:off x="685800" y="2441575"/>
                  <a:ext cx="1625600"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5" name="Text Box 5"/>
                <p:cNvSpPr txBox="true"/>
                <p:nvPr/>
              </p:nvSpPr>
              <p:spPr>
                <a:xfrm>
                  <a:off x="685800" y="2442047"/>
                  <a:ext cx="1506538" cy="435621"/>
                </a:xfrm>
                <a:prstGeom prst="rect">
                  <a:avLst/>
                </a:prstGeom>
                <a:noFill/>
                <a:ln w="6350">
                  <a:noFill/>
                </a:ln>
              </p:spPr>
              <p:txBody>
                <a:bodyPr lIns="0" tIns="0" rIns="0" bIns="0" anchor="ctr" anchorCtr="false">
                  <a:spAutoFit/>
                </a:bodyPr>
                <a:p>
                  <a:pPr algn="ctr">
                    <a:spcBef>
                      <a:spcPct val="20000"/>
                    </a:spcBef>
                    <a:buClr>
                      <a:schemeClr val="hlink"/>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、惩罚机制的功能</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 name="Rectangle 6"/>
                <p:cNvSpPr/>
                <p:nvPr/>
              </p:nvSpPr>
              <p:spPr>
                <a:xfrm>
                  <a:off x="685800" y="2978150"/>
                  <a:ext cx="16256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 name="Rectangle 7"/>
                <p:cNvSpPr/>
                <p:nvPr/>
              </p:nvSpPr>
              <p:spPr>
                <a:xfrm>
                  <a:off x="2420963" y="2999128"/>
                  <a:ext cx="1654128" cy="3151758"/>
                </a:xfrm>
                <a:prstGeom prst="rect">
                  <a:avLst/>
                </a:prstGeom>
                <a:noFill/>
                <a:ln w="6350">
                  <a:noFill/>
                </a:ln>
              </p:spPr>
              <p:txBody>
                <a:bodyPr lIns="0" tIns="0" rIns="0" bIns="0" anchor="t" anchorCtr="false">
                  <a:spAutoFit/>
                </a:bodyPr>
                <a:p>
                  <a:pPr>
                    <a:lnSpc>
                      <a:spcPts val="2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rPr>
                    <a:t>处罚机制的执行单位可以是政府机构，也可是法律或政府委托的民间机构；执行机构的作用是对被判定有不良信用记录的责任人和处罚意见公告给某一行业的全体成员，让它们根据处罚通知一致拒绝同被处罚者进行交易</a:t>
                  </a:r>
                  <a:endParaRPr lang="zh-CN" altLang="en-US" sz="1800"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50000"/>
                    </a:spcBef>
                    <a:spcAft>
                      <a:spcPct val="10000"/>
                    </a:spcAft>
                    <a:buClr>
                      <a:schemeClr val="tx1"/>
                    </a:buClr>
                    <a:buSzPct val="75000"/>
                    <a:buNone/>
                  </a:pPr>
                  <a:endParaRPr lang="zh-CN" altLang="en-US" sz="1800" dirty="0">
                    <a:solidFill>
                      <a:srgbClr val="000000"/>
                    </a:solidFill>
                    <a:latin typeface="微软雅黑" panose="020B0503020204020204" charset="-122"/>
                    <a:ea typeface="微软雅黑" panose="020B0503020204020204" charset="-122"/>
                  </a:endParaRPr>
                </a:p>
              </p:txBody>
            </p:sp>
            <p:sp>
              <p:nvSpPr>
                <p:cNvPr id="8" name="Rectangle 8"/>
                <p:cNvSpPr/>
                <p:nvPr/>
              </p:nvSpPr>
              <p:spPr>
                <a:xfrm>
                  <a:off x="2409825" y="2441575"/>
                  <a:ext cx="1624013"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9" name="Text Box 9"/>
                <p:cNvSpPr txBox="true"/>
                <p:nvPr/>
              </p:nvSpPr>
              <p:spPr>
                <a:xfrm>
                  <a:off x="2527300" y="2442048"/>
                  <a:ext cx="1506537" cy="435621"/>
                </a:xfrm>
                <a:prstGeom prst="rect">
                  <a:avLst/>
                </a:prstGeom>
                <a:noFill/>
                <a:ln w="6350">
                  <a:noFill/>
                </a:ln>
              </p:spPr>
              <p:txBody>
                <a:bodyPr lIns="0" tIns="0" rIns="0" bIns="0" anchor="ctr" anchorCtr="false">
                  <a:spAutoFit/>
                </a:bodyPr>
                <a:p>
                  <a:pPr algn="ctr">
                    <a:spcBef>
                      <a:spcPct val="20000"/>
                    </a:spcBef>
                    <a:buClr>
                      <a:schemeClr val="hlink"/>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、惩罚机制的执行机构</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 name="Rectangle 10"/>
                <p:cNvSpPr/>
                <p:nvPr/>
              </p:nvSpPr>
              <p:spPr>
                <a:xfrm>
                  <a:off x="2409825" y="2978150"/>
                  <a:ext cx="16240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1" name="Rectangle 11"/>
                <p:cNvSpPr/>
                <p:nvPr/>
              </p:nvSpPr>
              <p:spPr>
                <a:xfrm>
                  <a:off x="4142165" y="2985515"/>
                  <a:ext cx="1615699" cy="2969417"/>
                </a:xfrm>
                <a:prstGeom prst="rect">
                  <a:avLst/>
                </a:prstGeom>
                <a:noFill/>
                <a:ln w="6350">
                  <a:noFill/>
                </a:ln>
              </p:spPr>
              <p:txBody>
                <a:bodyPr lIns="0" tIns="0" rIns="0" bIns="0" anchor="t" anchorCtr="false">
                  <a:spAutoFit/>
                </a:bodyPr>
                <a:p>
                  <a:pPr>
                    <a:lnSpc>
                      <a:spcPts val="2165"/>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）立法和政府监管部门的支持。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165"/>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）建立联合征信平台。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165"/>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）构筑各行业有关信用服务组织，并联网向会员提供信用信息服务。</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165"/>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）管理和经营个人和企业信用数据库。</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3" name="Rectangle 12"/>
                <p:cNvSpPr/>
                <p:nvPr/>
              </p:nvSpPr>
              <p:spPr>
                <a:xfrm>
                  <a:off x="4132263" y="2441575"/>
                  <a:ext cx="1625600"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5" name="Text Box 13"/>
                <p:cNvSpPr txBox="true"/>
                <p:nvPr/>
              </p:nvSpPr>
              <p:spPr>
                <a:xfrm>
                  <a:off x="4132264" y="2442048"/>
                  <a:ext cx="1625599" cy="435621"/>
                </a:xfrm>
                <a:prstGeom prst="rect">
                  <a:avLst/>
                </a:prstGeom>
                <a:noFill/>
                <a:ln w="6350">
                  <a:noFill/>
                </a:ln>
              </p:spPr>
              <p:txBody>
                <a:bodyPr lIns="0" tIns="0" rIns="0" bIns="0" anchor="ctr" anchorCtr="false">
                  <a:spAutoFit/>
                </a:bodyPr>
                <a:p>
                  <a:pPr algn="ctr">
                    <a:spcBef>
                      <a:spcPct val="20000"/>
                    </a:spcBef>
                    <a:buClr>
                      <a:schemeClr val="hlink"/>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、惩罚机制实施的前提条件</a:t>
                  </a:r>
                  <a:endParaRPr lang="zh-CN" altLang="en-US" sz="1800" dirty="0">
                    <a:latin typeface="微软雅黑" panose="020B0503020204020204" charset="-122"/>
                    <a:ea typeface="微软雅黑" panose="020B0503020204020204" charset="-122"/>
                    <a:cs typeface="微软雅黑" panose="020B0503020204020204" charset="-122"/>
                  </a:endParaRPr>
                </a:p>
              </p:txBody>
            </p:sp>
            <p:sp>
              <p:nvSpPr>
                <p:cNvPr id="16" name="Rectangle 14"/>
                <p:cNvSpPr/>
                <p:nvPr/>
              </p:nvSpPr>
              <p:spPr>
                <a:xfrm>
                  <a:off x="4132263" y="2978150"/>
                  <a:ext cx="16256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7" name="Rectangle 15"/>
                <p:cNvSpPr/>
                <p:nvPr/>
              </p:nvSpPr>
              <p:spPr>
                <a:xfrm>
                  <a:off x="5856289" y="2978149"/>
                  <a:ext cx="1737630" cy="3086814"/>
                </a:xfrm>
                <a:prstGeom prst="rect">
                  <a:avLst/>
                </a:prstGeom>
                <a:noFill/>
                <a:ln w="6350">
                  <a:noFill/>
                </a:ln>
              </p:spPr>
              <p:txBody>
                <a:bodyPr lIns="0" tIns="0" rIns="0" bIns="0" anchor="t" anchorCtr="false">
                  <a:spAutoFit/>
                </a:bodyPr>
                <a:p>
                  <a:pPr>
                    <a:lnSpc>
                      <a:spcPts val="1700"/>
                    </a:lnSpc>
                    <a:spcBef>
                      <a:spcPct val="20000"/>
                    </a:spcBef>
                    <a:buClr>
                      <a:srgbClr val="CC3300"/>
                    </a:buClr>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两种不同的理念和做法：一是美国市场自然形成的征信机制，“基于事实，仅基于事实”，完全由信用记录使用者自己判断和决定。二是黑名单由有关政府部门或声誉卓著的征信机构发布，在一个失信企业或个人被登录上黑名单之前，经过一系列的信用处理和信用评分过程，它力图清晰而明确地解释失信者被登上黑名单的理由</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3" name="Rectangle 16"/>
                <p:cNvSpPr/>
                <p:nvPr/>
              </p:nvSpPr>
              <p:spPr>
                <a:xfrm>
                  <a:off x="5856288" y="2441575"/>
                  <a:ext cx="1624012"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24" name="Text Box 17"/>
                <p:cNvSpPr txBox="true"/>
                <p:nvPr/>
              </p:nvSpPr>
              <p:spPr>
                <a:xfrm>
                  <a:off x="5975350" y="2442047"/>
                  <a:ext cx="1387475" cy="435621"/>
                </a:xfrm>
                <a:prstGeom prst="rect">
                  <a:avLst/>
                </a:prstGeom>
                <a:noFill/>
                <a:ln w="6350">
                  <a:noFill/>
                </a:ln>
              </p:spPr>
              <p:txBody>
                <a:bodyPr lIns="0" tIns="0" rIns="0" bIns="0" anchor="ctr" anchorCtr="false">
                  <a:spAutoFit/>
                </a:bodyPr>
                <a:p>
                  <a:pPr algn="ctr">
                    <a:spcBef>
                      <a:spcPct val="20000"/>
                    </a:spcBef>
                    <a:buClr>
                      <a:schemeClr val="hlink"/>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、黑名单制作与发布</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6" name="Rectangle 18"/>
                <p:cNvSpPr/>
                <p:nvPr/>
              </p:nvSpPr>
              <p:spPr>
                <a:xfrm>
                  <a:off x="5857082" y="2978150"/>
                  <a:ext cx="1624012"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27" name="Rectangle 18"/>
              <p:cNvSpPr/>
              <p:nvPr/>
            </p:nvSpPr>
            <p:spPr>
              <a:xfrm>
                <a:off x="7691998" y="2296430"/>
                <a:ext cx="1791165" cy="3954635"/>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28" name="Rectangle 16"/>
              <p:cNvSpPr/>
              <p:nvPr/>
            </p:nvSpPr>
            <p:spPr>
              <a:xfrm>
                <a:off x="7713677" y="1614457"/>
                <a:ext cx="1791165" cy="556877"/>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78872" name="TextBox 26"/>
            <p:cNvSpPr txBox="true"/>
            <p:nvPr/>
          </p:nvSpPr>
          <p:spPr>
            <a:xfrm>
              <a:off x="-1192" y="3658"/>
              <a:ext cx="4170" cy="6392"/>
            </a:xfrm>
            <a:prstGeom prst="rect">
              <a:avLst/>
            </a:prstGeom>
            <a:noFill/>
            <a:ln w="9525">
              <a:noFill/>
            </a:ln>
          </p:spPr>
          <p:txBody>
            <a:bodyPr anchor="t" anchorCtr="false"/>
            <a:p>
              <a:pPr marL="800100" lvl="1" indent="0" algn="l" rtl="0" fontAlgn="base">
                <a:lnSpc>
                  <a:spcPts val="2000"/>
                </a:lnSpc>
                <a:spcBef>
                  <a:spcPts val="0"/>
                </a:spcBef>
                <a:spcAft>
                  <a:spcPct val="0"/>
                </a:spcAft>
                <a:buClr>
                  <a:srgbClr val="CC3300"/>
                </a:buClr>
                <a:buNone/>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、具备惩罚尺度，对不守信用的当事人进行惩处；</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、快速收集不诚信信息；</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、保存不良信用记录；</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、对失信人作出处罚决定；</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、将处罚决定快速通报给执行机构；</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、接受被处罚人的申诉；</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7</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、对诬告者诉诸法律</a:t>
              </a:r>
              <a:endParaRPr lang="zh-CN" altLang="en-US" sz="1600" dirty="0">
                <a:latin typeface="微软雅黑" panose="020B0503020204020204" charset="-122"/>
                <a:ea typeface="微软雅黑" panose="020B0503020204020204" charset="-122"/>
                <a:cs typeface="微软雅黑" panose="020B0503020204020204" charset="-122"/>
              </a:endParaRPr>
            </a:p>
          </p:txBody>
        </p:sp>
        <p:sp>
          <p:nvSpPr>
            <p:cNvPr id="29" name="矩形 46"/>
            <p:cNvSpPr/>
            <p:nvPr/>
          </p:nvSpPr>
          <p:spPr>
            <a:xfrm>
              <a:off x="11333" y="2453"/>
              <a:ext cx="2897" cy="951"/>
            </a:xfrm>
            <a:prstGeom prst="rect">
              <a:avLst/>
            </a:prstGeom>
            <a:noFill/>
            <a:ln w="9525">
              <a:noFill/>
            </a:ln>
          </p:spPr>
          <p:txBody>
            <a:bodyPr anchor="t" anchorCtr="false">
              <a:spAutoFit/>
            </a:bodyPr>
            <a:p>
              <a:pPr algn="ctr">
                <a:lnSpc>
                  <a:spcPts val="2000"/>
                </a:lnSpc>
                <a:spcBef>
                  <a:spcPct val="20000"/>
                </a:spcBef>
                <a:buClr>
                  <a:srgbClr val="CC3300"/>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、惩罚机制的管理和监督</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0" name="矩形 47"/>
            <p:cNvSpPr/>
            <p:nvPr/>
          </p:nvSpPr>
          <p:spPr>
            <a:xfrm>
              <a:off x="11450" y="3613"/>
              <a:ext cx="2883" cy="6410"/>
            </a:xfrm>
            <a:prstGeom prst="rect">
              <a:avLst/>
            </a:prstGeom>
            <a:noFill/>
            <a:ln w="9525">
              <a:noFill/>
            </a:ln>
          </p:spPr>
          <p:txBody>
            <a:bodyPr anchor="t" anchorCtr="false">
              <a:spAutoFit/>
            </a:bodyPr>
            <a:p>
              <a:pPr>
                <a:lnSpc>
                  <a:spcPts val="17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rPr>
                <a:t>包括征信平台的管理，黑名单制作和发布的规范，消费者个人信用调查报告机构的监督、立法，客户申诉的仲裁，个人隐私权的保护，民间信用管理组织的业务监控等。</a:t>
              </a:r>
              <a:endParaRPr lang="en-US" altLang="zh-CN" sz="1800" dirty="0">
                <a:solidFill>
                  <a:srgbClr val="000000"/>
                </a:solidFill>
                <a:latin typeface="微软雅黑" panose="020B0503020204020204" charset="-122"/>
                <a:ea typeface="微软雅黑" panose="020B0503020204020204" charset="-122"/>
              </a:endParaRPr>
            </a:p>
            <a:p>
              <a:pPr>
                <a:lnSpc>
                  <a:spcPts val="17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rPr>
                <a:t>工作重点：对被处罚应该做出权威的标准尺度及解释；对于信用管理业者使用的技术和设备方案做出评估或审查</a:t>
              </a:r>
              <a:endParaRPr lang="zh-CN" altLang="en-US" sz="1800" dirty="0">
                <a:solidFill>
                  <a:srgbClr val="000000"/>
                </a:solidFill>
                <a:latin typeface="微软雅黑" panose="020B0503020204020204" charset="-122"/>
                <a:ea typeface="微软雅黑" panose="020B0503020204020204" charset="-122"/>
              </a:endParaRPr>
            </a:p>
          </p:txBody>
        </p:sp>
      </p:grpSp>
      <p:sp>
        <p:nvSpPr>
          <p:cNvPr id="74753" name="标题 1"/>
          <p:cNvSpPr>
            <a:spLocks noGrp="true"/>
          </p:cNvSpPr>
          <p:nvPr/>
        </p:nvSpPr>
        <p:spPr>
          <a:xfrm>
            <a:off x="1910715" y="1117283"/>
            <a:ext cx="7800975" cy="563562"/>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gn="l"/>
            <a:r>
              <a:rPr lang="zh-CN" altLang="en-US" sz="2400" dirty="0">
                <a:solidFill>
                  <a:schemeClr val="tx1"/>
                </a:solidFill>
                <a:latin typeface="微软雅黑" panose="020B0503020204020204" charset="-122"/>
                <a:ea typeface="微软雅黑" panose="020B0503020204020204" charset="-122"/>
              </a:rPr>
              <a:t>（四）失信惩戒机制的内容</a:t>
            </a:r>
            <a:endParaRPr lang="zh-CN" altLang="en-US" sz="2400" dirty="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二、失信惩戒机制</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15198" y="1822768"/>
            <a:ext cx="7761287" cy="3538537"/>
            <a:chOff x="738" y="3003"/>
            <a:chExt cx="12222" cy="5572"/>
          </a:xfrm>
        </p:grpSpPr>
        <p:grpSp>
          <p:nvGrpSpPr>
            <p:cNvPr id="79877" name="组合 6"/>
            <p:cNvGrpSpPr/>
            <p:nvPr/>
          </p:nvGrpSpPr>
          <p:grpSpPr>
            <a:xfrm>
              <a:off x="738" y="3003"/>
              <a:ext cx="12222" cy="5572"/>
              <a:chOff x="1212850" y="2428875"/>
              <a:chExt cx="7343775" cy="3249613"/>
            </a:xfrm>
          </p:grpSpPr>
          <p:sp>
            <p:nvSpPr>
              <p:cNvPr id="79878" name="Rectangle 3"/>
              <p:cNvSpPr/>
              <p:nvPr/>
            </p:nvSpPr>
            <p:spPr>
              <a:xfrm>
                <a:off x="1212850" y="4246563"/>
                <a:ext cx="7343775" cy="1431925"/>
              </a:xfrm>
              <a:prstGeom prst="rect">
                <a:avLst/>
              </a:prstGeom>
              <a:solidFill>
                <a:srgbClr val="B3B3FF"/>
              </a:solidFill>
              <a:ln w="9525">
                <a:noFill/>
              </a:ln>
              <a:effectLst>
                <a:prstShdw prst="shdw17" dist="17961" dir="2699999">
                  <a:srgbClr val="6B6B99"/>
                </a:prstShdw>
              </a:effectLst>
            </p:spPr>
            <p:txBody>
              <a:bodyPr wrap="none" anchor="ctr" anchorCtr="false"/>
              <a:p>
                <a:pPr algn="ct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9879" name="AutoShape 4"/>
              <p:cNvSpPr/>
              <p:nvPr/>
            </p:nvSpPr>
            <p:spPr>
              <a:xfrm rot="5400000">
                <a:off x="2020094" y="1915319"/>
                <a:ext cx="2205038" cy="3232150"/>
              </a:xfrm>
              <a:prstGeom prst="homePlate">
                <a:avLst>
                  <a:gd name="adj" fmla="val 12564"/>
                </a:avLst>
              </a:prstGeom>
              <a:solidFill>
                <a:schemeClr val="bg1"/>
              </a:solidFill>
              <a:ln w="6350" cap="flat" cmpd="sng">
                <a:solidFill>
                  <a:schemeClr val="tx1"/>
                </a:solidFill>
                <a:prstDash val="solid"/>
                <a:miter/>
                <a:headEnd type="none" w="med" len="med"/>
                <a:tailEnd type="none" w="med" len="med"/>
              </a:ln>
            </p:spPr>
            <p:txBody>
              <a:bodyPr wrap="none" lIns="0" tIns="0" rIns="0" bIns="0" anchor="ctr" anchorCtr="false"/>
              <a:p>
                <a:pPr algn="ct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9880" name="Rectangle 5"/>
              <p:cNvSpPr/>
              <p:nvPr/>
            </p:nvSpPr>
            <p:spPr>
              <a:xfrm>
                <a:off x="1560512" y="2428875"/>
                <a:ext cx="3178175" cy="1699304"/>
              </a:xfrm>
              <a:prstGeom prst="rect">
                <a:avLst/>
              </a:prstGeom>
              <a:noFill/>
              <a:ln w="6350">
                <a:noFill/>
              </a:ln>
            </p:spPr>
            <p:txBody>
              <a:bodyPr lIns="0" tIns="0" rIns="0" bIns="0" anchor="t" anchorCtr="false">
                <a:spAutoFit/>
              </a:bodyPr>
              <a:p>
                <a:pPr marL="0" lvl="1" indent="0" algn="l" defTabSz="330200" rtl="0" eaLnBrk="1" fontAlgn="base" hangingPunct="1">
                  <a:spcBef>
                    <a:spcPct val="50000"/>
                  </a:spcBef>
                  <a:spcAft>
                    <a:spcPct val="10000"/>
                  </a:spcAft>
                  <a:buClr>
                    <a:schemeClr val="tx1"/>
                  </a:buClr>
                  <a:buSzPct val="75000"/>
                  <a:buNone/>
                  <a:tabLst>
                    <a:tab pos="8521700" algn="r"/>
                  </a:tabLst>
                </a:pP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失信惩罚机制具有对失信行为进行预先的警示作用，阻止失信行为的产生，但重点是行为事后的惩罚</a:t>
                </a:r>
                <a:endParaRPr lang="en-US"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ctr" defTabSz="330200" rtl="0" eaLnBrk="1" fontAlgn="base" hangingPunct="1">
                  <a:spcBef>
                    <a:spcPct val="50000"/>
                  </a:spcBef>
                  <a:spcAft>
                    <a:spcPct val="10000"/>
                  </a:spcAft>
                  <a:buClr>
                    <a:schemeClr val="tx1"/>
                  </a:buClr>
                  <a:buSzPct val="75000"/>
                  <a:buNone/>
                  <a:tabLst>
                    <a:tab pos="8521700" algn="r"/>
                  </a:tabLst>
                </a:pPr>
                <a:r>
                  <a:rPr lang="zh-CN" altLang="de-DE" sz="1400" dirty="0">
                    <a:solidFill>
                      <a:schemeClr val="tx1"/>
                    </a:solidFill>
                    <a:latin typeface="微软雅黑" panose="020B0503020204020204" charset="-122"/>
                    <a:ea typeface="微软雅黑" panose="020B0503020204020204" charset="-122"/>
                    <a:cs typeface="微软雅黑" panose="020B0503020204020204" charset="-122"/>
                  </a:rPr>
                  <a:t> </a:t>
                </a:r>
                <a:endParaRPr lang="zh-CN" altLang="de-DE" sz="1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9881" name="AutoShape 6"/>
              <p:cNvSpPr/>
              <p:nvPr/>
            </p:nvSpPr>
            <p:spPr>
              <a:xfrm rot="5400000">
                <a:off x="5544344" y="1915319"/>
                <a:ext cx="2205038" cy="3232150"/>
              </a:xfrm>
              <a:prstGeom prst="homePlate">
                <a:avLst>
                  <a:gd name="adj" fmla="val 12564"/>
                </a:avLst>
              </a:prstGeom>
              <a:solidFill>
                <a:schemeClr val="bg1"/>
              </a:solidFill>
              <a:ln w="6350" cap="flat" cmpd="sng">
                <a:solidFill>
                  <a:schemeClr val="tx1"/>
                </a:solidFill>
                <a:prstDash val="solid"/>
                <a:miter/>
                <a:headEnd type="none" w="med" len="med"/>
                <a:tailEnd type="none" w="med" len="med"/>
              </a:ln>
            </p:spPr>
            <p:txBody>
              <a:bodyPr wrap="none" lIns="0" tIns="0" rIns="0" bIns="0" anchor="ctr" anchorCtr="false"/>
              <a:p>
                <a:pPr algn="ct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9882" name="Rectangle 7"/>
              <p:cNvSpPr/>
              <p:nvPr/>
            </p:nvSpPr>
            <p:spPr>
              <a:xfrm>
                <a:off x="5141505" y="2428875"/>
                <a:ext cx="3125788" cy="2589777"/>
              </a:xfrm>
              <a:prstGeom prst="rect">
                <a:avLst/>
              </a:prstGeom>
              <a:noFill/>
              <a:ln w="6350">
                <a:noFill/>
              </a:ln>
            </p:spPr>
            <p:txBody>
              <a:bodyPr lIns="0" tIns="0" rIns="0" bIns="0" anchor="t" anchorCtr="false">
                <a:spAutoFit/>
              </a:bodyPr>
              <a:p>
                <a:pPr marL="0" lvl="1" indent="0" algn="l" defTabSz="330200" rtl="0" eaLnBrk="1" fontAlgn="base" hangingPunct="1">
                  <a:spcBef>
                    <a:spcPct val="50000"/>
                  </a:spcBef>
                  <a:spcAft>
                    <a:spcPct val="10000"/>
                  </a:spcAft>
                  <a:buClr>
                    <a:schemeClr val="tx1"/>
                  </a:buClr>
                  <a:buSzPct val="75000"/>
                  <a:buNone/>
                  <a:tabLst>
                    <a:tab pos="8521700" algn="r"/>
                  </a:tabLst>
                </a:pPr>
                <a:r>
                  <a:rPr lang="zh-CN" altLang="en-US" sz="2400" dirty="0">
                    <a:solidFill>
                      <a:srgbClr val="000000"/>
                    </a:solidFill>
                    <a:latin typeface="微软雅黑" panose="020B0503020204020204" charset="-122"/>
                    <a:ea typeface="微软雅黑" panose="020B0503020204020204" charset="-122"/>
                  </a:rPr>
                  <a:t>需要通过对市场主体诚信进行教育，使诚信成为市场主体的自觉行为，这样既能预防失信，又能大大降低社会交易成本</a:t>
                </a:r>
                <a:endParaRPr lang="zh-CN" altLang="en-US" sz="2400" dirty="0">
                  <a:solidFill>
                    <a:srgbClr val="000000"/>
                  </a:solidFill>
                  <a:latin typeface="微软雅黑" panose="020B0503020204020204" charset="-122"/>
                  <a:ea typeface="微软雅黑" panose="020B0503020204020204" charset="-122"/>
                </a:endParaRPr>
              </a:p>
              <a:p>
                <a:pPr marL="0" lvl="1" indent="0" algn="ctr" defTabSz="330200" rtl="0" eaLnBrk="1" fontAlgn="base" hangingPunct="1">
                  <a:spcBef>
                    <a:spcPct val="50000"/>
                  </a:spcBef>
                  <a:spcAft>
                    <a:spcPct val="10000"/>
                  </a:spcAft>
                  <a:buClr>
                    <a:schemeClr val="tx1"/>
                  </a:buClr>
                  <a:buSzPct val="75000"/>
                  <a:buNone/>
                  <a:tabLst>
                    <a:tab pos="8521700" algn="r"/>
                  </a:tabLst>
                </a:pPr>
                <a:endParaRPr lang="zh-CN" altLang="en-US" sz="2400" dirty="0">
                  <a:solidFill>
                    <a:srgbClr val="000000"/>
                  </a:solidFill>
                  <a:latin typeface="微软雅黑" panose="020B0503020204020204" charset="-122"/>
                  <a:ea typeface="微软雅黑" panose="020B0503020204020204" charset="-122"/>
                </a:endParaRPr>
              </a:p>
            </p:txBody>
          </p:sp>
        </p:grpSp>
        <p:sp>
          <p:nvSpPr>
            <p:cNvPr id="79883" name="矩形 12"/>
            <p:cNvSpPr/>
            <p:nvPr/>
          </p:nvSpPr>
          <p:spPr>
            <a:xfrm>
              <a:off x="4465" y="7237"/>
              <a:ext cx="4768" cy="822"/>
            </a:xfrm>
            <a:prstGeom prst="rect">
              <a:avLst/>
            </a:prstGeom>
            <a:noFill/>
            <a:ln w="9525">
              <a:noFill/>
            </a:ln>
          </p:spPr>
          <p:txBody>
            <a:bodyPr wrap="none" anchor="t" anchorCtr="false">
              <a:spAutoFit/>
            </a:bodyPr>
            <a:p>
              <a:pPr>
                <a:spcBef>
                  <a:spcPct val="20000"/>
                </a:spcBef>
                <a:buClr>
                  <a:schemeClr val="hlink"/>
                </a:buClr>
              </a:pPr>
              <a:r>
                <a:rPr lang="zh-CN" altLang="en-US" sz="2800" dirty="0">
                  <a:solidFill>
                    <a:srgbClr val="000000"/>
                  </a:solidFill>
                  <a:latin typeface="微软雅黑" panose="020B0503020204020204" charset="-122"/>
                  <a:ea typeface="微软雅黑" panose="020B0503020204020204" charset="-122"/>
                </a:rPr>
                <a:t>（五）惩戒与教育</a:t>
              </a:r>
              <a:endParaRPr lang="zh-CN" altLang="en-US" sz="2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jhjN2UwMGUzZTc0MTJkZmFjZDNjO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2854</Words>
  <Application>WPS 演示</Application>
  <PresentationFormat>宽屏</PresentationFormat>
  <Paragraphs>247</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微软雅黑</vt:lpstr>
      <vt:lpstr>经典综艺体简</vt:lpstr>
      <vt:lpstr>新宋体</vt:lpstr>
      <vt:lpstr>Arial Unicode MS</vt:lpstr>
      <vt:lpstr>Arial Black</vt:lpstr>
      <vt:lpstr>Times New Roman</vt:lpstr>
      <vt:lpstr>黑体</vt:lpstr>
      <vt:lpstr>华文行楷</vt:lpstr>
      <vt:lpstr>Verdana</vt:lpstr>
      <vt:lpstr>华文楷体</vt:lpstr>
      <vt:lpstr>Office 主题​​</vt:lpstr>
      <vt:lpstr>PowerPoint 演示文稿</vt:lpstr>
      <vt:lpstr>本章大纲</vt:lpstr>
      <vt:lpstr>PowerPoint 演示文稿</vt:lpstr>
      <vt:lpstr>PowerPoint 演示文稿</vt:lpstr>
      <vt:lpstr>（一）文化环境和社会诚信</vt:lpstr>
      <vt:lpstr>（三）塑造社会诚信的信用文化环境要求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67</cp:revision>
  <dcterms:created xsi:type="dcterms:W3CDTF">2021-06-03T13:17:23Z</dcterms:created>
  <dcterms:modified xsi:type="dcterms:W3CDTF">2021-06-03T13:17:23Z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