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18"/>
  </p:handoutMasterIdLst>
  <p:sldIdLst>
    <p:sldId id="276" r:id="rId3"/>
    <p:sldId id="277" r:id="rId4"/>
    <p:sldId id="257" r:id="rId6"/>
    <p:sldId id="258" r:id="rId7"/>
    <p:sldId id="259" r:id="rId8"/>
    <p:sldId id="260" r:id="rId9"/>
    <p:sldId id="261" r:id="rId10"/>
    <p:sldId id="262" r:id="rId11"/>
    <p:sldId id="263" r:id="rId12"/>
    <p:sldId id="284" r:id="rId13"/>
    <p:sldId id="285" r:id="rId14"/>
    <p:sldId id="289" r:id="rId15"/>
    <p:sldId id="264" r:id="rId16"/>
    <p:sldId id="283" r:id="rId17"/>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94"/>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1.xml"/><Relationship Id="rId22" Type="http://schemas.openxmlformats.org/officeDocument/2006/relationships/customXmlProps" Target="../customXml/itemProps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true"/>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true"/>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true"/>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true"/>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true" noRot="true" noChangeAspect="true"/>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true"/>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true"/>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true"/>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a:p>
        </p:txBody>
      </p:sp>
      <p:sp>
        <p:nvSpPr>
          <p:cNvPr id="4" name="灯片编号占位符 3"/>
          <p:cNvSpPr>
            <a:spLocks noGrp="true"/>
          </p:cNvSpPr>
          <p:nvPr>
            <p:ph type="sldNum" sz="quarter" idx="10"/>
          </p:nvPr>
        </p:nvSpPr>
        <p:spPr/>
        <p:txBody>
          <a:bodyPr/>
          <a:lstStyle/>
          <a:p>
            <a:fld id="{B3D72F79-8D12-4E95-BD8F-1E4847E72B62}"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dirty="0"/>
          </a:p>
        </p:txBody>
      </p:sp>
      <p:sp>
        <p:nvSpPr>
          <p:cNvPr id="4" name="灯片编号占位符 3"/>
          <p:cNvSpPr>
            <a:spLocks noGrp="true"/>
          </p:cNvSpPr>
          <p:nvPr>
            <p:ph type="sldNum" sz="quarter" idx="10"/>
          </p:nvPr>
        </p:nvSpPr>
        <p:spPr/>
        <p:txBody>
          <a:bodyPr/>
          <a:lstStyle/>
          <a:p>
            <a:fld id="{7B963944-84AD-4C31-99FF-18D9B586854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true"/>
          </p:cNvSpPr>
          <p:nvPr>
            <p:ph type="ctrTitle" hasCustomPrompt="tru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true"/>
          </p:cNvSpPr>
          <p:nvPr>
            <p:ph type="subTitle" idx="1" hasCustomPrompt="true"/>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true"/>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true"/>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true"/>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true"/>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true"/>
          </p:cNvSpPr>
          <p:nvPr>
            <p:ph type="ftr" sz="quarter" idx="11"/>
          </p:nvPr>
        </p:nvSpPr>
        <p:spPr/>
        <p:txBody>
          <a:bodyPr/>
          <a:lstStyle/>
          <a:p>
            <a:endParaRPr lang="zh-CN" altLang="en-US"/>
          </a:p>
        </p:txBody>
      </p:sp>
      <p:sp>
        <p:nvSpPr>
          <p:cNvPr id="7" name="灯片编号占位符 6"/>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true"/>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true"/>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true"/>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true"/>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true"/>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true"/>
          </p:cNvSpPr>
          <p:nvPr>
            <p:ph type="ftr" sz="quarter" idx="11"/>
          </p:nvPr>
        </p:nvSpPr>
        <p:spPr/>
        <p:txBody>
          <a:bodyPr/>
          <a:lstStyle/>
          <a:p>
            <a:endParaRPr lang="zh-CN" altLang="en-US"/>
          </a:p>
        </p:txBody>
      </p:sp>
      <p:sp>
        <p:nvSpPr>
          <p:cNvPr id="9" name="灯片编号占位符 8"/>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true"/>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true"/>
          </p:cNvSpPr>
          <p:nvPr>
            <p:ph type="ftr" sz="quarter" idx="11"/>
          </p:nvPr>
        </p:nvSpPr>
        <p:spPr/>
        <p:txBody>
          <a:bodyPr/>
          <a:lstStyle/>
          <a:p>
            <a:endParaRPr lang="zh-CN" altLang="en-US"/>
          </a:p>
        </p:txBody>
      </p:sp>
      <p:sp>
        <p:nvSpPr>
          <p:cNvPr id="5" name="灯片编号占位符 4"/>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true"/>
          </p:cNvSpPr>
          <p:nvPr>
            <p:ph type="ftr" sz="quarter" idx="11"/>
          </p:nvPr>
        </p:nvSpPr>
        <p:spPr/>
        <p:txBody>
          <a:bodyPr/>
          <a:lstStyle/>
          <a:p>
            <a:endParaRPr lang="zh-CN" altLang="en-US"/>
          </a:p>
        </p:txBody>
      </p:sp>
      <p:sp>
        <p:nvSpPr>
          <p:cNvPr id="4" name="灯片编号占位符 3"/>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true"/>
          </p:cNvSpPr>
          <p:nvPr>
            <p:ph type="title" hasCustomPrompt="true"/>
          </p:nvPr>
        </p:nvSpPr>
        <p:spPr>
          <a:xfrm>
            <a:off x="646747" y="127000"/>
            <a:ext cx="4165200" cy="1600200"/>
          </a:xfrm>
        </p:spPr>
        <p:txBody>
          <a:bodyPr anchor="ctr" anchorCtr="false">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true" noChangeAspect="true"/>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true"/>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true"/>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true"/>
          </p:cNvSpPr>
          <p:nvPr>
            <p:ph type="ftr" sz="quarter" idx="11"/>
          </p:nvPr>
        </p:nvSpPr>
        <p:spPr/>
        <p:txBody>
          <a:bodyPr/>
          <a:lstStyle/>
          <a:p>
            <a:endParaRPr lang="zh-CN" altLang="en-US" dirty="0"/>
          </a:p>
        </p:txBody>
      </p:sp>
      <p:sp>
        <p:nvSpPr>
          <p:cNvPr id="7" name="灯片编号占位符 6"/>
          <p:cNvSpPr>
            <a:spLocks noGrp="true"/>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true"/>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true"/>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11"/>
          </p:nvPr>
        </p:nvSpPr>
        <p:spPr/>
        <p:txBody>
          <a:bodyPr/>
          <a:lstStyle/>
          <a:p>
            <a:endParaRPr lang="zh-CN" altLang="en-US"/>
          </a:p>
        </p:txBody>
      </p:sp>
      <p:sp>
        <p:nvSpPr>
          <p:cNvPr id="6" name="灯片编号占位符 5"/>
          <p:cNvSpPr>
            <a:spLocks noGrp="true"/>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true"/>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true"/>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true"/>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true"/>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true"/>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13.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jpe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14" name="文本框 13"/>
          <p:cNvSpPr txBox="true"/>
          <p:nvPr/>
        </p:nvSpPr>
        <p:spPr>
          <a:xfrm>
            <a:off x="1203579" y="3315274"/>
            <a:ext cx="2034540" cy="337185"/>
          </a:xfrm>
          <a:prstGeom prst="rect">
            <a:avLst/>
          </a:prstGeom>
          <a:noFill/>
        </p:spPr>
        <p:txBody>
          <a:bodyPr wrap="none" rtlCol="0">
            <a:spAutoFit/>
          </a:bodyPr>
          <a:lstStyle/>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sp>
        <p:nvSpPr>
          <p:cNvPr id="30" name="文本框 29"/>
          <p:cNvSpPr txBox="true"/>
          <p:nvPr/>
        </p:nvSpPr>
        <p:spPr>
          <a:xfrm>
            <a:off x="4704715" y="2212975"/>
            <a:ext cx="6242685" cy="768350"/>
          </a:xfrm>
          <a:prstGeom prst="rect">
            <a:avLst/>
          </a:prstGeom>
          <a:noFill/>
        </p:spPr>
        <p:txBody>
          <a:bodyPr wrap="square" rtlCol="0">
            <a:spAutoFit/>
          </a:bodyPr>
          <a:lstStyle/>
          <a:p>
            <a:pPr algn="ctr" fontAlgn="auto">
              <a:lnSpc>
                <a:spcPct val="100000"/>
              </a:lnSpc>
            </a:pPr>
            <a:r>
              <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rPr>
              <a:t>第一章：信用管理概论</a:t>
            </a:r>
            <a:endParaRPr lang="zh-CN" altLang="en-US" sz="44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6" name="图片 5"/>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42082" y="79375"/>
            <a:ext cx="3352802" cy="838200"/>
          </a:xfrm>
          <a:prstGeom prst="rect">
            <a:avLst/>
          </a:prstGeom>
        </p:spPr>
      </p:pic>
      <p:pic>
        <p:nvPicPr>
          <p:cNvPr id="3" name="44B7C0F4-79DB-4F8B-9303-0E098D69D8BE-1" descr="/tmp/qt_temp.XV2261qt_temp"/>
          <p:cNvPicPr>
            <a:picLocks noChangeAspect="true"/>
          </p:cNvPicPr>
          <p:nvPr/>
        </p:nvPicPr>
        <p:blipFill>
          <a:blip r:embed="rId5"/>
          <a:stretch>
            <a:fillRect/>
          </a:stretch>
        </p:blipFill>
        <p:spPr>
          <a:xfrm>
            <a:off x="9342120" y="4352290"/>
            <a:ext cx="1305560" cy="1305560"/>
          </a:xfrm>
          <a:prstGeom prst="rect">
            <a:avLst/>
          </a:prstGeom>
        </p:spPr>
      </p:pic>
      <p:pic>
        <p:nvPicPr>
          <p:cNvPr id="8" name="图片 7"/>
          <p:cNvPicPr>
            <a:picLocks noChangeAspect="true"/>
          </p:cNvPicPr>
          <p:nvPr/>
        </p:nvPicPr>
        <p:blipFill>
          <a:blip r:embed="rId6"/>
          <a:stretch>
            <a:fillRect/>
          </a:stretch>
        </p:blipFill>
        <p:spPr>
          <a:xfrm>
            <a:off x="1630045" y="2007235"/>
            <a:ext cx="1180465" cy="1180465"/>
          </a:xfrm>
          <a:prstGeom prst="rect">
            <a:avLst/>
          </a:prstGeom>
        </p:spPr>
      </p:pic>
      <p:pic>
        <p:nvPicPr>
          <p:cNvPr id="7" name="44B7C0F4-79DB-4F8B-9303-0E098D69D8BE-2" descr="qt_temp"/>
          <p:cNvPicPr>
            <a:picLocks noChangeAspect="true"/>
          </p:cNvPicPr>
          <p:nvPr/>
        </p:nvPicPr>
        <p:blipFill>
          <a:blip r:embed="rId7"/>
          <a:stretch>
            <a:fillRect/>
          </a:stretch>
        </p:blipFill>
        <p:spPr>
          <a:xfrm>
            <a:off x="7736840" y="4352925"/>
            <a:ext cx="1304925" cy="13049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二、社会信用体系建设</a:t>
            </a:r>
            <a:endParaRPr lang="zh-CN" altLang="en-US" sz="3200" dirty="0">
              <a:solidFill>
                <a:schemeClr val="bg1"/>
              </a:solidFill>
              <a:latin typeface="微软雅黑" panose="020B0503020204020204" charset="-122"/>
              <a:ea typeface="微软雅黑" panose="020B0503020204020204" charset="-122"/>
              <a:sym typeface="+mn-ea"/>
            </a:endParaRPr>
          </a:p>
        </p:txBody>
      </p:sp>
      <p:pic>
        <p:nvPicPr>
          <p:cNvPr id="72708" name="图片 1"/>
          <p:cNvPicPr>
            <a:picLocks noChangeAspect="true"/>
          </p:cNvPicPr>
          <p:nvPr/>
        </p:nvPicPr>
        <p:blipFill>
          <a:blip r:embed="rId4"/>
          <a:stretch>
            <a:fillRect/>
          </a:stretch>
        </p:blipFill>
        <p:spPr>
          <a:xfrm>
            <a:off x="1641158" y="1177925"/>
            <a:ext cx="4664075" cy="479425"/>
          </a:xfrm>
          <a:prstGeom prst="rect">
            <a:avLst/>
          </a:prstGeom>
          <a:noFill/>
          <a:ln w="9525">
            <a:noFill/>
          </a:ln>
        </p:spPr>
      </p:pic>
      <p:sp>
        <p:nvSpPr>
          <p:cNvPr id="72709" name="文本框 2"/>
          <p:cNvSpPr txBox="true"/>
          <p:nvPr/>
        </p:nvSpPr>
        <p:spPr>
          <a:xfrm>
            <a:off x="1833245" y="1181100"/>
            <a:ext cx="3816350" cy="460375"/>
          </a:xfrm>
          <a:prstGeom prst="rect">
            <a:avLst/>
          </a:prstGeom>
          <a:noFill/>
          <a:ln w="9525">
            <a:noFill/>
          </a:ln>
        </p:spPr>
        <p:txBody>
          <a:bodyPr anchor="t" anchorCtr="false">
            <a:spAutoFit/>
          </a:bodyPr>
          <a:p>
            <a:pPr eaLnBrk="0" hangingPunct="0"/>
            <a:r>
              <a:rPr lang="en-US" altLang="zh-CN" sz="2400" b="1" dirty="0">
                <a:latin typeface="微软雅黑" panose="020B0503020204020204" charset="-122"/>
                <a:ea typeface="微软雅黑" panose="020B0503020204020204" charset="-122"/>
                <a:cs typeface="微软雅黑" panose="020B0503020204020204" charset="-122"/>
              </a:rPr>
              <a:t>7. </a:t>
            </a:r>
            <a:r>
              <a:rPr lang="zh-CN" altLang="en-US" sz="2400" b="1" dirty="0">
                <a:latin typeface="微软雅黑" panose="020B0503020204020204" charset="-122"/>
                <a:ea typeface="微软雅黑" panose="020B0503020204020204" charset="-122"/>
                <a:cs typeface="微软雅黑" panose="020B0503020204020204" charset="-122"/>
              </a:rPr>
              <a:t>建立社会信用教育体系</a:t>
            </a:r>
            <a:endParaRPr lang="zh-CN" altLang="en-US" sz="2400" b="1" dirty="0">
              <a:latin typeface="微软雅黑" panose="020B0503020204020204" charset="-122"/>
              <a:ea typeface="微软雅黑" panose="020B0503020204020204" charset="-122"/>
              <a:cs typeface="微软雅黑" panose="020B0503020204020204" charset="-122"/>
            </a:endParaRPr>
          </a:p>
        </p:txBody>
      </p:sp>
      <p:pic>
        <p:nvPicPr>
          <p:cNvPr id="72710" name="图片 3"/>
          <p:cNvPicPr>
            <a:picLocks noChangeAspect="true"/>
          </p:cNvPicPr>
          <p:nvPr/>
        </p:nvPicPr>
        <p:blipFill>
          <a:blip r:embed="rId5"/>
          <a:stretch>
            <a:fillRect/>
          </a:stretch>
        </p:blipFill>
        <p:spPr>
          <a:xfrm>
            <a:off x="1320800" y="1978025"/>
            <a:ext cx="9445625" cy="1052830"/>
          </a:xfrm>
          <a:prstGeom prst="rect">
            <a:avLst/>
          </a:prstGeom>
          <a:noFill/>
          <a:ln w="9525">
            <a:noFill/>
          </a:ln>
        </p:spPr>
      </p:pic>
      <p:sp>
        <p:nvSpPr>
          <p:cNvPr id="3" name="文本框 2"/>
          <p:cNvSpPr txBox="true"/>
          <p:nvPr/>
        </p:nvSpPr>
        <p:spPr>
          <a:xfrm>
            <a:off x="1816735" y="2061210"/>
            <a:ext cx="8559800" cy="768350"/>
          </a:xfrm>
          <a:prstGeom prst="rect">
            <a:avLst/>
          </a:prstGeom>
          <a:noFill/>
        </p:spPr>
        <p:txBody>
          <a:bodyPr wrap="square" rtlCol="0">
            <a:spAutoFit/>
          </a:bodyPr>
          <a:p>
            <a:pPr marR="0" defTabSz="914400" eaLnBrk="0" hangingPunct="0">
              <a:buClrTx/>
              <a:buSzTx/>
              <a:buFontTx/>
              <a:buNone/>
              <a:defRPr/>
            </a:pPr>
            <a:r>
              <a:rPr kumimoji="0" lang="zh-CN" altLang="en-US" sz="2400" b="1"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rPr>
              <a:t>    </a:t>
            </a:r>
            <a:r>
              <a:rPr kumimoji="0" lang="zh-CN" altLang="en-US"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rPr>
              <a:t>公民诚信道德对于市场经济建设至关重要，要通过宣传、教育、典型示范来打造“诚信为荣，失信可耻”的社会氛围</a:t>
            </a:r>
            <a:r>
              <a:rPr kumimoji="0" lang="zh-CN" altLang="en-US" sz="2000" b="1"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rPr>
              <a:t>。</a:t>
            </a:r>
            <a:endParaRPr kumimoji="0" lang="zh-CN" altLang="en-US" sz="2000" b="1"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endParaRPr>
          </a:p>
        </p:txBody>
      </p:sp>
      <p:pic>
        <p:nvPicPr>
          <p:cNvPr id="72712" name="图片 12"/>
          <p:cNvPicPr>
            <a:picLocks noChangeAspect="true"/>
          </p:cNvPicPr>
          <p:nvPr/>
        </p:nvPicPr>
        <p:blipFill>
          <a:blip r:embed="rId6"/>
          <a:stretch>
            <a:fillRect/>
          </a:stretch>
        </p:blipFill>
        <p:spPr>
          <a:xfrm>
            <a:off x="1393190" y="3406775"/>
            <a:ext cx="9384665" cy="2826385"/>
          </a:xfrm>
          <a:prstGeom prst="rect">
            <a:avLst/>
          </a:prstGeom>
          <a:noFill/>
          <a:ln w="9525">
            <a:noFill/>
          </a:ln>
        </p:spPr>
      </p:pic>
      <p:sp>
        <p:nvSpPr>
          <p:cNvPr id="5" name="文本框 4"/>
          <p:cNvSpPr txBox="true"/>
          <p:nvPr/>
        </p:nvSpPr>
        <p:spPr>
          <a:xfrm>
            <a:off x="1719580" y="3509963"/>
            <a:ext cx="8950325" cy="2553335"/>
          </a:xfrm>
          <a:prstGeom prst="rect">
            <a:avLst/>
          </a:prstGeom>
          <a:noFill/>
        </p:spPr>
        <p:txBody>
          <a:bodyPr wrap="square" rtlCol="0">
            <a:spAutoFit/>
          </a:bodyPr>
          <a:p>
            <a:pPr marR="0" defTabSz="914400" eaLnBrk="0" hangingPunct="0">
              <a:buClrTx/>
              <a:buSzTx/>
              <a:buFontTx/>
              <a:buNone/>
              <a:defRPr/>
            </a:pPr>
            <a:r>
              <a:rPr kumimoji="0" lang="zh-CN" altLang="en-US"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rPr>
              <a:t>开展信用教育，可从以下三方面入手。</a:t>
            </a:r>
            <a:endParaRPr kumimoji="0" lang="zh-CN" altLang="en-US"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endParaRPr>
          </a:p>
          <a:p>
            <a:pPr marR="0" defTabSz="914400" eaLnBrk="0" hangingPunct="0">
              <a:buClrTx/>
              <a:buSzTx/>
              <a:buFontTx/>
              <a:buNone/>
              <a:defRPr/>
            </a:pPr>
            <a:r>
              <a:rPr kumimoji="0" lang="en-US" altLang="zh-CN"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rPr>
              <a:t>(1) </a:t>
            </a:r>
            <a:r>
              <a:rPr kumimoji="0" lang="zh-CN" altLang="en-US"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rPr>
              <a:t>利用广播、电视、图书、报刊、网络等现代传播工具，大力开展宣传教育活动。</a:t>
            </a:r>
            <a:endParaRPr kumimoji="0" lang="zh-CN" altLang="en-US"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endParaRPr>
          </a:p>
          <a:p>
            <a:pPr marR="0" defTabSz="914400" eaLnBrk="0" hangingPunct="0">
              <a:buClrTx/>
              <a:buSzTx/>
              <a:buFontTx/>
              <a:buNone/>
              <a:defRPr/>
            </a:pPr>
            <a:r>
              <a:rPr kumimoji="0" lang="en-US" altLang="zh-CN"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rPr>
              <a:t>(2) </a:t>
            </a:r>
            <a:r>
              <a:rPr kumimoji="0" lang="zh-CN" altLang="en-US"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rPr>
              <a:t>组织编写现代信用知识普及性教材，普及现代信用知识，开设面向政府、企业的多种类型的短期培训和在职教育。行业协会等中介组织可以组织信用服务行业从业人员的培训，提高信用服务从业人员的业务素质和水平。</a:t>
            </a:r>
            <a:endParaRPr kumimoji="0" lang="zh-CN" altLang="en-US"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endParaRPr>
          </a:p>
          <a:p>
            <a:pPr marR="0" defTabSz="914400" eaLnBrk="0" hangingPunct="0">
              <a:buClrTx/>
              <a:buSzTx/>
              <a:buFontTx/>
              <a:buNone/>
              <a:defRPr/>
            </a:pPr>
            <a:r>
              <a:rPr kumimoji="0" lang="en-US" altLang="zh-CN"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rPr>
              <a:t>(3) </a:t>
            </a:r>
            <a:r>
              <a:rPr kumimoji="0" lang="zh-CN" altLang="en-US"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rPr>
              <a:t>在大学开设信用管理的研究生或本科专业，培养高层次的信用管理专门人才。</a:t>
            </a:r>
            <a:endParaRPr kumimoji="0" lang="zh-CN" altLang="en-US"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二、社会信用体系建设</a:t>
            </a:r>
            <a:endParaRPr lang="zh-CN" altLang="en-US" sz="3200" dirty="0">
              <a:solidFill>
                <a:schemeClr val="bg1"/>
              </a:solidFill>
              <a:latin typeface="微软雅黑" panose="020B0503020204020204" charset="-122"/>
              <a:ea typeface="微软雅黑" panose="020B0503020204020204" charset="-122"/>
            </a:endParaRPr>
          </a:p>
        </p:txBody>
      </p:sp>
      <p:sp>
        <p:nvSpPr>
          <p:cNvPr id="74757" name="Rectangle 3"/>
          <p:cNvSpPr>
            <a:spLocks noGrp="true"/>
          </p:cNvSpPr>
          <p:nvPr/>
        </p:nvSpPr>
        <p:spPr>
          <a:xfrm>
            <a:off x="2043113" y="2046288"/>
            <a:ext cx="8229600" cy="1289050"/>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5pPr>
            <a:lvl6pPr marL="2514600" indent="-228600" algn="l" rtl="0" fontAlgn="base">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algn="l" rtl="0" fontAlgn="base">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algn="l" rtl="0" fontAlgn="base">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algn="l" rtl="0" fontAlgn="base">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indent="0" algn="just" eaLnBrk="1" hangingPunct="1">
              <a:spcBef>
                <a:spcPts val="0"/>
              </a:spcBef>
              <a:buClrTx/>
              <a:buNone/>
            </a:pPr>
            <a:r>
              <a:rPr lang="zh-CN" altLang="en-US" sz="2000" dirty="0">
                <a:solidFill>
                  <a:srgbClr val="130401"/>
                </a:solidFill>
                <a:latin typeface="微软雅黑" panose="020B0503020204020204" charset="-122"/>
                <a:ea typeface="微软雅黑" panose="020B0503020204020204" charset="-122"/>
              </a:rPr>
              <a:t>这是社会信用体系正常发挥作用的保障。对失信者和失信行为不能给予及时、有力的惩戒，就是对失信者的鼓励，对守信者的惩罚。</a:t>
            </a:r>
            <a:endParaRPr lang="zh-CN" altLang="en-US" sz="2000" dirty="0">
              <a:solidFill>
                <a:srgbClr val="130401"/>
              </a:solidFill>
              <a:latin typeface="微软雅黑" panose="020B0503020204020204" charset="-122"/>
              <a:ea typeface="微软雅黑" panose="020B0503020204020204" charset="-122"/>
            </a:endParaRPr>
          </a:p>
        </p:txBody>
      </p:sp>
      <p:pic>
        <p:nvPicPr>
          <p:cNvPr id="74758" name="图片 1"/>
          <p:cNvPicPr>
            <a:picLocks noChangeAspect="true"/>
          </p:cNvPicPr>
          <p:nvPr/>
        </p:nvPicPr>
        <p:blipFill>
          <a:blip r:embed="rId2"/>
          <a:stretch>
            <a:fillRect/>
          </a:stretch>
        </p:blipFill>
        <p:spPr>
          <a:xfrm>
            <a:off x="3878580" y="2827020"/>
            <a:ext cx="4435475" cy="3521710"/>
          </a:xfrm>
          <a:prstGeom prst="rect">
            <a:avLst/>
          </a:prstGeom>
          <a:noFill/>
          <a:ln w="9525">
            <a:noFill/>
          </a:ln>
        </p:spPr>
      </p:pic>
      <p:pic>
        <p:nvPicPr>
          <p:cNvPr id="74759" name="图片 1"/>
          <p:cNvPicPr>
            <a:picLocks noChangeAspect="true"/>
          </p:cNvPicPr>
          <p:nvPr/>
        </p:nvPicPr>
        <p:blipFill>
          <a:blip r:embed="rId3"/>
          <a:stretch>
            <a:fillRect/>
          </a:stretch>
        </p:blipFill>
        <p:spPr>
          <a:xfrm>
            <a:off x="1908175" y="1411288"/>
            <a:ext cx="4664075" cy="476250"/>
          </a:xfrm>
          <a:prstGeom prst="rect">
            <a:avLst/>
          </a:prstGeom>
          <a:noFill/>
          <a:ln w="9525">
            <a:noFill/>
          </a:ln>
        </p:spPr>
      </p:pic>
      <p:sp>
        <p:nvSpPr>
          <p:cNvPr id="74760" name="文本框 2"/>
          <p:cNvSpPr txBox="true"/>
          <p:nvPr/>
        </p:nvSpPr>
        <p:spPr>
          <a:xfrm>
            <a:off x="2135188" y="1411288"/>
            <a:ext cx="3960812" cy="460375"/>
          </a:xfrm>
          <a:prstGeom prst="rect">
            <a:avLst/>
          </a:prstGeom>
          <a:noFill/>
          <a:ln w="9525">
            <a:noFill/>
          </a:ln>
        </p:spPr>
        <p:txBody>
          <a:bodyPr anchor="t" anchorCtr="false">
            <a:spAutoFit/>
          </a:bodyPr>
          <a:p>
            <a:pPr eaLnBrk="0" hangingPunct="0"/>
            <a:r>
              <a:rPr lang="en-US" altLang="zh-CN" sz="2400" b="1" dirty="0">
                <a:latin typeface="微软雅黑" panose="020B0503020204020204" charset="-122"/>
                <a:ea typeface="微软雅黑" panose="020B0503020204020204" charset="-122"/>
                <a:cs typeface="微软雅黑" panose="020B0503020204020204" charset="-122"/>
              </a:rPr>
              <a:t>8. </a:t>
            </a:r>
            <a:r>
              <a:rPr lang="zh-CN" altLang="en-US" sz="2400" b="1" dirty="0">
                <a:latin typeface="微软雅黑" panose="020B0503020204020204" charset="-122"/>
                <a:ea typeface="微软雅黑" panose="020B0503020204020204" charset="-122"/>
                <a:cs typeface="微软雅黑" panose="020B0503020204020204" charset="-122"/>
              </a:rPr>
              <a:t>建立失信惩戒机制</a:t>
            </a:r>
            <a:endParaRPr lang="zh-CN" altLang="en-US" sz="2400" b="1"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true"/>
          </p:cNvPicPr>
          <p:nvPr/>
        </p:nvPicPr>
        <p:blipFill>
          <a:blip r:embed="rId1"/>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三、中国信用体系建设</a:t>
            </a:r>
            <a:endParaRPr lang="zh-CN" altLang="en-US" sz="3200" dirty="0">
              <a:solidFill>
                <a:schemeClr val="bg1"/>
              </a:solidFill>
              <a:latin typeface="微软雅黑" panose="020B0503020204020204" charset="-122"/>
              <a:ea typeface="微软雅黑" panose="020B0503020204020204" charset="-122"/>
            </a:endParaRPr>
          </a:p>
        </p:txBody>
      </p:sp>
      <p:sp>
        <p:nvSpPr>
          <p:cNvPr id="74757" name="Rectangle 3"/>
          <p:cNvSpPr>
            <a:spLocks noGrp="true"/>
          </p:cNvSpPr>
          <p:nvPr/>
        </p:nvSpPr>
        <p:spPr>
          <a:xfrm>
            <a:off x="1981200" y="864235"/>
            <a:ext cx="8229600" cy="154114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5pPr>
            <a:lvl6pPr marL="2514600" indent="-228600" algn="l" rtl="0" fontAlgn="base">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algn="l" rtl="0" fontAlgn="base">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algn="l" rtl="0" fontAlgn="base">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algn="l" rtl="0" fontAlgn="base">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indent="508000" algn="just" eaLnBrk="1" hangingPunct="1">
              <a:lnSpc>
                <a:spcPts val="2800"/>
              </a:lnSpc>
              <a:spcBef>
                <a:spcPts val="0"/>
              </a:spcBef>
              <a:buClrTx/>
              <a:buNone/>
              <a:extLst>
                <a:ext uri="{35155182-B16C-46BC-9424-99874614C6A1}">
                  <wpsdc:indentchars xmlns:wpsdc="http://www.wps.cn/officeDocument/2017/drawingmlCustomData" val="200" checksum="282533468"/>
                </a:ext>
              </a:extLst>
            </a:pPr>
            <a:r>
              <a:rPr sz="2000" dirty="0">
                <a:solidFill>
                  <a:srgbClr val="130401"/>
                </a:solidFill>
                <a:latin typeface="微软雅黑" panose="020B0503020204020204" charset="-122"/>
                <a:ea typeface="微软雅黑" panose="020B0503020204020204" charset="-122"/>
              </a:rPr>
              <a:t>根据党中央、国务院关于加快社会信用体系建设、加快建设征信系统的重要战略部署，人民银行组织商业银行于2004至2006年建成征信系统并实现全国联网运行</a:t>
            </a:r>
            <a:r>
              <a:rPr lang="zh-CN" altLang="en-US" sz="2000" dirty="0">
                <a:solidFill>
                  <a:srgbClr val="130401"/>
                </a:solidFill>
                <a:latin typeface="微软雅黑" panose="020B0503020204020204" charset="-122"/>
                <a:ea typeface="微软雅黑" panose="020B0503020204020204" charset="-122"/>
              </a:rPr>
              <a:t>。涵盖全国、统一集中管理的个人和企业信用信息基础数据库由中国人民银行征信中心负责建设、运行和维护。</a:t>
            </a:r>
            <a:endParaRPr lang="zh-CN" altLang="en-US" sz="2000" dirty="0">
              <a:solidFill>
                <a:srgbClr val="130401"/>
              </a:solidFill>
              <a:latin typeface="微软雅黑" panose="020B0503020204020204" charset="-122"/>
              <a:ea typeface="微软雅黑" panose="020B0503020204020204" charset="-122"/>
            </a:endParaRPr>
          </a:p>
        </p:txBody>
      </p:sp>
      <p:pic>
        <p:nvPicPr>
          <p:cNvPr id="2" name="图片 1"/>
          <p:cNvPicPr>
            <a:picLocks noChangeAspect="true"/>
          </p:cNvPicPr>
          <p:nvPr/>
        </p:nvPicPr>
        <p:blipFill>
          <a:blip r:embed="rId2"/>
          <a:stretch>
            <a:fillRect/>
          </a:stretch>
        </p:blipFill>
        <p:spPr>
          <a:xfrm>
            <a:off x="4312285" y="2355215"/>
            <a:ext cx="3568065" cy="4418965"/>
          </a:xfrm>
          <a:prstGeom prst="rect">
            <a:avLst/>
          </a:prstGeom>
        </p:spPr>
      </p:pic>
      <p:sp>
        <p:nvSpPr>
          <p:cNvPr id="3" name="文本框 2"/>
          <p:cNvSpPr txBox="true"/>
          <p:nvPr/>
        </p:nvSpPr>
        <p:spPr>
          <a:xfrm>
            <a:off x="3749040" y="3387090"/>
            <a:ext cx="490220" cy="2139950"/>
          </a:xfrm>
          <a:prstGeom prst="rect">
            <a:avLst/>
          </a:prstGeom>
          <a:noFill/>
        </p:spPr>
        <p:txBody>
          <a:bodyPr vert="eaVert" wrap="square" rtlCol="0">
            <a:spAutoFit/>
          </a:bodyPr>
          <a:p>
            <a:pPr algn="ctr"/>
            <a:r>
              <a:rPr lang="zh-CN" altLang="en-US" sz="2000">
                <a:latin typeface="微软雅黑" panose="020B0503020204020204" charset="-122"/>
                <a:ea typeface="微软雅黑" panose="020B0503020204020204" charset="-122"/>
              </a:rPr>
              <a:t>中国信用体系建设</a:t>
            </a:r>
            <a:endParaRPr lang="zh-CN" altLang="en-US" sz="2000">
              <a:latin typeface="微软雅黑" panose="020B0503020204020204" charset="-122"/>
              <a:ea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讨论</a:t>
            </a:r>
            <a:endParaRPr lang="zh-CN" altLang="en-US" sz="3200" dirty="0">
              <a:solidFill>
                <a:schemeClr val="bg1"/>
              </a:solidFill>
              <a:latin typeface="微软雅黑" panose="020B0503020204020204" charset="-122"/>
              <a:ea typeface="微软雅黑" panose="020B0503020204020204" charset="-122"/>
            </a:endParaRPr>
          </a:p>
        </p:txBody>
      </p:sp>
      <p:sp>
        <p:nvSpPr>
          <p:cNvPr id="76805" name="Rectangle 3"/>
          <p:cNvSpPr>
            <a:spLocks noGrp="true"/>
          </p:cNvSpPr>
          <p:nvPr/>
        </p:nvSpPr>
        <p:spPr>
          <a:xfrm>
            <a:off x="1953260" y="1562100"/>
            <a:ext cx="4906645" cy="586105"/>
          </a:xfrm>
          <a:prstGeom prst="rect">
            <a:avLst/>
          </a:prstGeom>
          <a:noFill/>
          <a:ln w="9525">
            <a:noFill/>
          </a:ln>
        </p:spPr>
        <p:txBody>
          <a:bodyPr vert="horz" wrap="square" lIns="91440" tIns="45720" rIns="91440" bIns="45720" anchor="t" anchorCtr="false"/>
          <a:lstStyle>
            <a:lvl1pPr marL="342900" indent="-342900" algn="l" rtl="0" eaLnBrk="0" fontAlgn="base" hangingPunct="0">
              <a:spcBef>
                <a:spcPct val="20000"/>
              </a:spcBef>
              <a:spcAft>
                <a:spcPct val="0"/>
              </a:spcAft>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cs typeface="+mn-ea"/>
              </a:defRPr>
            </a:lvl1pPr>
            <a:lvl2pPr marL="742950" indent="-285750" algn="l" rtl="0" eaLnBrk="0" fontAlgn="base" hangingPunct="0">
              <a:spcBef>
                <a:spcPct val="20000"/>
              </a:spcBef>
              <a:spcAft>
                <a:spcPct val="0"/>
              </a:spcAft>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lgn="l" rtl="0" eaLnBrk="0" fontAlgn="base" hangingPunct="0">
              <a:spcBef>
                <a:spcPct val="20000"/>
              </a:spcBef>
              <a:spcAft>
                <a:spcPct val="0"/>
              </a:spcAft>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lgn="l" rtl="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4pPr>
            <a:lvl5pPr marL="2057400" indent="-228600" algn="l" rtl="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5pPr>
            <a:lvl6pPr marL="2514600" indent="-228600" algn="l" rtl="0" fontAlgn="base">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algn="l" rtl="0" fontAlgn="base">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algn="l" rtl="0" fontAlgn="base">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algn="l" rtl="0" fontAlgn="base">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algn="just" eaLnBrk="1" hangingPunct="1"/>
            <a:r>
              <a:rPr lang="zh-CN" altLang="en-US" sz="2800" dirty="0">
                <a:latin typeface="微软雅黑" panose="020B0503020204020204" charset="-122"/>
                <a:ea typeface="微软雅黑" panose="020B0503020204020204" charset="-122"/>
              </a:rPr>
              <a:t>信用危机毁掉了什么</a:t>
            </a:r>
            <a:endParaRPr lang="zh-CN" altLang="en-US" sz="2800" dirty="0">
              <a:latin typeface="微软雅黑" panose="020B0503020204020204" charset="-122"/>
              <a:ea typeface="微软雅黑" panose="020B0503020204020204" charset="-122"/>
            </a:endParaRPr>
          </a:p>
        </p:txBody>
      </p:sp>
      <p:pic>
        <p:nvPicPr>
          <p:cNvPr id="76806" name="Picture 15" descr="三人-讨论"/>
          <p:cNvPicPr>
            <a:picLocks noChangeAspect="true"/>
          </p:cNvPicPr>
          <p:nvPr/>
        </p:nvPicPr>
        <p:blipFill>
          <a:blip r:embed="rId4">
            <a:clrChange>
              <a:clrFrom>
                <a:srgbClr val="FFFFFF"/>
              </a:clrFrom>
              <a:clrTo>
                <a:srgbClr val="FFFFFF">
                  <a:alpha val="0"/>
                </a:srgbClr>
              </a:clrTo>
            </a:clrChange>
          </a:blip>
          <a:stretch>
            <a:fillRect/>
          </a:stretch>
        </p:blipFill>
        <p:spPr>
          <a:xfrm>
            <a:off x="7162800" y="2391410"/>
            <a:ext cx="3325813" cy="3384550"/>
          </a:xfrm>
          <a:prstGeom prst="rect">
            <a:avLst/>
          </a:prstGeom>
          <a:noFill/>
          <a:ln w="9525">
            <a:noFill/>
          </a:ln>
        </p:spPr>
      </p:pic>
      <p:pic>
        <p:nvPicPr>
          <p:cNvPr id="2" name="Picture 7"/>
          <p:cNvPicPr>
            <a:picLocks noChangeAspect="true"/>
          </p:cNvPicPr>
          <p:nvPr/>
        </p:nvPicPr>
        <p:blipFill>
          <a:blip r:embed="rId5"/>
          <a:stretch>
            <a:fillRect/>
          </a:stretch>
        </p:blipFill>
        <p:spPr>
          <a:xfrm>
            <a:off x="2220913" y="2492058"/>
            <a:ext cx="3657600" cy="34671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00000"/>
                                          </p:val>
                                        </p:tav>
                                        <p:tav tm="100000">
                                          <p:val>
                                            <p:fltVal val="1.000000"/>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000000"/>
                                          </p:val>
                                        </p:tav>
                                        <p:tav tm="100000">
                                          <p:val>
                                            <p:fltVal val="1.000000"/>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000000"/>
                                          </p:val>
                                        </p:tav>
                                        <p:tav tm="100000">
                                          <p:val>
                                            <p:fltVal val="1.000000"/>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000000"/>
                                          </p:val>
                                        </p:tav>
                                        <p:tav tm="100000">
                                          <p:val>
                                            <p:fltVal val="1.000000"/>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 y="0"/>
            <a:ext cx="12192002" cy="6858000"/>
            <a:chOff x="-2" y="0"/>
            <a:chExt cx="12192002" cy="6858000"/>
          </a:xfrm>
        </p:grpSpPr>
        <p:pic>
          <p:nvPicPr>
            <p:cNvPr id="10" name="图片 9"/>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31" name="图片 30"/>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3" name="图片 32"/>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8" name="图片 37"/>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39" name="图片 38"/>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2" name="图片 1"/>
          <p:cNvPicPr>
            <a:picLocks noChangeAspect="true"/>
          </p:cNvPicPr>
          <p:nvPr/>
        </p:nvPicPr>
        <p:blipFill>
          <a:blip r:embed="rId3"/>
          <a:stretch>
            <a:fillRect/>
          </a:stretch>
        </p:blipFill>
        <p:spPr>
          <a:xfrm>
            <a:off x="0" y="4686300"/>
            <a:ext cx="12192000" cy="638095"/>
          </a:xfrm>
          <a:prstGeom prst="rect">
            <a:avLst/>
          </a:prstGeom>
          <a:solidFill>
            <a:schemeClr val="bg1"/>
          </a:solidFill>
        </p:spPr>
      </p:pic>
      <p:sp>
        <p:nvSpPr>
          <p:cNvPr id="30" name="文本框 29"/>
          <p:cNvSpPr txBox="true"/>
          <p:nvPr/>
        </p:nvSpPr>
        <p:spPr>
          <a:xfrm>
            <a:off x="5116195" y="2244090"/>
            <a:ext cx="3957320" cy="1198880"/>
          </a:xfrm>
          <a:prstGeom prst="rect">
            <a:avLst/>
          </a:prstGeom>
          <a:noFill/>
        </p:spPr>
        <p:txBody>
          <a:bodyPr wrap="square" rtlCol="0">
            <a:spAutoFit/>
          </a:bodyPr>
          <a:lstStyle/>
          <a:p>
            <a:pPr fontAlgn="auto">
              <a:lnSpc>
                <a:spcPct val="100000"/>
              </a:lnSpc>
            </a:pP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r>
              <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    </a:t>
            </a:r>
            <a:r>
              <a:rPr lang="zh-CN" altLang="en-US" sz="7200" spc="300" dirty="0">
                <a:solidFill>
                  <a:srgbClr val="C31F23"/>
                </a:solidFill>
                <a:latin typeface="微软雅黑" panose="020B0503020204020204" charset="-122"/>
                <a:ea typeface="微软雅黑" panose="020B0503020204020204" charset="-122"/>
                <a:cs typeface="经典综艺体简" panose="02010609000101010101" pitchFamily="49" charset="-122"/>
              </a:rPr>
              <a:t>谢</a:t>
            </a:r>
            <a:endParaRPr lang="en-US" altLang="zh-CN" sz="7200" spc="300" dirty="0">
              <a:solidFill>
                <a:srgbClr val="C31F23"/>
              </a:solidFill>
              <a:latin typeface="微软雅黑" panose="020B0503020204020204" charset="-122"/>
              <a:ea typeface="微软雅黑" panose="020B0503020204020204" charset="-122"/>
              <a:cs typeface="经典综艺体简" panose="02010609000101010101" pitchFamily="49" charset="-122"/>
            </a:endParaRPr>
          </a:p>
        </p:txBody>
      </p:sp>
      <p:pic>
        <p:nvPicPr>
          <p:cNvPr id="8" name="图片 7"/>
          <p:cNvPicPr>
            <a:picLocks noChangeAspect="true"/>
          </p:cNvPicPr>
          <p:nvPr userDrawn="true"/>
        </p:nvPicPr>
        <p:blipFill>
          <a:blip r:embed="rId4" cstate="print">
            <a:extLst>
              <a:ext uri="{28A0092B-C50C-407E-A947-70E740481C1C}">
                <a14:useLocalDpi xmlns:a14="http://schemas.microsoft.com/office/drawing/2010/main" val="false"/>
              </a:ext>
            </a:extLst>
          </a:blip>
          <a:stretch>
            <a:fillRect/>
          </a:stretch>
        </p:blipFill>
        <p:spPr>
          <a:xfrm>
            <a:off x="9073832" y="2540"/>
            <a:ext cx="3352802" cy="838200"/>
          </a:xfrm>
          <a:prstGeom prst="rect">
            <a:avLst/>
          </a:prstGeom>
        </p:spPr>
      </p:pic>
      <p:sp>
        <p:nvSpPr>
          <p:cNvPr id="14" name="文本框 13"/>
          <p:cNvSpPr txBox="true"/>
          <p:nvPr/>
        </p:nvSpPr>
        <p:spPr>
          <a:xfrm>
            <a:off x="1203579" y="3315274"/>
            <a:ext cx="2034540" cy="337185"/>
          </a:xfrm>
          <a:prstGeom prst="rect">
            <a:avLst/>
          </a:prstGeom>
          <a:noFill/>
        </p:spPr>
        <p:txBody>
          <a:bodyPr wrap="none" rtlCol="0">
            <a:spAutoFit/>
          </a:bodyPr>
          <a:p>
            <a:pPr algn="ctr"/>
            <a:r>
              <a:rPr lang="en-US" altLang="zh-CN" sz="1600" b="1" dirty="0">
                <a:solidFill>
                  <a:schemeClr val="tx1">
                    <a:lumMod val="65000"/>
                    <a:lumOff val="35000"/>
                  </a:schemeClr>
                </a:solidFill>
                <a:latin typeface="微软雅黑" panose="020B0503020204020204" charset="-122"/>
                <a:ea typeface="微软雅黑" panose="020B0503020204020204" charset="-122"/>
              </a:rPr>
              <a:t>INTERNET CREDIT</a:t>
            </a:r>
            <a:endParaRPr lang="en-US" altLang="zh-CN" sz="1600" b="1" dirty="0">
              <a:solidFill>
                <a:schemeClr val="tx1">
                  <a:lumMod val="65000"/>
                  <a:lumOff val="35000"/>
                </a:schemeClr>
              </a:solidFill>
              <a:latin typeface="微软雅黑" panose="020B0503020204020204" charset="-122"/>
              <a:ea typeface="微软雅黑" panose="020B0503020204020204" charset="-122"/>
            </a:endParaRPr>
          </a:p>
        </p:txBody>
      </p:sp>
      <p:pic>
        <p:nvPicPr>
          <p:cNvPr id="5" name="图片 4"/>
          <p:cNvPicPr>
            <a:picLocks noChangeAspect="true"/>
          </p:cNvPicPr>
          <p:nvPr/>
        </p:nvPicPr>
        <p:blipFill>
          <a:blip r:embed="rId5"/>
          <a:stretch>
            <a:fillRect/>
          </a:stretch>
        </p:blipFill>
        <p:spPr>
          <a:xfrm>
            <a:off x="1630045" y="2007235"/>
            <a:ext cx="1180465" cy="1180465"/>
          </a:xfrm>
          <a:prstGeom prst="rect">
            <a:avLst/>
          </a:prstGeom>
        </p:spPr>
      </p:pic>
      <p:pic>
        <p:nvPicPr>
          <p:cNvPr id="9" name="44B7C0F4-79DB-4F8B-9303-0E098D69D8BE-2" descr="/tmp/qt_temp.XV2261qt_temp"/>
          <p:cNvPicPr>
            <a:picLocks noChangeAspect="true"/>
          </p:cNvPicPr>
          <p:nvPr/>
        </p:nvPicPr>
        <p:blipFill>
          <a:blip r:embed="rId6"/>
          <a:stretch>
            <a:fillRect/>
          </a:stretch>
        </p:blipFill>
        <p:spPr>
          <a:xfrm>
            <a:off x="9342120" y="4352290"/>
            <a:ext cx="1305560" cy="13055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 y="-6950"/>
            <a:ext cx="12192002" cy="6864950"/>
            <a:chOff x="-2" y="2575"/>
            <a:chExt cx="12192002" cy="6864950"/>
          </a:xfrm>
        </p:grpSpPr>
        <p:pic>
          <p:nvPicPr>
            <p:cNvPr id="39" name="图片 3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9525"/>
              <a:ext cx="12192001" cy="6858000"/>
            </a:xfrm>
            <a:prstGeom prst="rect">
              <a:avLst/>
            </a:prstGeom>
          </p:spPr>
        </p:pic>
        <p:pic>
          <p:nvPicPr>
            <p:cNvPr id="45" name="图片 44"/>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6" name="图片 45"/>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7" name="图片 46"/>
            <p:cNvPicPr>
              <a:picLocks noChangeAspect="true"/>
            </p:cNvPicPr>
            <p:nvPr/>
          </p:nvPicPr>
          <p:blipFill>
            <a:blip r:embed="rId3">
              <a:lum bright="70000" contrast="-70000"/>
            </a:blip>
            <a:srcRect l="4950"/>
            <a:stretch>
              <a:fillRect/>
            </a:stretch>
          </p:blipFill>
          <p:spPr>
            <a:xfrm rot="10800000">
              <a:off x="-2" y="676555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48" name="图片 47"/>
            <p:cNvPicPr>
              <a:picLocks noChangeAspect="true"/>
            </p:cNvPicPr>
            <p:nvPr/>
          </p:nvPicPr>
          <p:blipFill>
            <a:blip r:embed="rId3">
              <a:lum bright="70000" contrast="-70000"/>
            </a:blip>
            <a:srcRect l="4950" r="26116"/>
            <a:stretch>
              <a:fillRect/>
            </a:stretch>
          </p:blipFill>
          <p:spPr>
            <a:xfrm rot="10800000" flipH="true" flipV="true">
              <a:off x="7489535" y="676555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9579610" cy="583565"/>
          </a:xfrm>
          <a:prstGeom prst="rect">
            <a:avLst/>
          </a:prstGeom>
          <a:noFill/>
        </p:spPr>
        <p:txBody>
          <a:bodyPr wrap="square" rtlCol="0">
            <a:spAutoFit/>
          </a:bodyPr>
          <a:p>
            <a:r>
              <a:rPr lang="zh-CN" sz="3200" dirty="0">
                <a:solidFill>
                  <a:schemeClr val="bg1"/>
                </a:solidFill>
                <a:latin typeface="微软雅黑" panose="020B0503020204020204" charset="-122"/>
                <a:ea typeface="微软雅黑" panose="020B0503020204020204" charset="-122"/>
              </a:rPr>
              <a:t>本章简介</a:t>
            </a:r>
            <a:endParaRPr lang="zh-CN" sz="3200" dirty="0">
              <a:solidFill>
                <a:schemeClr val="bg1"/>
              </a:solidFill>
              <a:latin typeface="微软雅黑" panose="020B0503020204020204" charset="-122"/>
              <a:ea typeface="微软雅黑" panose="020B0503020204020204" charset="-122"/>
            </a:endParaRPr>
          </a:p>
        </p:txBody>
      </p:sp>
      <p:sp>
        <p:nvSpPr>
          <p:cNvPr id="4" name="Rectangle 2"/>
          <p:cNvSpPr>
            <a:spLocks noGrp="true"/>
          </p:cNvSpPr>
          <p:nvPr>
            <p:ph type="title"/>
          </p:nvPr>
        </p:nvSpPr>
        <p:spPr>
          <a:xfrm>
            <a:off x="2288540" y="3790315"/>
            <a:ext cx="669290" cy="2041525"/>
          </a:xfrm>
        </p:spPr>
        <p:txBody>
          <a:bodyPr vert="horz" wrap="square" lIns="91440" tIns="45720" rIns="91440" bIns="45720" anchor="ctr" anchorCtr="false">
            <a:normAutofit/>
          </a:bodyPr>
          <a:p>
            <a:pPr eaLnBrk="1" hangingPunct="1"/>
            <a:r>
              <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rPr>
              <a:t>本章大纲</a:t>
            </a:r>
            <a:endParaRPr lang="zh-CN" altLang="en-US" sz="2800" dirty="0">
              <a:solidFill>
                <a:schemeClr val="tx1"/>
              </a:solidFill>
              <a:effectLst>
                <a:outerShdw blurRad="38100" dist="19050" dir="2700000" algn="tl" rotWithShape="0">
                  <a:schemeClr val="dk1">
                    <a:alpha val="40000"/>
                  </a:schemeClr>
                </a:outerShdw>
              </a:effectLst>
              <a:latin typeface="微软雅黑" panose="020B0503020204020204" charset="-122"/>
              <a:ea typeface="微软雅黑" panose="020B0503020204020204" charset="-122"/>
            </a:endParaRPr>
          </a:p>
        </p:txBody>
      </p:sp>
      <p:sp>
        <p:nvSpPr>
          <p:cNvPr id="9" name="Rectangle 83"/>
          <p:cNvSpPr>
            <a:spLocks noChangeArrowheads="true"/>
          </p:cNvSpPr>
          <p:nvPr/>
        </p:nvSpPr>
        <p:spPr bwMode="auto">
          <a:xfrm>
            <a:off x="4131945" y="3928110"/>
            <a:ext cx="4276725" cy="2122805"/>
          </a:xfrm>
          <a:prstGeom prst="rect">
            <a:avLst/>
          </a:prstGeom>
          <a:noFill/>
          <a:ln w="9525" algn="ctr">
            <a:noFill/>
            <a:miter lim="800000"/>
          </a:ln>
          <a:effectLst/>
        </p:spPr>
        <p:txBody>
          <a:bodyPr wrap="square" anchor="ctr">
            <a:spAutoFit/>
          </a:bodyPr>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第一节  信用与信用管理概述</a:t>
            </a:r>
            <a:endParaRPr kumimoji="0" lang="en-US" altLang="zh-CN"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i="0" u="none" strike="noStrike" kern="1200" cap="none" spc="0" normalizeH="0" baseline="0" noProof="0" dirty="0">
                <a:ln>
                  <a:noFill/>
                </a:ln>
                <a:effectLst/>
                <a:uLnTx/>
                <a:uFillTx/>
                <a:latin typeface="微软雅黑" panose="020B0503020204020204" charset="-122"/>
                <a:ea typeface="微软雅黑" panose="020B0503020204020204" charset="-122"/>
                <a:cs typeface="微软雅黑" panose="020B0503020204020204" charset="-122"/>
              </a:rPr>
              <a:t>第二节  信用的经济学分析</a:t>
            </a: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fontAlgn="base">
              <a:lnSpc>
                <a:spcPct val="150000"/>
              </a:lnSpc>
              <a:spcBef>
                <a:spcPct val="0"/>
              </a:spcBef>
              <a:spcAft>
                <a:spcPct val="0"/>
              </a:spcAft>
              <a:buClrTx/>
              <a:buSzTx/>
              <a:buFontTx/>
              <a:buNone/>
              <a:defRPr/>
            </a:pPr>
            <a:r>
              <a:rPr kumimoji="0" lang="zh-CN" altLang="en-US" sz="2400" b="1" i="0" u="none" strike="noStrike" kern="1200" cap="none" spc="0" normalizeH="0" baseline="0" noProof="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uLnTx/>
                <a:uFillTx/>
                <a:latin typeface="微软雅黑" panose="020B0503020204020204" charset="-122"/>
                <a:ea typeface="微软雅黑" panose="020B0503020204020204" charset="-122"/>
                <a:cs typeface="微软雅黑" panose="020B0503020204020204" charset="-122"/>
              </a:rPr>
              <a:t>第三节  社会信用体系</a:t>
            </a: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
        <p:nvSpPr>
          <p:cNvPr id="10" name="Rectangle 84"/>
          <p:cNvSpPr>
            <a:spLocks noChangeArrowheads="true"/>
          </p:cNvSpPr>
          <p:nvPr/>
        </p:nvSpPr>
        <p:spPr bwMode="auto">
          <a:xfrm>
            <a:off x="2288540" y="1738154"/>
            <a:ext cx="601663" cy="1468755"/>
          </a:xfrm>
          <a:prstGeom prst="rect">
            <a:avLst/>
          </a:prstGeom>
          <a:noFill/>
          <a:ln w="9525" algn="ctr">
            <a:noFill/>
            <a:miter lim="800000"/>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tabLst>
                <a:tab pos="266700" algn="l"/>
              </a:tabLst>
              <a:defRPr/>
            </a:pPr>
            <a:r>
              <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rPr>
              <a:t>学习目标</a:t>
            </a:r>
            <a:endParaRPr kumimoji="0" lang="zh-CN" altLang="en-US" sz="2800"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latin typeface="微软雅黑" panose="020B0503020204020204" charset="-122"/>
              <a:ea typeface="微软雅黑" panose="020B0503020204020204" charset="-122"/>
              <a:cs typeface="+mn-cs"/>
            </a:endParaRPr>
          </a:p>
        </p:txBody>
      </p:sp>
      <p:sp>
        <p:nvSpPr>
          <p:cNvPr id="11" name="AutoShape 4"/>
          <p:cNvSpPr>
            <a:spLocks noChangeArrowheads="true"/>
          </p:cNvSpPr>
          <p:nvPr/>
        </p:nvSpPr>
        <p:spPr bwMode="blackWhite">
          <a:xfrm>
            <a:off x="3429000" y="1564005"/>
            <a:ext cx="5682615" cy="495300"/>
          </a:xfrm>
          <a:prstGeom prst="roundRect">
            <a:avLst>
              <a:gd name="adj" fmla="val 9106"/>
            </a:avLst>
          </a:prstGeom>
          <a:gradFill rotWithShape="true">
            <a:gsLst>
              <a:gs pos="0">
                <a:schemeClr val="accent2"/>
              </a:gs>
              <a:gs pos="100000">
                <a:schemeClr val="accent2">
                  <a:gamma/>
                  <a:tint val="69804"/>
                  <a:invGamma/>
                </a:schemeClr>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了解信用概念和信用发展历程</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7" name="AutoShape 5"/>
          <p:cNvSpPr>
            <a:spLocks noChangeArrowheads="true"/>
          </p:cNvSpPr>
          <p:nvPr/>
        </p:nvSpPr>
        <p:spPr bwMode="blackWhite">
          <a:xfrm>
            <a:off x="3429000" y="2152650"/>
            <a:ext cx="5682615" cy="640080"/>
          </a:xfrm>
          <a:prstGeom prst="roundRect">
            <a:avLst>
              <a:gd name="adj" fmla="val 9106"/>
            </a:avLst>
          </a:prstGeom>
          <a:gradFill rotWithShape="true">
            <a:gsLst>
              <a:gs pos="0">
                <a:srgbClr val="699D5F"/>
              </a:gs>
              <a:gs pos="100000">
                <a:srgbClr val="96BB8F"/>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rPr>
              <a:t>掌握信用分类形式，认识信用缺失的危害</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8" name="AutoShape 6"/>
          <p:cNvSpPr>
            <a:spLocks noChangeArrowheads="true"/>
          </p:cNvSpPr>
          <p:nvPr/>
        </p:nvSpPr>
        <p:spPr bwMode="blackWhite">
          <a:xfrm>
            <a:off x="3429000" y="2901950"/>
            <a:ext cx="5682615" cy="611505"/>
          </a:xfrm>
          <a:prstGeom prst="roundRect">
            <a:avLst>
              <a:gd name="adj" fmla="val 9106"/>
            </a:avLst>
          </a:prstGeom>
          <a:gradFill rotWithShape="true">
            <a:gsLst>
              <a:gs pos="0">
                <a:schemeClr val="hlink"/>
              </a:gs>
              <a:gs pos="100000">
                <a:schemeClr val="hlink">
                  <a:gamma/>
                  <a:tint val="69804"/>
                  <a:invGamma/>
                </a:schemeClr>
              </a:gs>
            </a:gsLst>
            <a:lin ang="5400000" scaled="true"/>
          </a:gradFill>
          <a:ln w="25400">
            <a:solidFill>
              <a:schemeClr val="bg1"/>
            </a:solidFill>
            <a:round/>
          </a:ln>
          <a:effectLst/>
        </p:spPr>
        <p:txBody>
          <a:bodyPr wrap="none" anchor="ctr"/>
          <a:p>
            <a:pPr marL="0" marR="0" lvl="0" indent="0" algn="l" defTabSz="914400" rtl="0" eaLnBrk="0" fontAlgn="base" latinLnBrk="0" hangingPunct="0">
              <a:lnSpc>
                <a:spcPct val="80000"/>
              </a:lnSpc>
              <a:spcBef>
                <a:spcPct val="20000"/>
              </a:spcBef>
              <a:spcAft>
                <a:spcPct val="0"/>
              </a:spcAft>
              <a:buClr>
                <a:schemeClr val="hlink"/>
              </a:buClr>
              <a:buSzTx/>
              <a:buFont typeface="Wingdings" panose="05000000000000000000" pitchFamily="2" charset="2"/>
              <a:buNone/>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rPr>
              <a:t>重点掌握社会信用体系的架构 </a:t>
            </a:r>
            <a:endParaRPr kumimoji="0" lang="zh-CN" altLang="en-US" sz="240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0" advClick="false" advTm="0"/>
    </mc:Choice>
    <mc:Fallback>
      <p:transition advClick="false"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1" y="0"/>
            <a:ext cx="12192636" cy="6858252"/>
            <a:chOff x="-636" y="-3810"/>
            <a:chExt cx="12192636" cy="6858252"/>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636" y="-381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第三节 社会信用体系</a:t>
            </a:r>
            <a:endParaRPr lang="zh-CN" altLang="en-US" sz="3200" dirty="0">
              <a:solidFill>
                <a:schemeClr val="bg1"/>
              </a:solidFill>
              <a:latin typeface="微软雅黑" panose="020B0503020204020204" charset="-122"/>
              <a:ea typeface="微软雅黑" panose="020B0503020204020204" charset="-122"/>
            </a:endParaRPr>
          </a:p>
        </p:txBody>
      </p:sp>
      <p:sp>
        <p:nvSpPr>
          <p:cNvPr id="63495" name="AutoShape 7"/>
          <p:cNvSpPr/>
          <p:nvPr/>
        </p:nvSpPr>
        <p:spPr>
          <a:xfrm>
            <a:off x="3743325" y="3703320"/>
            <a:ext cx="5094605" cy="550545"/>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Tx/>
            </a:pPr>
            <a:r>
              <a:rPr lang="en-US" altLang="zh-CN" sz="2400" b="1" dirty="0">
                <a:solidFill>
                  <a:schemeClr val="tx2"/>
                </a:solidFill>
                <a:latin typeface="微软雅黑" panose="020B0503020204020204" charset="-122"/>
                <a:ea typeface="微软雅黑" panose="020B0503020204020204" charset="-122"/>
                <a:cs typeface="微软雅黑" panose="020B0503020204020204" charset="-122"/>
              </a:rPr>
              <a:t>1.3.2  </a:t>
            </a:r>
            <a:r>
              <a:rPr lang="zh-CN" altLang="en-US" sz="2400" b="1" dirty="0">
                <a:latin typeface="微软雅黑" panose="020B0503020204020204" charset="-122"/>
                <a:ea typeface="微软雅黑" panose="020B0503020204020204" charset="-122"/>
                <a:cs typeface="微软雅黑" panose="020B0503020204020204" charset="-122"/>
              </a:rPr>
              <a:t>社会信用体系建设</a:t>
            </a:r>
            <a:endParaRPr lang="zh-CN" altLang="en-US" sz="2400" b="1" dirty="0">
              <a:solidFill>
                <a:schemeClr val="tx2"/>
              </a:solidFill>
              <a:latin typeface="微软雅黑" panose="020B0503020204020204" charset="-122"/>
              <a:ea typeface="微软雅黑" panose="020B0503020204020204" charset="-122"/>
              <a:cs typeface="微软雅黑" panose="020B0503020204020204" charset="-122"/>
            </a:endParaRPr>
          </a:p>
        </p:txBody>
      </p:sp>
      <p:sp>
        <p:nvSpPr>
          <p:cNvPr id="63496" name="AutoShape 8"/>
          <p:cNvSpPr/>
          <p:nvPr/>
        </p:nvSpPr>
        <p:spPr>
          <a:xfrm>
            <a:off x="3590925" y="2703195"/>
            <a:ext cx="5254625" cy="455295"/>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Tx/>
            </a:pPr>
            <a:r>
              <a:rPr lang="en-US" altLang="zh-CN" sz="2400" b="1" dirty="0">
                <a:solidFill>
                  <a:schemeClr val="tx2"/>
                </a:solidFill>
                <a:latin typeface="微软雅黑" panose="020B0503020204020204" charset="-122"/>
                <a:ea typeface="微软雅黑" panose="020B0503020204020204" charset="-122"/>
                <a:cs typeface="微软雅黑" panose="020B0503020204020204" charset="-122"/>
              </a:rPr>
              <a:t> 1.3.1  </a:t>
            </a:r>
            <a:r>
              <a:rPr lang="zh-CN" altLang="en-US" sz="2400" b="1" dirty="0">
                <a:latin typeface="微软雅黑" panose="020B0503020204020204" charset="-122"/>
                <a:ea typeface="微软雅黑" panose="020B0503020204020204" charset="-122"/>
                <a:cs typeface="微软雅黑" panose="020B0503020204020204" charset="-122"/>
              </a:rPr>
              <a:t>社会信用体系概述</a:t>
            </a:r>
            <a:endParaRPr lang="zh-CN" altLang="en-US" sz="2400" b="1" dirty="0">
              <a:solidFill>
                <a:schemeClr val="tx2"/>
              </a:solidFill>
              <a:latin typeface="微软雅黑" panose="020B0503020204020204" charset="-122"/>
              <a:ea typeface="微软雅黑" panose="020B0503020204020204" charset="-122"/>
              <a:cs typeface="微软雅黑" panose="020B0503020204020204" charset="-122"/>
            </a:endParaRPr>
          </a:p>
        </p:txBody>
      </p:sp>
      <p:grpSp>
        <p:nvGrpSpPr>
          <p:cNvPr id="63497" name="Group 9"/>
          <p:cNvGrpSpPr/>
          <p:nvPr/>
        </p:nvGrpSpPr>
        <p:grpSpPr>
          <a:xfrm rot="0">
            <a:off x="3346450" y="2717165"/>
            <a:ext cx="438785" cy="473710"/>
            <a:chOff x="2078" y="1484"/>
            <a:chExt cx="1859" cy="2008"/>
          </a:xfrm>
        </p:grpSpPr>
        <p:sp>
          <p:nvSpPr>
            <p:cNvPr id="63498" name="Oval 10"/>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2400" dirty="0">
                <a:latin typeface="微软雅黑" panose="020B0503020204020204" charset="-122"/>
                <a:ea typeface="微软雅黑" panose="020B0503020204020204" charset="-122"/>
              </a:endParaRPr>
            </a:p>
          </p:txBody>
        </p:sp>
        <p:sp>
          <p:nvSpPr>
            <p:cNvPr id="63499" name="Oval 11"/>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2400" dirty="0">
                <a:latin typeface="微软雅黑" panose="020B0503020204020204" charset="-122"/>
                <a:ea typeface="微软雅黑" panose="020B0503020204020204" charset="-122"/>
              </a:endParaRPr>
            </a:p>
          </p:txBody>
        </p:sp>
        <p:sp>
          <p:nvSpPr>
            <p:cNvPr id="404492" name="Oval 12"/>
            <p:cNvSpPr>
              <a:spLocks noChangeArrowheads="true"/>
            </p:cNvSpPr>
            <p:nvPr/>
          </p:nvSpPr>
          <p:spPr bwMode="gray">
            <a:xfrm>
              <a:off x="2253" y="1484"/>
              <a:ext cx="1684" cy="2007"/>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501" name="Oval 13"/>
            <p:cNvSpPr/>
            <p:nvPr/>
          </p:nvSpPr>
          <p:spPr>
            <a:xfrm>
              <a:off x="2254" y="1485"/>
              <a:ext cx="1683" cy="2007"/>
            </a:xfrm>
            <a:prstGeom prst="ellipse">
              <a:avLst/>
            </a:prstGeom>
            <a:gradFill rotWithShape="true">
              <a:gsLst>
                <a:gs pos="0">
                  <a:srgbClr val="000000"/>
                </a:gs>
                <a:gs pos="100000">
                  <a:srgbClr val="FFCC00"/>
                </a:gs>
              </a:gsLst>
              <a:lin ang="2700000" scaled="true"/>
              <a:tileRect/>
            </a:gradFill>
            <a:ln w="38100">
              <a:noFill/>
            </a:ln>
          </p:spPr>
          <p:txBody>
            <a:bodyPr wrap="none" anchor="ctr" anchorCtr="false">
              <a:spAutoFit/>
            </a:bodyPr>
            <a:p>
              <a:pPr>
                <a:lnSpc>
                  <a:spcPct val="80000"/>
                </a:lnSpc>
                <a:spcBef>
                  <a:spcPct val="20000"/>
                </a:spcBef>
                <a:buClr>
                  <a:schemeClr val="hlink"/>
                </a:buClr>
                <a:buFont typeface="Wingdings" panose="05000000000000000000" pitchFamily="2" charset="2"/>
              </a:pPr>
              <a:endParaRPr lang="zh-CN" altLang="en-US" sz="2400" dirty="0">
                <a:latin typeface="微软雅黑" panose="020B0503020204020204" charset="-122"/>
                <a:ea typeface="微软雅黑" panose="020B0503020204020204" charset="-122"/>
              </a:endParaRPr>
            </a:p>
          </p:txBody>
        </p:sp>
        <p:sp>
          <p:nvSpPr>
            <p:cNvPr id="404494" name="Oval 14"/>
            <p:cNvSpPr>
              <a:spLocks noChangeArrowheads="true"/>
            </p:cNvSpPr>
            <p:nvPr/>
          </p:nvSpPr>
          <p:spPr bwMode="gray">
            <a:xfrm>
              <a:off x="2334" y="1508"/>
              <a:ext cx="1097" cy="196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503" name="Oval 15"/>
            <p:cNvSpPr/>
            <p:nvPr/>
          </p:nvSpPr>
          <p:spPr>
            <a:xfrm>
              <a:off x="2337" y="1509"/>
              <a:ext cx="1096" cy="1958"/>
            </a:xfrm>
            <a:prstGeom prst="ellipse">
              <a:avLst/>
            </a:prstGeom>
            <a:gradFill rotWithShape="true">
              <a:gsLst>
                <a:gs pos="0">
                  <a:srgbClr val="FFCC00"/>
                </a:gs>
                <a:gs pos="100000">
                  <a:srgbClr val="7C6300"/>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2400" dirty="0">
                <a:latin typeface="微软雅黑" panose="020B0503020204020204" charset="-122"/>
                <a:ea typeface="微软雅黑" panose="020B0503020204020204" charset="-122"/>
              </a:endParaRPr>
            </a:p>
          </p:txBody>
        </p:sp>
      </p:grpSp>
      <p:grpSp>
        <p:nvGrpSpPr>
          <p:cNvPr id="63504" name="Group 16"/>
          <p:cNvGrpSpPr/>
          <p:nvPr/>
        </p:nvGrpSpPr>
        <p:grpSpPr>
          <a:xfrm rot="0">
            <a:off x="3384550" y="3804285"/>
            <a:ext cx="438785" cy="473710"/>
            <a:chOff x="2078" y="1484"/>
            <a:chExt cx="1859" cy="2008"/>
          </a:xfrm>
        </p:grpSpPr>
        <p:sp>
          <p:nvSpPr>
            <p:cNvPr id="63505" name="Oval 17"/>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2400" dirty="0">
                <a:latin typeface="微软雅黑" panose="020B0503020204020204" charset="-122"/>
                <a:ea typeface="微软雅黑" panose="020B0503020204020204" charset="-122"/>
              </a:endParaRPr>
            </a:p>
          </p:txBody>
        </p:sp>
        <p:sp>
          <p:nvSpPr>
            <p:cNvPr id="63506" name="Oval 18"/>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2400" dirty="0">
                <a:latin typeface="微软雅黑" panose="020B0503020204020204" charset="-122"/>
                <a:ea typeface="微软雅黑" panose="020B0503020204020204" charset="-122"/>
              </a:endParaRPr>
            </a:p>
          </p:txBody>
        </p:sp>
        <p:sp>
          <p:nvSpPr>
            <p:cNvPr id="404499" name="Oval 19"/>
            <p:cNvSpPr>
              <a:spLocks noChangeArrowheads="true"/>
            </p:cNvSpPr>
            <p:nvPr/>
          </p:nvSpPr>
          <p:spPr bwMode="gray">
            <a:xfrm>
              <a:off x="2253" y="1484"/>
              <a:ext cx="1684" cy="2007"/>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508" name="Oval 20"/>
            <p:cNvSpPr/>
            <p:nvPr/>
          </p:nvSpPr>
          <p:spPr>
            <a:xfrm>
              <a:off x="2254" y="1485"/>
              <a:ext cx="1683" cy="2007"/>
            </a:xfrm>
            <a:prstGeom prst="ellipse">
              <a:avLst/>
            </a:prstGeom>
            <a:gradFill rotWithShape="true">
              <a:gsLst>
                <a:gs pos="0">
                  <a:srgbClr val="000000"/>
                </a:gs>
                <a:gs pos="100000">
                  <a:srgbClr val="48BE67"/>
                </a:gs>
              </a:gsLst>
              <a:lin ang="2700000" scaled="true"/>
              <a:tileRect/>
            </a:gradFill>
            <a:ln w="38100">
              <a:noFill/>
            </a:ln>
          </p:spPr>
          <p:txBody>
            <a:bodyPr wrap="none" anchor="ctr" anchorCtr="false">
              <a:spAutoFit/>
            </a:bodyPr>
            <a:p>
              <a:pPr>
                <a:lnSpc>
                  <a:spcPct val="80000"/>
                </a:lnSpc>
                <a:spcBef>
                  <a:spcPct val="20000"/>
                </a:spcBef>
                <a:buClr>
                  <a:schemeClr val="hlink"/>
                </a:buClr>
                <a:buFont typeface="Wingdings" panose="05000000000000000000" pitchFamily="2" charset="2"/>
              </a:pPr>
              <a:endParaRPr lang="zh-CN" altLang="en-US" sz="2400" dirty="0">
                <a:latin typeface="微软雅黑" panose="020B0503020204020204" charset="-122"/>
                <a:ea typeface="微软雅黑" panose="020B0503020204020204" charset="-122"/>
              </a:endParaRPr>
            </a:p>
          </p:txBody>
        </p:sp>
        <p:sp>
          <p:nvSpPr>
            <p:cNvPr id="404501" name="Oval 21"/>
            <p:cNvSpPr>
              <a:spLocks noChangeArrowheads="true"/>
            </p:cNvSpPr>
            <p:nvPr/>
          </p:nvSpPr>
          <p:spPr bwMode="gray">
            <a:xfrm>
              <a:off x="2334" y="1508"/>
              <a:ext cx="1097" cy="196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63510" name="Oval 22"/>
            <p:cNvSpPr/>
            <p:nvPr/>
          </p:nvSpPr>
          <p:spPr>
            <a:xfrm>
              <a:off x="2337" y="1509"/>
              <a:ext cx="1096" cy="1958"/>
            </a:xfrm>
            <a:prstGeom prst="ellipse">
              <a:avLst/>
            </a:prstGeom>
            <a:gradFill rotWithShape="true">
              <a:gsLst>
                <a:gs pos="0">
                  <a:srgbClr val="48BE67"/>
                </a:gs>
                <a:gs pos="100000">
                  <a:srgbClr val="235C32"/>
                </a:gs>
              </a:gsLst>
              <a:lin ang="2700000" scaled="true"/>
              <a:tileRect/>
            </a:gradFill>
            <a:ln w="38100">
              <a:noFill/>
            </a:ln>
          </p:spPr>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2400" dirty="0">
                <a:latin typeface="微软雅黑" panose="020B0503020204020204" charset="-122"/>
                <a:ea typeface="微软雅黑" panose="020B0503020204020204" charset="-122"/>
              </a:endParaRPr>
            </a:p>
          </p:txBody>
        </p:sp>
      </p:grpSp>
      <p:grpSp>
        <p:nvGrpSpPr>
          <p:cNvPr id="11" name="组合 10"/>
          <p:cNvGrpSpPr/>
          <p:nvPr/>
        </p:nvGrpSpPr>
        <p:grpSpPr>
          <a:xfrm>
            <a:off x="3406775" y="4829810"/>
            <a:ext cx="5453380" cy="575147"/>
            <a:chOff x="5450" y="7645"/>
            <a:chExt cx="8588" cy="906"/>
          </a:xfrm>
        </p:grpSpPr>
        <p:sp>
          <p:nvSpPr>
            <p:cNvPr id="3" name="AutoShape 7"/>
            <p:cNvSpPr/>
            <p:nvPr/>
          </p:nvSpPr>
          <p:spPr>
            <a:xfrm>
              <a:off x="6015" y="7645"/>
              <a:ext cx="8023" cy="867"/>
            </a:xfrm>
            <a:prstGeom prst="roundRect">
              <a:avLst>
                <a:gd name="adj" fmla="val 50000"/>
              </a:avLst>
            </a:prstGeom>
            <a:noFill/>
            <a:ln w="28575" cap="flat" cmpd="sng">
              <a:solidFill>
                <a:schemeClr val="bg2"/>
              </a:solidFill>
              <a:prstDash val="solid"/>
              <a:round/>
              <a:headEnd type="none" w="med" len="med"/>
              <a:tailEnd type="none" w="med" len="med"/>
            </a:ln>
          </p:spPr>
          <p:txBody>
            <a:bodyPr wrap="none" anchor="ctr" anchorCtr="false"/>
            <a:p>
              <a:pPr eaLnBrk="0" hangingPunct="0">
                <a:buClrTx/>
                <a:buFontTx/>
              </a:pPr>
              <a:r>
                <a:rPr lang="en-US" altLang="zh-CN" sz="2400" b="1" dirty="0">
                  <a:solidFill>
                    <a:schemeClr val="tx2"/>
                  </a:solidFill>
                  <a:latin typeface="微软雅黑" panose="020B0503020204020204" charset="-122"/>
                  <a:ea typeface="微软雅黑" panose="020B0503020204020204" charset="-122"/>
                  <a:cs typeface="微软雅黑" panose="020B0503020204020204" charset="-122"/>
                </a:rPr>
                <a:t>1.3.3  </a:t>
              </a:r>
              <a:r>
                <a:rPr lang="zh-CN" altLang="en-US" sz="2400" b="1" dirty="0">
                  <a:latin typeface="微软雅黑" panose="020B0503020204020204" charset="-122"/>
                  <a:ea typeface="微软雅黑" panose="020B0503020204020204" charset="-122"/>
                  <a:cs typeface="微软雅黑" panose="020B0503020204020204" charset="-122"/>
                </a:rPr>
                <a:t>中国信用体系建设</a:t>
              </a:r>
              <a:endParaRPr lang="zh-CN" altLang="en-US" sz="2400" b="1" dirty="0">
                <a:solidFill>
                  <a:schemeClr val="tx2"/>
                </a:solidFill>
                <a:latin typeface="微软雅黑" panose="020B0503020204020204" charset="-122"/>
                <a:ea typeface="微软雅黑" panose="020B0503020204020204" charset="-122"/>
                <a:cs typeface="微软雅黑" panose="020B0503020204020204" charset="-122"/>
              </a:endParaRPr>
            </a:p>
          </p:txBody>
        </p:sp>
        <p:grpSp>
          <p:nvGrpSpPr>
            <p:cNvPr id="4" name="Group 16"/>
            <p:cNvGrpSpPr/>
            <p:nvPr/>
          </p:nvGrpSpPr>
          <p:grpSpPr>
            <a:xfrm rot="0">
              <a:off x="5450" y="7804"/>
              <a:ext cx="691" cy="747"/>
              <a:chOff x="2078" y="1484"/>
              <a:chExt cx="1859" cy="2010"/>
            </a:xfrm>
          </p:grpSpPr>
          <p:sp>
            <p:nvSpPr>
              <p:cNvPr id="5" name="Oval 17"/>
              <p:cNvSpPr/>
              <p:nvPr/>
            </p:nvSpPr>
            <p:spPr>
              <a:xfrm>
                <a:off x="2078" y="1680"/>
                <a:ext cx="1615" cy="1615"/>
              </a:xfrm>
              <a:prstGeom prst="ellipse">
                <a:avLst/>
              </a:prstGeom>
              <a:gradFill rotWithShape="true">
                <a:gsLst>
                  <a:gs pos="0">
                    <a:srgbClr val="767676"/>
                  </a:gs>
                  <a:gs pos="50000">
                    <a:srgbClr val="FFFFFF"/>
                  </a:gs>
                  <a:gs pos="100000">
                    <a:srgbClr val="767676"/>
                  </a:gs>
                </a:gsLst>
                <a:lin ang="5400000" scaled="true"/>
                <a:tileRect/>
              </a:gradFill>
              <a:ln w="57150">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2400" dirty="0">
                  <a:latin typeface="微软雅黑" panose="020B0503020204020204" charset="-122"/>
                  <a:ea typeface="微软雅黑" panose="020B0503020204020204" charset="-122"/>
                </a:endParaRPr>
              </a:p>
            </p:txBody>
          </p:sp>
          <p:sp>
            <p:nvSpPr>
              <p:cNvPr id="6" name="Oval 18"/>
              <p:cNvSpPr/>
              <p:nvPr/>
            </p:nvSpPr>
            <p:spPr>
              <a:xfrm>
                <a:off x="2170" y="1771"/>
                <a:ext cx="1430" cy="1430"/>
              </a:xfrm>
              <a:prstGeom prst="ellipse">
                <a:avLst/>
              </a:prstGeom>
              <a:gradFill rotWithShape="true">
                <a:gsLst>
                  <a:gs pos="0">
                    <a:srgbClr val="A2A2A2"/>
                  </a:gs>
                  <a:gs pos="50000">
                    <a:srgbClr val="FFFFFF"/>
                  </a:gs>
                  <a:gs pos="100000">
                    <a:srgbClr val="A2A2A2"/>
                  </a:gs>
                </a:gsLst>
                <a:lin ang="0" scaled="true"/>
                <a:tileRect/>
              </a:gradFill>
              <a:ln w="9525">
                <a:noFill/>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2400" dirty="0">
                  <a:latin typeface="微软雅黑" panose="020B0503020204020204" charset="-122"/>
                  <a:ea typeface="微软雅黑" panose="020B0503020204020204" charset="-122"/>
                </a:endParaRPr>
              </a:p>
            </p:txBody>
          </p:sp>
          <p:sp>
            <p:nvSpPr>
              <p:cNvPr id="7" name="Oval 19"/>
              <p:cNvSpPr>
                <a:spLocks noChangeArrowheads="true"/>
              </p:cNvSpPr>
              <p:nvPr/>
            </p:nvSpPr>
            <p:spPr bwMode="gray">
              <a:xfrm>
                <a:off x="2253" y="1484"/>
                <a:ext cx="1684" cy="2007"/>
              </a:xfrm>
              <a:prstGeom prst="ellipse">
                <a:avLst/>
              </a:prstGeom>
              <a:gradFill rotWithShape="true">
                <a:gsLst>
                  <a:gs pos="0">
                    <a:schemeClr val="hlink">
                      <a:gamma/>
                      <a:tint val="0"/>
                      <a:invGamma/>
                    </a:schemeClr>
                  </a:gs>
                  <a:gs pos="50000">
                    <a:schemeClr val="hlink"/>
                  </a:gs>
                  <a:gs pos="100000">
                    <a:schemeClr val="hlink">
                      <a:gamma/>
                      <a:tint val="0"/>
                      <a:invGamma/>
                    </a:schemeClr>
                  </a:gs>
                </a:gsLst>
                <a:lin ang="2700000" scaled="true"/>
              </a:gradFill>
              <a:ln>
                <a:noFill/>
              </a:ln>
              <a:effectLst/>
            </p:spPr>
            <p:txBody>
              <a:bodyPr wrap="none"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8" name="Oval 20"/>
              <p:cNvSpPr/>
              <p:nvPr/>
            </p:nvSpPr>
            <p:spPr>
              <a:xfrm>
                <a:off x="2254" y="1485"/>
                <a:ext cx="1683" cy="2007"/>
              </a:xfrm>
              <a:prstGeom prst="ellipse">
                <a:avLst/>
              </a:prstGeom>
            </p:spPr>
            <p:style>
              <a:lnRef idx="3">
                <a:schemeClr val="lt1"/>
              </a:lnRef>
              <a:fillRef idx="1">
                <a:schemeClr val="accent5"/>
              </a:fillRef>
              <a:effectRef idx="1">
                <a:schemeClr val="accent5"/>
              </a:effectRef>
              <a:fontRef idx="minor">
                <a:schemeClr val="lt1"/>
              </a:fontRef>
            </p:style>
            <p:txBody>
              <a:bodyPr wrap="none" anchor="ctr" anchorCtr="false">
                <a:spAutoFit/>
              </a:bodyPr>
              <a:p>
                <a:pPr>
                  <a:lnSpc>
                    <a:spcPct val="80000"/>
                  </a:lnSpc>
                  <a:spcBef>
                    <a:spcPct val="20000"/>
                  </a:spcBef>
                  <a:buClr>
                    <a:schemeClr val="hlink"/>
                  </a:buClr>
                  <a:buFont typeface="Wingdings" panose="05000000000000000000" pitchFamily="2" charset="2"/>
                </a:pPr>
                <a:endParaRPr lang="zh-CN" altLang="en-US" sz="2400" dirty="0">
                  <a:latin typeface="微软雅黑" panose="020B0503020204020204" charset="-122"/>
                  <a:ea typeface="微软雅黑" panose="020B0503020204020204" charset="-122"/>
                </a:endParaRPr>
              </a:p>
            </p:txBody>
          </p:sp>
          <p:sp>
            <p:nvSpPr>
              <p:cNvPr id="9" name="Oval 21"/>
              <p:cNvSpPr>
                <a:spLocks noChangeArrowheads="true"/>
              </p:cNvSpPr>
              <p:nvPr/>
            </p:nvSpPr>
            <p:spPr bwMode="gray">
              <a:xfrm>
                <a:off x="2334" y="1508"/>
                <a:ext cx="1097" cy="1960"/>
              </a:xfrm>
              <a:prstGeom prst="ellipse">
                <a:avLst/>
              </a:prstGeom>
              <a:gradFill rotWithShape="true">
                <a:gsLst>
                  <a:gs pos="0">
                    <a:schemeClr val="hlink">
                      <a:gamma/>
                      <a:shade val="54118"/>
                      <a:invGamma/>
                    </a:schemeClr>
                  </a:gs>
                  <a:gs pos="50000">
                    <a:schemeClr val="hlink"/>
                  </a:gs>
                  <a:gs pos="100000">
                    <a:schemeClr val="hlink">
                      <a:gamma/>
                      <a:shade val="54118"/>
                      <a:invGamma/>
                    </a:schemeClr>
                  </a:gs>
                </a:gsLst>
                <a:lin ang="18900000" scaled="true"/>
              </a:gradFill>
              <a:ln>
                <a:noFill/>
              </a:ln>
              <a:effectLst/>
            </p:spPr>
            <p:txBody>
              <a:bodyPr anchor="ctr">
                <a:spAutoFit/>
              </a:bodyPr>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400" b="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sp>
            <p:nvSpPr>
              <p:cNvPr id="10" name="Oval 22"/>
              <p:cNvSpPr/>
              <p:nvPr/>
            </p:nvSpPr>
            <p:spPr>
              <a:xfrm>
                <a:off x="2254" y="1536"/>
                <a:ext cx="1096" cy="1958"/>
              </a:xfrm>
              <a:prstGeom prst="ellipse">
                <a:avLst/>
              </a:prstGeom>
            </p:spPr>
            <p:style>
              <a:lnRef idx="3">
                <a:schemeClr val="lt1"/>
              </a:lnRef>
              <a:fillRef idx="1">
                <a:schemeClr val="accent5"/>
              </a:fillRef>
              <a:effectRef idx="1">
                <a:schemeClr val="accent5"/>
              </a:effectRef>
              <a:fontRef idx="minor">
                <a:schemeClr val="lt1"/>
              </a:fontRef>
            </p:style>
            <p:txBody>
              <a:bodyPr anchor="ctr" anchorCtr="false">
                <a:spAutoFit/>
              </a:bodyPr>
              <a:p>
                <a:pPr>
                  <a:lnSpc>
                    <a:spcPct val="80000"/>
                  </a:lnSpc>
                  <a:spcBef>
                    <a:spcPct val="20000"/>
                  </a:spcBef>
                  <a:buClr>
                    <a:schemeClr val="hlink"/>
                  </a:buClr>
                  <a:buFont typeface="Wingdings" panose="05000000000000000000" pitchFamily="2" charset="2"/>
                </a:pPr>
                <a:endParaRPr lang="zh-CN" altLang="en-US" sz="2400" dirty="0">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2"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rPr>
              <a:t>一、社会信用体系概述</a:t>
            </a:r>
            <a:endParaRPr lang="zh-CN" altLang="en-US" sz="3200" dirty="0">
              <a:solidFill>
                <a:schemeClr val="bg1"/>
              </a:solidFill>
              <a:latin typeface="微软雅黑" panose="020B0503020204020204" charset="-122"/>
              <a:ea typeface="微软雅黑" panose="020B0503020204020204" charset="-122"/>
            </a:endParaRPr>
          </a:p>
        </p:txBody>
      </p:sp>
      <p:grpSp>
        <p:nvGrpSpPr>
          <p:cNvPr id="16" name="组合 15"/>
          <p:cNvGrpSpPr/>
          <p:nvPr/>
        </p:nvGrpSpPr>
        <p:grpSpPr>
          <a:xfrm>
            <a:off x="1192530" y="1850390"/>
            <a:ext cx="10042525" cy="3747770"/>
            <a:chOff x="1878" y="2914"/>
            <a:chExt cx="15815" cy="5902"/>
          </a:xfrm>
        </p:grpSpPr>
        <p:sp>
          <p:nvSpPr>
            <p:cNvPr id="6" name="Rectangle 3"/>
            <p:cNvSpPr/>
            <p:nvPr/>
          </p:nvSpPr>
          <p:spPr>
            <a:xfrm>
              <a:off x="1878" y="2914"/>
              <a:ext cx="6239" cy="542"/>
            </a:xfrm>
            <a:prstGeom prst="rect">
              <a:avLst/>
            </a:prstGeom>
            <a:solidFill>
              <a:srgbClr val="969696"/>
            </a:solidFill>
            <a:ln w="6350">
              <a:noFill/>
            </a:ln>
            <a:effectLst>
              <a:outerShdw dist="35921" dir="2699999" algn="ctr" rotWithShape="0">
                <a:srgbClr val="9999FF"/>
              </a:outerShdw>
            </a:effectLst>
          </p:spPr>
          <p:txBody>
            <a:bodyPr wrap="square" lIns="0" tIns="0" rIns="0" bIns="0" anchor="ctr" anchorCtr="false">
              <a:spAutoFit/>
            </a:bodyPr>
            <a:p>
              <a:pPr algn="ctr">
                <a:lnSpc>
                  <a:spcPct val="80000"/>
                </a:lnSpc>
                <a:spcBef>
                  <a:spcPct val="20000"/>
                </a:spcBef>
                <a:buClr>
                  <a:srgbClr val="9999FF"/>
                </a:buClr>
                <a:buFont typeface="Wingdings" panose="05000000000000000000" pitchFamily="2" charset="2"/>
              </a:pPr>
              <a:r>
                <a:rPr lang="zh-CN" altLang="en-US" sz="2800" dirty="0">
                  <a:latin typeface="微软雅黑" panose="020B0503020204020204" charset="-122"/>
                  <a:ea typeface="微软雅黑" panose="020B0503020204020204" charset="-122"/>
                </a:rPr>
                <a:t>社会信用体系</a:t>
              </a:r>
              <a:endParaRPr lang="zh-CN" altLang="en-US" sz="2800" dirty="0">
                <a:latin typeface="微软雅黑" panose="020B0503020204020204" charset="-122"/>
                <a:ea typeface="微软雅黑" panose="020B0503020204020204" charset="-122"/>
              </a:endParaRPr>
            </a:p>
          </p:txBody>
        </p:sp>
        <p:sp>
          <p:nvSpPr>
            <p:cNvPr id="8" name="Rectangle 7"/>
            <p:cNvSpPr/>
            <p:nvPr/>
          </p:nvSpPr>
          <p:spPr>
            <a:xfrm>
              <a:off x="11795" y="2914"/>
              <a:ext cx="5898" cy="542"/>
            </a:xfrm>
            <a:prstGeom prst="rect">
              <a:avLst/>
            </a:prstGeom>
            <a:solidFill>
              <a:srgbClr val="969696"/>
            </a:solidFill>
            <a:ln w="6350">
              <a:noFill/>
            </a:ln>
            <a:effectLst>
              <a:outerShdw dist="35921" dir="2699999" algn="ctr" rotWithShape="0">
                <a:srgbClr val="9999FF"/>
              </a:outerShdw>
            </a:effectLst>
          </p:spPr>
          <p:txBody>
            <a:bodyPr lIns="0" tIns="0" rIns="0" bIns="0" anchor="ctr" anchorCtr="false">
              <a:spAutoFit/>
            </a:bodyPr>
            <a:p>
              <a:pPr algn="ctr">
                <a:lnSpc>
                  <a:spcPct val="80000"/>
                </a:lnSpc>
                <a:spcBef>
                  <a:spcPct val="20000"/>
                </a:spcBef>
                <a:buClr>
                  <a:srgbClr val="9999FF"/>
                </a:buClr>
                <a:buFont typeface="Wingdings" panose="05000000000000000000" pitchFamily="2" charset="2"/>
              </a:pPr>
              <a:r>
                <a:rPr lang="zh-CN" altLang="en-US" sz="2800" dirty="0">
                  <a:latin typeface="微软雅黑" panose="020B0503020204020204" charset="-122"/>
                  <a:ea typeface="微软雅黑" panose="020B0503020204020204" charset="-122"/>
                </a:rPr>
                <a:t>征信国家</a:t>
              </a:r>
              <a:endParaRPr lang="zh-CN" altLang="en-US" sz="2800" dirty="0">
                <a:latin typeface="微软雅黑" panose="020B0503020204020204" charset="-122"/>
                <a:ea typeface="微软雅黑" panose="020B0503020204020204" charset="-122"/>
              </a:endParaRPr>
            </a:p>
          </p:txBody>
        </p:sp>
        <p:sp>
          <p:nvSpPr>
            <p:cNvPr id="10" name="AutoShape 11"/>
            <p:cNvSpPr/>
            <p:nvPr/>
          </p:nvSpPr>
          <p:spPr>
            <a:xfrm>
              <a:off x="9081" y="6765"/>
              <a:ext cx="2827" cy="929"/>
            </a:xfrm>
            <a:prstGeom prst="homePlate">
              <a:avLst>
                <a:gd name="adj" fmla="val 12991"/>
              </a:avLst>
            </a:prstGeom>
            <a:solidFill>
              <a:srgbClr val="969696"/>
            </a:solidFill>
            <a:ln w="6350">
              <a:noFill/>
            </a:ln>
            <a:effectLst>
              <a:outerShdw dist="35921" dir="2699999" algn="ctr" rotWithShape="0">
                <a:srgbClr val="9999FF"/>
              </a:outerShdw>
            </a:effectLst>
          </p:spPr>
          <p:txBody>
            <a:bodyPr lIns="0" tIns="0" rIns="0" bIns="0" anchor="ctr" anchorCtr="false">
              <a:spAutoFit/>
            </a:bodyPr>
            <a:p>
              <a:pPr>
                <a:lnSpc>
                  <a:spcPct val="80000"/>
                </a:lnSpc>
                <a:spcBef>
                  <a:spcPct val="20000"/>
                </a:spcBef>
                <a:buClr>
                  <a:srgbClr val="9999FF"/>
                </a:buClr>
                <a:buFont typeface="Wingdings" panose="05000000000000000000" pitchFamily="2" charset="2"/>
              </a:pPr>
              <a:r>
                <a:rPr lang="zh-CN" altLang="en-US" sz="2400" b="1" dirty="0">
                  <a:latin typeface="微软雅黑" panose="020B0503020204020204" charset="-122"/>
                  <a:ea typeface="微软雅黑" panose="020B0503020204020204" charset="-122"/>
                </a:rPr>
                <a:t>什么样才算征信国家？</a:t>
              </a:r>
              <a:endParaRPr lang="zh-CN" altLang="en-US" sz="2400" b="1" dirty="0">
                <a:latin typeface="微软雅黑" panose="020B0503020204020204" charset="-122"/>
                <a:ea typeface="微软雅黑" panose="020B0503020204020204" charset="-122"/>
              </a:endParaRPr>
            </a:p>
          </p:txBody>
        </p:sp>
        <p:sp>
          <p:nvSpPr>
            <p:cNvPr id="11" name="AutoShape 13"/>
            <p:cNvSpPr/>
            <p:nvPr/>
          </p:nvSpPr>
          <p:spPr>
            <a:xfrm flipH="true">
              <a:off x="8117" y="4458"/>
              <a:ext cx="2827" cy="929"/>
            </a:xfrm>
            <a:prstGeom prst="homePlate">
              <a:avLst>
                <a:gd name="adj" fmla="val 12991"/>
              </a:avLst>
            </a:prstGeom>
            <a:solidFill>
              <a:srgbClr val="969696"/>
            </a:solidFill>
            <a:ln w="6350">
              <a:noFill/>
            </a:ln>
            <a:effectLst>
              <a:outerShdw dist="35921" dir="2699999" algn="ctr" rotWithShape="0">
                <a:srgbClr val="9999FF"/>
              </a:outerShdw>
            </a:effectLst>
          </p:spPr>
          <p:txBody>
            <a:bodyPr lIns="0" tIns="0" rIns="0" bIns="0" anchor="ctr" anchorCtr="false">
              <a:spAutoFit/>
            </a:bodyPr>
            <a:p>
              <a:pPr>
                <a:lnSpc>
                  <a:spcPct val="80000"/>
                </a:lnSpc>
                <a:spcBef>
                  <a:spcPct val="20000"/>
                </a:spcBef>
                <a:buClr>
                  <a:srgbClr val="9999FF"/>
                </a:buClr>
                <a:buFont typeface="Wingdings" panose="05000000000000000000" pitchFamily="2" charset="2"/>
              </a:pPr>
              <a:r>
                <a:rPr lang="zh-CN" altLang="en-US" sz="2400" b="1" dirty="0">
                  <a:latin typeface="微软雅黑" panose="020B0503020204020204" charset="-122"/>
                  <a:ea typeface="微软雅黑" panose="020B0503020204020204" charset="-122"/>
                </a:rPr>
                <a:t>什么是社会信用体系？</a:t>
              </a:r>
              <a:endParaRPr lang="zh-CN" altLang="en-US" sz="2400" b="1" dirty="0">
                <a:latin typeface="微软雅黑" panose="020B0503020204020204" charset="-122"/>
                <a:ea typeface="微软雅黑" panose="020B0503020204020204" charset="-122"/>
              </a:endParaRPr>
            </a:p>
          </p:txBody>
        </p:sp>
        <p:sp>
          <p:nvSpPr>
            <p:cNvPr id="13" name="TextBox 20"/>
            <p:cNvSpPr txBox="true"/>
            <p:nvPr/>
          </p:nvSpPr>
          <p:spPr>
            <a:xfrm>
              <a:off x="1878" y="3673"/>
              <a:ext cx="6010" cy="4021"/>
            </a:xfrm>
            <a:prstGeom prst="rect">
              <a:avLst/>
            </a:prstGeom>
            <a:noFill/>
            <a:ln w="9525">
              <a:noFill/>
            </a:ln>
          </p:spPr>
          <p:txBody>
            <a:bodyPr anchor="t" anchorCtr="false">
              <a:spAutoFit/>
            </a:bodyPr>
            <a:p>
              <a:pPr algn="just" fontAlgn="auto">
                <a:lnSpc>
                  <a:spcPct val="100000"/>
                </a:lnSpc>
                <a:spcBef>
                  <a:spcPts val="0"/>
                </a:spcBef>
                <a:buClr>
                  <a:srgbClr val="9999FF"/>
                </a:buClr>
                <a:buFont typeface="Wingdings" panose="05000000000000000000" pitchFamily="2" charset="2"/>
              </a:pPr>
              <a:r>
                <a:rPr lang="zh-CN" altLang="en-US" sz="2000" dirty="0">
                  <a:latin typeface="微软雅黑" panose="020B0503020204020204" charset="-122"/>
                  <a:ea typeface="微软雅黑" panose="020B0503020204020204" charset="-122"/>
                </a:rPr>
                <a:t>社会信用体系是一种保证经济良性运行的社会机制。它以有关的信用法律法规为依据，以信用专业机构为主体，以合法有效的信用信息为基础，以解决市场参与者的信息不对称为目的，使守信者受到鼓励，失信者付出代价，保证市场经济的公平和效率。</a:t>
              </a:r>
              <a:endParaRPr lang="zh-CN" altLang="en-US" sz="2000" dirty="0">
                <a:latin typeface="微软雅黑" panose="020B0503020204020204" charset="-122"/>
                <a:ea typeface="微软雅黑" panose="020B0503020204020204" charset="-122"/>
              </a:endParaRPr>
            </a:p>
          </p:txBody>
        </p:sp>
        <p:sp>
          <p:nvSpPr>
            <p:cNvPr id="15" name="TextBox 21"/>
            <p:cNvSpPr txBox="true"/>
            <p:nvPr/>
          </p:nvSpPr>
          <p:spPr>
            <a:xfrm>
              <a:off x="12333" y="3825"/>
              <a:ext cx="5330" cy="4991"/>
            </a:xfrm>
            <a:prstGeom prst="rect">
              <a:avLst/>
            </a:prstGeom>
            <a:noFill/>
            <a:ln w="9525">
              <a:noFill/>
            </a:ln>
          </p:spPr>
          <p:txBody>
            <a:bodyPr anchor="t" anchorCtr="false">
              <a:spAutoFit/>
            </a:bodyPr>
            <a:p>
              <a:pPr algn="just" fontAlgn="auto">
                <a:lnSpc>
                  <a:spcPct val="100000"/>
                </a:lnSpc>
                <a:spcBef>
                  <a:spcPts val="0"/>
                </a:spcBef>
                <a:buClr>
                  <a:srgbClr val="9999FF"/>
                </a:buClr>
                <a:buFont typeface="Wingdings" panose="05000000000000000000" pitchFamily="2" charset="2"/>
              </a:pPr>
              <a:r>
                <a:rPr lang="zh-CN" altLang="en-US" sz="2000" dirty="0">
                  <a:latin typeface="微软雅黑" panose="020B0503020204020204" charset="-122"/>
                  <a:ea typeface="微软雅黑" panose="020B0503020204020204" charset="-122"/>
                </a:rPr>
                <a:t>一个国家的社会信用体系比较健全，公正、权威的信用产品和信用服务已在全国普及，信用交易已成为其市场经济的主要交易手段。信用管理行业的产品和服务深入到社会的方方面面，企业和个人的信用意识强烈，注重维护信用，有着明确的信用市场需求。</a:t>
              </a:r>
              <a:endParaRPr lang="zh-CN" altLang="en-US" sz="2000" dirty="0">
                <a:latin typeface="微软雅黑" panose="020B0503020204020204" charset="-122"/>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一、社会信用体系概述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4" name="组合 3"/>
          <p:cNvGrpSpPr/>
          <p:nvPr/>
        </p:nvGrpSpPr>
        <p:grpSpPr>
          <a:xfrm>
            <a:off x="1828165" y="1124585"/>
            <a:ext cx="8535670" cy="5023485"/>
            <a:chOff x="2518" y="2088"/>
            <a:chExt cx="13442" cy="7911"/>
          </a:xfrm>
        </p:grpSpPr>
        <p:sp>
          <p:nvSpPr>
            <p:cNvPr id="8" name="Rectangle 2"/>
            <p:cNvSpPr txBox="true">
              <a:spLocks noChangeArrowheads="true"/>
            </p:cNvSpPr>
            <p:nvPr/>
          </p:nvSpPr>
          <p:spPr bwMode="white">
            <a:xfrm>
              <a:off x="2518" y="2088"/>
              <a:ext cx="13443" cy="1145"/>
            </a:xfrm>
            <a:prstGeom prst="rect">
              <a:avLst/>
            </a:prstGeom>
            <a:noFill/>
            <a:ln>
              <a:noFill/>
            </a:ln>
            <a:effectLst/>
          </p:spPr>
          <p:txBody>
            <a:bodyPr anchor="ctr"/>
            <a:lstStyle>
              <a:lvl1pPr algn="l" rtl="0" eaLnBrk="0" fontAlgn="base" hangingPunct="0">
                <a:spcBef>
                  <a:spcPct val="0"/>
                </a:spcBef>
                <a:spcAft>
                  <a:spcPct val="0"/>
                </a:spcAft>
                <a:defRPr sz="3600" b="1">
                  <a:solidFill>
                    <a:schemeClr val="bg1"/>
                  </a:solidFill>
                  <a:latin typeface="+mj-lt"/>
                  <a:ea typeface="+mj-ea"/>
                  <a:cs typeface="+mj-cs"/>
                </a:defRPr>
              </a:lvl1pPr>
              <a:lvl2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chemeClr val="bg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chemeClr val="bg1"/>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80000"/>
                </a:lnSpc>
                <a:spcBef>
                  <a:spcPct val="0"/>
                </a:spcBef>
                <a:spcAft>
                  <a:spcPct val="0"/>
                </a:spcAft>
                <a:buClr>
                  <a:schemeClr val="hlink"/>
                </a:buClr>
                <a:buSzTx/>
                <a:buFont typeface="Wingdings" panose="05000000000000000000" pitchFamily="2" charset="2"/>
                <a:buNone/>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rPr>
                <a:t>（一）社会信用体系的功能</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charset="-122"/>
                <a:ea typeface="微软雅黑" panose="020B0503020204020204" charset="-122"/>
                <a:cs typeface="+mj-cs"/>
              </a:endParaRPr>
            </a:p>
          </p:txBody>
        </p:sp>
        <p:grpSp>
          <p:nvGrpSpPr>
            <p:cNvPr id="2" name="Group 3"/>
            <p:cNvGrpSpPr/>
            <p:nvPr/>
          </p:nvGrpSpPr>
          <p:grpSpPr>
            <a:xfrm>
              <a:off x="4650" y="3213"/>
              <a:ext cx="9295" cy="6787"/>
              <a:chOff x="1176" y="1296"/>
              <a:chExt cx="3432" cy="2715"/>
            </a:xfrm>
          </p:grpSpPr>
          <p:sp>
            <p:nvSpPr>
              <p:cNvPr id="66568" name="Freeform 4"/>
              <p:cNvSpPr/>
              <p:nvPr/>
            </p:nvSpPr>
            <p:spPr>
              <a:xfrm rot="-794496">
                <a:off x="2989" y="1859"/>
                <a:ext cx="725" cy="2089"/>
              </a:xfrm>
              <a:custGeom>
                <a:avLst/>
                <a:gdLst/>
                <a:ahLst/>
                <a:cxnLst>
                  <a:cxn ang="0">
                    <a:pos x="0" y="0"/>
                  </a:cxn>
                  <a:cxn ang="0">
                    <a:pos x="270" y="79"/>
                  </a:cxn>
                  <a:cxn ang="0">
                    <a:pos x="553" y="182"/>
                  </a:cxn>
                  <a:cxn ang="0">
                    <a:pos x="828" y="305"/>
                  </a:cxn>
                  <a:cxn ang="0">
                    <a:pos x="1105" y="457"/>
                  </a:cxn>
                  <a:cxn ang="0">
                    <a:pos x="1366" y="626"/>
                  </a:cxn>
                  <a:cxn ang="0">
                    <a:pos x="1627" y="831"/>
                  </a:cxn>
                  <a:cxn ang="0">
                    <a:pos x="1885" y="1047"/>
                  </a:cxn>
                  <a:cxn ang="0">
                    <a:pos x="2126" y="1289"/>
                  </a:cxn>
                  <a:cxn ang="0">
                    <a:pos x="2355" y="1563"/>
                  </a:cxn>
                  <a:cxn ang="0">
                    <a:pos x="2581" y="1839"/>
                  </a:cxn>
                  <a:cxn ang="0">
                    <a:pos x="2781" y="2143"/>
                  </a:cxn>
                  <a:cxn ang="0">
                    <a:pos x="2966" y="2477"/>
                  </a:cxn>
                  <a:cxn ang="0">
                    <a:pos x="3133" y="2818"/>
                  </a:cxn>
                  <a:cxn ang="0">
                    <a:pos x="3286" y="3185"/>
                  </a:cxn>
                  <a:cxn ang="0">
                    <a:pos x="3403" y="3566"/>
                  </a:cxn>
                  <a:cxn ang="0">
                    <a:pos x="3503" y="3962"/>
                  </a:cxn>
                  <a:cxn ang="0">
                    <a:pos x="3581" y="4379"/>
                  </a:cxn>
                  <a:cxn ang="0">
                    <a:pos x="3627" y="4813"/>
                  </a:cxn>
                  <a:cxn ang="0">
                    <a:pos x="3649" y="5265"/>
                  </a:cxn>
                  <a:cxn ang="0">
                    <a:pos x="3628" y="5726"/>
                  </a:cxn>
                  <a:cxn ang="0">
                    <a:pos x="3587" y="6144"/>
                  </a:cxn>
                  <a:cxn ang="0">
                    <a:pos x="3516" y="6566"/>
                  </a:cxn>
                  <a:cxn ang="0">
                    <a:pos x="3422" y="6969"/>
                  </a:cxn>
                  <a:cxn ang="0">
                    <a:pos x="3298" y="7343"/>
                  </a:cxn>
                  <a:cxn ang="0">
                    <a:pos x="3168" y="7707"/>
                  </a:cxn>
                  <a:cxn ang="0">
                    <a:pos x="3005" y="8039"/>
                  </a:cxn>
                  <a:cxn ang="0">
                    <a:pos x="2823" y="8363"/>
                  </a:cxn>
                  <a:cxn ang="0">
                    <a:pos x="2634" y="8682"/>
                  </a:cxn>
                  <a:cxn ang="0">
                    <a:pos x="2416" y="8957"/>
                  </a:cxn>
                  <a:cxn ang="0">
                    <a:pos x="2186" y="9209"/>
                  </a:cxn>
                  <a:cxn ang="0">
                    <a:pos x="1946" y="9459"/>
                  </a:cxn>
                  <a:cxn ang="0">
                    <a:pos x="1691" y="9672"/>
                  </a:cxn>
                  <a:cxn ang="0">
                    <a:pos x="1432" y="9874"/>
                  </a:cxn>
                  <a:cxn ang="0">
                    <a:pos x="1156" y="10054"/>
                  </a:cxn>
                  <a:cxn ang="0">
                    <a:pos x="879" y="10207"/>
                  </a:cxn>
                  <a:cxn ang="0">
                    <a:pos x="586" y="10337"/>
                  </a:cxn>
                  <a:cxn ang="0">
                    <a:pos x="293" y="10448"/>
                  </a:cxn>
                  <a:cxn ang="0">
                    <a:pos x="0" y="10533"/>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rgbClr val="FFFFFF"/>
                  </a:gs>
                  <a:gs pos="100000">
                    <a:srgbClr val="447EC4"/>
                  </a:gs>
                </a:gsLst>
                <a:lin ang="0" scaled="true"/>
                <a:tileRect/>
              </a:gradFill>
              <a:ln w="6350">
                <a:noFill/>
              </a:ln>
            </p:spPr>
            <p:txBody>
              <a:bodyPr/>
              <a:p>
                <a:endParaRPr lang="zh-CN" altLang="en-US" sz="2400">
                  <a:latin typeface="微软雅黑" panose="020B0503020204020204" charset="-122"/>
                  <a:ea typeface="微软雅黑" panose="020B0503020204020204" charset="-122"/>
                </a:endParaRPr>
              </a:p>
            </p:txBody>
          </p:sp>
          <p:sp>
            <p:nvSpPr>
              <p:cNvPr id="66569" name="Freeform 5"/>
              <p:cNvSpPr/>
              <p:nvPr/>
            </p:nvSpPr>
            <p:spPr>
              <a:xfrm rot="5461794">
                <a:off x="1858" y="1576"/>
                <a:ext cx="725" cy="2089"/>
              </a:xfrm>
              <a:custGeom>
                <a:avLst/>
                <a:gdLst/>
                <a:ahLst/>
                <a:cxnLst>
                  <a:cxn ang="0">
                    <a:pos x="0" y="0"/>
                  </a:cxn>
                  <a:cxn ang="0">
                    <a:pos x="270" y="79"/>
                  </a:cxn>
                  <a:cxn ang="0">
                    <a:pos x="553" y="182"/>
                  </a:cxn>
                  <a:cxn ang="0">
                    <a:pos x="828" y="305"/>
                  </a:cxn>
                  <a:cxn ang="0">
                    <a:pos x="1105" y="457"/>
                  </a:cxn>
                  <a:cxn ang="0">
                    <a:pos x="1366" y="626"/>
                  </a:cxn>
                  <a:cxn ang="0">
                    <a:pos x="1627" y="831"/>
                  </a:cxn>
                  <a:cxn ang="0">
                    <a:pos x="1885" y="1047"/>
                  </a:cxn>
                  <a:cxn ang="0">
                    <a:pos x="2126" y="1289"/>
                  </a:cxn>
                  <a:cxn ang="0">
                    <a:pos x="2355" y="1563"/>
                  </a:cxn>
                  <a:cxn ang="0">
                    <a:pos x="2581" y="1839"/>
                  </a:cxn>
                  <a:cxn ang="0">
                    <a:pos x="2781" y="2143"/>
                  </a:cxn>
                  <a:cxn ang="0">
                    <a:pos x="2966" y="2477"/>
                  </a:cxn>
                  <a:cxn ang="0">
                    <a:pos x="3133" y="2818"/>
                  </a:cxn>
                  <a:cxn ang="0">
                    <a:pos x="3286" y="3185"/>
                  </a:cxn>
                  <a:cxn ang="0">
                    <a:pos x="3403" y="3566"/>
                  </a:cxn>
                  <a:cxn ang="0">
                    <a:pos x="3503" y="3962"/>
                  </a:cxn>
                  <a:cxn ang="0">
                    <a:pos x="3581" y="4379"/>
                  </a:cxn>
                  <a:cxn ang="0">
                    <a:pos x="3627" y="4813"/>
                  </a:cxn>
                  <a:cxn ang="0">
                    <a:pos x="3649" y="5265"/>
                  </a:cxn>
                  <a:cxn ang="0">
                    <a:pos x="3628" y="5726"/>
                  </a:cxn>
                  <a:cxn ang="0">
                    <a:pos x="3587" y="6144"/>
                  </a:cxn>
                  <a:cxn ang="0">
                    <a:pos x="3516" y="6566"/>
                  </a:cxn>
                  <a:cxn ang="0">
                    <a:pos x="3422" y="6969"/>
                  </a:cxn>
                  <a:cxn ang="0">
                    <a:pos x="3298" y="7343"/>
                  </a:cxn>
                  <a:cxn ang="0">
                    <a:pos x="3168" y="7707"/>
                  </a:cxn>
                  <a:cxn ang="0">
                    <a:pos x="3005" y="8039"/>
                  </a:cxn>
                  <a:cxn ang="0">
                    <a:pos x="2823" y="8363"/>
                  </a:cxn>
                  <a:cxn ang="0">
                    <a:pos x="2634" y="8682"/>
                  </a:cxn>
                  <a:cxn ang="0">
                    <a:pos x="2416" y="8957"/>
                  </a:cxn>
                  <a:cxn ang="0">
                    <a:pos x="2186" y="9209"/>
                  </a:cxn>
                  <a:cxn ang="0">
                    <a:pos x="1946" y="9459"/>
                  </a:cxn>
                  <a:cxn ang="0">
                    <a:pos x="1691" y="9672"/>
                  </a:cxn>
                  <a:cxn ang="0">
                    <a:pos x="1432" y="9874"/>
                  </a:cxn>
                  <a:cxn ang="0">
                    <a:pos x="1156" y="10054"/>
                  </a:cxn>
                  <a:cxn ang="0">
                    <a:pos x="879" y="10207"/>
                  </a:cxn>
                  <a:cxn ang="0">
                    <a:pos x="586" y="10337"/>
                  </a:cxn>
                  <a:cxn ang="0">
                    <a:pos x="293" y="10448"/>
                  </a:cxn>
                  <a:cxn ang="0">
                    <a:pos x="0" y="10533"/>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rgbClr val="FFFFFF"/>
                  </a:gs>
                  <a:gs pos="100000">
                    <a:srgbClr val="2A684C"/>
                  </a:gs>
                </a:gsLst>
                <a:lin ang="0" scaled="true"/>
                <a:tileRect/>
              </a:gradFill>
              <a:ln w="6350">
                <a:noFill/>
              </a:ln>
            </p:spPr>
            <p:txBody>
              <a:bodyPr/>
              <a:p>
                <a:endParaRPr lang="zh-CN" altLang="en-US" sz="2400">
                  <a:latin typeface="微软雅黑" panose="020B0503020204020204" charset="-122"/>
                  <a:ea typeface="微软雅黑" panose="020B0503020204020204" charset="-122"/>
                </a:endParaRPr>
              </a:p>
            </p:txBody>
          </p:sp>
          <p:sp>
            <p:nvSpPr>
              <p:cNvPr id="3" name="Freeform 6"/>
              <p:cNvSpPr/>
              <p:nvPr/>
            </p:nvSpPr>
            <p:spPr bwMode="gray">
              <a:xfrm rot="-7471624">
                <a:off x="3024" y="613"/>
                <a:ext cx="725" cy="2090"/>
              </a:xfrm>
              <a:custGeom>
                <a:avLst/>
                <a:gdLst>
                  <a:gd name="T0" fmla="*/ 0 w 646"/>
                  <a:gd name="T1" fmla="*/ 0 h 1861"/>
                  <a:gd name="T2" fmla="*/ 48 w 646"/>
                  <a:gd name="T3" fmla="*/ 14 h 1861"/>
                  <a:gd name="T4" fmla="*/ 98 w 646"/>
                  <a:gd name="T5" fmla="*/ 32 h 1861"/>
                  <a:gd name="T6" fmla="*/ 147 w 646"/>
                  <a:gd name="T7" fmla="*/ 54 h 1861"/>
                  <a:gd name="T8" fmla="*/ 195 w 646"/>
                  <a:gd name="T9" fmla="*/ 81 h 1861"/>
                  <a:gd name="T10" fmla="*/ 242 w 646"/>
                  <a:gd name="T11" fmla="*/ 111 h 1861"/>
                  <a:gd name="T12" fmla="*/ 288 w 646"/>
                  <a:gd name="T13" fmla="*/ 147 h 1861"/>
                  <a:gd name="T14" fmla="*/ 333 w 646"/>
                  <a:gd name="T15" fmla="*/ 185 h 1861"/>
                  <a:gd name="T16" fmla="*/ 377 w 646"/>
                  <a:gd name="T17" fmla="*/ 228 h 1861"/>
                  <a:gd name="T18" fmla="*/ 418 w 646"/>
                  <a:gd name="T19" fmla="*/ 275 h 1861"/>
                  <a:gd name="T20" fmla="*/ 457 w 646"/>
                  <a:gd name="T21" fmla="*/ 325 h 1861"/>
                  <a:gd name="T22" fmla="*/ 493 w 646"/>
                  <a:gd name="T23" fmla="*/ 379 h 1861"/>
                  <a:gd name="T24" fmla="*/ 526 w 646"/>
                  <a:gd name="T25" fmla="*/ 437 h 1861"/>
                  <a:gd name="T26" fmla="*/ 555 w 646"/>
                  <a:gd name="T27" fmla="*/ 497 h 1861"/>
                  <a:gd name="T28" fmla="*/ 582 w 646"/>
                  <a:gd name="T29" fmla="*/ 562 h 1861"/>
                  <a:gd name="T30" fmla="*/ 604 w 646"/>
                  <a:gd name="T31" fmla="*/ 630 h 1861"/>
                  <a:gd name="T32" fmla="*/ 621 w 646"/>
                  <a:gd name="T33" fmla="*/ 700 h 1861"/>
                  <a:gd name="T34" fmla="*/ 634 w 646"/>
                  <a:gd name="T35" fmla="*/ 774 h 1861"/>
                  <a:gd name="T36" fmla="*/ 642 w 646"/>
                  <a:gd name="T37" fmla="*/ 851 h 1861"/>
                  <a:gd name="T38" fmla="*/ 646 w 646"/>
                  <a:gd name="T39" fmla="*/ 930 h 1861"/>
                  <a:gd name="T40" fmla="*/ 643 w 646"/>
                  <a:gd name="T41" fmla="*/ 1011 h 1861"/>
                  <a:gd name="T42" fmla="*/ 636 w 646"/>
                  <a:gd name="T43" fmla="*/ 1086 h 1861"/>
                  <a:gd name="T44" fmla="*/ 623 w 646"/>
                  <a:gd name="T45" fmla="*/ 1160 h 1861"/>
                  <a:gd name="T46" fmla="*/ 607 w 646"/>
                  <a:gd name="T47" fmla="*/ 1230 h 1861"/>
                  <a:gd name="T48" fmla="*/ 585 w 646"/>
                  <a:gd name="T49" fmla="*/ 1297 h 1861"/>
                  <a:gd name="T50" fmla="*/ 561 w 646"/>
                  <a:gd name="T51" fmla="*/ 1361 h 1861"/>
                  <a:gd name="T52" fmla="*/ 533 w 646"/>
                  <a:gd name="T53" fmla="*/ 1421 h 1861"/>
                  <a:gd name="T54" fmla="*/ 500 w 646"/>
                  <a:gd name="T55" fmla="*/ 1478 h 1861"/>
                  <a:gd name="T56" fmla="*/ 466 w 646"/>
                  <a:gd name="T57" fmla="*/ 1532 h 1861"/>
                  <a:gd name="T58" fmla="*/ 428 w 646"/>
                  <a:gd name="T59" fmla="*/ 1582 h 1861"/>
                  <a:gd name="T60" fmla="*/ 388 w 646"/>
                  <a:gd name="T61" fmla="*/ 1627 h 1861"/>
                  <a:gd name="T62" fmla="*/ 345 w 646"/>
                  <a:gd name="T63" fmla="*/ 1670 h 1861"/>
                  <a:gd name="T64" fmla="*/ 301 w 646"/>
                  <a:gd name="T65" fmla="*/ 1709 h 1861"/>
                  <a:gd name="T66" fmla="*/ 254 w 646"/>
                  <a:gd name="T67" fmla="*/ 1744 h 1861"/>
                  <a:gd name="T68" fmla="*/ 205 w 646"/>
                  <a:gd name="T69" fmla="*/ 1776 h 1861"/>
                  <a:gd name="T70" fmla="*/ 156 w 646"/>
                  <a:gd name="T71" fmla="*/ 1803 h 1861"/>
                  <a:gd name="T72" fmla="*/ 104 w 646"/>
                  <a:gd name="T73" fmla="*/ 1826 h 1861"/>
                  <a:gd name="T74" fmla="*/ 53 w 646"/>
                  <a:gd name="T75" fmla="*/ 1846 h 1861"/>
                  <a:gd name="T76" fmla="*/ 0 w 646"/>
                  <a:gd name="T77" fmla="*/ 1861 h 1861"/>
                  <a:gd name="T78" fmla="*/ 0 w 646"/>
                  <a:gd name="T79" fmla="*/ 0 h 18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chemeClr val="folHlink">
                      <a:gamma/>
                      <a:tint val="0"/>
                      <a:invGamma/>
                    </a:schemeClr>
                  </a:gs>
                  <a:gs pos="100000">
                    <a:schemeClr val="folHlink"/>
                  </a:gs>
                </a:gsLst>
                <a:lin ang="0" scaled="true"/>
              </a:gradFill>
              <a:ln>
                <a:noFill/>
              </a:ln>
            </p:spPr>
            <p:txBody>
              <a:bodyPr/>
              <a:lstStyle/>
              <a:p>
                <a:pPr marL="0" marR="0" lvl="0" indent="0" algn="l" defTabSz="914400" rtl="0" eaLnBrk="1" fontAlgn="base" latinLnBrk="0" hangingPunct="1">
                  <a:lnSpc>
                    <a:spcPct val="80000"/>
                  </a:lnSpc>
                  <a:spcBef>
                    <a:spcPct val="20000"/>
                  </a:spcBef>
                  <a:spcAft>
                    <a:spcPct val="0"/>
                  </a:spcAft>
                  <a:buClr>
                    <a:schemeClr val="hlink"/>
                  </a:buClr>
                  <a:buSzTx/>
                  <a:buFont typeface="Wingdings" panose="05000000000000000000" pitchFamily="2" charset="2"/>
                  <a:buNone/>
                  <a:defRPr/>
                </a:pPr>
                <a:endParaRPr kumimoji="0" lang="zh-CN" altLang="en-US" sz="2800" i="0" u="none" strike="noStrike" kern="1200" cap="none" spc="0" normalizeH="0" baseline="0" noProof="0">
                  <a:ln>
                    <a:noFill/>
                  </a:ln>
                  <a:solidFill>
                    <a:schemeClr val="tx1"/>
                  </a:solidFill>
                  <a:effectLst/>
                  <a:uLnTx/>
                  <a:uFillTx/>
                  <a:latin typeface="微软雅黑" panose="020B0503020204020204" charset="-122"/>
                  <a:ea typeface="微软雅黑" panose="020B0503020204020204" charset="-122"/>
                  <a:cs typeface="+mn-cs"/>
                </a:endParaRPr>
              </a:p>
            </p:txBody>
          </p:sp>
          <p:grpSp>
            <p:nvGrpSpPr>
              <p:cNvPr id="66571" name="Group 7"/>
              <p:cNvGrpSpPr/>
              <p:nvPr/>
            </p:nvGrpSpPr>
            <p:grpSpPr>
              <a:xfrm>
                <a:off x="1177" y="1440"/>
                <a:ext cx="3335" cy="2571"/>
                <a:chOff x="768" y="1104"/>
                <a:chExt cx="3984" cy="3072"/>
              </a:xfrm>
            </p:grpSpPr>
            <p:sp>
              <p:nvSpPr>
                <p:cNvPr id="66572" name="Freeform 8"/>
                <p:cNvSpPr/>
                <p:nvPr/>
              </p:nvSpPr>
              <p:spPr>
                <a:xfrm>
                  <a:off x="2784" y="1680"/>
                  <a:ext cx="866" cy="2496"/>
                </a:xfrm>
                <a:custGeom>
                  <a:avLst/>
                  <a:gdLst/>
                  <a:ahLst/>
                  <a:cxnLst>
                    <a:cxn ang="0">
                      <a:pos x="0" y="0"/>
                    </a:cxn>
                    <a:cxn ang="0">
                      <a:pos x="3857" y="1160"/>
                    </a:cxn>
                    <a:cxn ang="0">
                      <a:pos x="7936" y="2646"/>
                    </a:cxn>
                    <a:cxn ang="0">
                      <a:pos x="11947" y="4398"/>
                    </a:cxn>
                    <a:cxn ang="0">
                      <a:pos x="15802" y="6638"/>
                    </a:cxn>
                    <a:cxn ang="0">
                      <a:pos x="19600" y="9057"/>
                    </a:cxn>
                    <a:cxn ang="0">
                      <a:pos x="23330" y="11993"/>
                    </a:cxn>
                    <a:cxn ang="0">
                      <a:pos x="27011" y="15172"/>
                    </a:cxn>
                    <a:cxn ang="0">
                      <a:pos x="30562" y="18647"/>
                    </a:cxn>
                    <a:cxn ang="0">
                      <a:pos x="33913" y="22515"/>
                    </a:cxn>
                    <a:cxn ang="0">
                      <a:pos x="37111" y="26600"/>
                    </a:cxn>
                    <a:cxn ang="0">
                      <a:pos x="40030" y="30957"/>
                    </a:cxn>
                    <a:cxn ang="0">
                      <a:pos x="42658" y="35717"/>
                    </a:cxn>
                    <a:cxn ang="0">
                      <a:pos x="45027" y="40636"/>
                    </a:cxn>
                    <a:cxn ang="0">
                      <a:pos x="47218" y="45967"/>
                    </a:cxn>
                    <a:cxn ang="0">
                      <a:pos x="49054" y="51523"/>
                    </a:cxn>
                    <a:cxn ang="0">
                      <a:pos x="50346" y="57223"/>
                    </a:cxn>
                    <a:cxn ang="0">
                      <a:pos x="51428" y="63254"/>
                    </a:cxn>
                    <a:cxn ang="0">
                      <a:pos x="52109" y="69514"/>
                    </a:cxn>
                    <a:cxn ang="0">
                      <a:pos x="52404" y="75982"/>
                    </a:cxn>
                    <a:cxn ang="0">
                      <a:pos x="52221" y="82689"/>
                    </a:cxn>
                    <a:cxn ang="0">
                      <a:pos x="51614" y="88780"/>
                    </a:cxn>
                    <a:cxn ang="0">
                      <a:pos x="50534" y="94833"/>
                    </a:cxn>
                    <a:cxn ang="0">
                      <a:pos x="49272" y="100562"/>
                    </a:cxn>
                    <a:cxn ang="0">
                      <a:pos x="47457" y="106054"/>
                    </a:cxn>
                    <a:cxn ang="0">
                      <a:pos x="45513" y="111222"/>
                    </a:cxn>
                    <a:cxn ang="0">
                      <a:pos x="43241" y="116155"/>
                    </a:cxn>
                    <a:cxn ang="0">
                      <a:pos x="40557" y="120780"/>
                    </a:cxn>
                    <a:cxn ang="0">
                      <a:pos x="37818" y="125209"/>
                    </a:cxn>
                    <a:cxn ang="0">
                      <a:pos x="34728" y="129325"/>
                    </a:cxn>
                    <a:cxn ang="0">
                      <a:pos x="31449" y="133031"/>
                    </a:cxn>
                    <a:cxn ang="0">
                      <a:pos x="27964" y="136524"/>
                    </a:cxn>
                    <a:cxn ang="0">
                      <a:pos x="24496" y="139700"/>
                    </a:cxn>
                    <a:cxn ang="0">
                      <a:pos x="20650" y="142534"/>
                    </a:cxn>
                    <a:cxn ang="0">
                      <a:pos x="16681" y="145178"/>
                    </a:cxn>
                    <a:cxn ang="0">
                      <a:pos x="12640" y="147391"/>
                    </a:cxn>
                    <a:cxn ang="0">
                      <a:pos x="8403" y="149270"/>
                    </a:cxn>
                    <a:cxn ang="0">
                      <a:pos x="4275" y="150919"/>
                    </a:cxn>
                    <a:cxn ang="0">
                      <a:pos x="0" y="152135"/>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chemeClr val="bg1"/>
                    </a:gs>
                    <a:gs pos="100000">
                      <a:srgbClr val="CFDBDF"/>
                    </a:gs>
                  </a:gsLst>
                  <a:lin ang="0" scaled="true"/>
                  <a:tileRect/>
                </a:gradFill>
                <a:ln w="6350">
                  <a:noFill/>
                </a:ln>
              </p:spPr>
              <p:txBody>
                <a:bodyPr/>
                <a:p>
                  <a:endParaRPr lang="zh-CN" altLang="en-US" sz="2400">
                    <a:latin typeface="微软雅黑" panose="020B0503020204020204" charset="-122"/>
                    <a:ea typeface="微软雅黑" panose="020B0503020204020204" charset="-122"/>
                  </a:endParaRPr>
                </a:p>
              </p:txBody>
            </p:sp>
            <p:sp>
              <p:nvSpPr>
                <p:cNvPr id="66573" name="Freeform 9"/>
                <p:cNvSpPr/>
                <p:nvPr/>
              </p:nvSpPr>
              <p:spPr>
                <a:xfrm rot="6256290">
                  <a:off x="1583" y="1153"/>
                  <a:ext cx="866" cy="2496"/>
                </a:xfrm>
                <a:custGeom>
                  <a:avLst/>
                  <a:gdLst/>
                  <a:ahLst/>
                  <a:cxnLst>
                    <a:cxn ang="0">
                      <a:pos x="0" y="0"/>
                    </a:cxn>
                    <a:cxn ang="0">
                      <a:pos x="3857" y="1160"/>
                    </a:cxn>
                    <a:cxn ang="0">
                      <a:pos x="7936" y="2646"/>
                    </a:cxn>
                    <a:cxn ang="0">
                      <a:pos x="11947" y="4398"/>
                    </a:cxn>
                    <a:cxn ang="0">
                      <a:pos x="15802" y="6638"/>
                    </a:cxn>
                    <a:cxn ang="0">
                      <a:pos x="19600" y="9057"/>
                    </a:cxn>
                    <a:cxn ang="0">
                      <a:pos x="23330" y="11993"/>
                    </a:cxn>
                    <a:cxn ang="0">
                      <a:pos x="27011" y="15172"/>
                    </a:cxn>
                    <a:cxn ang="0">
                      <a:pos x="30562" y="18647"/>
                    </a:cxn>
                    <a:cxn ang="0">
                      <a:pos x="33913" y="22515"/>
                    </a:cxn>
                    <a:cxn ang="0">
                      <a:pos x="37111" y="26600"/>
                    </a:cxn>
                    <a:cxn ang="0">
                      <a:pos x="40030" y="30957"/>
                    </a:cxn>
                    <a:cxn ang="0">
                      <a:pos x="42658" y="35717"/>
                    </a:cxn>
                    <a:cxn ang="0">
                      <a:pos x="45027" y="40636"/>
                    </a:cxn>
                    <a:cxn ang="0">
                      <a:pos x="47218" y="45967"/>
                    </a:cxn>
                    <a:cxn ang="0">
                      <a:pos x="49054" y="51523"/>
                    </a:cxn>
                    <a:cxn ang="0">
                      <a:pos x="50346" y="57223"/>
                    </a:cxn>
                    <a:cxn ang="0">
                      <a:pos x="51428" y="63254"/>
                    </a:cxn>
                    <a:cxn ang="0">
                      <a:pos x="52109" y="69514"/>
                    </a:cxn>
                    <a:cxn ang="0">
                      <a:pos x="52404" y="75982"/>
                    </a:cxn>
                    <a:cxn ang="0">
                      <a:pos x="52221" y="82689"/>
                    </a:cxn>
                    <a:cxn ang="0">
                      <a:pos x="51614" y="88780"/>
                    </a:cxn>
                    <a:cxn ang="0">
                      <a:pos x="50534" y="94833"/>
                    </a:cxn>
                    <a:cxn ang="0">
                      <a:pos x="49272" y="100562"/>
                    </a:cxn>
                    <a:cxn ang="0">
                      <a:pos x="47457" y="106054"/>
                    </a:cxn>
                    <a:cxn ang="0">
                      <a:pos x="45513" y="111222"/>
                    </a:cxn>
                    <a:cxn ang="0">
                      <a:pos x="43241" y="116155"/>
                    </a:cxn>
                    <a:cxn ang="0">
                      <a:pos x="40557" y="120780"/>
                    </a:cxn>
                    <a:cxn ang="0">
                      <a:pos x="37818" y="125209"/>
                    </a:cxn>
                    <a:cxn ang="0">
                      <a:pos x="34728" y="129325"/>
                    </a:cxn>
                    <a:cxn ang="0">
                      <a:pos x="31449" y="133031"/>
                    </a:cxn>
                    <a:cxn ang="0">
                      <a:pos x="27964" y="136524"/>
                    </a:cxn>
                    <a:cxn ang="0">
                      <a:pos x="24496" y="139700"/>
                    </a:cxn>
                    <a:cxn ang="0">
                      <a:pos x="20650" y="142534"/>
                    </a:cxn>
                    <a:cxn ang="0">
                      <a:pos x="16681" y="145178"/>
                    </a:cxn>
                    <a:cxn ang="0">
                      <a:pos x="12640" y="147391"/>
                    </a:cxn>
                    <a:cxn ang="0">
                      <a:pos x="8403" y="149270"/>
                    </a:cxn>
                    <a:cxn ang="0">
                      <a:pos x="4275" y="150919"/>
                    </a:cxn>
                    <a:cxn ang="0">
                      <a:pos x="0" y="152135"/>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chemeClr val="bg1"/>
                    </a:gs>
                    <a:gs pos="100000">
                      <a:srgbClr val="CFDBDF"/>
                    </a:gs>
                  </a:gsLst>
                  <a:lin ang="0" scaled="true"/>
                  <a:tileRect/>
                </a:gradFill>
                <a:ln w="6350">
                  <a:noFill/>
                </a:ln>
              </p:spPr>
              <p:txBody>
                <a:bodyPr/>
                <a:p>
                  <a:endParaRPr lang="zh-CN" altLang="en-US" sz="2400">
                    <a:latin typeface="微软雅黑" panose="020B0503020204020204" charset="-122"/>
                    <a:ea typeface="微软雅黑" panose="020B0503020204020204" charset="-122"/>
                  </a:endParaRPr>
                </a:p>
              </p:txBody>
            </p:sp>
            <p:sp>
              <p:nvSpPr>
                <p:cNvPr id="66574" name="Freeform 10"/>
                <p:cNvSpPr/>
                <p:nvPr/>
              </p:nvSpPr>
              <p:spPr>
                <a:xfrm rot="-6677128">
                  <a:off x="3071" y="289"/>
                  <a:ext cx="866" cy="2496"/>
                </a:xfrm>
                <a:custGeom>
                  <a:avLst/>
                  <a:gdLst/>
                  <a:ahLst/>
                  <a:cxnLst>
                    <a:cxn ang="0">
                      <a:pos x="0" y="0"/>
                    </a:cxn>
                    <a:cxn ang="0">
                      <a:pos x="3857" y="1160"/>
                    </a:cxn>
                    <a:cxn ang="0">
                      <a:pos x="7936" y="2646"/>
                    </a:cxn>
                    <a:cxn ang="0">
                      <a:pos x="11947" y="4398"/>
                    </a:cxn>
                    <a:cxn ang="0">
                      <a:pos x="15802" y="6638"/>
                    </a:cxn>
                    <a:cxn ang="0">
                      <a:pos x="19600" y="9057"/>
                    </a:cxn>
                    <a:cxn ang="0">
                      <a:pos x="23330" y="11993"/>
                    </a:cxn>
                    <a:cxn ang="0">
                      <a:pos x="27011" y="15172"/>
                    </a:cxn>
                    <a:cxn ang="0">
                      <a:pos x="30562" y="18647"/>
                    </a:cxn>
                    <a:cxn ang="0">
                      <a:pos x="33913" y="22515"/>
                    </a:cxn>
                    <a:cxn ang="0">
                      <a:pos x="37111" y="26600"/>
                    </a:cxn>
                    <a:cxn ang="0">
                      <a:pos x="40030" y="30957"/>
                    </a:cxn>
                    <a:cxn ang="0">
                      <a:pos x="42658" y="35717"/>
                    </a:cxn>
                    <a:cxn ang="0">
                      <a:pos x="45027" y="40636"/>
                    </a:cxn>
                    <a:cxn ang="0">
                      <a:pos x="47218" y="45967"/>
                    </a:cxn>
                    <a:cxn ang="0">
                      <a:pos x="49054" y="51523"/>
                    </a:cxn>
                    <a:cxn ang="0">
                      <a:pos x="50346" y="57223"/>
                    </a:cxn>
                    <a:cxn ang="0">
                      <a:pos x="51428" y="63254"/>
                    </a:cxn>
                    <a:cxn ang="0">
                      <a:pos x="52109" y="69514"/>
                    </a:cxn>
                    <a:cxn ang="0">
                      <a:pos x="52404" y="75982"/>
                    </a:cxn>
                    <a:cxn ang="0">
                      <a:pos x="52221" y="82689"/>
                    </a:cxn>
                    <a:cxn ang="0">
                      <a:pos x="51614" y="88780"/>
                    </a:cxn>
                    <a:cxn ang="0">
                      <a:pos x="50534" y="94833"/>
                    </a:cxn>
                    <a:cxn ang="0">
                      <a:pos x="49272" y="100562"/>
                    </a:cxn>
                    <a:cxn ang="0">
                      <a:pos x="47457" y="106054"/>
                    </a:cxn>
                    <a:cxn ang="0">
                      <a:pos x="45513" y="111222"/>
                    </a:cxn>
                    <a:cxn ang="0">
                      <a:pos x="43241" y="116155"/>
                    </a:cxn>
                    <a:cxn ang="0">
                      <a:pos x="40557" y="120780"/>
                    </a:cxn>
                    <a:cxn ang="0">
                      <a:pos x="37818" y="125209"/>
                    </a:cxn>
                    <a:cxn ang="0">
                      <a:pos x="34728" y="129325"/>
                    </a:cxn>
                    <a:cxn ang="0">
                      <a:pos x="31449" y="133031"/>
                    </a:cxn>
                    <a:cxn ang="0">
                      <a:pos x="27964" y="136524"/>
                    </a:cxn>
                    <a:cxn ang="0">
                      <a:pos x="24496" y="139700"/>
                    </a:cxn>
                    <a:cxn ang="0">
                      <a:pos x="20650" y="142534"/>
                    </a:cxn>
                    <a:cxn ang="0">
                      <a:pos x="16681" y="145178"/>
                    </a:cxn>
                    <a:cxn ang="0">
                      <a:pos x="12640" y="147391"/>
                    </a:cxn>
                    <a:cxn ang="0">
                      <a:pos x="8403" y="149270"/>
                    </a:cxn>
                    <a:cxn ang="0">
                      <a:pos x="4275" y="150919"/>
                    </a:cxn>
                    <a:cxn ang="0">
                      <a:pos x="0" y="152135"/>
                    </a:cxn>
                    <a:cxn ang="0">
                      <a:pos x="0" y="0"/>
                    </a:cxn>
                  </a:cxnLst>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true">
                  <a:gsLst>
                    <a:gs pos="0">
                      <a:schemeClr val="bg1"/>
                    </a:gs>
                    <a:gs pos="100000">
                      <a:srgbClr val="CFDBDF"/>
                    </a:gs>
                  </a:gsLst>
                  <a:lin ang="0" scaled="true"/>
                  <a:tileRect/>
                </a:gradFill>
                <a:ln w="6350">
                  <a:noFill/>
                </a:ln>
              </p:spPr>
              <p:txBody>
                <a:bodyPr/>
                <a:p>
                  <a:endParaRPr lang="zh-CN" altLang="en-US" sz="2400">
                    <a:latin typeface="微软雅黑" panose="020B0503020204020204" charset="-122"/>
                    <a:ea typeface="微软雅黑" panose="020B0503020204020204" charset="-122"/>
                  </a:endParaRPr>
                </a:p>
              </p:txBody>
            </p:sp>
          </p:grpSp>
          <p:sp>
            <p:nvSpPr>
              <p:cNvPr id="66575" name="Oval 12"/>
              <p:cNvSpPr/>
              <p:nvPr/>
            </p:nvSpPr>
            <p:spPr>
              <a:xfrm>
                <a:off x="2543" y="1899"/>
                <a:ext cx="844" cy="843"/>
              </a:xfrm>
              <a:prstGeom prst="ellipse">
                <a:avLst/>
              </a:prstGeom>
              <a:solidFill>
                <a:srgbClr val="FFFF00"/>
              </a:solidFill>
              <a:ln w="25400" cap="flat" cmpd="sng">
                <a:solidFill>
                  <a:schemeClr val="bg1"/>
                </a:solidFill>
                <a:prstDash val="solid"/>
                <a:round/>
                <a:headEnd type="none" w="med" len="med"/>
                <a:tailEnd type="none" w="med" len="med"/>
              </a:ln>
            </p:spPr>
            <p:txBody>
              <a:bodyPr wrap="none" anchor="ctr" anchorCtr="false"/>
              <a:p>
                <a:pPr>
                  <a:lnSpc>
                    <a:spcPct val="80000"/>
                  </a:lnSpc>
                  <a:spcBef>
                    <a:spcPct val="20000"/>
                  </a:spcBef>
                  <a:buClr>
                    <a:schemeClr val="hlink"/>
                  </a:buClr>
                  <a:buFont typeface="Wingdings" panose="05000000000000000000" pitchFamily="2" charset="2"/>
                </a:pPr>
                <a:endParaRPr lang="zh-CN" altLang="en-US" sz="2800" dirty="0">
                  <a:latin typeface="微软雅黑" panose="020B0503020204020204" charset="-122"/>
                  <a:ea typeface="微软雅黑" panose="020B0503020204020204" charset="-122"/>
                </a:endParaRPr>
              </a:p>
            </p:txBody>
          </p:sp>
          <p:sp>
            <p:nvSpPr>
              <p:cNvPr id="66576" name="Text Box 14"/>
              <p:cNvSpPr txBox="true"/>
              <p:nvPr/>
            </p:nvSpPr>
            <p:spPr>
              <a:xfrm>
                <a:off x="2581" y="2012"/>
                <a:ext cx="774" cy="708"/>
              </a:xfrm>
              <a:prstGeom prst="rect">
                <a:avLst/>
              </a:prstGeom>
              <a:noFill/>
              <a:ln w="9525">
                <a:noFill/>
              </a:ln>
            </p:spPr>
            <p:txBody>
              <a:bodyPr anchor="t" anchorCtr="false">
                <a:spAutoFit/>
              </a:bodyPr>
              <a:p>
                <a:pPr eaLnBrk="0" hangingPunct="0">
                  <a:lnSpc>
                    <a:spcPct val="80000"/>
                  </a:lnSpc>
                  <a:spcBef>
                    <a:spcPct val="20000"/>
                  </a:spcBef>
                  <a:buClr>
                    <a:schemeClr val="hlink"/>
                  </a:buClr>
                  <a:buFont typeface="Wingdings" panose="05000000000000000000" pitchFamily="2" charset="2"/>
                </a:pPr>
                <a:r>
                  <a:rPr lang="zh-CN" altLang="en-US" sz="2800" dirty="0">
                    <a:latin typeface="微软雅黑" panose="020B0503020204020204" charset="-122"/>
                    <a:ea typeface="微软雅黑" panose="020B0503020204020204" charset="-122"/>
                  </a:rPr>
                  <a:t>社会信用体系的功能</a:t>
                </a:r>
                <a:endParaRPr lang="zh-CN" altLang="en-US" sz="2800" dirty="0">
                  <a:latin typeface="微软雅黑" panose="020B0503020204020204" charset="-122"/>
                  <a:ea typeface="微软雅黑" panose="020B0503020204020204" charset="-122"/>
                </a:endParaRPr>
              </a:p>
            </p:txBody>
          </p:sp>
          <p:sp>
            <p:nvSpPr>
              <p:cNvPr id="66577" name="Text Box 15"/>
              <p:cNvSpPr txBox="true"/>
              <p:nvPr/>
            </p:nvSpPr>
            <p:spPr>
              <a:xfrm>
                <a:off x="1283" y="1737"/>
                <a:ext cx="1146" cy="661"/>
              </a:xfrm>
              <a:prstGeom prst="rect">
                <a:avLst/>
              </a:prstGeom>
              <a:noFill/>
              <a:ln w="9525">
                <a:noFill/>
              </a:ln>
            </p:spPr>
            <p:txBody>
              <a:bodyPr anchor="t" anchorCtr="false">
                <a:spAutoFit/>
              </a:bodyPr>
              <a:p>
                <a:pPr algn="r" eaLnBrk="0" hangingPunct="0">
                  <a:lnSpc>
                    <a:spcPct val="80000"/>
                  </a:lnSpc>
                  <a:spcBef>
                    <a:spcPct val="20000"/>
                  </a:spcBef>
                  <a:buClr>
                    <a:schemeClr val="hlink"/>
                  </a:buClr>
                  <a:buFont typeface="Wingdings" panose="05000000000000000000" pitchFamily="2" charset="2"/>
                </a:pPr>
                <a:r>
                  <a:rPr lang="zh-CN" altLang="en-US" sz="2400" dirty="0">
                    <a:solidFill>
                      <a:srgbClr val="FF0000"/>
                    </a:solidFill>
                    <a:latin typeface="微软雅黑" panose="020B0503020204020204" charset="-122"/>
                    <a:ea typeface="微软雅黑" panose="020B0503020204020204" charset="-122"/>
                  </a:rPr>
                  <a:t>记忆</a:t>
                </a:r>
                <a:r>
                  <a:rPr lang="zh-CN" altLang="en-US" sz="2400" dirty="0">
                    <a:latin typeface="微软雅黑" panose="020B0503020204020204" charset="-122"/>
                    <a:ea typeface="微软雅黑" panose="020B0503020204020204" charset="-122"/>
                  </a:rPr>
                  <a:t>功能：</a:t>
                </a:r>
                <a:endParaRPr lang="en-US" altLang="zh-CN" sz="2400" dirty="0">
                  <a:latin typeface="微软雅黑" panose="020B0503020204020204" charset="-122"/>
                  <a:ea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r>
                  <a:rPr lang="zh-CN" altLang="en-US" sz="2400" dirty="0">
                    <a:latin typeface="微软雅黑" panose="020B0503020204020204" charset="-122"/>
                    <a:ea typeface="微软雅黑" panose="020B0503020204020204" charset="-122"/>
                  </a:rPr>
                  <a:t>能够保存失信者的纪录</a:t>
                </a:r>
                <a:endParaRPr lang="zh-CN" altLang="en-US" sz="2400" dirty="0">
                  <a:solidFill>
                    <a:srgbClr val="000000"/>
                  </a:solidFill>
                  <a:latin typeface="微软雅黑" panose="020B0503020204020204" charset="-122"/>
                  <a:ea typeface="微软雅黑" panose="020B0503020204020204" charset="-122"/>
                </a:endParaRPr>
              </a:p>
            </p:txBody>
          </p:sp>
          <p:sp>
            <p:nvSpPr>
              <p:cNvPr id="66578" name="Text Box 16"/>
              <p:cNvSpPr txBox="true"/>
              <p:nvPr/>
            </p:nvSpPr>
            <p:spPr>
              <a:xfrm>
                <a:off x="3247" y="1445"/>
                <a:ext cx="1361" cy="615"/>
              </a:xfrm>
              <a:prstGeom prst="rect">
                <a:avLst/>
              </a:prstGeom>
              <a:noFill/>
              <a:ln w="9525">
                <a:noFill/>
              </a:ln>
            </p:spPr>
            <p:txBody>
              <a:bodyPr anchor="t" anchorCtr="false">
                <a:spAutoFit/>
              </a:bodyPr>
              <a:p>
                <a:pPr eaLnBrk="0" hangingPunct="0">
                  <a:lnSpc>
                    <a:spcPct val="80000"/>
                  </a:lnSpc>
                  <a:spcBef>
                    <a:spcPct val="20000"/>
                  </a:spcBef>
                  <a:buClr>
                    <a:schemeClr val="hlink"/>
                  </a:buClr>
                  <a:buFont typeface="Wingdings" panose="05000000000000000000" pitchFamily="2" charset="2"/>
                </a:pPr>
                <a:r>
                  <a:rPr lang="zh-CN" altLang="en-US" sz="2400" dirty="0">
                    <a:solidFill>
                      <a:srgbClr val="FF0000"/>
                    </a:solidFill>
                    <a:latin typeface="微软雅黑" panose="020B0503020204020204" charset="-122"/>
                    <a:ea typeface="微软雅黑" panose="020B0503020204020204" charset="-122"/>
                  </a:rPr>
                  <a:t>揭示</a:t>
                </a:r>
                <a:r>
                  <a:rPr lang="zh-CN" altLang="en-US" sz="2400" dirty="0">
                    <a:latin typeface="微软雅黑" panose="020B0503020204020204" charset="-122"/>
                    <a:ea typeface="微软雅黑" panose="020B0503020204020204" charset="-122"/>
                  </a:rPr>
                  <a:t>功能：能够扬善惩恶，提高经济效率</a:t>
                </a:r>
                <a:endParaRPr lang="zh-CN" altLang="en-US" sz="2400" dirty="0">
                  <a:solidFill>
                    <a:srgbClr val="000000"/>
                  </a:solidFill>
                  <a:latin typeface="微软雅黑" panose="020B0503020204020204" charset="-122"/>
                  <a:ea typeface="微软雅黑" panose="020B0503020204020204" charset="-122"/>
                </a:endParaRPr>
              </a:p>
            </p:txBody>
          </p:sp>
          <p:sp>
            <p:nvSpPr>
              <p:cNvPr id="66579" name="Text Box 17"/>
              <p:cNvSpPr txBox="true"/>
              <p:nvPr/>
            </p:nvSpPr>
            <p:spPr>
              <a:xfrm>
                <a:off x="2562" y="2982"/>
                <a:ext cx="1079" cy="661"/>
              </a:xfrm>
              <a:prstGeom prst="rect">
                <a:avLst/>
              </a:prstGeom>
              <a:noFill/>
              <a:ln w="9525">
                <a:noFill/>
              </a:ln>
            </p:spPr>
            <p:txBody>
              <a:bodyPr anchor="t" anchorCtr="false">
                <a:spAutoFit/>
              </a:bodyPr>
              <a:p>
                <a:pPr eaLnBrk="0" hangingPunct="0">
                  <a:lnSpc>
                    <a:spcPct val="80000"/>
                  </a:lnSpc>
                  <a:spcBef>
                    <a:spcPct val="20000"/>
                  </a:spcBef>
                  <a:buClr>
                    <a:schemeClr val="hlink"/>
                  </a:buClr>
                  <a:buFont typeface="Wingdings" panose="05000000000000000000" pitchFamily="2" charset="2"/>
                </a:pPr>
                <a:r>
                  <a:rPr lang="zh-CN" altLang="en-US" sz="2400" dirty="0">
                    <a:solidFill>
                      <a:srgbClr val="FF0000"/>
                    </a:solidFill>
                    <a:latin typeface="微软雅黑" panose="020B0503020204020204" charset="-122"/>
                    <a:ea typeface="微软雅黑" panose="020B0503020204020204" charset="-122"/>
                  </a:rPr>
                  <a:t>预警</a:t>
                </a:r>
                <a:r>
                  <a:rPr lang="zh-CN" altLang="en-US" sz="2400" dirty="0">
                    <a:latin typeface="微软雅黑" panose="020B0503020204020204" charset="-122"/>
                    <a:ea typeface="微软雅黑" panose="020B0503020204020204" charset="-122"/>
                  </a:rPr>
                  <a:t>功能：</a:t>
                </a:r>
                <a:endParaRPr lang="en-US" altLang="zh-CN" sz="2400" dirty="0">
                  <a:latin typeface="微软雅黑" panose="020B0503020204020204" charset="-122"/>
                  <a:ea typeface="微软雅黑" panose="020B0503020204020204" charset="-122"/>
                </a:endParaRPr>
              </a:p>
              <a:p>
                <a:pPr eaLnBrk="0" hangingPunct="0">
                  <a:lnSpc>
                    <a:spcPct val="80000"/>
                  </a:lnSpc>
                  <a:spcBef>
                    <a:spcPct val="20000"/>
                  </a:spcBef>
                  <a:buClr>
                    <a:schemeClr val="hlink"/>
                  </a:buClr>
                  <a:buFont typeface="Wingdings" panose="05000000000000000000" pitchFamily="2" charset="2"/>
                </a:pPr>
                <a:r>
                  <a:rPr lang="zh-CN" altLang="en-US" sz="2400" dirty="0">
                    <a:latin typeface="微软雅黑" panose="020B0503020204020204" charset="-122"/>
                    <a:ea typeface="微软雅黑" panose="020B0503020204020204" charset="-122"/>
                  </a:rPr>
                  <a:t>能对失信行为进行防范</a:t>
                </a:r>
                <a:endParaRPr lang="zh-CN" altLang="en-US" sz="2400" dirty="0">
                  <a:solidFill>
                    <a:srgbClr val="000000"/>
                  </a:solidFill>
                  <a:latin typeface="微软雅黑" panose="020B0503020204020204" charset="-122"/>
                  <a:ea typeface="微软雅黑" panose="020B0503020204020204" charset="-122"/>
                </a:endParaRPr>
              </a:p>
            </p:txBody>
          </p:sp>
        </p:gr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一、社会信用体系概述</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11" name="组合 10"/>
          <p:cNvGrpSpPr/>
          <p:nvPr/>
        </p:nvGrpSpPr>
        <p:grpSpPr>
          <a:xfrm>
            <a:off x="1555115" y="1236345"/>
            <a:ext cx="9082405" cy="4984115"/>
            <a:chOff x="2595" y="2185"/>
            <a:chExt cx="14303" cy="7849"/>
          </a:xfrm>
        </p:grpSpPr>
        <p:grpSp>
          <p:nvGrpSpPr>
            <p:cNvPr id="4" name="Group 19"/>
            <p:cNvGrpSpPr/>
            <p:nvPr/>
          </p:nvGrpSpPr>
          <p:grpSpPr bwMode="auto">
            <a:xfrm>
              <a:off x="2595" y="3486"/>
              <a:ext cx="7664" cy="6549"/>
              <a:chOff x="334" y="1092"/>
              <a:chExt cx="1964" cy="2046"/>
            </a:xfrm>
            <a:solidFill>
              <a:srgbClr val="FFFFFF"/>
            </a:solidFill>
          </p:grpSpPr>
          <p:sp>
            <p:nvSpPr>
              <p:cNvPr id="5" name="Rectangle 20"/>
              <p:cNvSpPr>
                <a:spLocks noChangeArrowheads="true"/>
              </p:cNvSpPr>
              <p:nvPr/>
            </p:nvSpPr>
            <p:spPr bwMode="auto">
              <a:xfrm>
                <a:off x="342" y="1092"/>
                <a:ext cx="1899" cy="2046"/>
              </a:xfrm>
              <a:prstGeom prst="rect">
                <a:avLst/>
              </a:prstGeom>
              <a:solidFill>
                <a:srgbClr val="77B7E7">
                  <a:lumMod val="40000"/>
                  <a:lumOff val="60000"/>
                </a:srgbClr>
              </a:solidFill>
              <a:ln w="9525">
                <a:solidFill>
                  <a:srgbClr val="17347D"/>
                </a:solidFill>
                <a:miter lim="800000"/>
              </a:ln>
              <a:effectLst>
                <a:outerShdw dist="35921" dir="2700000" algn="ctr" rotWithShape="0">
                  <a:srgbClr val="DDDDDD"/>
                </a:outerShdw>
              </a:effectLst>
            </p:spPr>
            <p:txBody>
              <a:bodyPr wrap="none" anchor="ct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6" name="Rectangle 21"/>
              <p:cNvSpPr>
                <a:spLocks noChangeArrowheads="true"/>
              </p:cNvSpPr>
              <p:nvPr/>
            </p:nvSpPr>
            <p:spPr bwMode="auto">
              <a:xfrm>
                <a:off x="334" y="1124"/>
                <a:ext cx="1964" cy="1962"/>
              </a:xfrm>
              <a:prstGeom prst="rect">
                <a:avLst/>
              </a:prstGeom>
              <a:grpFill/>
              <a:ln>
                <a:noFill/>
              </a:ln>
              <a:effectLst/>
            </p:spPr>
            <p:txBody>
              <a:bodyPr wrap="square" lIns="0" tIns="0" rIns="0" bIns="0">
                <a:spAutoFit/>
              </a:body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Char char="n"/>
                  <a:defRPr/>
                </a:pPr>
                <a:r>
                  <a:rPr kumimoji="0" lang="en-US" altLang="zh-CN" sz="2400" b="1"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微软雅黑" panose="020B0503020204020204" charset="-122"/>
                  </a:rPr>
                  <a:t>1</a:t>
                </a:r>
                <a:r>
                  <a:rPr kumimoji="0" lang="zh-CN" altLang="en-US" sz="2400" b="1"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微软雅黑" panose="020B0503020204020204" charset="-122"/>
                  </a:rPr>
                  <a:t>、从纵向延伸的角度</a:t>
                </a:r>
                <a:endParaRPr kumimoji="0" lang="en-US" altLang="zh-CN" sz="2400" b="1"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Char char="n"/>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社会信用体系能够正常运转，包括两个要素：</a:t>
                </a:r>
                <a:r>
                  <a:rPr kumimoji="0" lang="zh-CN" altLang="en-US" sz="24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rPr>
                  <a:t>信用管理行业和信用法律体系。</a:t>
                </a:r>
                <a:endParaRPr kumimoji="0" lang="en-US" altLang="zh-CN" sz="24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Char char="n"/>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信用管理行业是“</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硬件</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”，包括：信用信息数据库和信用管理人员。</a:t>
                </a:r>
                <a:endParaRPr kumimoji="0" lang="en-US" altLang="zh-CN"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Char char="n"/>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信用法律体系</a:t>
                </a:r>
                <a:endPar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   信用法律法规是社会信用体系的“</a:t>
                </a:r>
                <a:r>
                  <a:rPr kumimoji="0" lang="zh-CN" altLang="en-US" sz="24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微软雅黑" panose="020B0503020204020204" charset="-122"/>
                  </a:rPr>
                  <a:t>软件</a:t>
                </a:r>
                <a:r>
                  <a:rPr kumimoji="0" lang="zh-CN" altLang="en-US" sz="24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”，它为信用管理行业的商业行为提供“游戏规则”</a:t>
                </a:r>
                <a:endParaRPr kumimoji="0" lang="zh-CN" altLang="en-US" sz="2400" b="1"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grpSp>
        <p:grpSp>
          <p:nvGrpSpPr>
            <p:cNvPr id="7" name="Group 22"/>
            <p:cNvGrpSpPr/>
            <p:nvPr/>
          </p:nvGrpSpPr>
          <p:grpSpPr>
            <a:xfrm>
              <a:off x="10428" y="3683"/>
              <a:ext cx="6470" cy="6092"/>
              <a:chOff x="152" y="1425"/>
              <a:chExt cx="2030" cy="2060"/>
            </a:xfrm>
          </p:grpSpPr>
          <p:sp>
            <p:nvSpPr>
              <p:cNvPr id="8" name="Rectangle 23"/>
              <p:cNvSpPr/>
              <p:nvPr/>
            </p:nvSpPr>
            <p:spPr>
              <a:xfrm>
                <a:off x="152" y="1425"/>
                <a:ext cx="2030" cy="2060"/>
              </a:xfrm>
              <a:prstGeom prst="rect">
                <a:avLst/>
              </a:prstGeom>
              <a:solidFill>
                <a:srgbClr val="77B7E7"/>
              </a:solidFill>
              <a:ln w="9525" cap="flat" cmpd="sng">
                <a:solidFill>
                  <a:srgbClr val="17347D"/>
                </a:solidFill>
                <a:prstDash val="solid"/>
                <a:miter/>
                <a:headEnd type="none" w="med" len="med"/>
                <a:tailEnd type="none" w="med" len="med"/>
              </a:ln>
              <a:effectLst>
                <a:outerShdw dist="35921" dir="2699999" algn="ctr" rotWithShape="0">
                  <a:srgbClr val="DDDDDD"/>
                </a:outerShdw>
              </a:effectLst>
            </p:spPr>
            <p:txBody>
              <a:bodyPr wrap="none" anchor="ctr" anchorCtr="false"/>
              <a:p>
                <a:pPr>
                  <a:lnSpc>
                    <a:spcPct val="80000"/>
                  </a:lnSpc>
                  <a:spcBef>
                    <a:spcPct val="20000"/>
                  </a:spcBef>
                  <a:buClr>
                    <a:srgbClr val="9999FF"/>
                  </a:buClr>
                  <a:buFont typeface="Wingdings" panose="05000000000000000000" pitchFamily="2" charset="2"/>
                </a:pPr>
                <a:endParaRPr lang="zh-CN" altLang="en-US" sz="2400" dirty="0">
                  <a:latin typeface="微软雅黑" panose="020B0503020204020204" charset="-122"/>
                  <a:ea typeface="微软雅黑" panose="020B0503020204020204" charset="-122"/>
                </a:endParaRPr>
              </a:p>
            </p:txBody>
          </p:sp>
          <p:sp>
            <p:nvSpPr>
              <p:cNvPr id="9" name="Rectangle 24"/>
              <p:cNvSpPr>
                <a:spLocks noChangeArrowheads="true"/>
              </p:cNvSpPr>
              <p:nvPr/>
            </p:nvSpPr>
            <p:spPr bwMode="auto">
              <a:xfrm>
                <a:off x="187" y="1453"/>
                <a:ext cx="1995" cy="2032"/>
              </a:xfrm>
              <a:prstGeom prst="rect">
                <a:avLst/>
              </a:prstGeom>
              <a:solidFill>
                <a:srgbClr val="FFFFFF"/>
              </a:solidFill>
              <a:ln>
                <a:noFill/>
              </a:ln>
              <a:effectLst/>
            </p:spPr>
            <p:txBody>
              <a:bodyPr lIns="0" tIns="0" rIns="0" bIns="0">
                <a:spAutoFit/>
              </a:bodyPr>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n"/>
                  <a:defRPr/>
                </a:pPr>
                <a:r>
                  <a:rPr kumimoji="0" lang="zh-CN" altLang="en-US" sz="2000" b="1"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rPr>
                  <a:t>从横向分割的角度</a:t>
                </a:r>
                <a:endParaRPr kumimoji="0" lang="en-US" altLang="zh-CN" sz="2000" b="1"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a:p>
                <a:pPr marL="0" marR="0" lvl="0" indent="0" algn="l" defTabSz="914400" rtl="0" eaLnBrk="1" fontAlgn="base" latinLnBrk="0" hangingPunct="1">
                  <a:lnSpc>
                    <a:spcPct val="100000"/>
                  </a:lnSpc>
                  <a:spcBef>
                    <a:spcPct val="20000"/>
                  </a:spcBef>
                  <a:spcAft>
                    <a:spcPct val="0"/>
                  </a:spcAft>
                  <a:buClr>
                    <a:srgbClr val="9999FF"/>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社会信用体系包括：</a:t>
                </a:r>
                <a:r>
                  <a:rPr kumimoji="0" lang="zh-CN" altLang="en-US" sz="20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ea"/>
                  </a:rPr>
                  <a:t>公共信用体系、企业信用体系、个人信用体系。</a:t>
                </a:r>
                <a:endParaRPr kumimoji="0" lang="en-US" altLang="zh-CN" sz="2000" b="1" i="0" u="none" strike="noStrike" kern="1200" cap="none" spc="0" normalizeH="0" baseline="0" noProof="0" dirty="0">
                  <a:ln>
                    <a:noFill/>
                  </a:ln>
                  <a:solidFill>
                    <a:srgbClr val="0000FF"/>
                  </a:solidFill>
                  <a:effectLst/>
                  <a:uLnTx/>
                  <a:uFillTx/>
                  <a:latin typeface="微软雅黑" panose="020B0503020204020204" charset="-122"/>
                  <a:ea typeface="微软雅黑" panose="020B0503020204020204" charset="-122"/>
                  <a:cs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公共信用体系就是政府信用体</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系，影响社会全局的信用体系</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企业信用体系的作用在于约束</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企业，促进公平竞争。</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n"/>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个人信用体系是社会信用体系</a:t>
                </a:r>
                <a:endParaRPr kumimoji="0" lang="en-US" altLang="zh-CN"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rPr>
                  <a:t>的基础，它为授信者提供信用信息；弥补公共信用体系和企业信用体系的疏漏</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mn-ea"/>
                </a:endParaRPr>
              </a:p>
            </p:txBody>
          </p:sp>
        </p:grpSp>
        <p:sp>
          <p:nvSpPr>
            <p:cNvPr id="10" name="Rectangle 2"/>
            <p:cNvSpPr txBox="true">
              <a:spLocks noChangeArrowheads="true"/>
            </p:cNvSpPr>
            <p:nvPr/>
          </p:nvSpPr>
          <p:spPr bwMode="white">
            <a:xfrm>
              <a:off x="2595" y="2185"/>
              <a:ext cx="13443" cy="1145"/>
            </a:xfrm>
            <a:prstGeom prst="rect">
              <a:avLst/>
            </a:prstGeom>
            <a:noFill/>
            <a:ln>
              <a:noFill/>
            </a:ln>
            <a:effectLst/>
          </p:spPr>
          <p:txBody>
            <a:bodyPr anchor="ctr"/>
            <a:lstStyle>
              <a:lvl1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cs typeface="+mn-ea"/>
                </a:defRPr>
              </a:lvl1pPr>
              <a:lvl2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3600" b="1">
                  <a:solidFill>
                    <a:srgbClr val="FFFFFF"/>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3600" b="1">
                  <a:solidFill>
                    <a:srgbClr val="FFFFFF"/>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3600" b="1">
                  <a:solidFill>
                    <a:srgbClr val="FFFFFF"/>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3600" b="1">
                  <a:solidFill>
                    <a:srgbClr val="FFFFFF"/>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3600" b="1">
                  <a:solidFill>
                    <a:srgbClr val="FFFFFF"/>
                  </a:solidFill>
                  <a:latin typeface="黑体" panose="02010609060101010101" pitchFamily="49" charset="-122"/>
                  <a:ea typeface="黑体" panose="02010609060101010101" pitchFamily="49" charset="-122"/>
                </a:defRPr>
              </a:lvl9pPr>
            </a:lstStyle>
            <a:p>
              <a:pPr marL="0" marR="0" lvl="0" indent="0" algn="l" defTabSz="914400" rtl="0" eaLnBrk="0" fontAlgn="base" latinLnBrk="0" hangingPunct="0">
                <a:lnSpc>
                  <a:spcPct val="80000"/>
                </a:lnSpc>
                <a:spcBef>
                  <a:spcPct val="0"/>
                </a:spcBef>
                <a:spcAft>
                  <a:spcPct val="0"/>
                </a:spcAft>
                <a:buClr>
                  <a:srgbClr val="9999FF"/>
                </a:buClr>
                <a:buSzTx/>
                <a:buFont typeface="Wingdings" panose="05000000000000000000" pitchFamily="2" charset="2"/>
                <a:buNone/>
                <a:defRPr/>
              </a:pPr>
              <a:r>
                <a:rPr kumimoji="0" lang="zh-CN" altLang="en-US" sz="2800" b="1"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rPr>
                <a:t>（二）社会信用体系结构</a:t>
              </a:r>
              <a:endParaRPr kumimoji="0" lang="zh-CN" altLang="en-US" sz="2800" b="1"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二、社会信用体系建设</a:t>
            </a:r>
            <a:endParaRPr lang="zh-CN" altLang="en-US" sz="3200" dirty="0">
              <a:solidFill>
                <a:schemeClr val="bg1"/>
              </a:solidFill>
              <a:latin typeface="微软雅黑" panose="020B0503020204020204" charset="-122"/>
              <a:ea typeface="微软雅黑" panose="020B0503020204020204" charset="-122"/>
              <a:sym typeface="+mn-ea"/>
            </a:endParaRPr>
          </a:p>
        </p:txBody>
      </p:sp>
      <p:grpSp>
        <p:nvGrpSpPr>
          <p:cNvPr id="23" name="组合 22"/>
          <p:cNvGrpSpPr/>
          <p:nvPr/>
        </p:nvGrpSpPr>
        <p:grpSpPr>
          <a:xfrm>
            <a:off x="1631950" y="1392555"/>
            <a:ext cx="8545830" cy="4695190"/>
            <a:chOff x="2570" y="2193"/>
            <a:chExt cx="12188" cy="6940"/>
          </a:xfrm>
        </p:grpSpPr>
        <p:sp>
          <p:nvSpPr>
            <p:cNvPr id="5" name="Freeform 21"/>
            <p:cNvSpPr/>
            <p:nvPr/>
          </p:nvSpPr>
          <p:spPr>
            <a:xfrm>
              <a:off x="3555" y="3220"/>
              <a:ext cx="11203" cy="158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rgbClr val="FFFFFF"/>
            </a:solidFill>
            <a:ln w="9525" cap="flat" cmpd="sng">
              <a:solidFill>
                <a:srgbClr val="B3B3FF"/>
              </a:solidFill>
              <a:prstDash val="solid"/>
              <a:round/>
              <a:headEnd type="none" w="med" len="med"/>
              <a:tailEnd type="none" w="med" len="med"/>
            </a:ln>
            <a:effectLst>
              <a:outerShdw dist="53882" dir="2699999" algn="ctr" rotWithShape="0">
                <a:srgbClr val="DDDDDD">
                  <a:alpha val="50000"/>
                </a:srgbClr>
              </a:outerShdw>
            </a:effectLst>
          </p:spPr>
          <p:txBody>
            <a:bodyPr/>
            <a:p>
              <a:endParaRPr lang="zh-CN" altLang="en-US" sz="2400">
                <a:latin typeface="微软雅黑" panose="020B0503020204020204" charset="-122"/>
                <a:ea typeface="微软雅黑" panose="020B0503020204020204" charset="-122"/>
              </a:endParaRPr>
            </a:p>
          </p:txBody>
        </p:sp>
        <p:sp>
          <p:nvSpPr>
            <p:cNvPr id="6" name="AutoShape 19"/>
            <p:cNvSpPr>
              <a:spLocks noChangeArrowheads="true"/>
            </p:cNvSpPr>
            <p:nvPr/>
          </p:nvSpPr>
          <p:spPr bwMode="auto">
            <a:xfrm>
              <a:off x="2693" y="2193"/>
              <a:ext cx="6690" cy="930"/>
            </a:xfrm>
            <a:prstGeom prst="homePlate">
              <a:avLst>
                <a:gd name="adj" fmla="val 25063"/>
              </a:avLst>
            </a:prstGeom>
            <a:solidFill>
              <a:srgbClr val="45AB7D"/>
            </a:solidFill>
            <a:ln>
              <a:noFill/>
            </a:ln>
            <a:effectLst>
              <a:prstShdw prst="shdw17" dist="17961" dir="2700000">
                <a:srgbClr val="45AB7D">
                  <a:gamma/>
                  <a:shade val="60000"/>
                  <a:invGamma/>
                </a:srgbClr>
              </a:prstShdw>
            </a:effectLst>
          </p:spPr>
          <p:txBody>
            <a:bodyPr wrap="square" lIns="0" tIns="0" rIns="0" bIns="0" anchor="ctr">
              <a:spAutoFit/>
            </a:body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48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0" name="TextBox 50"/>
            <p:cNvSpPr txBox="true"/>
            <p:nvPr/>
          </p:nvSpPr>
          <p:spPr>
            <a:xfrm>
              <a:off x="4093" y="3220"/>
              <a:ext cx="10575" cy="1500"/>
            </a:xfrm>
            <a:prstGeom prst="rect">
              <a:avLst/>
            </a:prstGeom>
            <a:noFill/>
            <a:ln w="9525">
              <a:noFill/>
            </a:ln>
          </p:spPr>
          <p:txBody>
            <a:bodyPr anchor="t" anchorCtr="false">
              <a:spAutoFit/>
            </a:bodyPr>
            <a:p>
              <a:pPr algn="just" fontAlgn="auto">
                <a:lnSpc>
                  <a:spcPct val="100000"/>
                </a:lnSpc>
                <a:spcBef>
                  <a:spcPts val="0"/>
                </a:spcBef>
                <a:buClr>
                  <a:srgbClr val="9999FF"/>
                </a:buClr>
                <a:buFont typeface="Wingdings" panose="05000000000000000000" pitchFamily="2" charset="2"/>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法制建设是信用体系的重要组成部分，对信用体系建设起到规范、引导、保障、推进的作用。我国的社会信用体系建设一定要立法先行。</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11" name="TextBox 51"/>
            <p:cNvSpPr txBox="true"/>
            <p:nvPr/>
          </p:nvSpPr>
          <p:spPr>
            <a:xfrm>
              <a:off x="2765" y="2385"/>
              <a:ext cx="11218" cy="498"/>
            </a:xfrm>
            <a:prstGeom prst="rect">
              <a:avLst/>
            </a:prstGeom>
            <a:noFill/>
            <a:ln w="9525">
              <a:noFill/>
            </a:ln>
          </p:spPr>
          <p:txBody>
            <a:bodyPr anchor="t" anchorCtr="false">
              <a:spAutoFit/>
            </a:bodyPr>
            <a:p>
              <a:pPr>
                <a:lnSpc>
                  <a:spcPct val="80000"/>
                </a:lnSpc>
                <a:spcBef>
                  <a:spcPct val="20000"/>
                </a:spcBef>
                <a:buClr>
                  <a:srgbClr val="9999FF"/>
                </a:buClr>
                <a:buFont typeface="Wingdings" panose="05000000000000000000" pitchFamily="2" charset="2"/>
              </a:pPr>
              <a:r>
                <a:rPr lang="en-US" altLang="zh-CN" sz="2000" b="1" dirty="0">
                  <a:latin typeface="微软雅黑" panose="020B0503020204020204" charset="-122"/>
                  <a:ea typeface="微软雅黑" panose="020B0503020204020204" charset="-122"/>
                  <a:cs typeface="微软雅黑" panose="020B0503020204020204" charset="-122"/>
                </a:rPr>
                <a:t>1. </a:t>
              </a:r>
              <a:r>
                <a:rPr lang="zh-CN" altLang="en-US" sz="2000" b="1" dirty="0">
                  <a:latin typeface="微软雅黑" panose="020B0503020204020204" charset="-122"/>
                  <a:ea typeface="微软雅黑" panose="020B0503020204020204" charset="-122"/>
                  <a:cs typeface="微软雅黑" panose="020B0503020204020204" charset="-122"/>
                </a:rPr>
                <a:t>建立完善的信用法律法规体系</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13" name="AutoShape 19"/>
            <p:cNvSpPr>
              <a:spLocks noChangeArrowheads="true"/>
            </p:cNvSpPr>
            <p:nvPr/>
          </p:nvSpPr>
          <p:spPr bwMode="auto">
            <a:xfrm>
              <a:off x="2570" y="5001"/>
              <a:ext cx="6690" cy="930"/>
            </a:xfrm>
            <a:prstGeom prst="homePlate">
              <a:avLst>
                <a:gd name="adj" fmla="val 25063"/>
              </a:avLst>
            </a:prstGeom>
            <a:solidFill>
              <a:srgbClr val="45AB7D"/>
            </a:solidFill>
            <a:ln>
              <a:noFill/>
            </a:ln>
            <a:effectLst>
              <a:prstShdw prst="shdw17" dist="17961" dir="2700000">
                <a:srgbClr val="45AB7D">
                  <a:gamma/>
                  <a:shade val="60000"/>
                  <a:invGamma/>
                </a:srgbClr>
              </a:prstShdw>
            </a:effectLst>
          </p:spPr>
          <p:txBody>
            <a:bodyPr wrap="square" lIns="0" tIns="0" rIns="0" bIns="0" anchor="ctr">
              <a:spAutoFit/>
            </a:body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48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5" name="TextBox 51"/>
            <p:cNvSpPr txBox="true"/>
            <p:nvPr/>
          </p:nvSpPr>
          <p:spPr>
            <a:xfrm>
              <a:off x="2788" y="5163"/>
              <a:ext cx="11217" cy="498"/>
            </a:xfrm>
            <a:prstGeom prst="rect">
              <a:avLst/>
            </a:prstGeom>
            <a:noFill/>
            <a:ln w="9525">
              <a:noFill/>
            </a:ln>
          </p:spPr>
          <p:txBody>
            <a:bodyPr anchor="t" anchorCtr="false">
              <a:spAutoFit/>
            </a:bodyPr>
            <a:p>
              <a:pPr>
                <a:lnSpc>
                  <a:spcPct val="80000"/>
                </a:lnSpc>
                <a:spcBef>
                  <a:spcPct val="20000"/>
                </a:spcBef>
                <a:buClr>
                  <a:srgbClr val="9999FF"/>
                </a:buClr>
                <a:buFont typeface="Wingdings" panose="05000000000000000000" pitchFamily="2" charset="2"/>
              </a:pPr>
              <a:r>
                <a:rPr lang="en-US" altLang="zh-CN" sz="2000" b="1" dirty="0">
                  <a:latin typeface="微软雅黑" panose="020B0503020204020204" charset="-122"/>
                  <a:ea typeface="微软雅黑" panose="020B0503020204020204" charset="-122"/>
                  <a:cs typeface="微软雅黑" panose="020B0503020204020204" charset="-122"/>
                </a:rPr>
                <a:t>2.</a:t>
              </a:r>
              <a:r>
                <a:rPr lang="zh-CN" altLang="en-US" sz="2000" b="1" dirty="0">
                  <a:latin typeface="微软雅黑" panose="020B0503020204020204" charset="-122"/>
                  <a:ea typeface="微软雅黑" panose="020B0503020204020204" charset="-122"/>
                  <a:cs typeface="微软雅黑" panose="020B0503020204020204" charset="-122"/>
                </a:rPr>
                <a:t>建立信用数据技术支撑体系 </a:t>
              </a:r>
              <a:endParaRPr lang="zh-CN" altLang="en-US" sz="2000" b="1" dirty="0">
                <a:latin typeface="微软雅黑" panose="020B0503020204020204" charset="-122"/>
                <a:ea typeface="微软雅黑" panose="020B0503020204020204" charset="-122"/>
                <a:cs typeface="微软雅黑" panose="020B0503020204020204" charset="-122"/>
              </a:endParaRPr>
            </a:p>
          </p:txBody>
        </p:sp>
        <p:sp>
          <p:nvSpPr>
            <p:cNvPr id="16" name="Freeform 21"/>
            <p:cNvSpPr/>
            <p:nvPr/>
          </p:nvSpPr>
          <p:spPr>
            <a:xfrm>
              <a:off x="3725" y="6055"/>
              <a:ext cx="10990" cy="3078"/>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rgbClr val="FFFFFF"/>
            </a:solidFill>
            <a:ln w="9525" cap="flat" cmpd="sng">
              <a:solidFill>
                <a:srgbClr val="B3B3FF"/>
              </a:solidFill>
              <a:prstDash val="solid"/>
              <a:round/>
              <a:headEnd type="none" w="med" len="med"/>
              <a:tailEnd type="none" w="med" len="med"/>
            </a:ln>
            <a:effectLst>
              <a:outerShdw dist="53882" dir="2699999" algn="ctr" rotWithShape="0">
                <a:srgbClr val="DDDDDD">
                  <a:alpha val="50000"/>
                </a:srgbClr>
              </a:outerShdw>
            </a:effectLst>
          </p:spPr>
          <p:txBody>
            <a:bodyPr/>
            <a:p>
              <a:endParaRPr lang="zh-CN" altLang="en-US" sz="2400">
                <a:latin typeface="微软雅黑" panose="020B0503020204020204" charset="-122"/>
                <a:ea typeface="微软雅黑" panose="020B0503020204020204" charset="-122"/>
              </a:endParaRPr>
            </a:p>
          </p:txBody>
        </p:sp>
        <p:sp>
          <p:nvSpPr>
            <p:cNvPr id="17" name="文本框 16"/>
            <p:cNvSpPr txBox="true"/>
            <p:nvPr/>
          </p:nvSpPr>
          <p:spPr>
            <a:xfrm>
              <a:off x="4093" y="6465"/>
              <a:ext cx="10575" cy="2409"/>
            </a:xfrm>
            <a:prstGeom prst="rect">
              <a:avLst/>
            </a:prstGeom>
            <a:noFill/>
          </p:spPr>
          <p:txBody>
            <a:bodyPr wrap="square" rtlCol="0">
              <a:spAutoFit/>
            </a:bodyPr>
            <a:lstStyle/>
            <a:p>
              <a:pPr marR="0" algn="just" defTabSz="914400" eaLnBrk="0" fontAlgn="auto" hangingPunct="0">
                <a:buClrTx/>
                <a:buSzTx/>
                <a:buFontTx/>
                <a:buNone/>
                <a:defRPr/>
              </a:pPr>
              <a:r>
                <a:rPr kumimoji="0" lang="zh-CN" altLang="en-US"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rPr>
                <a:t>征信数据是开展征信服务的基础，是信用管理的基础，也是建立国家信用体系的基础。 建立全国统一的国家征信平台，专门从事信用数据的采集和发布，可以实现信用信息全国范围共享。只有建立了国家征信数据库，才能为政府、企业、社会提供可靠的信用依据，社会信用体系才有可靠的基础。</a:t>
              </a:r>
              <a:endParaRPr kumimoji="0" lang="zh-CN" altLang="en-US"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二、社会信用体系建设</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5" name="AutoShape 19"/>
          <p:cNvSpPr>
            <a:spLocks noChangeArrowheads="true"/>
          </p:cNvSpPr>
          <p:nvPr/>
        </p:nvSpPr>
        <p:spPr bwMode="auto">
          <a:xfrm>
            <a:off x="2135188" y="1429545"/>
            <a:ext cx="4464050" cy="590549"/>
          </a:xfrm>
          <a:prstGeom prst="homePlate">
            <a:avLst>
              <a:gd name="adj" fmla="val 25063"/>
            </a:avLst>
          </a:prstGeom>
          <a:solidFill>
            <a:srgbClr val="45AB7D"/>
          </a:solidFill>
          <a:ln>
            <a:noFill/>
          </a:ln>
          <a:effectLst>
            <a:prstShdw prst="shdw17" dist="17961" dir="2700000">
              <a:srgbClr val="45AB7D">
                <a:gamma/>
                <a:shade val="60000"/>
                <a:invGamma/>
              </a:srgbClr>
            </a:prstShdw>
          </a:effectLst>
        </p:spPr>
        <p:txBody>
          <a:bodyPr wrap="square" lIns="0" tIns="0" rIns="0" bIns="0" anchor="ctr">
            <a:spAutoFit/>
          </a:body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48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6" name="文本框 9"/>
          <p:cNvSpPr txBox="true"/>
          <p:nvPr/>
        </p:nvSpPr>
        <p:spPr>
          <a:xfrm>
            <a:off x="2339975" y="1484313"/>
            <a:ext cx="3744913" cy="460375"/>
          </a:xfrm>
          <a:prstGeom prst="rect">
            <a:avLst/>
          </a:prstGeom>
          <a:noFill/>
          <a:ln w="9525">
            <a:noFill/>
          </a:ln>
        </p:spPr>
        <p:txBody>
          <a:bodyPr anchor="t" anchorCtr="false">
            <a:spAutoFit/>
          </a:bodyPr>
          <a:p>
            <a:pPr eaLnBrk="0" hangingPunct="0"/>
            <a:r>
              <a:rPr lang="en-US" altLang="zh-CN" sz="2400" b="1" dirty="0">
                <a:latin typeface="微软雅黑" panose="020B0503020204020204" charset="-122"/>
                <a:ea typeface="微软雅黑" panose="020B0503020204020204" charset="-122"/>
                <a:cs typeface="微软雅黑" panose="020B0503020204020204" charset="-122"/>
              </a:rPr>
              <a:t>3.</a:t>
            </a:r>
            <a:r>
              <a:rPr lang="zh-CN" altLang="en-US" sz="2400" b="1" dirty="0">
                <a:latin typeface="微软雅黑" panose="020B0503020204020204" charset="-122"/>
                <a:ea typeface="微软雅黑" panose="020B0503020204020204" charset="-122"/>
                <a:cs typeface="微软雅黑" panose="020B0503020204020204" charset="-122"/>
              </a:rPr>
              <a:t>建立信用服务体系</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10" name="文本框 9"/>
          <p:cNvSpPr txBox="true"/>
          <p:nvPr/>
        </p:nvSpPr>
        <p:spPr>
          <a:xfrm>
            <a:off x="1768475" y="2125663"/>
            <a:ext cx="8632825" cy="1322070"/>
          </a:xfrm>
          <a:prstGeom prst="rect">
            <a:avLst/>
          </a:prstGeom>
          <a:noFill/>
        </p:spPr>
        <p:txBody>
          <a:bodyPr wrap="square">
            <a:spAutoFit/>
          </a:bodyPr>
          <a:lstStyle/>
          <a:p>
            <a:pPr marR="0" algn="just" defTabSz="914400" eaLnBrk="0" fontAlgn="auto" hangingPunct="0">
              <a:buClrTx/>
              <a:buSzTx/>
              <a:buFontTx/>
              <a:buNone/>
              <a:defRPr/>
            </a:pPr>
            <a:r>
              <a:rPr kumimoji="0" lang="zh-CN" altLang="en-US"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rPr>
              <a:t>信用服务业具有智力密集、技术密集、专业化程度高、市场集中度高的特点，承担着信用信息收集、加工、处理和传递的功能，在防范信用风险、促进信用交易方面发挥着重要作用，应大力培育和发展一批具备较高执业资质和道德水准的独立公正市场化运作的信用服务机构。 </a:t>
            </a:r>
            <a:endParaRPr kumimoji="0" lang="zh-CN" altLang="en-US"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endParaRPr>
          </a:p>
        </p:txBody>
      </p:sp>
      <p:sp>
        <p:nvSpPr>
          <p:cNvPr id="11" name="AutoShape 19"/>
          <p:cNvSpPr>
            <a:spLocks noChangeArrowheads="true"/>
          </p:cNvSpPr>
          <p:nvPr/>
        </p:nvSpPr>
        <p:spPr bwMode="auto">
          <a:xfrm>
            <a:off x="2135188" y="3740151"/>
            <a:ext cx="4248150" cy="590549"/>
          </a:xfrm>
          <a:prstGeom prst="homePlate">
            <a:avLst>
              <a:gd name="adj" fmla="val 25063"/>
            </a:avLst>
          </a:prstGeom>
          <a:solidFill>
            <a:srgbClr val="45AB7D"/>
          </a:solidFill>
          <a:ln>
            <a:noFill/>
          </a:ln>
          <a:effectLst>
            <a:prstShdw prst="shdw17" dist="17961" dir="2700000">
              <a:srgbClr val="45AB7D">
                <a:gamma/>
                <a:shade val="60000"/>
                <a:invGamma/>
              </a:srgbClr>
            </a:prstShdw>
          </a:effectLst>
        </p:spPr>
        <p:txBody>
          <a:bodyPr wrap="square" lIns="0" tIns="0" rIns="0" bIns="0" anchor="ctr">
            <a:spAutoFit/>
          </a:body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4800" b="0" i="0" u="none" strike="noStrike" kern="1200" cap="none" spc="0" normalizeH="0" baseline="0" noProof="0" dirty="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15" name="文本框 14"/>
          <p:cNvSpPr txBox="true"/>
          <p:nvPr/>
        </p:nvSpPr>
        <p:spPr>
          <a:xfrm>
            <a:off x="2339975" y="3787775"/>
            <a:ext cx="3900488" cy="460375"/>
          </a:xfrm>
          <a:prstGeom prst="rect">
            <a:avLst/>
          </a:prstGeom>
          <a:noFill/>
          <a:ln w="9525">
            <a:noFill/>
          </a:ln>
        </p:spPr>
        <p:txBody>
          <a:bodyPr anchor="t" anchorCtr="false">
            <a:spAutoFit/>
          </a:bodyPr>
          <a:p>
            <a:pPr eaLnBrk="0" hangingPunct="0"/>
            <a:r>
              <a:rPr lang="en-US" altLang="zh-CN" sz="2400" b="1" dirty="0">
                <a:latin typeface="微软雅黑" panose="020B0503020204020204" charset="-122"/>
                <a:ea typeface="微软雅黑" panose="020B0503020204020204" charset="-122"/>
                <a:cs typeface="微软雅黑" panose="020B0503020204020204" charset="-122"/>
              </a:rPr>
              <a:t>4.</a:t>
            </a:r>
            <a:r>
              <a:rPr lang="zh-CN" altLang="en-US" sz="2400" b="1" dirty="0">
                <a:latin typeface="微软雅黑" panose="020B0503020204020204" charset="-122"/>
                <a:ea typeface="微软雅黑" panose="020B0503020204020204" charset="-122"/>
                <a:cs typeface="微软雅黑" panose="020B0503020204020204" charset="-122"/>
              </a:rPr>
              <a:t>建立信用产品市场体系</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16" name="文本框 15"/>
          <p:cNvSpPr txBox="true"/>
          <p:nvPr/>
        </p:nvSpPr>
        <p:spPr>
          <a:xfrm>
            <a:off x="1768475" y="4711700"/>
            <a:ext cx="8420100" cy="1322070"/>
          </a:xfrm>
          <a:prstGeom prst="rect">
            <a:avLst/>
          </a:prstGeom>
          <a:noFill/>
        </p:spPr>
        <p:txBody>
          <a:bodyPr wrap="square" rtlCol="0">
            <a:spAutoFit/>
          </a:bodyPr>
          <a:lstStyle/>
          <a:p>
            <a:pPr marR="0" algn="just" defTabSz="914400" eaLnBrk="0" fontAlgn="auto" hangingPunct="0">
              <a:buClrTx/>
              <a:buSzTx/>
              <a:buFontTx/>
              <a:buNone/>
              <a:defRPr/>
            </a:pPr>
            <a:r>
              <a:rPr kumimoji="0" lang="zh-CN" altLang="en-US"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rPr>
              <a:t>对信用产品经久不竭的需求，是支撑信用公司生产加工和销售信用产品的原动力，是巩固发展现代信用体系的深厚市场基础，也是信用产品不断创新的原因。因此，应通过政府立法、行业组织制定行规来引导全社会对信用服务的需求。</a:t>
            </a:r>
            <a:endParaRPr kumimoji="0" lang="zh-CN" altLang="en-US" sz="2000" kern="1200" cap="none" spc="0" normalizeH="0" baseline="0" noProof="0" dirty="0">
              <a:solidFill>
                <a:srgbClr val="BDD8F1">
                  <a:lumMod val="10000"/>
                </a:srgbClr>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633" y="0"/>
            <a:ext cx="12192002" cy="6858000"/>
            <a:chOff x="-2" y="0"/>
            <a:chExt cx="12192002" cy="6858000"/>
          </a:xfrm>
        </p:grpSpPr>
        <p:pic>
          <p:nvPicPr>
            <p:cNvPr id="19" name="图片 18"/>
            <p:cNvPicPr>
              <a:picLocks noChangeAspect="true"/>
            </p:cNvPicPr>
            <p:nvPr/>
          </p:nvPicPr>
          <p:blipFill rotWithShape="true">
            <a:blip r:embed="rId1" cstate="screen">
              <a:extLst>
                <a:ext uri="{BEBA8EAE-BF5A-486C-A8C5-ECC9F3942E4B}">
                  <a14:imgProps xmlns:a14="http://schemas.microsoft.com/office/drawing/2010/main">
                    <a14:imgLayer r:embed="rId2">
                      <a14:imgEffect>
                        <a14:brightnessContrast bright="9000"/>
                      </a14:imgEffect>
                    </a14:imgLayer>
                  </a14:imgProps>
                </a:ext>
              </a:extLst>
            </a:blip>
            <a:srcRect/>
            <a:stretch>
              <a:fillRect/>
            </a:stretch>
          </p:blipFill>
          <p:spPr>
            <a:xfrm>
              <a:off x="-1" y="0"/>
              <a:ext cx="12192001" cy="6858000"/>
            </a:xfrm>
            <a:prstGeom prst="rect">
              <a:avLst/>
            </a:prstGeom>
          </p:spPr>
        </p:pic>
        <p:pic>
          <p:nvPicPr>
            <p:cNvPr id="20" name="图片 19"/>
            <p:cNvPicPr>
              <a:picLocks noChangeAspect="true"/>
            </p:cNvPicPr>
            <p:nvPr/>
          </p:nvPicPr>
          <p:blipFill>
            <a:blip r:embed="rId3">
              <a:lum bright="70000" contrast="-70000"/>
            </a:blip>
            <a:srcRect l="4950"/>
            <a:stretch>
              <a:fillRect/>
            </a:stretch>
          </p:blipFill>
          <p:spPr>
            <a:xfrm>
              <a:off x="5707965" y="2575"/>
              <a:ext cx="648403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1" name="图片 20"/>
            <p:cNvPicPr>
              <a:picLocks noChangeAspect="true"/>
            </p:cNvPicPr>
            <p:nvPr/>
          </p:nvPicPr>
          <p:blipFill>
            <a:blip r:embed="rId3">
              <a:lum bright="70000" contrast="-70000"/>
            </a:blip>
            <a:srcRect l="4950" r="26116"/>
            <a:stretch>
              <a:fillRect/>
            </a:stretch>
          </p:blipFill>
          <p:spPr>
            <a:xfrm flipH="true" flipV="true">
              <a:off x="-2" y="2575"/>
              <a:ext cx="4702465" cy="77036"/>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2" name="图片 21"/>
            <p:cNvPicPr>
              <a:picLocks noChangeAspect="true"/>
            </p:cNvPicPr>
            <p:nvPr/>
          </p:nvPicPr>
          <p:blipFill>
            <a:blip r:embed="rId3">
              <a:lum bright="70000" contrast="-70000"/>
            </a:blip>
            <a:srcRect l="4950"/>
            <a:stretch>
              <a:fillRect/>
            </a:stretch>
          </p:blipFill>
          <p:spPr>
            <a:xfrm rot="10800000">
              <a:off x="-2" y="6759208"/>
              <a:ext cx="648403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pic>
          <p:nvPicPr>
            <p:cNvPr id="25" name="图片 24"/>
            <p:cNvPicPr>
              <a:picLocks noChangeAspect="true"/>
            </p:cNvPicPr>
            <p:nvPr/>
          </p:nvPicPr>
          <p:blipFill>
            <a:blip r:embed="rId3">
              <a:lum bright="70000" contrast="-70000"/>
            </a:blip>
            <a:srcRect l="4950" r="26116"/>
            <a:stretch>
              <a:fillRect/>
            </a:stretch>
          </p:blipFill>
          <p:spPr>
            <a:xfrm rot="10800000" flipH="true" flipV="true">
              <a:off x="7489535" y="6759208"/>
              <a:ext cx="4702465" cy="95234"/>
            </a:xfrm>
            <a:custGeom>
              <a:avLst/>
              <a:gdLst>
                <a:gd name="connsiteX0" fmla="*/ 137250 w 4702465"/>
                <a:gd name="connsiteY0" fmla="*/ 0 h 222240"/>
                <a:gd name="connsiteX1" fmla="*/ 4702465 w 4702465"/>
                <a:gd name="connsiteY1" fmla="*/ 0 h 222240"/>
                <a:gd name="connsiteX2" fmla="*/ 4702465 w 4702465"/>
                <a:gd name="connsiteY2" fmla="*/ 222240 h 222240"/>
                <a:gd name="connsiteX3" fmla="*/ 0 w 4702465"/>
                <a:gd name="connsiteY3" fmla="*/ 222240 h 222240"/>
              </a:gdLst>
              <a:ahLst/>
              <a:cxnLst>
                <a:cxn ang="0">
                  <a:pos x="connsiteX0" y="connsiteY0"/>
                </a:cxn>
                <a:cxn ang="0">
                  <a:pos x="connsiteX1" y="connsiteY1"/>
                </a:cxn>
                <a:cxn ang="0">
                  <a:pos x="connsiteX2" y="connsiteY2"/>
                </a:cxn>
                <a:cxn ang="0">
                  <a:pos x="connsiteX3" y="connsiteY3"/>
                </a:cxn>
              </a:cxnLst>
              <a:rect l="l" t="t" r="r" b="b"/>
              <a:pathLst>
                <a:path w="4702465" h="222240">
                  <a:moveTo>
                    <a:pt x="137250" y="0"/>
                  </a:moveTo>
                  <a:lnTo>
                    <a:pt x="4702465" y="0"/>
                  </a:lnTo>
                  <a:lnTo>
                    <a:pt x="4702465" y="222240"/>
                  </a:lnTo>
                  <a:lnTo>
                    <a:pt x="0" y="222240"/>
                  </a:lnTo>
                  <a:close/>
                </a:path>
              </a:pathLst>
            </a:custGeom>
            <a:solidFill>
              <a:schemeClr val="bg1"/>
            </a:solidFill>
          </p:spPr>
        </p:pic>
      </p:grpSp>
      <p:pic>
        <p:nvPicPr>
          <p:cNvPr id="12" name="图片 11"/>
          <p:cNvPicPr>
            <a:picLocks noChangeAspect="true"/>
          </p:cNvPicPr>
          <p:nvPr/>
        </p:nvPicPr>
        <p:blipFill>
          <a:blip r:embed="rId3"/>
          <a:stretch>
            <a:fillRect/>
          </a:stretch>
        </p:blipFill>
        <p:spPr>
          <a:xfrm rot="10800000">
            <a:off x="0" y="79375"/>
            <a:ext cx="12192000" cy="638175"/>
          </a:xfrm>
          <a:prstGeom prst="rect">
            <a:avLst/>
          </a:prstGeom>
          <a:solidFill>
            <a:schemeClr val="bg1"/>
          </a:solidFill>
        </p:spPr>
      </p:pic>
      <p:sp>
        <p:nvSpPr>
          <p:cNvPr id="14" name="文本框 13"/>
          <p:cNvSpPr txBox="true"/>
          <p:nvPr/>
        </p:nvSpPr>
        <p:spPr>
          <a:xfrm>
            <a:off x="314325" y="137160"/>
            <a:ext cx="7472045" cy="583565"/>
          </a:xfrm>
          <a:prstGeom prst="rect">
            <a:avLst/>
          </a:prstGeom>
          <a:noFill/>
        </p:spPr>
        <p:txBody>
          <a:bodyPr wrap="square" rtlCol="0">
            <a:spAutoFit/>
          </a:bodyPr>
          <a:p>
            <a:r>
              <a:rPr lang="zh-CN" altLang="en-US" sz="3200" dirty="0">
                <a:solidFill>
                  <a:schemeClr val="bg1"/>
                </a:solidFill>
                <a:latin typeface="微软雅黑" panose="020B0503020204020204" charset="-122"/>
                <a:ea typeface="微软雅黑" panose="020B0503020204020204" charset="-122"/>
                <a:sym typeface="+mn-ea"/>
              </a:rPr>
              <a:t>二、社会信用体系建设</a:t>
            </a:r>
            <a:endParaRPr lang="zh-CN" altLang="en-US" sz="3200" dirty="0">
              <a:solidFill>
                <a:schemeClr val="bg1"/>
              </a:solidFill>
              <a:latin typeface="微软雅黑" panose="020B0503020204020204" charset="-122"/>
              <a:ea typeface="微软雅黑" panose="020B0503020204020204" charset="-122"/>
              <a:sym typeface="+mn-ea"/>
            </a:endParaRPr>
          </a:p>
        </p:txBody>
      </p:sp>
      <p:sp>
        <p:nvSpPr>
          <p:cNvPr id="7" name="AutoShape 11"/>
          <p:cNvSpPr>
            <a:spLocks noChangeArrowheads="true"/>
          </p:cNvSpPr>
          <p:nvPr/>
        </p:nvSpPr>
        <p:spPr bwMode="auto">
          <a:xfrm>
            <a:off x="2155825" y="4039713"/>
            <a:ext cx="4630738" cy="294639"/>
          </a:xfrm>
          <a:prstGeom prst="homePlate">
            <a:avLst>
              <a:gd name="adj" fmla="val 25063"/>
            </a:avLst>
          </a:prstGeom>
          <a:solidFill>
            <a:srgbClr val="45AB7D"/>
          </a:solidFill>
          <a:ln>
            <a:noFill/>
          </a:ln>
          <a:effectLst>
            <a:prstShdw prst="shdw17" dist="17961" dir="2700000">
              <a:srgbClr val="45AB7D">
                <a:gamma/>
                <a:shade val="60000"/>
                <a:invGamma/>
              </a:srgbClr>
            </a:prstShdw>
          </a:effectLst>
        </p:spPr>
        <p:txBody>
          <a:bodyPr wrap="square" lIns="0" tIns="0" rIns="0" bIns="0" anchor="ctr">
            <a:spAutoFit/>
          </a:body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71686" name="Freeform 13"/>
          <p:cNvSpPr/>
          <p:nvPr/>
        </p:nvSpPr>
        <p:spPr>
          <a:xfrm>
            <a:off x="1981200" y="4648200"/>
            <a:ext cx="9299575" cy="1438275"/>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rgbClr val="FFFFFF"/>
          </a:solidFill>
          <a:ln w="9525" cap="flat" cmpd="sng">
            <a:solidFill>
              <a:srgbClr val="B3B3FF"/>
            </a:solidFill>
            <a:prstDash val="solid"/>
            <a:round/>
            <a:headEnd type="none" w="med" len="med"/>
            <a:tailEnd type="none" w="med" len="med"/>
          </a:ln>
          <a:effectLst>
            <a:outerShdw dist="53882" dir="2699999" algn="ctr" rotWithShape="0">
              <a:srgbClr val="DDDDDD">
                <a:alpha val="50000"/>
              </a:srgbClr>
            </a:outerShdw>
          </a:effectLst>
        </p:spPr>
        <p:txBody>
          <a:bodyPr/>
          <a:p>
            <a:endParaRPr lang="zh-CN" altLang="en-US" sz="2400">
              <a:latin typeface="微软雅黑" panose="020B0503020204020204" charset="-122"/>
              <a:ea typeface="微软雅黑" panose="020B0503020204020204" charset="-122"/>
            </a:endParaRPr>
          </a:p>
        </p:txBody>
      </p:sp>
      <p:sp>
        <p:nvSpPr>
          <p:cNvPr id="3" name="AutoShape 19"/>
          <p:cNvSpPr>
            <a:spLocks noChangeArrowheads="true"/>
          </p:cNvSpPr>
          <p:nvPr/>
        </p:nvSpPr>
        <p:spPr bwMode="auto">
          <a:xfrm>
            <a:off x="2155825" y="1569562"/>
            <a:ext cx="4732338" cy="294639"/>
          </a:xfrm>
          <a:prstGeom prst="homePlate">
            <a:avLst>
              <a:gd name="adj" fmla="val 25063"/>
            </a:avLst>
          </a:prstGeom>
          <a:solidFill>
            <a:srgbClr val="45AB7D"/>
          </a:solidFill>
          <a:ln>
            <a:noFill/>
          </a:ln>
          <a:effectLst>
            <a:prstShdw prst="shdw17" dist="17961" dir="2700000">
              <a:srgbClr val="45AB7D">
                <a:gamma/>
                <a:shade val="60000"/>
                <a:invGamma/>
              </a:srgbClr>
            </a:prstShdw>
          </a:effectLst>
        </p:spPr>
        <p:txBody>
          <a:bodyPr wrap="square" lIns="0" tIns="0" rIns="0" bIns="0" anchor="ctr">
            <a:spAutoFit/>
          </a:bodyPr>
          <a:lstStyle/>
          <a:p>
            <a:pPr marL="0" marR="0" lvl="0" indent="0" algn="l" defTabSz="914400" rtl="0" eaLnBrk="1" fontAlgn="base" latinLnBrk="0" hangingPunct="1">
              <a:lnSpc>
                <a:spcPct val="80000"/>
              </a:lnSpc>
              <a:spcBef>
                <a:spcPct val="20000"/>
              </a:spcBef>
              <a:spcAft>
                <a:spcPct val="0"/>
              </a:spcAft>
              <a:buClr>
                <a:srgbClr val="9999FF"/>
              </a:buClr>
              <a:buSzTx/>
              <a:buFont typeface="Wingdings" panose="05000000000000000000" pitchFamily="2" charset="2"/>
              <a:buNone/>
              <a:defRPr/>
            </a:pPr>
            <a:endParaRPr kumimoji="0" lang="zh-CN" altLang="en-US" sz="2400" b="0" i="0" u="none" strike="noStrike" kern="1200" cap="none" spc="0" normalizeH="0" baseline="0" noProof="0">
              <a:ln>
                <a:noFill/>
              </a:ln>
              <a:solidFill>
                <a:srgbClr val="17347D"/>
              </a:solidFill>
              <a:effectLst/>
              <a:uLnTx/>
              <a:uFillTx/>
              <a:latin typeface="微软雅黑" panose="020B0503020204020204" charset="-122"/>
              <a:ea typeface="微软雅黑" panose="020B0503020204020204" charset="-122"/>
              <a:cs typeface="+mn-ea"/>
            </a:endParaRPr>
          </a:p>
        </p:txBody>
      </p:sp>
      <p:sp>
        <p:nvSpPr>
          <p:cNvPr id="71688" name="Freeform 21"/>
          <p:cNvSpPr/>
          <p:nvPr/>
        </p:nvSpPr>
        <p:spPr>
          <a:xfrm>
            <a:off x="1981200" y="2025650"/>
            <a:ext cx="9196705" cy="1910080"/>
          </a:xfrm>
          <a:custGeom>
            <a:avLst/>
            <a:gdLst/>
            <a:ahLst/>
            <a:cxnLst>
              <a:cxn ang="0">
                <a:pos x="2147483646" y="0"/>
              </a:cxn>
              <a:cxn ang="0">
                <a:pos x="0" y="0"/>
              </a:cxn>
              <a:cxn ang="0">
                <a:pos x="2147483646" y="2147483646"/>
              </a:cxn>
              <a:cxn ang="0">
                <a:pos x="0" y="2147483646"/>
              </a:cxn>
              <a:cxn ang="0">
                <a:pos x="2147483646" y="2147483646"/>
              </a:cxn>
              <a:cxn ang="0">
                <a:pos x="2147483646" y="0"/>
              </a:cxn>
            </a:cxnLst>
            <a:pathLst>
              <a:path w="4538" h="1080">
                <a:moveTo>
                  <a:pt x="4538" y="0"/>
                </a:moveTo>
                <a:lnTo>
                  <a:pt x="0" y="0"/>
                </a:lnTo>
                <a:lnTo>
                  <a:pt x="105" y="541"/>
                </a:lnTo>
                <a:lnTo>
                  <a:pt x="0" y="1080"/>
                </a:lnTo>
                <a:lnTo>
                  <a:pt x="4538" y="1080"/>
                </a:lnTo>
                <a:lnTo>
                  <a:pt x="4538" y="0"/>
                </a:lnTo>
              </a:path>
            </a:pathLst>
          </a:custGeom>
          <a:solidFill>
            <a:srgbClr val="FFFFFF"/>
          </a:solidFill>
          <a:ln w="9525" cap="flat" cmpd="sng">
            <a:solidFill>
              <a:srgbClr val="B3B3FF"/>
            </a:solidFill>
            <a:prstDash val="solid"/>
            <a:round/>
            <a:headEnd type="none" w="med" len="med"/>
            <a:tailEnd type="none" w="med" len="med"/>
          </a:ln>
          <a:effectLst>
            <a:outerShdw dist="53882" dir="2699999" algn="ctr" rotWithShape="0">
              <a:srgbClr val="DDDDDD">
                <a:alpha val="50000"/>
              </a:srgbClr>
            </a:outerShdw>
          </a:effectLst>
        </p:spPr>
        <p:txBody>
          <a:bodyPr/>
          <a:p>
            <a:endParaRPr lang="zh-CN" altLang="en-US" sz="2400">
              <a:latin typeface="微软雅黑" panose="020B0503020204020204" charset="-122"/>
              <a:ea typeface="微软雅黑" panose="020B0503020204020204" charset="-122"/>
            </a:endParaRPr>
          </a:p>
        </p:txBody>
      </p:sp>
      <p:sp>
        <p:nvSpPr>
          <p:cNvPr id="88078" name="TextBox 14"/>
          <p:cNvSpPr txBox="true"/>
          <p:nvPr/>
        </p:nvSpPr>
        <p:spPr>
          <a:xfrm>
            <a:off x="2199005" y="2025333"/>
            <a:ext cx="8389938" cy="1938020"/>
          </a:xfrm>
          <a:prstGeom prst="rect">
            <a:avLst/>
          </a:prstGeom>
          <a:noFill/>
          <a:ln w="9525">
            <a:noFill/>
          </a:ln>
        </p:spPr>
        <p:txBody>
          <a:bodyPr anchor="t" anchorCtr="false">
            <a:spAutoFit/>
          </a:bodyPr>
          <a:p>
            <a:pPr algn="just" fontAlgn="auto">
              <a:lnSpc>
                <a:spcPct val="100000"/>
              </a:lnSpc>
              <a:spcBef>
                <a:spcPts val="0"/>
              </a:spcBef>
              <a:buClr>
                <a:srgbClr val="9999FF"/>
              </a:buClr>
              <a:buFont typeface="Wingdings" panose="05000000000000000000" pitchFamily="2" charset="2"/>
            </a:pPr>
            <a:r>
              <a:rPr lang="zh-CN" altLang="en-US" sz="2000" dirty="0">
                <a:solidFill>
                  <a:srgbClr val="130401"/>
                </a:solidFill>
                <a:latin typeface="微软雅黑" panose="020B0503020204020204" charset="-122"/>
                <a:ea typeface="微软雅黑" panose="020B0503020204020204" charset="-122"/>
                <a:cs typeface="微软雅黑" panose="020B0503020204020204" charset="-122"/>
              </a:rPr>
              <a:t>企业是国民经济的细胞和最重要的市场主体，企业信用是整个社会信用的基础。加强企业信用管理，可以大幅度减少因授信不当导致合约不能履行，增强信用风险的防范能力；可以加强受信企业自我信用控制能力，加强履约计划管理，防范出现偿债能力不足、无法按时履约等情况；可以形成对失信企业和机构的市场约束机制，使其失去扩大参与市场经济活动和交易的机会。</a:t>
            </a:r>
            <a:endParaRPr lang="zh-CN" altLang="en-US" sz="2000" dirty="0">
              <a:solidFill>
                <a:srgbClr val="130401"/>
              </a:solidFill>
              <a:latin typeface="微软雅黑" panose="020B0503020204020204" charset="-122"/>
              <a:ea typeface="微软雅黑" panose="020B0503020204020204" charset="-122"/>
              <a:cs typeface="微软雅黑" panose="020B0503020204020204" charset="-122"/>
            </a:endParaRPr>
          </a:p>
        </p:txBody>
      </p:sp>
      <p:sp>
        <p:nvSpPr>
          <p:cNvPr id="71690" name="TextBox 15"/>
          <p:cNvSpPr txBox="true"/>
          <p:nvPr/>
        </p:nvSpPr>
        <p:spPr>
          <a:xfrm>
            <a:off x="2198688" y="1539875"/>
            <a:ext cx="5453062" cy="386080"/>
          </a:xfrm>
          <a:prstGeom prst="rect">
            <a:avLst/>
          </a:prstGeom>
          <a:noFill/>
          <a:ln w="9525">
            <a:noFill/>
          </a:ln>
        </p:spPr>
        <p:txBody>
          <a:bodyPr anchor="t" anchorCtr="false">
            <a:spAutoFit/>
          </a:bodyPr>
          <a:p>
            <a:pPr>
              <a:lnSpc>
                <a:spcPct val="80000"/>
              </a:lnSpc>
              <a:spcBef>
                <a:spcPct val="20000"/>
              </a:spcBef>
              <a:buClr>
                <a:srgbClr val="9999FF"/>
              </a:buClr>
              <a:buFont typeface="Wingdings" panose="05000000000000000000" pitchFamily="2" charset="2"/>
            </a:pPr>
            <a:r>
              <a:rPr lang="en-US" altLang="zh-CN" sz="2400" b="1" dirty="0">
                <a:latin typeface="微软雅黑" panose="020B0503020204020204" charset="-122"/>
                <a:ea typeface="微软雅黑" panose="020B0503020204020204" charset="-122"/>
                <a:cs typeface="微软雅黑" panose="020B0503020204020204" charset="-122"/>
              </a:rPr>
              <a:t>5. </a:t>
            </a:r>
            <a:r>
              <a:rPr lang="zh-CN" altLang="en-US" sz="2400" b="1" dirty="0">
                <a:latin typeface="微软雅黑" panose="020B0503020204020204" charset="-122"/>
                <a:ea typeface="微软雅黑" panose="020B0503020204020204" charset="-122"/>
                <a:cs typeface="微软雅黑" panose="020B0503020204020204" charset="-122"/>
              </a:rPr>
              <a:t>建立健全企业信用管理体系</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71691" name="TextBox 16"/>
          <p:cNvSpPr txBox="true"/>
          <p:nvPr/>
        </p:nvSpPr>
        <p:spPr>
          <a:xfrm>
            <a:off x="2184400" y="4035425"/>
            <a:ext cx="6696075" cy="386080"/>
          </a:xfrm>
          <a:prstGeom prst="rect">
            <a:avLst/>
          </a:prstGeom>
          <a:noFill/>
          <a:ln w="9525">
            <a:noFill/>
          </a:ln>
        </p:spPr>
        <p:txBody>
          <a:bodyPr anchor="t" anchorCtr="false">
            <a:spAutoFit/>
          </a:bodyPr>
          <a:p>
            <a:pPr>
              <a:lnSpc>
                <a:spcPct val="80000"/>
              </a:lnSpc>
              <a:spcBef>
                <a:spcPct val="20000"/>
              </a:spcBef>
              <a:buClr>
                <a:srgbClr val="9999FF"/>
              </a:buClr>
              <a:buFont typeface="Wingdings" panose="05000000000000000000" pitchFamily="2" charset="2"/>
            </a:pPr>
            <a:r>
              <a:rPr lang="en-US" altLang="zh-CN" sz="2400" b="1" dirty="0">
                <a:latin typeface="微软雅黑" panose="020B0503020204020204" charset="-122"/>
                <a:ea typeface="微软雅黑" panose="020B0503020204020204" charset="-122"/>
                <a:cs typeface="微软雅黑" panose="020B0503020204020204" charset="-122"/>
              </a:rPr>
              <a:t>6. </a:t>
            </a:r>
            <a:r>
              <a:rPr lang="zh-CN" altLang="en-US" sz="2400" b="1" dirty="0">
                <a:latin typeface="微软雅黑" panose="020B0503020204020204" charset="-122"/>
                <a:ea typeface="微软雅黑" panose="020B0503020204020204" charset="-122"/>
                <a:cs typeface="微软雅黑" panose="020B0503020204020204" charset="-122"/>
              </a:rPr>
              <a:t>建立政府信用市场管理体系</a:t>
            </a:r>
            <a:endParaRPr lang="zh-CN" altLang="en-US" sz="2400" b="1" dirty="0">
              <a:latin typeface="微软雅黑" panose="020B0503020204020204" charset="-122"/>
              <a:ea typeface="微软雅黑" panose="020B0503020204020204" charset="-122"/>
              <a:cs typeface="微软雅黑" panose="020B0503020204020204" charset="-122"/>
            </a:endParaRPr>
          </a:p>
        </p:txBody>
      </p:sp>
      <p:sp>
        <p:nvSpPr>
          <p:cNvPr id="88081" name="TextBox 17"/>
          <p:cNvSpPr txBox="true">
            <a:spLocks noChangeArrowheads="true"/>
          </p:cNvSpPr>
          <p:nvPr/>
        </p:nvSpPr>
        <p:spPr bwMode="auto">
          <a:xfrm>
            <a:off x="2198688" y="4859973"/>
            <a:ext cx="8256588" cy="1014730"/>
          </a:xfrm>
          <a:prstGeom prst="rect">
            <a:avLst/>
          </a:prstGeom>
          <a:noFill/>
          <a:ln>
            <a:noFill/>
          </a:ln>
        </p:spPr>
        <p:txBody>
          <a:bodyPr wrap="square">
            <a:spAutoFit/>
          </a:bodyPr>
          <a:lstStyle>
            <a:lvl1pPr>
              <a:spcBef>
                <a:spcPct val="20000"/>
              </a:spcBef>
              <a:buClr>
                <a:srgbClr val="9999FF"/>
              </a:buClr>
              <a:buFont typeface="Wingdings" panose="05000000000000000000" pitchFamily="2" charset="2"/>
              <a:buChar char="v"/>
              <a:defRPr sz="3200">
                <a:solidFill>
                  <a:srgbClr val="17347D"/>
                </a:solidFill>
                <a:latin typeface="宋体" panose="02010600030101010101" pitchFamily="2" charset="-122"/>
                <a:ea typeface="宋体" panose="02010600030101010101" pitchFamily="2" charset="-122"/>
              </a:defRPr>
            </a:lvl1pPr>
            <a:lvl2pPr marL="742950" indent="-285750">
              <a:spcBef>
                <a:spcPct val="20000"/>
              </a:spcBef>
              <a:buClr>
                <a:srgbClr val="77B7E7"/>
              </a:buClr>
              <a:buFont typeface="Wingdings" panose="05000000000000000000" pitchFamily="2" charset="2"/>
              <a:buChar char="§"/>
              <a:defRPr sz="2800">
                <a:solidFill>
                  <a:srgbClr val="17347D"/>
                </a:solidFill>
                <a:latin typeface="宋体" panose="02010600030101010101" pitchFamily="2" charset="-122"/>
                <a:ea typeface="宋体" panose="02010600030101010101" pitchFamily="2" charset="-122"/>
              </a:defRPr>
            </a:lvl2pPr>
            <a:lvl3pPr marL="1143000" indent="-228600">
              <a:spcBef>
                <a:spcPct val="20000"/>
              </a:spcBef>
              <a:buClr>
                <a:srgbClr val="17347D"/>
              </a:buClr>
              <a:buChar char="•"/>
              <a:defRPr sz="2400">
                <a:solidFill>
                  <a:srgbClr val="17347D"/>
                </a:solidFill>
                <a:latin typeface="宋体" panose="02010600030101010101" pitchFamily="2" charset="-122"/>
                <a:ea typeface="宋体" panose="02010600030101010101" pitchFamily="2" charset="-122"/>
              </a:defRPr>
            </a:lvl3pPr>
            <a:lvl4pPr marL="1600200" indent="-228600">
              <a:spcBef>
                <a:spcPct val="20000"/>
              </a:spcBef>
              <a:buChar char="–"/>
              <a:defRPr sz="2000">
                <a:solidFill>
                  <a:srgbClr val="17347D"/>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17347D"/>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17347D"/>
                </a:solidFill>
                <a:latin typeface="Arial" panose="020B0604020202020204" pitchFamily="34" charset="0"/>
                <a:ea typeface="宋体" panose="02010600030101010101" pitchFamily="2" charset="-122"/>
              </a:defRPr>
            </a:lvl9pPr>
          </a:lstStyle>
          <a:p>
            <a:pPr marL="0" marR="0" lvl="0" indent="0" algn="just" defTabSz="914400" rtl="0" fontAlgn="base">
              <a:lnSpc>
                <a:spcPct val="100000"/>
              </a:lnSpc>
              <a:spcBef>
                <a:spcPts val="0"/>
              </a:spcBef>
              <a:spcAft>
                <a:spcPct val="0"/>
              </a:spcAft>
              <a:buClr>
                <a:srgbClr val="9999FF"/>
              </a:buClr>
              <a:buSzTx/>
              <a:buFont typeface="Wingdings" panose="05000000000000000000" pitchFamily="2" charset="2"/>
              <a:buNone/>
              <a:defRPr/>
            </a:pP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建立</a:t>
            </a:r>
            <a:r>
              <a:rPr kumimoji="0" lang="zh-CN" altLang="en-US" sz="2000" b="0" i="0" u="none" strike="noStrike" kern="1200" cap="none" spc="0" normalizeH="0" baseline="0" noProof="0" dirty="0">
                <a:ln>
                  <a:noFill/>
                </a:ln>
                <a:solidFill>
                  <a:srgbClr val="BDD8F1">
                    <a:lumMod val="10000"/>
                  </a:srgbClr>
                </a:solidFill>
                <a:effectLst/>
                <a:uLnTx/>
                <a:uFillTx/>
                <a:latin typeface="微软雅黑" panose="020B0503020204020204" charset="-122"/>
                <a:ea typeface="微软雅黑" panose="020B0503020204020204" charset="-122"/>
                <a:cs typeface="微软雅黑" panose="020B0503020204020204" charset="-122"/>
              </a:rPr>
              <a:t>政府信用市场管理体系</a:t>
            </a:r>
            <a:r>
              <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rPr>
              <a:t>是建设社会信用体系的组织保证。工商、税务、海关、外汇、质量技术监督、人事、社会保障等行政执法和管理部门，公用事业部门、公安、法院等司法部门，银行、保险等金融部门。</a:t>
            </a:r>
            <a:endParaRPr kumimoji="0" lang="zh-CN" altLang="en-US" sz="2000" b="0" i="0" u="none" strike="noStrike" kern="1200" cap="none" spc="0" normalizeH="0" baseline="0" noProof="0" dirty="0">
              <a:ln>
                <a:noFill/>
              </a:ln>
              <a:solidFill>
                <a:srgbClr val="130401"/>
              </a:solidFill>
              <a:effectLst/>
              <a:uLnTx/>
              <a:uFillTx/>
              <a:latin typeface="微软雅黑" panose="020B0503020204020204" charset="-122"/>
              <a:ea typeface="微软雅黑" panose="020B0503020204020204" charset="-122"/>
              <a:cs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advTm="0"/>
    </mc:Choice>
    <mc:Fallback>
      <p:transition spd="slow"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8078"/>
                                        </p:tgtEl>
                                        <p:attrNameLst>
                                          <p:attrName>style.visibility</p:attrName>
                                        </p:attrNameLst>
                                      </p:cBhvr>
                                      <p:to>
                                        <p:strVal val="visible"/>
                                      </p:to>
                                    </p:set>
                                    <p:animEffect transition="in" filter="randombar(horizontal)">
                                      <p:cBhvr>
                                        <p:cTn id="7" dur="500"/>
                                        <p:tgtEl>
                                          <p:spTgt spid="8807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8081"/>
                                        </p:tgtEl>
                                        <p:attrNameLst>
                                          <p:attrName>style.visibility</p:attrName>
                                        </p:attrNameLst>
                                      </p:cBhvr>
                                      <p:to>
                                        <p:strVal val="visible"/>
                                      </p:to>
                                    </p:set>
                                    <p:animEffect transition="in" filter="randombar(horizontal)">
                                      <p:cBhvr>
                                        <p:cTn id="12" dur="500"/>
                                        <p:tgtEl>
                                          <p:spTgt spid="880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8" grpId="0"/>
      <p:bldP spid="8808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44B7C0F4-79DB-4F8B-9303-0E098D69D8BE-1">
      <extobjdata type="44B7C0F4-79DB-4F8B-9303-0E098D69D8BE" data="ewogICAiTGFzdFVybCIgOiAiaHR0cDovL3d3dy50b3BzY2FuLmNvbS93cHMvaW5kZXguaHRtbD90ZXh0PWh0dHBzJTNBJTJGJTJGd3d3LnByb2Nlc3Nvbi5jb20lMkZ2aWV3JTJGbGluayUyRjYwYzVhNmE2MWVmYWQ0MThjOTA0ZjdjYiZ0ZXh0VHlwZT10ZXh0JnJvdW5kPTAmZ3JhZGllbnRXYXk9MCZmdENvbG9yPSUyM2FiYTAwMCZjb250ZW50PSVFNiU4MCU5RCVFNyVCQiVCNCVFNSVBRiVCQyVFNSU5QiVCRSIsCiAgICJMb2dvIiA6ICIiLAogICAiT3JpZ2luYWxVcmwiIDogImh0dHA6Ly93d3cudG9wc2Nhbi5jb20vd3BzL2luZGV4Lmh0bWwiCn0K"/>
    </extobj>
    <extobj name="44B7C0F4-79DB-4F8B-9303-0E098D69D8BE-2">
      <extobjdata type="44B7C0F4-79DB-4F8B-9303-0E098D69D8BE" data="ewogICAiTGFzdFVybCIgOiAiaHR0cDovL3d3dy50b3BzY2FuLmNvbS93cHMvaW5kZXguaHRtbD90ZXh0PWh0dHBzJTNBJTJGJTJGd3d3LnByb2Nlc3Nvbi5jb20lMkZ2aWV3JTJGbGluayUyRjYwYzVhN2UxMGUzZTc0NjhmNGNmMzVhMSZ0ZXh0VHlwZT10ZXh0JnJvdW5kPTAmZ3JhZGllbnRXYXk9MCZmdENvbG9yPSUyM2FiYTAwMCZjb250ZW50PSVFNiU4MCU5RCVFNyVCQiVCNCVFNSVBRiVCQyVFNSU5QiVCRSIsCiAgICJMb2dvIiA6ICIiLAogICAiT3JpZ2luYWxVcmwiIDogImh0dHA6Ly93d3cudG9wc2Nhbi5jb20vd3BzL2luZGV4Lmh0bWw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2111</Words>
  <Application>WPS 演示</Application>
  <PresentationFormat>宽屏</PresentationFormat>
  <Paragraphs>137</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宋体</vt:lpstr>
      <vt:lpstr>Wingdings</vt:lpstr>
      <vt:lpstr>微软雅黑</vt:lpstr>
      <vt:lpstr>经典综艺体简</vt:lpstr>
      <vt:lpstr>新宋体</vt:lpstr>
      <vt:lpstr>黑体</vt:lpstr>
      <vt:lpstr>Arial Unicode MS</vt:lpstr>
      <vt:lpstr>Arial Black</vt:lpstr>
      <vt:lpstr>Office 主题​​</vt:lpstr>
      <vt:lpstr>PowerPoint 演示文稿</vt:lpstr>
      <vt:lpstr>本章大纲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zjz</dc:creator>
  <cp:lastModifiedBy>zjz</cp:lastModifiedBy>
  <cp:revision>41</cp:revision>
  <dcterms:created xsi:type="dcterms:W3CDTF">2021-06-13T06:39:33Z</dcterms:created>
  <dcterms:modified xsi:type="dcterms:W3CDTF">2021-06-13T06:39:33Z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