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50"/>
  </p:handoutMasterIdLst>
  <p:sldIdLst>
    <p:sldId id="276" r:id="rId3"/>
    <p:sldId id="277" r:id="rId4"/>
    <p:sldId id="257" r:id="rId6"/>
    <p:sldId id="258" r:id="rId7"/>
    <p:sldId id="259" r:id="rId8"/>
    <p:sldId id="260" r:id="rId9"/>
    <p:sldId id="261" r:id="rId10"/>
    <p:sldId id="262" r:id="rId11"/>
    <p:sldId id="289" r:id="rId12"/>
    <p:sldId id="290" r:id="rId13"/>
    <p:sldId id="29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283" r:id="rId4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customXml" Target="../customXml/item1.xml"/><Relationship Id="rId54" Type="http://schemas.openxmlformats.org/officeDocument/2006/relationships/customXmlProps" Target="../customXml/itemProps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6.xml"/><Relationship Id="rId7"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5.png"/><Relationship Id="rId7" Type="http://schemas.openxmlformats.org/officeDocument/2006/relationships/image" Target="../media/image17.png"/><Relationship Id="rId6" Type="http://schemas.openxmlformats.org/officeDocument/2006/relationships/image" Target="../media/image14.png"/><Relationship Id="rId5" Type="http://schemas.openxmlformats.org/officeDocument/2006/relationships/image" Target="../media/image16.png"/><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0" Type="http://schemas.openxmlformats.org/officeDocument/2006/relationships/notesSlide" Target="../notesSlides/notesSlide28.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7.xml"/><Relationship Id="rId4" Type="http://schemas.openxmlformats.org/officeDocument/2006/relationships/hyperlink" Target="http://www.dnb.com/" TargetMode="Externa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第二章：信用风险计量</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735570" y="4351655"/>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grpSp>
        <p:nvGrpSpPr>
          <p:cNvPr id="3" name="组合 2"/>
          <p:cNvGrpSpPr/>
          <p:nvPr/>
        </p:nvGrpSpPr>
        <p:grpSpPr>
          <a:xfrm>
            <a:off x="1539240" y="1574800"/>
            <a:ext cx="9113520" cy="4603750"/>
            <a:chOff x="2781" y="2837"/>
            <a:chExt cx="14352" cy="7250"/>
          </a:xfrm>
        </p:grpSpPr>
        <p:grpSp>
          <p:nvGrpSpPr>
            <p:cNvPr id="2" name="组合 1"/>
            <p:cNvGrpSpPr/>
            <p:nvPr/>
          </p:nvGrpSpPr>
          <p:grpSpPr>
            <a:xfrm>
              <a:off x="2781" y="2837"/>
              <a:ext cx="14352" cy="7251"/>
              <a:chOff x="510" y="2983"/>
              <a:chExt cx="13638" cy="6775"/>
            </a:xfrm>
          </p:grpSpPr>
          <p:sp>
            <p:nvSpPr>
              <p:cNvPr id="13319" name="AutoShape 5"/>
              <p:cNvSpPr>
                <a:spLocks noChangeArrowheads="true"/>
              </p:cNvSpPr>
              <p:nvPr/>
            </p:nvSpPr>
            <p:spPr bwMode="auto">
              <a:xfrm>
                <a:off x="9425" y="2990"/>
                <a:ext cx="4723" cy="6768"/>
              </a:xfrm>
              <a:prstGeom prst="homePlate">
                <a:avLst>
                  <a:gd name="adj" fmla="val 16694"/>
                </a:avLst>
              </a:prstGeom>
              <a:solidFill>
                <a:srgbClr val="45AB7D">
                  <a:lumMod val="20000"/>
                  <a:lumOff val="80000"/>
                </a:srgbClr>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Font typeface="Wingdings" panose="05000000000000000000" pitchFamily="2" charset="2"/>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6389" name="Rectangle 6"/>
              <p:cNvSpPr/>
              <p:nvPr/>
            </p:nvSpPr>
            <p:spPr>
              <a:xfrm>
                <a:off x="9758" y="3968"/>
                <a:ext cx="3647" cy="407"/>
              </a:xfrm>
              <a:prstGeom prst="rect">
                <a:avLst/>
              </a:prstGeom>
              <a:noFill/>
              <a:ln w="9525">
                <a:noFill/>
              </a:ln>
            </p:spPr>
            <p:txBody>
              <a:bodyPr lIns="0" tIns="0" rIns="0" bIns="0" anchor="t" anchorCtr="false">
                <a:spAutoFit/>
              </a:bodyPr>
              <a:p>
                <a:pPr marL="628650" lvl="1" indent="-171450" algn="l" rtl="0" eaLnBrk="1" fontAlgn="base" hangingPunct="1">
                  <a:spcBef>
                    <a:spcPct val="20000"/>
                  </a:spcBef>
                  <a:spcAft>
                    <a:spcPct val="0"/>
                  </a:spcAft>
                  <a:buClr>
                    <a:srgbClr val="17347D"/>
                  </a:buClr>
                  <a:buFont typeface="Arial" panose="020B0604020202020204" pitchFamily="34" charset="0"/>
                  <a:buChar char="–"/>
                </a:pPr>
                <a:r>
                  <a:rPr lang="en-US" altLang="zh-CN" sz="1800" dirty="0">
                    <a:solidFill>
                      <a:srgbClr val="17347D"/>
                    </a:solidFill>
                    <a:latin typeface="微软雅黑" panose="020B0503020204020204" charset="-122"/>
                    <a:ea typeface="微软雅黑" panose="020B0503020204020204" charset="-122"/>
                  </a:rPr>
                  <a:t> </a:t>
                </a:r>
                <a:endParaRPr lang="en-US" altLang="zh-CN" sz="1800" dirty="0">
                  <a:solidFill>
                    <a:srgbClr val="17347D"/>
                  </a:solidFill>
                  <a:latin typeface="微软雅黑" panose="020B0503020204020204" charset="-122"/>
                  <a:ea typeface="微软雅黑" panose="020B0503020204020204" charset="-122"/>
                </a:endParaRPr>
              </a:p>
            </p:txBody>
          </p:sp>
          <p:sp>
            <p:nvSpPr>
              <p:cNvPr id="16390" name="Freeform 7"/>
              <p:cNvSpPr/>
              <p:nvPr/>
            </p:nvSpPr>
            <p:spPr>
              <a:xfrm>
                <a:off x="9425" y="2983"/>
                <a:ext cx="4100" cy="70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3323" name="AutoShape 9"/>
              <p:cNvSpPr>
                <a:spLocks noChangeArrowheads="true"/>
              </p:cNvSpPr>
              <p:nvPr/>
            </p:nvSpPr>
            <p:spPr bwMode="auto">
              <a:xfrm>
                <a:off x="4975" y="2990"/>
                <a:ext cx="4723" cy="6768"/>
              </a:xfrm>
              <a:prstGeom prst="homePlate">
                <a:avLst>
                  <a:gd name="adj" fmla="val 16694"/>
                </a:avLst>
              </a:prstGeom>
              <a:solidFill>
                <a:srgbClr val="45AB7D">
                  <a:lumMod val="20000"/>
                  <a:lumOff val="80000"/>
                </a:srgbClr>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Font typeface="Wingdings" panose="05000000000000000000" pitchFamily="2" charset="2"/>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3324" name="Rectangle 10"/>
              <p:cNvSpPr/>
              <p:nvPr/>
            </p:nvSpPr>
            <p:spPr>
              <a:xfrm>
                <a:off x="5233" y="3968"/>
                <a:ext cx="3950" cy="3336"/>
              </a:xfrm>
              <a:prstGeom prst="rect">
                <a:avLst/>
              </a:prstGeom>
              <a:noFill/>
              <a:ln w="9525">
                <a:noFill/>
              </a:ln>
            </p:spPr>
            <p:txBody>
              <a:bodyPr lIns="0" tIns="0" rIns="0" bIns="0" anchor="t" anchorCtr="false">
                <a:spAutoFit/>
              </a:bodyPr>
              <a:p>
                <a:pPr marL="342900" indent="-342900">
                  <a:lnSpc>
                    <a:spcPct val="105000"/>
                  </a:lnSpc>
                  <a:buClrTx/>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世纪初，各主要信用评级机构相继成立。后来逐步推出公司债券信用评级、债务工具信用评级、市政债权评级等业务。</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spcBef>
                    <a:spcPct val="20000"/>
                  </a:spcBef>
                  <a:spcAft>
                    <a:spcPct val="0"/>
                  </a:spcAft>
                  <a:buClr>
                    <a:srgbClr val="17347D"/>
                  </a:buClr>
                  <a:buFont typeface="Wingdings" panose="05000000000000000000" pitchFamily="2" charset="2"/>
                  <a:buChar char="§"/>
                </a:pPr>
                <a:endParaRPr lang="en-US" altLang="zh-CN" sz="1800" b="1" dirty="0">
                  <a:solidFill>
                    <a:srgbClr val="17347D"/>
                  </a:solidFill>
                  <a:latin typeface="微软雅黑" panose="020B0503020204020204" charset="-122"/>
                  <a:ea typeface="微软雅黑" panose="020B0503020204020204" charset="-122"/>
                  <a:cs typeface="微软雅黑" panose="020B0503020204020204" charset="-122"/>
                </a:endParaRPr>
              </a:p>
            </p:txBody>
          </p:sp>
          <p:sp>
            <p:nvSpPr>
              <p:cNvPr id="16394" name="Freeform 11"/>
              <p:cNvSpPr/>
              <p:nvPr/>
            </p:nvSpPr>
            <p:spPr>
              <a:xfrm>
                <a:off x="5083" y="3010"/>
                <a:ext cx="4100" cy="703"/>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395" name="Rectangle 12"/>
              <p:cNvSpPr/>
              <p:nvPr/>
            </p:nvSpPr>
            <p:spPr>
              <a:xfrm>
                <a:off x="5304" y="3083"/>
                <a:ext cx="3372" cy="474"/>
              </a:xfrm>
              <a:prstGeom prst="rect">
                <a:avLst/>
              </a:prstGeom>
              <a:noFill/>
              <a:ln w="9525">
                <a:noFill/>
              </a:ln>
            </p:spPr>
            <p:txBody>
              <a:bodyPr lIns="0" tIns="0" rIns="0" bIns="0" anchor="t" anchorCtr="false">
                <a:spAutoFit/>
              </a:bodyPr>
              <a:p>
                <a:pPr marL="268605" indent="-268605">
                  <a:lnSpc>
                    <a:spcPct val="105000"/>
                  </a:lnSpc>
                  <a:buClr>
                    <a:srgbClr val="FF0000"/>
                  </a:buClr>
                  <a:buFont typeface="Arial" panose="020B0604020202020204" pitchFamily="34" charset="0"/>
                </a:pPr>
                <a:r>
                  <a:rPr lang="en-US" altLang="zh-CN" sz="2000" b="1"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FFFFFF"/>
                    </a:solidFill>
                    <a:latin typeface="微软雅黑" panose="020B0503020204020204" charset="-122"/>
                    <a:ea typeface="微软雅黑" panose="020B0503020204020204" charset="-122"/>
                    <a:cs typeface="微软雅黑" panose="020B0503020204020204" charset="-122"/>
                  </a:rPr>
                  <a:t>、发展阶段</a:t>
                </a:r>
                <a:endParaRPr lang="zh-CN" altLang="en-US" sz="20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3327" name="AutoShape 13"/>
              <p:cNvSpPr>
                <a:spLocks noChangeArrowheads="true"/>
              </p:cNvSpPr>
              <p:nvPr/>
            </p:nvSpPr>
            <p:spPr bwMode="auto">
              <a:xfrm>
                <a:off x="510" y="2990"/>
                <a:ext cx="4723" cy="6768"/>
              </a:xfrm>
              <a:prstGeom prst="homePlate">
                <a:avLst>
                  <a:gd name="adj" fmla="val 16694"/>
                </a:avLst>
              </a:prstGeom>
              <a:solidFill>
                <a:srgbClr val="45AB7D">
                  <a:lumMod val="20000"/>
                  <a:lumOff val="80000"/>
                </a:srgbClr>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Font typeface="Wingdings" panose="05000000000000000000" pitchFamily="2" charset="2"/>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3328" name="Rectangle 14"/>
              <p:cNvSpPr/>
              <p:nvPr/>
            </p:nvSpPr>
            <p:spPr>
              <a:xfrm>
                <a:off x="510" y="3968"/>
                <a:ext cx="4310" cy="3336"/>
              </a:xfrm>
              <a:prstGeom prst="rect">
                <a:avLst/>
              </a:prstGeom>
              <a:noFill/>
              <a:ln w="9525">
                <a:noFill/>
              </a:ln>
            </p:spPr>
            <p:txBody>
              <a:bodyPr lIns="0" tIns="0" rIns="0" bIns="0" anchor="t" anchorCtr="false">
                <a:spAutoFit/>
              </a:bodyPr>
              <a:p>
                <a:pPr marL="342900" indent="-342900">
                  <a:lnSpc>
                    <a:spcPct val="105000"/>
                  </a:lnSpc>
                  <a:buClrTx/>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1841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年，美国人路易斯</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塔班建立第一个商人信用评级机构。</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1931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年，穆迪将创立了第三方独立信用评级的评级方式。</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spcBef>
                    <a:spcPct val="20000"/>
                  </a:spcBef>
                  <a:spcAft>
                    <a:spcPct val="50000"/>
                  </a:spcAft>
                  <a:buClr>
                    <a:srgbClr val="17347D"/>
                  </a:buClr>
                  <a:buFont typeface="Arial" panose="020B0604020202020204" pitchFamily="34" charset="0"/>
                  <a:buNone/>
                </a:pPr>
                <a:r>
                  <a:rPr lang="en-US" altLang="zh-CN" sz="1800" b="1" dirty="0">
                    <a:solidFill>
                      <a:srgbClr val="17347D"/>
                    </a:solidFill>
                    <a:latin typeface="微软雅黑" panose="020B0503020204020204" charset="-122"/>
                    <a:ea typeface="微软雅黑" panose="020B0503020204020204" charset="-122"/>
                    <a:cs typeface="微软雅黑" panose="020B0503020204020204" charset="-122"/>
                  </a:rPr>
                  <a:t> </a:t>
                </a:r>
                <a:endParaRPr lang="en-US" altLang="zh-CN" sz="1800" b="1" dirty="0">
                  <a:solidFill>
                    <a:srgbClr val="17347D"/>
                  </a:solidFill>
                  <a:latin typeface="微软雅黑" panose="020B0503020204020204" charset="-122"/>
                  <a:ea typeface="微软雅黑" panose="020B0503020204020204" charset="-122"/>
                  <a:cs typeface="微软雅黑" panose="020B0503020204020204" charset="-122"/>
                </a:endParaRPr>
              </a:p>
            </p:txBody>
          </p:sp>
          <p:sp>
            <p:nvSpPr>
              <p:cNvPr id="16398" name="Freeform 15"/>
              <p:cNvSpPr/>
              <p:nvPr/>
            </p:nvSpPr>
            <p:spPr>
              <a:xfrm>
                <a:off x="510" y="2983"/>
                <a:ext cx="4100" cy="70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399" name="Rectangle 16"/>
              <p:cNvSpPr/>
              <p:nvPr/>
            </p:nvSpPr>
            <p:spPr>
              <a:xfrm>
                <a:off x="623" y="2990"/>
                <a:ext cx="3377" cy="452"/>
              </a:xfrm>
              <a:prstGeom prst="rect">
                <a:avLst/>
              </a:prstGeom>
              <a:noFill/>
              <a:ln w="9525">
                <a:noFill/>
              </a:ln>
            </p:spPr>
            <p:txBody>
              <a:bodyPr lIns="0" tIns="0" rIns="0" bIns="0" anchor="t" anchorCtr="false">
                <a:spAutoFit/>
              </a:bodyPr>
              <a:p>
                <a:pPr>
                  <a:spcBef>
                    <a:spcPct val="20000"/>
                  </a:spcBef>
                  <a:buClr>
                    <a:srgbClr val="3366CC"/>
                  </a:buClr>
                  <a:buFont typeface="Arial" panose="020B0604020202020204" pitchFamily="34" charset="0"/>
                </a:pPr>
                <a:r>
                  <a:rPr lang="en-US" altLang="zh-CN" sz="2000" b="1"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FFFFFF"/>
                    </a:solidFill>
                    <a:latin typeface="微软雅黑" panose="020B0503020204020204" charset="-122"/>
                    <a:ea typeface="微软雅黑" panose="020B0503020204020204" charset="-122"/>
                    <a:cs typeface="微软雅黑" panose="020B0503020204020204" charset="-122"/>
                  </a:rPr>
                  <a:t>、初始阶段</a:t>
                </a:r>
                <a:endParaRPr lang="zh-CN" altLang="en-US" sz="20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6401" name="矩形 1"/>
              <p:cNvSpPr/>
              <p:nvPr/>
            </p:nvSpPr>
            <p:spPr>
              <a:xfrm>
                <a:off x="10065" y="2995"/>
                <a:ext cx="2973" cy="608"/>
              </a:xfrm>
              <a:prstGeom prst="rect">
                <a:avLst/>
              </a:prstGeom>
              <a:noFill/>
              <a:ln w="9525">
                <a:noFill/>
              </a:ln>
            </p:spPr>
            <p:txBody>
              <a:bodyPr wrap="square" anchor="t" anchorCtr="false">
                <a:spAutoFit/>
              </a:bodyPr>
              <a:p>
                <a:pPr>
                  <a:lnSpc>
                    <a:spcPct val="105000"/>
                  </a:lnSpc>
                  <a:buClr>
                    <a:srgbClr val="FF0000"/>
                  </a:buClr>
                  <a:buFontTx/>
                </a:pPr>
                <a:r>
                  <a:rPr lang="en-US" altLang="zh-CN" sz="2000" b="1" dirty="0">
                    <a:solidFill>
                      <a:srgbClr val="FFFFFF"/>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FFFFFF"/>
                    </a:solidFill>
                    <a:latin typeface="微软雅黑" panose="020B0503020204020204" charset="-122"/>
                    <a:ea typeface="微软雅黑" panose="020B0503020204020204" charset="-122"/>
                    <a:cs typeface="微软雅黑" panose="020B0503020204020204" charset="-122"/>
                  </a:rPr>
                  <a:t>、成熟阶段</a:t>
                </a:r>
                <a:endParaRPr lang="zh-CN" altLang="en-US" sz="2000" b="1" dirty="0">
                  <a:solidFill>
                    <a:srgbClr val="FFFFFF"/>
                  </a:solidFill>
                  <a:latin typeface="微软雅黑" panose="020B0503020204020204" charset="-122"/>
                  <a:ea typeface="微软雅黑" panose="020B0503020204020204" charset="-122"/>
                  <a:cs typeface="微软雅黑" panose="020B0503020204020204" charset="-122"/>
                </a:endParaRPr>
              </a:p>
            </p:txBody>
          </p:sp>
        </p:grpSp>
        <p:sp>
          <p:nvSpPr>
            <p:cNvPr id="13322" name="Rectangle 8"/>
            <p:cNvSpPr/>
            <p:nvPr/>
          </p:nvSpPr>
          <p:spPr>
            <a:xfrm>
              <a:off x="12450" y="3892"/>
              <a:ext cx="4258" cy="5153"/>
            </a:xfrm>
            <a:prstGeom prst="rect">
              <a:avLst/>
            </a:prstGeom>
            <a:noFill/>
            <a:ln w="9525">
              <a:noFill/>
            </a:ln>
          </p:spPr>
          <p:txBody>
            <a:bodyPr lIns="0" tIns="0" rIns="0" bIns="0" anchor="t" anchorCtr="false">
              <a:spAutoFit/>
            </a:bodyPr>
            <a:p>
              <a:pPr marL="268605" lvl="1" indent="-268605" algn="l" rtl="0" eaLnBrk="1" fontAlgn="base" hangingPunct="1">
                <a:lnSpc>
                  <a:spcPct val="105000"/>
                </a:lnSpc>
                <a:spcBef>
                  <a:spcPct val="0"/>
                </a:spcBef>
                <a:spcAft>
                  <a:spcPct val="0"/>
                </a:spcAft>
                <a:buClr>
                  <a:srgbClr val="FF0000"/>
                </a:buClr>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世纪</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70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年代</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1" indent="-268605" algn="l" rtl="0" eaLnBrk="1" fontAlgn="base" hangingPunct="1">
                <a:lnSpc>
                  <a:spcPct val="105000"/>
                </a:lnSpc>
                <a:spcBef>
                  <a:spcPct val="0"/>
                </a:spcBef>
                <a:spcAft>
                  <a:spcPct val="0"/>
                </a:spcAft>
                <a:buClr>
                  <a:srgbClr val="FF0000"/>
                </a:buClr>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信用评级形式趋于成熟；</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1" indent="-268605" algn="l" rtl="0" eaLnBrk="1" fontAlgn="base" hangingPunct="1">
                <a:lnSpc>
                  <a:spcPct val="105000"/>
                </a:lnSpc>
                <a:spcBef>
                  <a:spcPct val="0"/>
                </a:spcBef>
                <a:spcAft>
                  <a:spcPct val="0"/>
                </a:spcAft>
                <a:buClr>
                  <a:srgbClr val="FF0000"/>
                </a:buClr>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主要信用评级机构通过兼并和收购，确立了在行业内的主导地位；</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1" indent="-268605" algn="l" rtl="0" eaLnBrk="1" fontAlgn="base" hangingPunct="1">
                <a:lnSpc>
                  <a:spcPct val="105000"/>
                </a:lnSpc>
                <a:spcBef>
                  <a:spcPct val="0"/>
                </a:spcBef>
                <a:spcAft>
                  <a:spcPct val="0"/>
                </a:spcAft>
                <a:buClr>
                  <a:srgbClr val="FF0000"/>
                </a:buClr>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信用评级业务开始向国际化方向发展。</a:t>
              </a:r>
              <a:r>
                <a:rPr lang="ko-KR" altLang="en-US" sz="2000" b="1" dirty="0">
                  <a:solidFill>
                    <a:schemeClr val="hlink"/>
                  </a:solidFill>
                  <a:latin typeface="微软雅黑" panose="020B0503020204020204" charset="-122"/>
                  <a:ea typeface="微软雅黑" panose="020B0503020204020204" charset="-122"/>
                  <a:cs typeface="微软雅黑" panose="020B0503020204020204" charset="-122"/>
                </a:rPr>
                <a:t> </a:t>
              </a:r>
              <a:endParaRPr lang="ko-KR" altLang="en-US" sz="2000" b="1" dirty="0">
                <a:solidFill>
                  <a:schemeClr val="hlink"/>
                </a:solidFill>
                <a:latin typeface="微软雅黑" panose="020B0503020204020204" charset="-122"/>
                <a:ea typeface="微软雅黑" panose="020B0503020204020204" charset="-122"/>
                <a:cs typeface="微软雅黑" panose="020B0503020204020204" charset="-122"/>
              </a:endParaRPr>
            </a:p>
            <a:p>
              <a:pPr marL="268605" indent="-268605">
                <a:spcBef>
                  <a:spcPct val="20000"/>
                </a:spcBef>
                <a:buClr>
                  <a:schemeClr val="tx2"/>
                </a:buClr>
                <a:buFont typeface="Wingdings" panose="05000000000000000000" pitchFamily="2" charset="2"/>
                <a:buChar char="n"/>
              </a:pPr>
              <a:endParaRPr lang="ko-KR" altLang="en-US" sz="2000" b="1" dirty="0">
                <a:solidFill>
                  <a:schemeClr val="hlink"/>
                </a:solidFill>
                <a:latin typeface="微软雅黑" panose="020B0503020204020204" charset="-122"/>
                <a:ea typeface="微软雅黑" panose="020B0503020204020204" charset="-122"/>
                <a:cs typeface="微软雅黑" panose="020B0503020204020204" charset="-122"/>
              </a:endParaRPr>
            </a:p>
          </p:txBody>
        </p:sp>
      </p:grpSp>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二、信用评级发展历程</a:t>
            </a:r>
            <a:endParaRPr lang="zh-CN" altLang="en-US" sz="3200" dirty="0">
              <a:solidFill>
                <a:schemeClr val="bg1"/>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35823" y="1607503"/>
            <a:ext cx="7920037" cy="4695507"/>
            <a:chOff x="738" y="2678"/>
            <a:chExt cx="12472" cy="7394"/>
          </a:xfrm>
        </p:grpSpPr>
        <p:sp>
          <p:nvSpPr>
            <p:cNvPr id="17409" name="内容占位符 2"/>
            <p:cNvSpPr>
              <a:spLocks noGrp="true"/>
            </p:cNvSpPr>
            <p:nvPr/>
          </p:nvSpPr>
          <p:spPr>
            <a:xfrm>
              <a:off x="738" y="2678"/>
              <a:ext cx="12472" cy="499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17347D"/>
                  </a:solidFill>
                  <a:latin typeface="宋体" panose="02010600030101010101" pitchFamily="2" charset="-122"/>
                  <a:ea typeface="宋体" panose="02010600030101010101" pitchFamily="2"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17347D"/>
                  </a:solidFill>
                  <a:latin typeface="宋体" panose="02010600030101010101" pitchFamily="2" charset="-122"/>
                  <a:ea typeface="宋体" panose="02010600030101010101" pitchFamily="2"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17347D"/>
                  </a:solidFill>
                  <a:latin typeface="宋体" panose="02010600030101010101" pitchFamily="2" charset="-122"/>
                  <a:ea typeface="宋体" panose="02010600030101010101" pitchFamily="2"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17347D"/>
                  </a:solidFill>
                  <a:latin typeface="宋体" panose="02010600030101010101" pitchFamily="2" charset="-122"/>
                  <a:ea typeface="宋体" panose="02010600030101010101" pitchFamily="2" charset="-122"/>
                  <a:cs typeface="+mn-ea"/>
                </a:defRPr>
              </a:lvl9pPr>
            </a:lstStyle>
            <a:p>
              <a:pPr>
                <a:buClrTx/>
                <a:buFont typeface="Wingdings" panose="05000000000000000000" pitchFamily="2" charset="2"/>
                <a:buChar char="n"/>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信用评级制度始于</a:t>
              </a:r>
              <a:r>
                <a:rPr lang="en-US" altLang="zh-CN" sz="2400" dirty="0">
                  <a:solidFill>
                    <a:srgbClr val="130401"/>
                  </a:solidFill>
                  <a:latin typeface="微软雅黑" panose="020B0503020204020204" charset="-122"/>
                  <a:ea typeface="微软雅黑" panose="020B0503020204020204" charset="-122"/>
                  <a:cs typeface="微软雅黑" panose="020B0503020204020204" charset="-122"/>
                </a:rPr>
                <a:t>20</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世纪初的美国，随着世界经济一体化进程的加快，其积极作用逐步为其他国家所认识。</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true"/>
            </p:cNvPicPr>
            <p:nvPr/>
          </p:nvPicPr>
          <p:blipFill>
            <a:blip r:embed="rId4"/>
            <a:stretch>
              <a:fillRect/>
            </a:stretch>
          </p:blipFill>
          <p:spPr>
            <a:xfrm>
              <a:off x="3943" y="5079"/>
              <a:ext cx="6062" cy="4993"/>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1504616" y="1188720"/>
            <a:ext cx="9661257" cy="5378450"/>
            <a:chOff x="78" y="2015"/>
            <a:chExt cx="14460" cy="8035"/>
          </a:xfrm>
        </p:grpSpPr>
        <p:grpSp>
          <p:nvGrpSpPr>
            <p:cNvPr id="18437" name="组合 17"/>
            <p:cNvGrpSpPr/>
            <p:nvPr/>
          </p:nvGrpSpPr>
          <p:grpSpPr>
            <a:xfrm>
              <a:off x="78" y="2075"/>
              <a:ext cx="14400" cy="7938"/>
              <a:chOff x="0" y="0"/>
              <a:chExt cx="8545513" cy="3944937"/>
            </a:xfrm>
          </p:grpSpPr>
          <p:sp>
            <p:nvSpPr>
              <p:cNvPr id="18438" name="Freeform 3"/>
              <p:cNvSpPr/>
              <p:nvPr/>
            </p:nvSpPr>
            <p:spPr>
              <a:xfrm>
                <a:off x="26866" y="0"/>
                <a:ext cx="4302246" cy="1962420"/>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2652" h="1208">
                    <a:moveTo>
                      <a:pt x="2652" y="600"/>
                    </a:moveTo>
                    <a:cubicBezTo>
                      <a:pt x="2652" y="300"/>
                      <a:pt x="2652" y="0"/>
                      <a:pt x="2652" y="0"/>
                    </a:cubicBezTo>
                    <a:cubicBezTo>
                      <a:pt x="1326" y="0"/>
                      <a:pt x="0" y="0"/>
                      <a:pt x="0" y="0"/>
                    </a:cubicBezTo>
                    <a:cubicBezTo>
                      <a:pt x="0" y="604"/>
                      <a:pt x="0" y="1208"/>
                      <a:pt x="0" y="1208"/>
                    </a:cubicBezTo>
                    <a:cubicBezTo>
                      <a:pt x="1018" y="1208"/>
                      <a:pt x="2037" y="1205"/>
                      <a:pt x="2036" y="1208"/>
                    </a:cubicBezTo>
                    <a:cubicBezTo>
                      <a:pt x="2046" y="1115"/>
                      <a:pt x="2059" y="1057"/>
                      <a:pt x="2091" y="986"/>
                    </a:cubicBezTo>
                    <a:cubicBezTo>
                      <a:pt x="2123" y="915"/>
                      <a:pt x="2173" y="838"/>
                      <a:pt x="2232" y="779"/>
                    </a:cubicBezTo>
                    <a:cubicBezTo>
                      <a:pt x="2291" y="720"/>
                      <a:pt x="2359" y="683"/>
                      <a:pt x="2430" y="653"/>
                    </a:cubicBezTo>
                    <a:cubicBezTo>
                      <a:pt x="2501" y="623"/>
                      <a:pt x="2529" y="614"/>
                      <a:pt x="2652" y="600"/>
                    </a:cubicBezTo>
                    <a:close/>
                  </a:path>
                </a:pathLst>
              </a:custGeom>
              <a:noFill/>
              <a:ln w="6350" cap="flat" cmpd="sng">
                <a:solidFill>
                  <a:srgbClr val="969696"/>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8439" name="Freeform 4"/>
              <p:cNvSpPr/>
              <p:nvPr/>
            </p:nvSpPr>
            <p:spPr>
              <a:xfrm flipV="true">
                <a:off x="0" y="1982517"/>
                <a:ext cx="4329113" cy="1962420"/>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2652" h="1208">
                    <a:moveTo>
                      <a:pt x="2652" y="600"/>
                    </a:moveTo>
                    <a:cubicBezTo>
                      <a:pt x="2652" y="300"/>
                      <a:pt x="2652" y="0"/>
                      <a:pt x="2652" y="0"/>
                    </a:cubicBezTo>
                    <a:cubicBezTo>
                      <a:pt x="1326" y="0"/>
                      <a:pt x="0" y="0"/>
                      <a:pt x="0" y="0"/>
                    </a:cubicBezTo>
                    <a:cubicBezTo>
                      <a:pt x="0" y="604"/>
                      <a:pt x="0" y="1208"/>
                      <a:pt x="0" y="1208"/>
                    </a:cubicBezTo>
                    <a:cubicBezTo>
                      <a:pt x="1018" y="1208"/>
                      <a:pt x="2037" y="1205"/>
                      <a:pt x="2036" y="1208"/>
                    </a:cubicBezTo>
                    <a:cubicBezTo>
                      <a:pt x="2046" y="1115"/>
                      <a:pt x="2059" y="1057"/>
                      <a:pt x="2091" y="986"/>
                    </a:cubicBezTo>
                    <a:cubicBezTo>
                      <a:pt x="2123" y="915"/>
                      <a:pt x="2173" y="838"/>
                      <a:pt x="2232" y="779"/>
                    </a:cubicBezTo>
                    <a:cubicBezTo>
                      <a:pt x="2291" y="720"/>
                      <a:pt x="2359" y="683"/>
                      <a:pt x="2430" y="653"/>
                    </a:cubicBezTo>
                    <a:cubicBezTo>
                      <a:pt x="2501" y="623"/>
                      <a:pt x="2529" y="614"/>
                      <a:pt x="2652" y="600"/>
                    </a:cubicBezTo>
                    <a:close/>
                  </a:path>
                </a:pathLst>
              </a:custGeom>
              <a:noFill/>
              <a:ln w="6350" cap="flat" cmpd="sng">
                <a:solidFill>
                  <a:srgbClr val="969696"/>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8440" name="Freeform 5"/>
              <p:cNvSpPr/>
              <p:nvPr/>
            </p:nvSpPr>
            <p:spPr>
              <a:xfrm flipH="true">
                <a:off x="4382610" y="0"/>
                <a:ext cx="4162901" cy="1999695"/>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2652" h="1208">
                    <a:moveTo>
                      <a:pt x="2652" y="600"/>
                    </a:moveTo>
                    <a:cubicBezTo>
                      <a:pt x="2652" y="300"/>
                      <a:pt x="2652" y="0"/>
                      <a:pt x="2652" y="0"/>
                    </a:cubicBezTo>
                    <a:cubicBezTo>
                      <a:pt x="1326" y="0"/>
                      <a:pt x="0" y="0"/>
                      <a:pt x="0" y="0"/>
                    </a:cubicBezTo>
                    <a:cubicBezTo>
                      <a:pt x="0" y="604"/>
                      <a:pt x="0" y="1208"/>
                      <a:pt x="0" y="1208"/>
                    </a:cubicBezTo>
                    <a:cubicBezTo>
                      <a:pt x="1018" y="1208"/>
                      <a:pt x="2037" y="1205"/>
                      <a:pt x="2036" y="1208"/>
                    </a:cubicBezTo>
                    <a:cubicBezTo>
                      <a:pt x="2046" y="1115"/>
                      <a:pt x="2059" y="1057"/>
                      <a:pt x="2091" y="986"/>
                    </a:cubicBezTo>
                    <a:cubicBezTo>
                      <a:pt x="2123" y="915"/>
                      <a:pt x="2173" y="838"/>
                      <a:pt x="2232" y="779"/>
                    </a:cubicBezTo>
                    <a:cubicBezTo>
                      <a:pt x="2291" y="720"/>
                      <a:pt x="2359" y="683"/>
                      <a:pt x="2430" y="653"/>
                    </a:cubicBezTo>
                    <a:cubicBezTo>
                      <a:pt x="2501" y="623"/>
                      <a:pt x="2529" y="614"/>
                      <a:pt x="2652" y="600"/>
                    </a:cubicBezTo>
                    <a:close/>
                  </a:path>
                </a:pathLst>
              </a:custGeom>
              <a:noFill/>
              <a:ln w="6350" cap="flat" cmpd="sng">
                <a:solidFill>
                  <a:srgbClr val="969696"/>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8441" name="Freeform 6"/>
              <p:cNvSpPr/>
              <p:nvPr/>
            </p:nvSpPr>
            <p:spPr>
              <a:xfrm flipH="true" flipV="true">
                <a:off x="4329113" y="2032000"/>
                <a:ext cx="4216400" cy="1912937"/>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2652" h="1208">
                    <a:moveTo>
                      <a:pt x="2652" y="600"/>
                    </a:moveTo>
                    <a:cubicBezTo>
                      <a:pt x="2652" y="300"/>
                      <a:pt x="2652" y="0"/>
                      <a:pt x="2652" y="0"/>
                    </a:cubicBezTo>
                    <a:cubicBezTo>
                      <a:pt x="1326" y="0"/>
                      <a:pt x="0" y="0"/>
                      <a:pt x="0" y="0"/>
                    </a:cubicBezTo>
                    <a:cubicBezTo>
                      <a:pt x="0" y="604"/>
                      <a:pt x="0" y="1208"/>
                      <a:pt x="0" y="1208"/>
                    </a:cubicBezTo>
                    <a:cubicBezTo>
                      <a:pt x="1018" y="1208"/>
                      <a:pt x="2037" y="1205"/>
                      <a:pt x="2036" y="1208"/>
                    </a:cubicBezTo>
                    <a:cubicBezTo>
                      <a:pt x="2046" y="1115"/>
                      <a:pt x="2059" y="1057"/>
                      <a:pt x="2091" y="986"/>
                    </a:cubicBezTo>
                    <a:cubicBezTo>
                      <a:pt x="2123" y="915"/>
                      <a:pt x="2173" y="838"/>
                      <a:pt x="2232" y="779"/>
                    </a:cubicBezTo>
                    <a:cubicBezTo>
                      <a:pt x="2291" y="720"/>
                      <a:pt x="2359" y="683"/>
                      <a:pt x="2430" y="653"/>
                    </a:cubicBezTo>
                    <a:cubicBezTo>
                      <a:pt x="2501" y="623"/>
                      <a:pt x="2529" y="614"/>
                      <a:pt x="2652" y="600"/>
                    </a:cubicBezTo>
                    <a:close/>
                  </a:path>
                </a:pathLst>
              </a:custGeom>
              <a:noFill/>
              <a:ln w="6350" cap="flat" cmpd="sng">
                <a:solidFill>
                  <a:srgbClr val="969696"/>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8442" name="Oval 7"/>
              <p:cNvSpPr/>
              <p:nvPr/>
            </p:nvSpPr>
            <p:spPr>
              <a:xfrm>
                <a:off x="3540689" y="1184678"/>
                <a:ext cx="1618772" cy="1509186"/>
              </a:xfrm>
              <a:prstGeom prst="ellipse">
                <a:avLst/>
              </a:prstGeom>
              <a:solidFill>
                <a:srgbClr val="B3B3FF"/>
              </a:solidFill>
              <a:ln w="9525">
                <a:noFill/>
              </a:ln>
              <a:effectLst>
                <a:prstShdw prst="shdw17" dist="17961" dir="2699999">
                  <a:srgbClr val="6B6B99"/>
                </a:prstShdw>
              </a:effectLst>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4343" name="TextBox 23"/>
            <p:cNvSpPr txBox="true">
              <a:spLocks noChangeArrowheads="true"/>
            </p:cNvSpPr>
            <p:nvPr/>
          </p:nvSpPr>
          <p:spPr bwMode="auto">
            <a:xfrm>
              <a:off x="78" y="2018"/>
              <a:ext cx="6693" cy="2796"/>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、美国评级制度的发展历程</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2200"/>
                </a:lnSpc>
                <a:spcBef>
                  <a:spcPct val="0"/>
                </a:spcBef>
                <a:spcAft>
                  <a:spcPct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世纪初，铁路债券发行。</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2200"/>
                </a:lnSpc>
                <a:spcBef>
                  <a:spcPct val="0"/>
                </a:spcBef>
                <a:spcAft>
                  <a:spcPct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1909</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年约翰</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穆迪出版</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铁路投资的分析</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，其后，普尔出版公司、标准统计公司和惠誉公司也先后于</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1922</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年和</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1924</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年开始对工业证券进行评级</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4344" name="组合 24"/>
            <p:cNvGrpSpPr/>
            <p:nvPr/>
          </p:nvGrpSpPr>
          <p:grpSpPr>
            <a:xfrm>
              <a:off x="165" y="5518"/>
              <a:ext cx="6665" cy="4532"/>
              <a:chOff x="0" y="13163"/>
              <a:chExt cx="8256404" cy="4558997"/>
            </a:xfrm>
          </p:grpSpPr>
          <p:sp>
            <p:nvSpPr>
              <p:cNvPr id="18445" name="AutoShape 3"/>
              <p:cNvSpPr/>
              <p:nvPr/>
            </p:nvSpPr>
            <p:spPr>
              <a:xfrm>
                <a:off x="5212126" y="1740338"/>
                <a:ext cx="1951063" cy="2831822"/>
              </a:xfrm>
              <a:prstGeom prst="roundRect">
                <a:avLst>
                  <a:gd name="adj" fmla="val 13745"/>
                </a:avLst>
              </a:prstGeom>
              <a:noFill/>
              <a:ln w="38100"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2000" dirty="0">
                  <a:solidFill>
                    <a:srgbClr val="000000"/>
                  </a:solidFill>
                  <a:latin typeface="微软雅黑" panose="020B0503020204020204" charset="-122"/>
                  <a:ea typeface="微软雅黑" panose="020B0503020204020204" charset="-122"/>
                </a:endParaRPr>
              </a:p>
            </p:txBody>
          </p:sp>
          <p:sp>
            <p:nvSpPr>
              <p:cNvPr id="18446" name="AutoShape 5"/>
              <p:cNvSpPr/>
              <p:nvPr/>
            </p:nvSpPr>
            <p:spPr>
              <a:xfrm>
                <a:off x="2675745" y="1740338"/>
                <a:ext cx="2099715" cy="2831822"/>
              </a:xfrm>
              <a:prstGeom prst="roundRect">
                <a:avLst>
                  <a:gd name="adj" fmla="val 13745"/>
                </a:avLst>
              </a:prstGeom>
              <a:noFill/>
              <a:ln w="38100"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2000" dirty="0">
                  <a:solidFill>
                    <a:srgbClr val="000000"/>
                  </a:solidFill>
                  <a:latin typeface="微软雅黑" panose="020B0503020204020204" charset="-122"/>
                  <a:ea typeface="微软雅黑" panose="020B0503020204020204" charset="-122"/>
                </a:endParaRPr>
              </a:p>
            </p:txBody>
          </p:sp>
          <p:sp>
            <p:nvSpPr>
              <p:cNvPr id="18447" name="AutoShape 6"/>
              <p:cNvSpPr/>
              <p:nvPr/>
            </p:nvSpPr>
            <p:spPr>
              <a:xfrm>
                <a:off x="151750" y="1762973"/>
                <a:ext cx="2313404" cy="2809187"/>
              </a:xfrm>
              <a:prstGeom prst="roundRect">
                <a:avLst>
                  <a:gd name="adj" fmla="val 13745"/>
                </a:avLst>
              </a:prstGeom>
              <a:noFill/>
              <a:ln w="38100"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2000" dirty="0">
                  <a:solidFill>
                    <a:srgbClr val="000000"/>
                  </a:solidFill>
                  <a:latin typeface="微软雅黑" panose="020B0503020204020204" charset="-122"/>
                  <a:ea typeface="微软雅黑" panose="020B0503020204020204" charset="-122"/>
                </a:endParaRPr>
              </a:p>
            </p:txBody>
          </p:sp>
          <p:grpSp>
            <p:nvGrpSpPr>
              <p:cNvPr id="18448" name="Group 7"/>
              <p:cNvGrpSpPr/>
              <p:nvPr/>
            </p:nvGrpSpPr>
            <p:grpSpPr>
              <a:xfrm>
                <a:off x="404037" y="67648"/>
                <a:ext cx="7852367" cy="1650431"/>
                <a:chOff x="-9" y="-5"/>
                <a:chExt cx="3766" cy="749"/>
              </a:xfrm>
            </p:grpSpPr>
            <p:sp>
              <p:nvSpPr>
                <p:cNvPr id="18449" name="Rectangle 8"/>
                <p:cNvSpPr/>
                <p:nvPr/>
              </p:nvSpPr>
              <p:spPr>
                <a:xfrm rot="3419336">
                  <a:off x="-8" y="71"/>
                  <a:ext cx="672" cy="671"/>
                </a:xfrm>
                <a:prstGeom prst="rect">
                  <a:avLst/>
                </a:prstGeom>
                <a:gradFill rotWithShape="true">
                  <a:gsLst>
                    <a:gs pos="0">
                      <a:schemeClr val="hlink"/>
                    </a:gs>
                    <a:gs pos="100000">
                      <a:srgbClr val="474776"/>
                    </a:gs>
                  </a:gsLst>
                  <a:lin ang="5400000" scaled="true"/>
                  <a:tileRect/>
                </a:gradFill>
                <a:ln w="9525"/>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nchorCtr="false">
                  <a:flatTx/>
                </a:bodyPr>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grpSp>
              <p:nvGrpSpPr>
                <p:cNvPr id="18450" name="Group 9"/>
                <p:cNvGrpSpPr/>
                <p:nvPr/>
              </p:nvGrpSpPr>
              <p:grpSpPr>
                <a:xfrm>
                  <a:off x="661" y="144"/>
                  <a:ext cx="624" cy="96"/>
                  <a:chOff x="0" y="0"/>
                  <a:chExt cx="468" cy="244"/>
                </a:xfrm>
              </p:grpSpPr>
              <p:sp>
                <p:nvSpPr>
                  <p:cNvPr id="18451" name="Oval 10"/>
                  <p:cNvSpPr/>
                  <p:nvPr/>
                </p:nvSpPr>
                <p:spPr>
                  <a:xfrm>
                    <a:off x="-1" y="-7"/>
                    <a:ext cx="79" cy="247"/>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18452" name="Rectangle 11"/>
                  <p:cNvSpPr/>
                  <p:nvPr/>
                </p:nvSpPr>
                <p:spPr>
                  <a:xfrm>
                    <a:off x="45" y="2"/>
                    <a:ext cx="389" cy="244"/>
                  </a:xfrm>
                  <a:prstGeom prst="rect">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2" name="Oval 12"/>
                  <p:cNvSpPr>
                    <a:spLocks noChangeArrowheads="true"/>
                  </p:cNvSpPr>
                  <p:nvPr/>
                </p:nvSpPr>
                <p:spPr bwMode="auto">
                  <a:xfrm>
                    <a:off x="394" y="2"/>
                    <a:ext cx="69" cy="249"/>
                  </a:xfrm>
                  <a:prstGeom prst="ellipse">
                    <a:avLst/>
                  </a:prstGeom>
                  <a:gradFill rotWithShape="false">
                    <a:gsLst>
                      <a:gs pos="0">
                        <a:srgbClr val="767676"/>
                      </a:gs>
                      <a:gs pos="50000">
                        <a:schemeClr val="bg1"/>
                      </a:gs>
                      <a:gs pos="100000">
                        <a:srgbClr val="767676"/>
                      </a:gs>
                    </a:gsLst>
                    <a:lin ang="5400000" scaled="true"/>
                  </a:gradFill>
                  <a:ln w="12700" cmpd="sng">
                    <a:solidFill>
                      <a:schemeClr val="bg1"/>
                    </a:solidFill>
                    <a:round/>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3" name="Oval 13"/>
                  <p:cNvSpPr>
                    <a:spLocks noChangeArrowheads="true"/>
                  </p:cNvSpPr>
                  <p:nvPr/>
                </p:nvSpPr>
                <p:spPr bwMode="auto">
                  <a:xfrm>
                    <a:off x="433" y="81"/>
                    <a:ext cx="20" cy="75"/>
                  </a:xfrm>
                  <a:prstGeom prst="ellipse">
                    <a:avLst/>
                  </a:prstGeom>
                  <a:gradFill rotWithShape="false">
                    <a:gsLst>
                      <a:gs pos="0">
                        <a:srgbClr val="767676"/>
                      </a:gs>
                      <a:gs pos="50000">
                        <a:schemeClr val="bg1"/>
                      </a:gs>
                      <a:gs pos="100000">
                        <a:srgbClr val="767676"/>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grpSp>
            <p:sp>
              <p:nvSpPr>
                <p:cNvPr id="18455" name="Rectangle 14"/>
                <p:cNvSpPr/>
                <p:nvPr/>
              </p:nvSpPr>
              <p:spPr>
                <a:xfrm rot="3419336">
                  <a:off x="1176" y="12"/>
                  <a:ext cx="672" cy="673"/>
                </a:xfrm>
                <a:prstGeom prst="rect">
                  <a:avLst/>
                </a:prstGeom>
                <a:solidFill>
                  <a:schemeClr val="accent1"/>
                </a:solidFill>
                <a:ln w="9525"/>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nchorCtr="false">
                  <a:flatTx/>
                </a:bodyPr>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grpSp>
              <p:nvGrpSpPr>
                <p:cNvPr id="18456" name="Group 15"/>
                <p:cNvGrpSpPr/>
                <p:nvPr/>
              </p:nvGrpSpPr>
              <p:grpSpPr>
                <a:xfrm>
                  <a:off x="1813" y="144"/>
                  <a:ext cx="624" cy="96"/>
                  <a:chOff x="0" y="0"/>
                  <a:chExt cx="468" cy="244"/>
                </a:xfrm>
              </p:grpSpPr>
              <p:sp>
                <p:nvSpPr>
                  <p:cNvPr id="18457" name="Oval 16"/>
                  <p:cNvSpPr/>
                  <p:nvPr/>
                </p:nvSpPr>
                <p:spPr>
                  <a:xfrm>
                    <a:off x="0" y="-7"/>
                    <a:ext cx="79" cy="247"/>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18458" name="Rectangle 17"/>
                  <p:cNvSpPr/>
                  <p:nvPr/>
                </p:nvSpPr>
                <p:spPr>
                  <a:xfrm>
                    <a:off x="43" y="2"/>
                    <a:ext cx="390" cy="244"/>
                  </a:xfrm>
                  <a:prstGeom prst="rect">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4" name="Oval 18"/>
                  <p:cNvSpPr>
                    <a:spLocks noChangeArrowheads="true"/>
                  </p:cNvSpPr>
                  <p:nvPr/>
                </p:nvSpPr>
                <p:spPr bwMode="auto">
                  <a:xfrm>
                    <a:off x="394" y="2"/>
                    <a:ext cx="69" cy="249"/>
                  </a:xfrm>
                  <a:prstGeom prst="ellipse">
                    <a:avLst/>
                  </a:prstGeom>
                  <a:gradFill rotWithShape="false">
                    <a:gsLst>
                      <a:gs pos="0">
                        <a:srgbClr val="767676"/>
                      </a:gs>
                      <a:gs pos="50000">
                        <a:schemeClr val="bg1"/>
                      </a:gs>
                      <a:gs pos="100000">
                        <a:srgbClr val="767676"/>
                      </a:gs>
                    </a:gsLst>
                    <a:lin ang="5400000" scaled="true"/>
                  </a:gradFill>
                  <a:ln w="12700" cmpd="sng">
                    <a:solidFill>
                      <a:schemeClr val="bg1"/>
                    </a:solidFill>
                    <a:round/>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5" name="Oval 19"/>
                  <p:cNvSpPr>
                    <a:spLocks noChangeArrowheads="true"/>
                  </p:cNvSpPr>
                  <p:nvPr/>
                </p:nvSpPr>
                <p:spPr bwMode="auto">
                  <a:xfrm>
                    <a:off x="433" y="81"/>
                    <a:ext cx="20" cy="75"/>
                  </a:xfrm>
                  <a:prstGeom prst="ellipse">
                    <a:avLst/>
                  </a:prstGeom>
                  <a:gradFill rotWithShape="false">
                    <a:gsLst>
                      <a:gs pos="0">
                        <a:srgbClr val="767676"/>
                      </a:gs>
                      <a:gs pos="50000">
                        <a:schemeClr val="bg1"/>
                      </a:gs>
                      <a:gs pos="100000">
                        <a:srgbClr val="767676"/>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grpSp>
            <p:sp>
              <p:nvSpPr>
                <p:cNvPr id="18461" name="Rectangle 20"/>
                <p:cNvSpPr/>
                <p:nvPr/>
              </p:nvSpPr>
              <p:spPr>
                <a:xfrm rot="3419336">
                  <a:off x="2246" y="-3"/>
                  <a:ext cx="671" cy="667"/>
                </a:xfrm>
                <a:prstGeom prst="rect">
                  <a:avLst/>
                </a:prstGeom>
                <a:gradFill rotWithShape="true">
                  <a:gsLst>
                    <a:gs pos="0">
                      <a:schemeClr val="hlink"/>
                    </a:gs>
                    <a:gs pos="100000">
                      <a:srgbClr val="474776"/>
                    </a:gs>
                  </a:gsLst>
                  <a:lin ang="5400000" scaled="true"/>
                  <a:tileRect/>
                </a:gradFill>
                <a:ln w="9525"/>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nchorCtr="false">
                  <a:flatTx/>
                </a:bodyPr>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19487" name="Oval 25"/>
                <p:cNvSpPr>
                  <a:spLocks noChangeArrowheads="true"/>
                </p:cNvSpPr>
                <p:nvPr/>
              </p:nvSpPr>
              <p:spPr bwMode="auto">
                <a:xfrm>
                  <a:off x="3721" y="172"/>
                  <a:ext cx="36" cy="26"/>
                </a:xfrm>
                <a:prstGeom prst="ellipse">
                  <a:avLst/>
                </a:prstGeom>
                <a:gradFill rotWithShape="false">
                  <a:gsLst>
                    <a:gs pos="0">
                      <a:srgbClr val="767676"/>
                    </a:gs>
                    <a:gs pos="50000">
                      <a:schemeClr val="bg1"/>
                    </a:gs>
                    <a:gs pos="100000">
                      <a:srgbClr val="767676"/>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grpSp>
          <p:sp>
            <p:nvSpPr>
              <p:cNvPr id="18463" name="Rectangle 27"/>
              <p:cNvSpPr/>
              <p:nvPr/>
            </p:nvSpPr>
            <p:spPr>
              <a:xfrm>
                <a:off x="302329" y="315925"/>
                <a:ext cx="1889124" cy="1062011"/>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FFFF00"/>
                    </a:solidFill>
                    <a:latin typeface="微软雅黑" panose="020B0503020204020204" charset="-122"/>
                    <a:ea typeface="微软雅黑" panose="020B0503020204020204" charset="-122"/>
                  </a:rPr>
                  <a:t>资信评级行业</a:t>
                </a:r>
                <a:endParaRPr lang="zh-CN" altLang="en-US" sz="2000" b="1" dirty="0">
                  <a:solidFill>
                    <a:srgbClr val="FFFF00"/>
                  </a:solidFill>
                  <a:latin typeface="微软雅黑" panose="020B0503020204020204" charset="-122"/>
                  <a:ea typeface="微软雅黑" panose="020B0503020204020204" charset="-122"/>
                </a:endParaRPr>
              </a:p>
            </p:txBody>
          </p:sp>
          <p:sp>
            <p:nvSpPr>
              <p:cNvPr id="18464" name="Rectangle 28"/>
              <p:cNvSpPr/>
              <p:nvPr/>
            </p:nvSpPr>
            <p:spPr>
              <a:xfrm>
                <a:off x="2911408" y="13163"/>
                <a:ext cx="1932481" cy="1524793"/>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FFFF00"/>
                    </a:solidFill>
                    <a:latin typeface="微软雅黑" panose="020B0503020204020204" charset="-122"/>
                    <a:ea typeface="微软雅黑" panose="020B0503020204020204" charset="-122"/>
                  </a:rPr>
                  <a:t>个人资信服务领域</a:t>
                </a:r>
                <a:endParaRPr lang="zh-CN" altLang="en-US" sz="2000" b="1" dirty="0">
                  <a:solidFill>
                    <a:srgbClr val="FFFF00"/>
                  </a:solidFill>
                  <a:latin typeface="微软雅黑" panose="020B0503020204020204" charset="-122"/>
                  <a:ea typeface="微软雅黑" panose="020B0503020204020204" charset="-122"/>
                </a:endParaRPr>
              </a:p>
            </p:txBody>
          </p:sp>
          <p:sp>
            <p:nvSpPr>
              <p:cNvPr id="18465" name="Rectangle 31"/>
              <p:cNvSpPr/>
              <p:nvPr/>
            </p:nvSpPr>
            <p:spPr>
              <a:xfrm>
                <a:off x="0" y="1828362"/>
                <a:ext cx="2700521" cy="1871163"/>
              </a:xfrm>
              <a:prstGeom prst="rect">
                <a:avLst/>
              </a:prstGeom>
              <a:noFill/>
              <a:ln w="9525">
                <a:noFill/>
              </a:ln>
            </p:spPr>
            <p:txBody>
              <a:bodyPr anchor="t" anchorCtr="false">
                <a:spAutoFit/>
              </a:bodyPr>
              <a:p>
                <a:pPr>
                  <a:lnSpc>
                    <a:spcPts val="1800"/>
                  </a:lnSpc>
                  <a:buClrTx/>
                  <a:buFont typeface="Arial" panose="020B0604020202020204" pitchFamily="34" charset="0"/>
                </a:pPr>
                <a:r>
                  <a:rPr lang="zh-CN" altLang="en-US" sz="1600" b="1" dirty="0">
                    <a:solidFill>
                      <a:srgbClr val="0000FF"/>
                    </a:solidFill>
                    <a:latin typeface="微软雅黑" panose="020B0503020204020204" charset="-122"/>
                    <a:ea typeface="微软雅黑" panose="020B0503020204020204" charset="-122"/>
                  </a:rPr>
                  <a:t>穆迪投资者服务公司</a:t>
                </a:r>
                <a:endParaRPr lang="en-US" altLang="zh-CN" sz="1600" b="1" dirty="0">
                  <a:solidFill>
                    <a:srgbClr val="0000FF"/>
                  </a:solidFill>
                  <a:latin typeface="微软雅黑" panose="020B0503020204020204" charset="-122"/>
                  <a:ea typeface="微软雅黑" panose="020B0503020204020204" charset="-122"/>
                </a:endParaRPr>
              </a:p>
              <a:p>
                <a:pPr>
                  <a:lnSpc>
                    <a:spcPts val="1800"/>
                  </a:lnSpc>
                  <a:buClrTx/>
                  <a:buFont typeface="Arial" panose="020B0604020202020204" pitchFamily="34" charset="0"/>
                </a:pPr>
                <a:r>
                  <a:rPr lang="zh-CN" altLang="en-US" sz="1600" b="1" dirty="0">
                    <a:solidFill>
                      <a:srgbClr val="FF0000"/>
                    </a:solidFill>
                    <a:latin typeface="微软雅黑" panose="020B0503020204020204" charset="-122"/>
                    <a:ea typeface="微软雅黑" panose="020B0503020204020204" charset="-122"/>
                  </a:rPr>
                  <a:t>标准普尔公司</a:t>
                </a:r>
                <a:endParaRPr lang="en-US" altLang="zh-CN" sz="1400" b="1" dirty="0">
                  <a:solidFill>
                    <a:srgbClr val="000000"/>
                  </a:solidFill>
                  <a:latin typeface="微软雅黑" panose="020B0503020204020204" charset="-122"/>
                  <a:ea typeface="微软雅黑" panose="020B0503020204020204" charset="-122"/>
                </a:endParaRPr>
              </a:p>
              <a:p>
                <a:pPr>
                  <a:lnSpc>
                    <a:spcPts val="1800"/>
                  </a:lnSpc>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惠誉国际信用评级有限公司</a:t>
                </a:r>
                <a:endParaRPr lang="zh-CN" altLang="en-US" sz="1600" b="1" dirty="0">
                  <a:solidFill>
                    <a:srgbClr val="000000"/>
                  </a:solidFill>
                  <a:latin typeface="微软雅黑" panose="020B0503020204020204" charset="-122"/>
                  <a:ea typeface="微软雅黑" panose="020B0503020204020204" charset="-122"/>
                </a:endParaRPr>
              </a:p>
            </p:txBody>
          </p:sp>
          <p:sp>
            <p:nvSpPr>
              <p:cNvPr id="18466" name="Rectangle 31"/>
              <p:cNvSpPr/>
              <p:nvPr/>
            </p:nvSpPr>
            <p:spPr>
              <a:xfrm>
                <a:off x="2678843" y="1881173"/>
                <a:ext cx="2123224" cy="2033375"/>
              </a:xfrm>
              <a:prstGeom prst="rect">
                <a:avLst/>
              </a:prstGeom>
              <a:noFill/>
              <a:ln w="9525">
                <a:noFill/>
              </a:ln>
            </p:spPr>
            <p:txBody>
              <a:bodyPr anchor="t" anchorCtr="false">
                <a:spAutoFit/>
              </a:bodyPr>
              <a:p>
                <a:pPr>
                  <a:buClrTx/>
                  <a:buFont typeface="Arial" panose="020B0604020202020204" pitchFamily="34" charset="0"/>
                </a:pP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Equifax</a:t>
                </a:r>
                <a:endParaRPr lang="en-US" altLang="zh-CN" b="1" dirty="0">
                  <a:solidFill>
                    <a:srgbClr val="0000FF"/>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1600" b="1" dirty="0">
                    <a:solidFill>
                      <a:srgbClr val="FF0000"/>
                    </a:solidFill>
                    <a:latin typeface="微软雅黑" panose="020B0503020204020204" charset="-122"/>
                    <a:ea typeface="微软雅黑" panose="020B0503020204020204" charset="-122"/>
                    <a:cs typeface="微软雅黑" panose="020B0503020204020204" charset="-122"/>
                  </a:rPr>
                  <a:t>Expefian</a:t>
                </a:r>
                <a:r>
                  <a:rPr lang="zh-CN" altLang="en-US" sz="16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1600" b="1" dirty="0">
                    <a:solidFill>
                      <a:srgbClr val="FF0000"/>
                    </a:solidFill>
                    <a:latin typeface="微软雅黑" panose="020B0503020204020204" charset="-122"/>
                    <a:ea typeface="微软雅黑" panose="020B0503020204020204" charset="-122"/>
                    <a:cs typeface="微软雅黑" panose="020B0503020204020204" charset="-122"/>
                  </a:rPr>
                  <a:t>TRW</a:t>
                </a:r>
                <a:endParaRPr lang="en-US" altLang="zh-CN" sz="1600" b="1" dirty="0">
                  <a:solidFill>
                    <a:srgbClr val="FF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1600" b="1" dirty="0">
                    <a:solidFill>
                      <a:srgbClr val="000000"/>
                    </a:solidFill>
                    <a:latin typeface="微软雅黑" panose="020B0503020204020204" charset="-122"/>
                    <a:ea typeface="微软雅黑" panose="020B0503020204020204" charset="-122"/>
                    <a:cs typeface="微软雅黑" panose="020B0503020204020204" charset="-122"/>
                  </a:rPr>
                  <a:t>Trans Union</a:t>
                </a:r>
                <a:endParaRPr lang="en-US" altLang="zh-CN" sz="16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8467" name="Rectangle 31"/>
              <p:cNvSpPr/>
              <p:nvPr/>
            </p:nvSpPr>
            <p:spPr>
              <a:xfrm>
                <a:off x="5140897" y="2623083"/>
                <a:ext cx="2099715" cy="831098"/>
              </a:xfrm>
              <a:prstGeom prst="rect">
                <a:avLst/>
              </a:prstGeom>
              <a:noFill/>
              <a:ln w="9525">
                <a:noFill/>
              </a:ln>
            </p:spPr>
            <p:txBody>
              <a:bodyPr anchor="t" anchorCtr="false">
                <a:spAutoFit/>
              </a:bodyPr>
              <a:p>
                <a:pPr>
                  <a:lnSpc>
                    <a:spcPct val="150000"/>
                  </a:lnSpc>
                  <a:buClrTx/>
                  <a:buFont typeface="Arial" panose="020B0604020202020204" pitchFamily="34" charset="0"/>
                </a:pPr>
                <a:r>
                  <a:rPr lang="zh-CN" altLang="en-US" sz="2000" b="1" dirty="0">
                    <a:solidFill>
                      <a:srgbClr val="FF0000"/>
                    </a:solidFill>
                    <a:latin typeface="微软雅黑" panose="020B0503020204020204" charset="-122"/>
                    <a:ea typeface="微软雅黑" panose="020B0503020204020204" charset="-122"/>
                  </a:rPr>
                  <a:t>邓白氏</a:t>
                </a:r>
                <a:endParaRPr lang="zh-CN" altLang="en-US" sz="2000" b="1" dirty="0">
                  <a:solidFill>
                    <a:srgbClr val="FF0000"/>
                  </a:solidFill>
                  <a:latin typeface="微软雅黑" panose="020B0503020204020204" charset="-122"/>
                  <a:ea typeface="微软雅黑" panose="020B0503020204020204" charset="-122"/>
                </a:endParaRPr>
              </a:p>
            </p:txBody>
          </p:sp>
          <p:sp>
            <p:nvSpPr>
              <p:cNvPr id="18468" name="Rectangle 28"/>
              <p:cNvSpPr/>
              <p:nvPr/>
            </p:nvSpPr>
            <p:spPr>
              <a:xfrm>
                <a:off x="5197820" y="61296"/>
                <a:ext cx="1864349" cy="1062011"/>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FFFF00"/>
                    </a:solidFill>
                    <a:latin typeface="微软雅黑" panose="020B0503020204020204" charset="-122"/>
                    <a:ea typeface="微软雅黑" panose="020B0503020204020204" charset="-122"/>
                  </a:rPr>
                  <a:t>企业征信领域</a:t>
                </a:r>
                <a:endParaRPr lang="zh-CN" altLang="en-US" sz="2000" b="1" dirty="0">
                  <a:solidFill>
                    <a:srgbClr val="FFFF00"/>
                  </a:solidFill>
                  <a:latin typeface="微软雅黑" panose="020B0503020204020204" charset="-122"/>
                  <a:ea typeface="微软雅黑" panose="020B0503020204020204" charset="-122"/>
                </a:endParaRPr>
              </a:p>
            </p:txBody>
          </p:sp>
        </p:grpSp>
        <p:sp>
          <p:nvSpPr>
            <p:cNvPr id="14345" name="TextBox 49"/>
            <p:cNvSpPr txBox="true">
              <a:spLocks noChangeArrowheads="true"/>
            </p:cNvSpPr>
            <p:nvPr/>
          </p:nvSpPr>
          <p:spPr bwMode="auto">
            <a:xfrm>
              <a:off x="7675" y="2015"/>
              <a:ext cx="6643" cy="4053"/>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、美国评级制度的成因</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世纪</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年代的经济危机使人们开始重视证券还本付息能力。</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投资者注意力从实物资产担保转向企业的经营状况和财务状况。</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评级机构的评级活动加强了投资者对债券评级的信赖。</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4346" name="TextBox 50"/>
            <p:cNvSpPr txBox="true">
              <a:spLocks noChangeArrowheads="true"/>
            </p:cNvSpPr>
            <p:nvPr/>
          </p:nvSpPr>
          <p:spPr bwMode="auto">
            <a:xfrm>
              <a:off x="8773" y="6720"/>
              <a:ext cx="5765" cy="2728"/>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、美国评级制度的作用</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降低投资风险</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确定融资成本的依据</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扩大了证券交易主体的范围</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8471" name="TextBox 51"/>
            <p:cNvSpPr txBox="true"/>
            <p:nvPr/>
          </p:nvSpPr>
          <p:spPr>
            <a:xfrm>
              <a:off x="6566" y="5612"/>
              <a:ext cx="1832" cy="964"/>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FF0000"/>
                  </a:solidFill>
                  <a:latin typeface="微软雅黑" panose="020B0503020204020204" charset="-122"/>
                  <a:ea typeface="微软雅黑" panose="020B0503020204020204" charset="-122"/>
                </a:rPr>
                <a:t>美国信用评级制度</a:t>
              </a:r>
              <a:endParaRPr lang="zh-CN" altLang="en-US" b="1" dirty="0">
                <a:solidFill>
                  <a:srgbClr val="FF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30400" y="1742440"/>
            <a:ext cx="8331200" cy="4072255"/>
            <a:chOff x="500" y="2730"/>
            <a:chExt cx="13120" cy="6413"/>
          </a:xfrm>
        </p:grpSpPr>
        <p:sp>
          <p:nvSpPr>
            <p:cNvPr id="20485" name="AutoShape 4"/>
            <p:cNvSpPr>
              <a:spLocks noChangeArrowheads="true"/>
            </p:cNvSpPr>
            <p:nvPr/>
          </p:nvSpPr>
          <p:spPr bwMode="auto">
            <a:xfrm>
              <a:off x="500" y="2730"/>
              <a:ext cx="13120" cy="6118"/>
            </a:xfrm>
            <a:prstGeom prst="roundRect">
              <a:avLst>
                <a:gd name="adj" fmla="val 50000"/>
              </a:avLst>
            </a:prstGeom>
            <a:gradFill rotWithShape="false">
              <a:gsLst>
                <a:gs pos="0">
                  <a:srgbClr val="37556B"/>
                </a:gs>
                <a:gs pos="50000">
                  <a:srgbClr val="77B7E7"/>
                </a:gs>
                <a:gs pos="100000">
                  <a:srgbClr val="37556B"/>
                </a:gs>
              </a:gsLst>
              <a:lin ang="5400000" scaled="true"/>
            </a:gradFill>
            <a:ln>
              <a:noFill/>
            </a:ln>
          </p:spPr>
          <p:txBody>
            <a:bodyPr wrap="none" anchor="ct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9461" name="AutoShape 6"/>
            <p:cNvSpPr/>
            <p:nvPr/>
          </p:nvSpPr>
          <p:spPr>
            <a:xfrm>
              <a:off x="863" y="2730"/>
              <a:ext cx="12515" cy="6413"/>
            </a:xfrm>
            <a:prstGeom prst="roundRect">
              <a:avLst>
                <a:gd name="adj" fmla="val 16667"/>
              </a:avLst>
            </a:prstGeom>
            <a:solidFill>
              <a:srgbClr val="969696"/>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9483" name="AutoShape 48"/>
            <p:cNvSpPr/>
            <p:nvPr/>
          </p:nvSpPr>
          <p:spPr>
            <a:xfrm>
              <a:off x="1083" y="2873"/>
              <a:ext cx="12240" cy="5900"/>
            </a:xfrm>
            <a:prstGeom prst="roundRect">
              <a:avLst>
                <a:gd name="adj" fmla="val 16667"/>
              </a:avLst>
            </a:prstGeom>
            <a:solidFill>
              <a:srgbClr val="FFFFFF"/>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369" name="Rectangle 51"/>
            <p:cNvSpPr>
              <a:spLocks noChangeArrowheads="true"/>
            </p:cNvSpPr>
            <p:nvPr/>
          </p:nvSpPr>
          <p:spPr bwMode="auto">
            <a:xfrm>
              <a:off x="1235" y="2853"/>
              <a:ext cx="12088" cy="6290"/>
            </a:xfrm>
            <a:prstGeom prst="rect">
              <a:avLst/>
            </a:prstGeom>
            <a:noFill/>
            <a:ln>
              <a:noFill/>
            </a:ln>
          </p:spPr>
          <p:txBody>
            <a:bodyPr lIns="10800" tIns="10800" rIns="18000" bIns="10800"/>
            <a:lstStyle>
              <a:lvl1pPr defTabSz="865505">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defTabSz="865505">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defTabSz="865505">
                <a:spcBef>
                  <a:spcPct val="20000"/>
                </a:spcBef>
                <a:buClr>
                  <a:srgbClr val="17347D"/>
                </a:buClr>
                <a:buFont typeface="Wingdings" panose="05000000000000000000" pitchFamily="2" charset="2"/>
                <a:buChar char="•"/>
                <a:defRPr sz="2400">
                  <a:solidFill>
                    <a:srgbClr val="17347D"/>
                  </a:solidFill>
                  <a:latin typeface="宋体" panose="02010600030101010101" pitchFamily="2" charset="-122"/>
                  <a:ea typeface="宋体" panose="02010600030101010101" pitchFamily="2" charset="-122"/>
                </a:defRPr>
              </a:lvl3pPr>
              <a:lvl4pPr marL="1600200" indent="-228600" defTabSz="865505">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4pPr>
              <a:lvl5pPr marL="2057400" indent="-228600" defTabSz="865505">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5pPr>
              <a:lvl6pPr marL="2514600" indent="-228600" defTabSz="865505"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6pPr>
              <a:lvl7pPr marL="2971800" indent="-228600" defTabSz="865505"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7pPr>
              <a:lvl8pPr marL="3429000" indent="-228600" defTabSz="865505"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8pPr>
              <a:lvl9pPr marL="3886200" indent="-228600" defTabSz="865505"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865505" rtl="0" eaLnBrk="1" fontAlgn="base" latinLnBrk="1" hangingPunct="1">
                <a:lnSpc>
                  <a:spcPct val="120000"/>
                </a:lnSpc>
                <a:spcBef>
                  <a:spcPct val="0"/>
                </a:spcBef>
                <a:spcAft>
                  <a:spcPct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日本信用评级制度发展历程</a:t>
              </a:r>
              <a:endParaRPr kumimoji="0"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865505" rtl="0" eaLnBrk="1" fontAlgn="base" latinLnBrk="1" hangingPunct="1">
                <a:lnSpc>
                  <a:spcPct val="120000"/>
                </a:lnSpc>
                <a:spcBef>
                  <a:spcPct val="0"/>
                </a:spcBef>
                <a:spcAft>
                  <a:spcPct val="0"/>
                </a:spcAft>
                <a:buClrTx/>
                <a:buSzTx/>
                <a:buFont typeface="Arial" panose="020B0604020202020204" pitchFamily="34" charset="0"/>
                <a:buChar char="•"/>
                <a:defRPr/>
              </a:pPr>
              <a:endParaRPr kumimoji="0"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0" algn="l" defTabSz="865505" rtl="0" eaLnBrk="1" fontAlgn="base" latinLnBrk="1" hangingPunct="1">
                <a:lnSpc>
                  <a:spcPct val="120000"/>
                </a:lnSpc>
                <a:spcBef>
                  <a:spcPct val="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第一阶段，由发债会进行评级（</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1947</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0" algn="l" defTabSz="865505" rtl="0" eaLnBrk="1" fontAlgn="base" latinLnBrk="1" hangingPunct="1">
                <a:lnSpc>
                  <a:spcPct val="120000"/>
                </a:lnSpc>
                <a:spcBef>
                  <a:spcPct val="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第二阶段，参照美国模式建立专门的评级机构。目前日本公认的评级机构有：日本公社债研究所，日本投资家服务公司，日本评级研究所。</a:t>
              </a:r>
              <a:endPar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1930400" y="1740535"/>
            <a:ext cx="8331200" cy="3999230"/>
            <a:chOff x="500" y="2730"/>
            <a:chExt cx="13120" cy="6298"/>
          </a:xfrm>
        </p:grpSpPr>
        <p:sp>
          <p:nvSpPr>
            <p:cNvPr id="3" name="AutoShape 4"/>
            <p:cNvSpPr>
              <a:spLocks noChangeArrowheads="true"/>
            </p:cNvSpPr>
            <p:nvPr/>
          </p:nvSpPr>
          <p:spPr bwMode="auto">
            <a:xfrm>
              <a:off x="500" y="2730"/>
              <a:ext cx="13120" cy="6118"/>
            </a:xfrm>
            <a:prstGeom prst="roundRect">
              <a:avLst>
                <a:gd name="adj" fmla="val 50000"/>
              </a:avLst>
            </a:prstGeom>
            <a:gradFill rotWithShape="false">
              <a:gsLst>
                <a:gs pos="0">
                  <a:srgbClr val="37556B"/>
                </a:gs>
                <a:gs pos="50000">
                  <a:srgbClr val="77B7E7"/>
                </a:gs>
                <a:gs pos="100000">
                  <a:srgbClr val="37556B"/>
                </a:gs>
              </a:gsLst>
              <a:lin ang="5400000" scaled="true"/>
            </a:gradFill>
            <a:ln>
              <a:noFill/>
            </a:ln>
          </p:spPr>
          <p:txBody>
            <a:bodyPr wrap="none" anchor="ct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4" name="AutoShape 6"/>
            <p:cNvSpPr/>
            <p:nvPr/>
          </p:nvSpPr>
          <p:spPr>
            <a:xfrm>
              <a:off x="863" y="2730"/>
              <a:ext cx="12455" cy="6298"/>
            </a:xfrm>
            <a:prstGeom prst="roundRect">
              <a:avLst>
                <a:gd name="adj" fmla="val 16667"/>
              </a:avLst>
            </a:prstGeom>
            <a:solidFill>
              <a:srgbClr val="969696"/>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 name="AutoShape 48"/>
            <p:cNvSpPr/>
            <p:nvPr/>
          </p:nvSpPr>
          <p:spPr>
            <a:xfrm>
              <a:off x="1083" y="2873"/>
              <a:ext cx="12002" cy="5815"/>
            </a:xfrm>
            <a:prstGeom prst="roundRect">
              <a:avLst>
                <a:gd name="adj" fmla="val 16667"/>
              </a:avLst>
            </a:prstGeom>
            <a:solidFill>
              <a:srgbClr val="FFFFFF"/>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Rectangle 51"/>
            <p:cNvSpPr/>
            <p:nvPr/>
          </p:nvSpPr>
          <p:spPr>
            <a:xfrm>
              <a:off x="1255" y="3255"/>
              <a:ext cx="11520" cy="5013"/>
            </a:xfrm>
            <a:prstGeom prst="rect">
              <a:avLst/>
            </a:prstGeom>
            <a:noFill/>
            <a:ln w="9525">
              <a:noFill/>
            </a:ln>
          </p:spPr>
          <p:txBody>
            <a:bodyPr lIns="10800" tIns="10800" rIns="18000" bIns="10800" anchor="t" anchorCtr="false"/>
            <a:p>
              <a:pPr defTabSz="865505" latinLnBrk="1">
                <a:lnSpc>
                  <a:spcPct val="120000"/>
                </a:lnSpc>
                <a:buClrTx/>
                <a:buFont typeface="Arial" panose="020B0604020202020204" pitchFamily="34" charset="0"/>
                <a:buChar char="•"/>
              </a:pPr>
              <a:r>
                <a:rPr lang="zh-CN" altLang="en-US" sz="2800" b="1" dirty="0">
                  <a:solidFill>
                    <a:srgbClr val="000000"/>
                  </a:solidFill>
                  <a:latin typeface="微软雅黑" panose="020B0503020204020204" charset="-122"/>
                  <a:ea typeface="微软雅黑" panose="020B0503020204020204" charset="-122"/>
                  <a:cs typeface="微软雅黑" panose="020B0503020204020204" charset="-122"/>
                </a:rPr>
                <a:t>日本评级制度与美国评级制度的区别</a:t>
              </a: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a:p>
              <a:pPr defTabSz="865505" latinLnBrk="1">
                <a:lnSpc>
                  <a:spcPct val="120000"/>
                </a:lnSpc>
                <a:buClrTx/>
                <a:buFont typeface="Arial" panose="020B0604020202020204" pitchFamily="34" charset="0"/>
                <a:buChar char="•"/>
              </a:pPr>
              <a:endParaRPr lang="en-US" altLang="zh-CN" sz="28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defTabSz="865505" rtl="0" eaLnBrk="1" fontAlgn="base" latinLnBrk="1" hangingPunct="1">
                <a:lnSpc>
                  <a:spcPct val="120000"/>
                </a:lnSpc>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日本是对发行者进行评级，发行者</a:t>
              </a: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年内的任何债券都使用这一级别；</a:t>
              </a:r>
              <a:endParaRPr lang="en-US"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defTabSz="865505" rtl="0" eaLnBrk="1" fontAlgn="base" latinLnBrk="1" hangingPunct="1">
                <a:lnSpc>
                  <a:spcPct val="120000"/>
                </a:lnSpc>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美国是对发行者的债券种类进行评级，同一发行者的不同种类的债券可以得到不同的评级结果。</a:t>
              </a:r>
              <a:endParaRPr lang="ko-KR" altLang="en-US" sz="2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88135" y="1404620"/>
            <a:ext cx="9015730" cy="4891405"/>
            <a:chOff x="0" y="2225"/>
            <a:chExt cx="14198" cy="7703"/>
          </a:xfrm>
        </p:grpSpPr>
        <p:sp>
          <p:nvSpPr>
            <p:cNvPr id="16390" name="TextBox 16"/>
            <p:cNvSpPr txBox="true"/>
            <p:nvPr/>
          </p:nvSpPr>
          <p:spPr>
            <a:xfrm>
              <a:off x="4465" y="2225"/>
              <a:ext cx="5578" cy="2082"/>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欧洲：债券市场并不活跃，银行可兼容证券业务，对评级需求小，远不如美国市场，大多数国家没有成型的评级制度</a:t>
              </a:r>
              <a:endParaRPr lang="zh-CN" altLang="en-US" sz="2000" b="1" dirty="0">
                <a:solidFill>
                  <a:srgbClr val="000000"/>
                </a:solidFill>
                <a:latin typeface="微软雅黑" panose="020B0503020204020204" charset="-122"/>
                <a:ea typeface="微软雅黑" panose="020B0503020204020204" charset="-122"/>
              </a:endParaRPr>
            </a:p>
          </p:txBody>
        </p:sp>
        <p:sp>
          <p:nvSpPr>
            <p:cNvPr id="16391" name="TextBox 17"/>
            <p:cNvSpPr txBox="true">
              <a:spLocks noChangeArrowheads="true"/>
            </p:cNvSpPr>
            <p:nvPr/>
          </p:nvSpPr>
          <p:spPr bwMode="auto">
            <a:xfrm>
              <a:off x="0" y="4690"/>
              <a:ext cx="5378" cy="3600"/>
            </a:xfrm>
            <a:prstGeom prst="rect">
              <a:avLst/>
            </a:prstGeom>
            <a:solidFill>
              <a:schemeClr val="bg1"/>
            </a:solidFill>
            <a:ln w="9525">
              <a:solidFill>
                <a:srgbClr val="000000"/>
              </a:solidFill>
              <a:miter lim="800000"/>
            </a:ln>
          </p:spPr>
          <p:txBody>
            <a:bodyPr>
              <a:spAutoFit/>
            </a:bodyPr>
            <a:lstStyle>
              <a:lvl1pPr defTabSz="865505">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defTabSz="865505">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defTabSz="865505">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defTabSz="865505">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65505">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655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655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655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655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865505" rtl="0" eaLnBrk="1" fontAlgn="base" latinLnBrk="1" hangingPunct="1">
                <a:lnSpc>
                  <a:spcPts val="19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英国</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1978</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年英国公司债权评级制度建立。与美国的评级制度的不同。</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865505" rtl="0" eaLnBrk="1" fontAlgn="base" latinLnBrk="1" hangingPunct="1">
                <a:lnSpc>
                  <a:spcPts val="1900"/>
                </a:lnSpc>
                <a:spcBef>
                  <a:spcPct val="0"/>
                </a:spcBef>
                <a:spcAft>
                  <a:spcPct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对“企业财务经营状况”和“公司债务信誉情况”分别评级</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865505" rtl="0" eaLnBrk="1" fontAlgn="base" latinLnBrk="1" hangingPunct="1">
                <a:lnSpc>
                  <a:spcPts val="1900"/>
                </a:lnSpc>
                <a:spcBef>
                  <a:spcPct val="0"/>
                </a:spcBef>
                <a:spcAft>
                  <a:spcPct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排除分析人员主观判断，完全依靠客观因素评价</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865505" rtl="0" eaLnBrk="1" fontAlgn="base" latinLnBrk="1" hangingPunct="1">
                <a:lnSpc>
                  <a:spcPts val="1900"/>
                </a:lnSpc>
                <a:spcBef>
                  <a:spcPct val="0"/>
                </a:spcBef>
                <a:spcAft>
                  <a:spcPct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只有一家评级机构。</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392" name="TextBox 18"/>
            <p:cNvSpPr txBox="true"/>
            <p:nvPr/>
          </p:nvSpPr>
          <p:spPr>
            <a:xfrm>
              <a:off x="5725" y="7360"/>
              <a:ext cx="5295" cy="2568"/>
            </a:xfrm>
            <a:prstGeom prst="rect">
              <a:avLst/>
            </a:prstGeom>
            <a:noFill/>
            <a:ln w="9525" cap="flat" cmpd="sng">
              <a:solidFill>
                <a:schemeClr val="accent1"/>
              </a:solidFill>
              <a:prstDash val="solid"/>
              <a:miter/>
              <a:headEnd type="none" w="med" len="med"/>
              <a:tailEnd type="none" w="med" len="med"/>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瑞典：</a:t>
              </a:r>
              <a:r>
                <a:rPr lang="zh-CN" altLang="en-US" sz="2000" dirty="0">
                  <a:solidFill>
                    <a:srgbClr val="000000"/>
                  </a:solidFill>
                  <a:latin typeface="微软雅黑" panose="020B0503020204020204" charset="-122"/>
                  <a:ea typeface="微软雅黑" panose="020B0503020204020204" charset="-122"/>
                </a:rPr>
                <a:t>欧洲国家中惟一存在公司债券评级制度的国家。评级制度是为了决定公司债的发行条件，而不象美国是为了提示风险。</a:t>
              </a:r>
              <a:endParaRPr lang="en-US" altLang="zh-CN" sz="2000" dirty="0">
                <a:solidFill>
                  <a:srgbClr val="000000"/>
                </a:solidFill>
                <a:latin typeface="微软雅黑" panose="020B0503020204020204" charset="-122"/>
                <a:ea typeface="微软雅黑" panose="020B0503020204020204" charset="-122"/>
              </a:endParaRPr>
            </a:p>
          </p:txBody>
        </p:sp>
        <p:sp>
          <p:nvSpPr>
            <p:cNvPr id="16393" name="TextBox 19"/>
            <p:cNvSpPr txBox="true"/>
            <p:nvPr/>
          </p:nvSpPr>
          <p:spPr>
            <a:xfrm>
              <a:off x="9840" y="4905"/>
              <a:ext cx="4358" cy="2085"/>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德国：</a:t>
              </a:r>
              <a:r>
                <a:rPr lang="zh-CN" altLang="en-US" sz="2000" dirty="0">
                  <a:solidFill>
                    <a:srgbClr val="000000"/>
                  </a:solidFill>
                  <a:latin typeface="微软雅黑" panose="020B0503020204020204" charset="-122"/>
                  <a:ea typeface="微软雅黑" panose="020B0503020204020204" charset="-122"/>
                </a:rPr>
                <a:t>没有专门的评级机构，也没有评级制度。银行既是证券市场上投资者，又是发行者</a:t>
              </a:r>
              <a:endParaRPr lang="zh-CN" altLang="en-US" sz="2000" dirty="0">
                <a:latin typeface="微软雅黑" panose="020B0503020204020204" charset="-122"/>
                <a:ea typeface="微软雅黑" panose="020B0503020204020204" charset="-122"/>
              </a:endParaRPr>
            </a:p>
          </p:txBody>
        </p:sp>
        <p:sp>
          <p:nvSpPr>
            <p:cNvPr id="21513" name="椭圆 1"/>
            <p:cNvSpPr/>
            <p:nvPr/>
          </p:nvSpPr>
          <p:spPr>
            <a:xfrm>
              <a:off x="5580" y="4535"/>
              <a:ext cx="3933" cy="2455"/>
            </a:xfrm>
            <a:prstGeom prst="ellipse">
              <a:avLst/>
            </a:prstGeom>
            <a:solidFill>
              <a:srgbClr val="FFC000"/>
            </a:solidFill>
            <a:ln w="9525">
              <a:noFill/>
            </a:ln>
          </p:spPr>
          <p:txBody>
            <a:bodyPr anchor="t" anchorCtr="false"/>
            <a:p>
              <a:pPr algn="ct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欧洲主要各国家的信用评级制度</a:t>
              </a:r>
              <a:endParaRPr lang="zh-CN" altLang="en-US"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 name="组合 27"/>
          <p:cNvGrpSpPr/>
          <p:nvPr/>
        </p:nvGrpSpPr>
        <p:grpSpPr>
          <a:xfrm>
            <a:off x="1883410" y="1982153"/>
            <a:ext cx="8424863" cy="2892425"/>
            <a:chOff x="510" y="2593"/>
            <a:chExt cx="13268" cy="4555"/>
          </a:xfrm>
        </p:grpSpPr>
        <p:sp>
          <p:nvSpPr>
            <p:cNvPr id="2" name="Line 16"/>
            <p:cNvSpPr/>
            <p:nvPr/>
          </p:nvSpPr>
          <p:spPr>
            <a:xfrm>
              <a:off x="738" y="5400"/>
              <a:ext cx="13040" cy="0"/>
            </a:xfrm>
            <a:prstGeom prst="line">
              <a:avLst/>
            </a:prstGeom>
            <a:ln w="114300" cap="flat" cmpd="sng">
              <a:solidFill>
                <a:srgbClr val="008000"/>
              </a:solidFill>
              <a:prstDash val="solid"/>
              <a:round/>
              <a:headEnd type="none" w="med" len="med"/>
              <a:tailEnd type="triangle" w="med" len="med"/>
            </a:ln>
          </p:spPr>
        </p:sp>
        <p:sp>
          <p:nvSpPr>
            <p:cNvPr id="3" name="Line 17"/>
            <p:cNvSpPr/>
            <p:nvPr/>
          </p:nvSpPr>
          <p:spPr>
            <a:xfrm flipV="true">
              <a:off x="1643" y="4378"/>
              <a:ext cx="0" cy="907"/>
            </a:xfrm>
            <a:prstGeom prst="line">
              <a:avLst/>
            </a:prstGeom>
            <a:ln w="76200" cap="flat" cmpd="sng">
              <a:solidFill>
                <a:srgbClr val="800000"/>
              </a:solidFill>
              <a:prstDash val="solid"/>
              <a:round/>
              <a:headEnd type="none" w="med" len="med"/>
              <a:tailEnd type="none" w="med" len="med"/>
            </a:ln>
          </p:spPr>
        </p:sp>
        <p:sp>
          <p:nvSpPr>
            <p:cNvPr id="4" name="Text Box 18"/>
            <p:cNvSpPr txBox="true"/>
            <p:nvPr/>
          </p:nvSpPr>
          <p:spPr>
            <a:xfrm>
              <a:off x="510" y="3585"/>
              <a:ext cx="1728" cy="580"/>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评级准备</a:t>
              </a:r>
              <a:endParaRPr lang="zh-CN" altLang="en-US" b="1" dirty="0">
                <a:solidFill>
                  <a:srgbClr val="000000"/>
                </a:solidFill>
                <a:latin typeface="微软雅黑" panose="020B0503020204020204" charset="-122"/>
                <a:ea typeface="微软雅黑" panose="020B0503020204020204" charset="-122"/>
              </a:endParaRPr>
            </a:p>
          </p:txBody>
        </p:sp>
        <p:sp>
          <p:nvSpPr>
            <p:cNvPr id="5" name="Line 20"/>
            <p:cNvSpPr/>
            <p:nvPr/>
          </p:nvSpPr>
          <p:spPr>
            <a:xfrm flipV="true">
              <a:off x="7200" y="4378"/>
              <a:ext cx="0" cy="907"/>
            </a:xfrm>
            <a:prstGeom prst="line">
              <a:avLst/>
            </a:prstGeom>
            <a:ln w="76200" cap="flat" cmpd="sng">
              <a:solidFill>
                <a:srgbClr val="800000"/>
              </a:solidFill>
              <a:prstDash val="solid"/>
              <a:round/>
              <a:headEnd type="none" w="med" len="med"/>
              <a:tailEnd type="none" w="med" len="med"/>
            </a:ln>
          </p:spPr>
        </p:sp>
        <p:sp>
          <p:nvSpPr>
            <p:cNvPr id="6" name="Line 21"/>
            <p:cNvSpPr/>
            <p:nvPr/>
          </p:nvSpPr>
          <p:spPr>
            <a:xfrm flipV="true">
              <a:off x="9695" y="4378"/>
              <a:ext cx="0" cy="907"/>
            </a:xfrm>
            <a:prstGeom prst="line">
              <a:avLst/>
            </a:prstGeom>
            <a:ln w="76200" cap="flat" cmpd="sng">
              <a:solidFill>
                <a:srgbClr val="800000"/>
              </a:solidFill>
              <a:prstDash val="solid"/>
              <a:round/>
              <a:headEnd type="none" w="med" len="med"/>
              <a:tailEnd type="none" w="med" len="med"/>
            </a:ln>
          </p:spPr>
        </p:sp>
        <p:sp>
          <p:nvSpPr>
            <p:cNvPr id="7" name="Line 23"/>
            <p:cNvSpPr/>
            <p:nvPr/>
          </p:nvSpPr>
          <p:spPr>
            <a:xfrm flipV="true">
              <a:off x="4365" y="4378"/>
              <a:ext cx="0" cy="907"/>
            </a:xfrm>
            <a:prstGeom prst="line">
              <a:avLst/>
            </a:prstGeom>
            <a:ln w="76200" cap="flat" cmpd="sng">
              <a:solidFill>
                <a:srgbClr val="800000"/>
              </a:solidFill>
              <a:prstDash val="solid"/>
              <a:round/>
              <a:headEnd type="none" w="med" len="med"/>
              <a:tailEnd type="none" w="med" len="med"/>
            </a:ln>
          </p:spPr>
        </p:sp>
        <p:sp>
          <p:nvSpPr>
            <p:cNvPr id="8" name="Text Box 24"/>
            <p:cNvSpPr txBox="true"/>
            <p:nvPr/>
          </p:nvSpPr>
          <p:spPr>
            <a:xfrm>
              <a:off x="3118" y="3585"/>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级别初评</a:t>
              </a:r>
              <a:endParaRPr lang="zh-CN" altLang="en-US" b="1" dirty="0">
                <a:solidFill>
                  <a:srgbClr val="000000"/>
                </a:solidFill>
                <a:latin typeface="微软雅黑" panose="020B0503020204020204" charset="-122"/>
                <a:ea typeface="微软雅黑" panose="020B0503020204020204" charset="-122"/>
              </a:endParaRPr>
            </a:p>
          </p:txBody>
        </p:sp>
        <p:sp>
          <p:nvSpPr>
            <p:cNvPr id="9" name="Text Box 25"/>
            <p:cNvSpPr txBox="true"/>
            <p:nvPr/>
          </p:nvSpPr>
          <p:spPr>
            <a:xfrm>
              <a:off x="5358" y="3585"/>
              <a:ext cx="3215"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评级结果反馈</a:t>
              </a:r>
              <a:endParaRPr lang="zh-CN" altLang="en-US" b="1" dirty="0">
                <a:solidFill>
                  <a:srgbClr val="000000"/>
                </a:solidFill>
                <a:latin typeface="微软雅黑" panose="020B0503020204020204" charset="-122"/>
                <a:ea typeface="微软雅黑" panose="020B0503020204020204" charset="-122"/>
              </a:endParaRPr>
            </a:p>
          </p:txBody>
        </p:sp>
        <p:sp>
          <p:nvSpPr>
            <p:cNvPr id="10" name="Text Box 26"/>
            <p:cNvSpPr txBox="true"/>
            <p:nvPr/>
          </p:nvSpPr>
          <p:spPr>
            <a:xfrm>
              <a:off x="8448" y="3585"/>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文件存档</a:t>
              </a:r>
              <a:endParaRPr lang="zh-CN" altLang="en-US" b="1" dirty="0">
                <a:solidFill>
                  <a:srgbClr val="000000"/>
                </a:solidFill>
                <a:latin typeface="微软雅黑" panose="020B0503020204020204" charset="-122"/>
                <a:ea typeface="微软雅黑" panose="020B0503020204020204" charset="-122"/>
              </a:endParaRPr>
            </a:p>
          </p:txBody>
        </p:sp>
        <p:sp>
          <p:nvSpPr>
            <p:cNvPr id="11" name="Text Box 28"/>
            <p:cNvSpPr txBox="true"/>
            <p:nvPr/>
          </p:nvSpPr>
          <p:spPr>
            <a:xfrm>
              <a:off x="4528" y="2593"/>
              <a:ext cx="4835" cy="822"/>
            </a:xfrm>
            <a:prstGeom prst="rect">
              <a:avLst/>
            </a:prstGeom>
            <a:noFill/>
            <a:ln w="9525">
              <a:noFill/>
            </a:ln>
          </p:spPr>
          <p:txBody>
            <a:bodyPr wrap="none" anchor="t" anchorCtr="false">
              <a:spAutoFit/>
            </a:bodyPr>
            <a:p>
              <a:pPr>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信用评级工作程序</a:t>
              </a:r>
              <a:endParaRPr lang="zh-CN" altLang="en-US" sz="2800" b="1" dirty="0">
                <a:solidFill>
                  <a:srgbClr val="000000"/>
                </a:solidFill>
                <a:latin typeface="微软雅黑" panose="020B0503020204020204" charset="-122"/>
                <a:ea typeface="微软雅黑" panose="020B0503020204020204" charset="-122"/>
              </a:endParaRPr>
            </a:p>
          </p:txBody>
        </p:sp>
        <p:sp>
          <p:nvSpPr>
            <p:cNvPr id="13" name="Line 42"/>
            <p:cNvSpPr/>
            <p:nvPr/>
          </p:nvSpPr>
          <p:spPr>
            <a:xfrm flipV="true">
              <a:off x="5725" y="5513"/>
              <a:ext cx="0" cy="907"/>
            </a:xfrm>
            <a:prstGeom prst="line">
              <a:avLst/>
            </a:prstGeom>
            <a:ln w="76200" cap="flat" cmpd="sng">
              <a:solidFill>
                <a:srgbClr val="800000"/>
              </a:solidFill>
              <a:prstDash val="solid"/>
              <a:round/>
              <a:headEnd type="none" w="med" len="med"/>
              <a:tailEnd type="none" w="med" len="med"/>
            </a:ln>
          </p:spPr>
        </p:sp>
        <p:sp>
          <p:nvSpPr>
            <p:cNvPr id="15" name="Text Box 43"/>
            <p:cNvSpPr txBox="true"/>
            <p:nvPr/>
          </p:nvSpPr>
          <p:spPr>
            <a:xfrm>
              <a:off x="4705" y="6420"/>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级别终评</a:t>
              </a:r>
              <a:endParaRPr lang="zh-CN" altLang="en-US" b="1" dirty="0">
                <a:solidFill>
                  <a:srgbClr val="000000"/>
                </a:solidFill>
                <a:latin typeface="微软雅黑" panose="020B0503020204020204" charset="-122"/>
                <a:ea typeface="微软雅黑" panose="020B0503020204020204" charset="-122"/>
              </a:endParaRPr>
            </a:p>
          </p:txBody>
        </p:sp>
        <p:sp>
          <p:nvSpPr>
            <p:cNvPr id="16" name="Line 46"/>
            <p:cNvSpPr/>
            <p:nvPr/>
          </p:nvSpPr>
          <p:spPr>
            <a:xfrm flipV="true">
              <a:off x="2890" y="5513"/>
              <a:ext cx="0" cy="907"/>
            </a:xfrm>
            <a:prstGeom prst="line">
              <a:avLst/>
            </a:prstGeom>
            <a:ln w="76200" cap="flat" cmpd="sng">
              <a:solidFill>
                <a:srgbClr val="800000"/>
              </a:solidFill>
              <a:prstDash val="solid"/>
              <a:round/>
              <a:headEnd type="none" w="med" len="med"/>
              <a:tailEnd type="none" w="med" len="med"/>
            </a:ln>
          </p:spPr>
        </p:sp>
        <p:sp>
          <p:nvSpPr>
            <p:cNvPr id="17" name="Text Box 47"/>
            <p:cNvSpPr txBox="true"/>
            <p:nvPr/>
          </p:nvSpPr>
          <p:spPr>
            <a:xfrm>
              <a:off x="1758" y="6420"/>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实地调研</a:t>
              </a:r>
              <a:endParaRPr lang="zh-CN" altLang="en-US" b="1" dirty="0">
                <a:solidFill>
                  <a:srgbClr val="000000"/>
                </a:solidFill>
                <a:latin typeface="微软雅黑" panose="020B0503020204020204" charset="-122"/>
                <a:ea typeface="微软雅黑" panose="020B0503020204020204" charset="-122"/>
              </a:endParaRPr>
            </a:p>
          </p:txBody>
        </p:sp>
        <p:sp>
          <p:nvSpPr>
            <p:cNvPr id="23" name="Line 48"/>
            <p:cNvSpPr/>
            <p:nvPr/>
          </p:nvSpPr>
          <p:spPr>
            <a:xfrm flipV="true">
              <a:off x="11055" y="5513"/>
              <a:ext cx="0" cy="907"/>
            </a:xfrm>
            <a:prstGeom prst="line">
              <a:avLst/>
            </a:prstGeom>
            <a:ln w="76200" cap="flat" cmpd="sng">
              <a:solidFill>
                <a:srgbClr val="800000"/>
              </a:solidFill>
              <a:prstDash val="solid"/>
              <a:round/>
              <a:headEnd type="none" w="med" len="med"/>
              <a:tailEnd type="none" w="med" len="med"/>
            </a:ln>
          </p:spPr>
        </p:sp>
        <p:sp>
          <p:nvSpPr>
            <p:cNvPr id="24" name="Text Box 49"/>
            <p:cNvSpPr txBox="true"/>
            <p:nvPr/>
          </p:nvSpPr>
          <p:spPr>
            <a:xfrm>
              <a:off x="10035" y="6420"/>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跟踪监测</a:t>
              </a:r>
              <a:endParaRPr lang="zh-CN" altLang="en-US" b="1" dirty="0">
                <a:solidFill>
                  <a:srgbClr val="000000"/>
                </a:solidFill>
                <a:latin typeface="微软雅黑" panose="020B0503020204020204" charset="-122"/>
                <a:ea typeface="微软雅黑" panose="020B0503020204020204" charset="-122"/>
              </a:endParaRPr>
            </a:p>
          </p:txBody>
        </p:sp>
        <p:sp>
          <p:nvSpPr>
            <p:cNvPr id="26" name="Line 51"/>
            <p:cNvSpPr/>
            <p:nvPr/>
          </p:nvSpPr>
          <p:spPr>
            <a:xfrm flipV="true">
              <a:off x="8560" y="5513"/>
              <a:ext cx="0" cy="907"/>
            </a:xfrm>
            <a:prstGeom prst="line">
              <a:avLst/>
            </a:prstGeom>
            <a:ln w="76200" cap="flat" cmpd="sng">
              <a:solidFill>
                <a:srgbClr val="800000"/>
              </a:solidFill>
              <a:prstDash val="solid"/>
              <a:round/>
              <a:headEnd type="none" w="med" len="med"/>
              <a:tailEnd type="none" w="med" len="med"/>
            </a:ln>
          </p:spPr>
        </p:sp>
        <p:sp>
          <p:nvSpPr>
            <p:cNvPr id="27" name="Text Box 52"/>
            <p:cNvSpPr txBox="true"/>
            <p:nvPr/>
          </p:nvSpPr>
          <p:spPr>
            <a:xfrm>
              <a:off x="7428" y="6420"/>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级别公告</a:t>
              </a:r>
              <a:endParaRPr lang="zh-CN" altLang="en-US"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490980" y="1491298"/>
            <a:ext cx="8867775" cy="3769677"/>
            <a:chOff x="22" y="2494"/>
            <a:chExt cx="13965" cy="5936"/>
          </a:xfrm>
        </p:grpSpPr>
        <p:grpSp>
          <p:nvGrpSpPr>
            <p:cNvPr id="23557" name="组合 1"/>
            <p:cNvGrpSpPr/>
            <p:nvPr/>
          </p:nvGrpSpPr>
          <p:grpSpPr>
            <a:xfrm>
              <a:off x="8901" y="2494"/>
              <a:ext cx="4453" cy="855"/>
              <a:chOff x="5652235" y="1584014"/>
              <a:chExt cx="2827318" cy="541532"/>
            </a:xfrm>
          </p:grpSpPr>
          <p:sp>
            <p:nvSpPr>
              <p:cNvPr id="23558" name="Freeform 11"/>
              <p:cNvSpPr/>
              <p:nvPr/>
            </p:nvSpPr>
            <p:spPr>
              <a:xfrm>
                <a:off x="5652235" y="1584014"/>
                <a:ext cx="2827318" cy="54153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3559" name="Rectangle 12"/>
              <p:cNvSpPr/>
              <p:nvPr/>
            </p:nvSpPr>
            <p:spPr>
              <a:xfrm>
                <a:off x="5912646" y="1639761"/>
                <a:ext cx="1929305" cy="430887"/>
              </a:xfrm>
              <a:prstGeom prst="rect">
                <a:avLst/>
              </a:prstGeom>
              <a:noFill/>
              <a:ln w="9525">
                <a:noFill/>
              </a:ln>
            </p:spPr>
            <p:txBody>
              <a:bodyPr lIns="0" tIns="0" rIns="0" bIns="0" anchor="t" anchorCtr="false">
                <a:spAutoFit/>
              </a:bodyPr>
              <a:p>
                <a:pPr algn="ct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实地调研</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21527" name="Rectangle 14"/>
            <p:cNvSpPr>
              <a:spLocks noChangeArrowheads="true"/>
            </p:cNvSpPr>
            <p:nvPr/>
          </p:nvSpPr>
          <p:spPr bwMode="auto">
            <a:xfrm>
              <a:off x="22" y="3680"/>
              <a:ext cx="6915" cy="4750"/>
            </a:xfrm>
            <a:prstGeom prst="rect">
              <a:avLst/>
            </a:prstGeom>
            <a:solidFill>
              <a:schemeClr val="accent5"/>
            </a:solidFill>
            <a:ln>
              <a:noFill/>
            </a:ln>
            <a:effectLst/>
          </p:spPr>
          <p:txBody>
            <a:bodyPr wrap="squar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受到客户委托后，开始准备工作。</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组建评估小组。</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与被评企业建 立工作联系，请受评企业按照</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企业信用风险评估所需资料清单</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准备评估材料。</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在收到受评企业评估资料后，评估小组进行初步分析</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23561" name="组合 2"/>
            <p:cNvGrpSpPr/>
            <p:nvPr/>
          </p:nvGrpSpPr>
          <p:grpSpPr>
            <a:xfrm>
              <a:off x="948" y="2530"/>
              <a:ext cx="4530" cy="861"/>
              <a:chOff x="601012" y="1606588"/>
              <a:chExt cx="2876531" cy="545687"/>
            </a:xfrm>
          </p:grpSpPr>
          <p:sp>
            <p:nvSpPr>
              <p:cNvPr id="23562" name="Freeform 15"/>
              <p:cNvSpPr/>
              <p:nvPr/>
            </p:nvSpPr>
            <p:spPr>
              <a:xfrm>
                <a:off x="601012" y="1606588"/>
                <a:ext cx="2876531" cy="545687"/>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3563" name="Rectangle 16"/>
              <p:cNvSpPr/>
              <p:nvPr/>
            </p:nvSpPr>
            <p:spPr>
              <a:xfrm>
                <a:off x="944388" y="1639545"/>
                <a:ext cx="2329687" cy="430887"/>
              </a:xfrm>
              <a:prstGeom prst="rect">
                <a:avLst/>
              </a:prstGeom>
              <a:noFill/>
              <a:ln w="9525">
                <a:noFill/>
              </a:ln>
            </p:spPr>
            <p:txBody>
              <a:bodyPr lIns="0" tIns="0" rIns="0" bIns="0" anchor="t" anchorCtr="false">
                <a:spAutoFit/>
              </a:bodyPr>
              <a:p>
                <a:pP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cs typeface="微软雅黑" panose="020B0503020204020204" charset="-122"/>
                  </a:rPr>
                  <a:t>评级准备</a:t>
                </a:r>
                <a:r>
                  <a:rPr lang="en-US" altLang="zh-CN" sz="2800" dirty="0">
                    <a:solidFill>
                      <a:schemeClr val="bg1"/>
                    </a:solidFill>
                    <a:latin typeface="微软雅黑" panose="020B0503020204020204" charset="-122"/>
                    <a:ea typeface="微软雅黑" panose="020B0503020204020204" charset="-122"/>
                    <a:cs typeface="微软雅黑" panose="020B0503020204020204" charset="-122"/>
                  </a:rPr>
                  <a:t> </a:t>
                </a:r>
                <a:endParaRPr lang="en-US" altLang="zh-CN" sz="2800" dirty="0">
                  <a:solidFill>
                    <a:schemeClr val="bg1"/>
                  </a:solidFill>
                  <a:latin typeface="微软雅黑" panose="020B0503020204020204" charset="-122"/>
                  <a:ea typeface="微软雅黑" panose="020B0503020204020204" charset="-122"/>
                  <a:cs typeface="微软雅黑" panose="020B0503020204020204" charset="-122"/>
                </a:endParaRPr>
              </a:p>
            </p:txBody>
          </p:sp>
        </p:grpSp>
        <p:sp>
          <p:nvSpPr>
            <p:cNvPr id="21530" name="Rectangle 10"/>
            <p:cNvSpPr>
              <a:spLocks noChangeArrowheads="true"/>
            </p:cNvSpPr>
            <p:nvPr/>
          </p:nvSpPr>
          <p:spPr bwMode="auto">
            <a:xfrm>
              <a:off x="8267" y="4359"/>
              <a:ext cx="5720" cy="3392"/>
            </a:xfrm>
            <a:prstGeom prst="rect">
              <a:avLst/>
            </a:prstGeom>
            <a:solidFill>
              <a:schemeClr val="accent2">
                <a:lumMod val="20000"/>
                <a:lumOff val="80000"/>
              </a:schemeClr>
            </a:solidFill>
            <a:ln>
              <a:noFill/>
            </a:ln>
            <a:effectLst/>
          </p:spPr>
          <p:txBody>
            <a:bodyPr wrap="squar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实地调研要保证评估小组采集到评价所需的第一手资料。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现场访谈受评企业人员。</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参观企业现场。</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对企业有债权债务关系的部门或企业进行调查与访谈。</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补充评估资料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482725" y="1469073"/>
            <a:ext cx="9225915" cy="4238942"/>
            <a:chOff x="543" y="2433"/>
            <a:chExt cx="14529" cy="6675"/>
          </a:xfrm>
        </p:grpSpPr>
        <p:grpSp>
          <p:nvGrpSpPr>
            <p:cNvPr id="2" name="组合 1"/>
            <p:cNvGrpSpPr/>
            <p:nvPr/>
          </p:nvGrpSpPr>
          <p:grpSpPr>
            <a:xfrm>
              <a:off x="8900" y="2433"/>
              <a:ext cx="4453" cy="855"/>
              <a:chOff x="5651600" y="1545378"/>
              <a:chExt cx="2827318" cy="541532"/>
            </a:xfrm>
          </p:grpSpPr>
          <p:sp>
            <p:nvSpPr>
              <p:cNvPr id="3" name="Freeform 11"/>
              <p:cNvSpPr/>
              <p:nvPr/>
            </p:nvSpPr>
            <p:spPr>
              <a:xfrm>
                <a:off x="5651600" y="1545378"/>
                <a:ext cx="2827318" cy="54153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Rectangle 12"/>
              <p:cNvSpPr/>
              <p:nvPr/>
            </p:nvSpPr>
            <p:spPr>
              <a:xfrm>
                <a:off x="5811047" y="1617593"/>
                <a:ext cx="1929305" cy="430887"/>
              </a:xfrm>
              <a:prstGeom prst="rect">
                <a:avLst/>
              </a:prstGeom>
              <a:noFill/>
              <a:ln w="9525">
                <a:noFill/>
              </a:ln>
            </p:spPr>
            <p:txBody>
              <a:bodyPr lIns="0" tIns="0" rIns="0" bIns="0" anchor="t" anchorCtr="false">
                <a:spAutoFit/>
              </a:bodyPr>
              <a:p>
                <a:pPr algn="ct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终评</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5" name="Rectangle 14"/>
            <p:cNvSpPr>
              <a:spLocks noChangeArrowheads="true"/>
            </p:cNvSpPr>
            <p:nvPr/>
          </p:nvSpPr>
          <p:spPr bwMode="auto">
            <a:xfrm>
              <a:off x="543" y="3680"/>
              <a:ext cx="6545" cy="5428"/>
            </a:xfrm>
            <a:prstGeom prst="rect">
              <a:avLst/>
            </a:prstGeom>
            <a:solidFill>
              <a:schemeClr val="accent1">
                <a:lumMod val="20000"/>
                <a:lumOff val="80000"/>
              </a:schemeClr>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根据“企业信用风险评价程序”，整理定量数据，输入计算机处理。</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评估人员开始对企业资料深入分析、全方面评价。</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初步确定受评企业的信用风险级别。</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整理文件，提交信用评审委员会审核</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6" name="组合 2"/>
            <p:cNvGrpSpPr/>
            <p:nvPr/>
          </p:nvGrpSpPr>
          <p:grpSpPr>
            <a:xfrm>
              <a:off x="948" y="2530"/>
              <a:ext cx="4452" cy="758"/>
              <a:chOff x="601012" y="1606819"/>
              <a:chExt cx="2827318" cy="480091"/>
            </a:xfrm>
          </p:grpSpPr>
          <p:sp>
            <p:nvSpPr>
              <p:cNvPr id="7" name="Freeform 15"/>
              <p:cNvSpPr/>
              <p:nvPr/>
            </p:nvSpPr>
            <p:spPr>
              <a:xfrm>
                <a:off x="601012" y="1606819"/>
                <a:ext cx="2827318" cy="446054"/>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8" name="Rectangle 16"/>
              <p:cNvSpPr>
                <a:spLocks noChangeArrowheads="true"/>
              </p:cNvSpPr>
              <p:nvPr/>
            </p:nvSpPr>
            <p:spPr bwMode="auto">
              <a:xfrm>
                <a:off x="1086784" y="1655938"/>
                <a:ext cx="2328846" cy="430972"/>
              </a:xfrm>
              <a:prstGeom prst="rect">
                <a:avLst/>
              </a:prstGeom>
              <a:no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Arial" panose="020B0604020202020204" pitchFamily="34" charset="0"/>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初评</a:t>
                </a:r>
                <a:r>
                  <a:rPr kumimoji="0" lang="en-US" altLang="zh-CN" sz="2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zh-CN" sz="2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9" name="Rectangle 10"/>
            <p:cNvSpPr>
              <a:spLocks noChangeArrowheads="true"/>
            </p:cNvSpPr>
            <p:nvPr/>
          </p:nvSpPr>
          <p:spPr bwMode="auto">
            <a:xfrm>
              <a:off x="8327" y="3769"/>
              <a:ext cx="6745" cy="5250"/>
            </a:xfrm>
            <a:prstGeom prst="rect">
              <a:avLst/>
            </a:prstGeom>
            <a:solidFill>
              <a:srgbClr val="EDF1D7"/>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ts val="26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评审委员会对</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企业信用风险评价分析报告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讨论、质疑、审核，表决。</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2/3</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以上评委同意，方才有效。</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6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评估小组修改</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企业信用风险评价分析报告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，撰写</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企业信用风险评价等级评估报告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，并将</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评估报告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评估结果反馈意见</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在信用风险级别确定之日内送交评级委托机构 </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600"/>
                </a:lnSpc>
                <a:spcBef>
                  <a:spcPct val="0"/>
                </a:spcBef>
                <a:spcAft>
                  <a:spcPct val="0"/>
                </a:spcAft>
                <a:buClrTx/>
                <a:buSzTx/>
                <a:buFont typeface="Wingdings" panose="05000000000000000000" pitchFamily="2" charset="2"/>
                <a:buChar char="ü"/>
                <a:defRPr/>
              </a:pP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750695" y="1300163"/>
            <a:ext cx="8691245" cy="4628832"/>
            <a:chOff x="543" y="2498"/>
            <a:chExt cx="13687" cy="7289"/>
          </a:xfrm>
        </p:grpSpPr>
        <p:grpSp>
          <p:nvGrpSpPr>
            <p:cNvPr id="2" name="组合 1"/>
            <p:cNvGrpSpPr/>
            <p:nvPr/>
          </p:nvGrpSpPr>
          <p:grpSpPr>
            <a:xfrm>
              <a:off x="9045" y="2498"/>
              <a:ext cx="4453" cy="855"/>
              <a:chOff x="5715099" y="1589009"/>
              <a:chExt cx="2827318" cy="541532"/>
            </a:xfrm>
          </p:grpSpPr>
          <p:sp>
            <p:nvSpPr>
              <p:cNvPr id="3" name="Freeform 11"/>
              <p:cNvSpPr/>
              <p:nvPr/>
            </p:nvSpPr>
            <p:spPr>
              <a:xfrm>
                <a:off x="5715099" y="1589009"/>
                <a:ext cx="2827318" cy="54153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Rectangle 12"/>
              <p:cNvSpPr/>
              <p:nvPr/>
            </p:nvSpPr>
            <p:spPr>
              <a:xfrm>
                <a:off x="5811047" y="1617593"/>
                <a:ext cx="1929305" cy="429781"/>
              </a:xfrm>
              <a:prstGeom prst="rect">
                <a:avLst/>
              </a:prstGeom>
              <a:noFill/>
              <a:ln w="9525">
                <a:noFill/>
              </a:ln>
            </p:spPr>
            <p:txBody>
              <a:bodyPr lIns="0" tIns="0" rIns="0" bIns="0" anchor="t" anchorCtr="false">
                <a:spAutoFit/>
              </a:bodyPr>
              <a:p>
                <a:pPr algn="ct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级别公告</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5" name="Rectangle 14"/>
            <p:cNvSpPr>
              <a:spLocks noChangeArrowheads="true"/>
            </p:cNvSpPr>
            <p:nvPr/>
          </p:nvSpPr>
          <p:spPr bwMode="auto">
            <a:xfrm>
              <a:off x="543" y="3680"/>
              <a:ext cx="6545" cy="6107"/>
            </a:xfrm>
            <a:prstGeom prst="rect">
              <a:avLst/>
            </a:prstGeom>
            <a:solidFill>
              <a:schemeClr val="accent1">
                <a:lumMod val="20000"/>
                <a:lumOff val="80000"/>
              </a:schemeClr>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若评价委托机构对结果无异议，评估小组提交</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企业信用风险评价等级通知书</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若有异议并提供可能对评估结果有影响的、真实的补充资料，则评估小组应向信用评审委员会申请复评。最终确认复评等级。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若有异议但不能提供补充资料，初评结果即为最终结果。</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6" name="组合 2"/>
            <p:cNvGrpSpPr/>
            <p:nvPr/>
          </p:nvGrpSpPr>
          <p:grpSpPr>
            <a:xfrm>
              <a:off x="948" y="2573"/>
              <a:ext cx="4452" cy="757"/>
              <a:chOff x="601012" y="1606819"/>
              <a:chExt cx="2827318" cy="480091"/>
            </a:xfrm>
          </p:grpSpPr>
          <p:sp>
            <p:nvSpPr>
              <p:cNvPr id="7" name="Freeform 15"/>
              <p:cNvSpPr/>
              <p:nvPr/>
            </p:nvSpPr>
            <p:spPr>
              <a:xfrm>
                <a:off x="601012" y="1606819"/>
                <a:ext cx="2827318" cy="446054"/>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8" name="Rectangle 16"/>
              <p:cNvSpPr>
                <a:spLocks noChangeArrowheads="true"/>
              </p:cNvSpPr>
              <p:nvPr/>
            </p:nvSpPr>
            <p:spPr bwMode="auto">
              <a:xfrm>
                <a:off x="1086784" y="1655937"/>
                <a:ext cx="2328846" cy="430973"/>
              </a:xfrm>
              <a:prstGeom prst="rect">
                <a:avLst/>
              </a:prstGeom>
              <a:no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Arial" panose="020B0604020202020204" pitchFamily="34" charset="0"/>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评级结果反馈</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grpSp>
        <p:sp>
          <p:nvSpPr>
            <p:cNvPr id="9" name="Rectangle 10"/>
            <p:cNvSpPr>
              <a:spLocks noChangeArrowheads="true"/>
            </p:cNvSpPr>
            <p:nvPr/>
          </p:nvSpPr>
          <p:spPr bwMode="auto">
            <a:xfrm>
              <a:off x="7485" y="3725"/>
              <a:ext cx="6745" cy="1090"/>
            </a:xfrm>
            <a:prstGeom prst="rect">
              <a:avLst/>
            </a:prstGeom>
            <a:solidFill>
              <a:srgbClr val="EDF1D7"/>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ts val="27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企业信用风险评价将根据评级委托机构的要求，决定是否披露</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信用评级</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征信概述</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信用风险计量模型</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了解征信的渠道和征信调查方法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了解信用评级程序、标准，了解信用评级机构运作流程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掌握信用风险计量技术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50695" y="2182813"/>
            <a:ext cx="8691245" cy="1897697"/>
            <a:chOff x="543" y="2433"/>
            <a:chExt cx="13687" cy="2988"/>
          </a:xfrm>
        </p:grpSpPr>
        <p:grpSp>
          <p:nvGrpSpPr>
            <p:cNvPr id="2" name="组合 1"/>
            <p:cNvGrpSpPr/>
            <p:nvPr/>
          </p:nvGrpSpPr>
          <p:grpSpPr>
            <a:xfrm>
              <a:off x="8900" y="2433"/>
              <a:ext cx="4453" cy="855"/>
              <a:chOff x="5651600" y="1545378"/>
              <a:chExt cx="2827318" cy="541532"/>
            </a:xfrm>
          </p:grpSpPr>
          <p:sp>
            <p:nvSpPr>
              <p:cNvPr id="26630" name="Freeform 11"/>
              <p:cNvSpPr/>
              <p:nvPr/>
            </p:nvSpPr>
            <p:spPr>
              <a:xfrm>
                <a:off x="5651600" y="1545378"/>
                <a:ext cx="2827318" cy="54153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6631" name="Rectangle 12"/>
              <p:cNvSpPr/>
              <p:nvPr/>
            </p:nvSpPr>
            <p:spPr>
              <a:xfrm>
                <a:off x="5811047" y="1617593"/>
                <a:ext cx="1929305" cy="430887"/>
              </a:xfrm>
              <a:prstGeom prst="rect">
                <a:avLst/>
              </a:prstGeom>
              <a:noFill/>
              <a:ln w="9525">
                <a:noFill/>
              </a:ln>
            </p:spPr>
            <p:txBody>
              <a:bodyPr lIns="0" tIns="0" rIns="0" bIns="0" anchor="t" anchorCtr="false">
                <a:spAutoFit/>
              </a:bodyPr>
              <a:p>
                <a:pPr algn="ct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跟踪监测</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21527" name="Rectangle 14"/>
            <p:cNvSpPr>
              <a:spLocks noChangeArrowheads="true"/>
            </p:cNvSpPr>
            <p:nvPr/>
          </p:nvSpPr>
          <p:spPr bwMode="auto">
            <a:xfrm>
              <a:off x="543" y="3680"/>
              <a:ext cx="6745" cy="1357"/>
            </a:xfrm>
            <a:prstGeom prst="rect">
              <a:avLst/>
            </a:prstGeom>
            <a:solidFill>
              <a:schemeClr val="tx2">
                <a:lumMod val="20000"/>
                <a:lumOff val="80000"/>
              </a:schemeClr>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评估小组将项目相关资料存档备查。</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endPar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26633" name="组合 2"/>
            <p:cNvGrpSpPr/>
            <p:nvPr/>
          </p:nvGrpSpPr>
          <p:grpSpPr>
            <a:xfrm>
              <a:off x="948" y="2530"/>
              <a:ext cx="4452" cy="758"/>
              <a:chOff x="601012" y="1606819"/>
              <a:chExt cx="2827318" cy="480091"/>
            </a:xfrm>
          </p:grpSpPr>
          <p:sp>
            <p:nvSpPr>
              <p:cNvPr id="26634" name="Freeform 15"/>
              <p:cNvSpPr/>
              <p:nvPr/>
            </p:nvSpPr>
            <p:spPr>
              <a:xfrm>
                <a:off x="601012" y="1606819"/>
                <a:ext cx="2827318" cy="446054"/>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1529" name="Rectangle 16"/>
              <p:cNvSpPr>
                <a:spLocks noChangeArrowheads="true"/>
              </p:cNvSpPr>
              <p:nvPr/>
            </p:nvSpPr>
            <p:spPr bwMode="auto">
              <a:xfrm>
                <a:off x="1086784" y="1655938"/>
                <a:ext cx="2328846" cy="430972"/>
              </a:xfrm>
              <a:prstGeom prst="rect">
                <a:avLst/>
              </a:prstGeom>
              <a:no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Arial" panose="020B0604020202020204" pitchFamily="34" charset="0"/>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文件存档</a:t>
                </a:r>
                <a:r>
                  <a:rPr kumimoji="0" lang="en-US" altLang="zh-CN" sz="2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zh-CN" sz="2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21530" name="Rectangle 10"/>
            <p:cNvSpPr>
              <a:spLocks noChangeArrowheads="true"/>
            </p:cNvSpPr>
            <p:nvPr/>
          </p:nvSpPr>
          <p:spPr bwMode="auto">
            <a:xfrm>
              <a:off x="7485" y="3725"/>
              <a:ext cx="6745" cy="1696"/>
            </a:xfrm>
            <a:prstGeom prst="rect">
              <a:avLst/>
            </a:prstGeom>
            <a:solidFill>
              <a:schemeClr val="accent6">
                <a:lumMod val="20000"/>
                <a:lumOff val="80000"/>
              </a:schemeClr>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ts val="28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对受评企业进行跟踪复评。一般由原项目小组人员负责实施，分为不定期跟踪和定期复评。</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五、信用评级原则</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3098483" y="1035685"/>
            <a:ext cx="5994400" cy="5505450"/>
            <a:chOff x="3203" y="2010"/>
            <a:chExt cx="9440" cy="8670"/>
          </a:xfrm>
        </p:grpSpPr>
        <p:pic>
          <p:nvPicPr>
            <p:cNvPr id="27653" name="Picture 3" descr="box_1"/>
            <p:cNvPicPr>
              <a:picLocks noChangeAspect="true"/>
            </p:cNvPicPr>
            <p:nvPr/>
          </p:nvPicPr>
          <p:blipFill>
            <a:blip r:embed="rId4"/>
            <a:stretch>
              <a:fillRect/>
            </a:stretch>
          </p:blipFill>
          <p:spPr>
            <a:xfrm>
              <a:off x="4335" y="6788"/>
              <a:ext cx="2925" cy="3012"/>
            </a:xfrm>
            <a:prstGeom prst="rect">
              <a:avLst/>
            </a:prstGeom>
            <a:noFill/>
            <a:ln w="9525">
              <a:noFill/>
            </a:ln>
          </p:spPr>
        </p:pic>
        <p:sp>
          <p:nvSpPr>
            <p:cNvPr id="27654" name="AutoShape 4"/>
            <p:cNvSpPr/>
            <p:nvPr/>
          </p:nvSpPr>
          <p:spPr>
            <a:xfrm>
              <a:off x="4335" y="6955"/>
              <a:ext cx="2820" cy="2823"/>
            </a:xfrm>
            <a:prstGeom prst="roundRect">
              <a:avLst>
                <a:gd name="adj" fmla="val 9991"/>
              </a:avLst>
            </a:prstGeom>
            <a:solidFill>
              <a:schemeClr val="accent2">
                <a:alpha val="50195"/>
              </a:schemeClr>
            </a:solidFill>
            <a:ln w="9525">
              <a:noFill/>
            </a:ln>
          </p:spPr>
          <p:txBody>
            <a:bodyPr wrap="none" anchor="ctr" anchorCtr="false"/>
            <a:p>
              <a:pPr>
                <a:buClrTx/>
                <a:buFont typeface="Arial" panose="020B0604020202020204" pitchFamily="34" charset="0"/>
              </a:pPr>
              <a:endParaRPr lang="zh-CN" altLang="en-US" sz="2400" dirty="0">
                <a:latin typeface="微软雅黑" panose="020B0503020204020204" charset="-122"/>
                <a:ea typeface="微软雅黑" panose="020B0503020204020204" charset="-122"/>
              </a:endParaRPr>
            </a:p>
          </p:txBody>
        </p:sp>
        <p:pic>
          <p:nvPicPr>
            <p:cNvPr id="27655" name="Picture 5" descr="box_1"/>
            <p:cNvPicPr>
              <a:picLocks noChangeAspect="true"/>
            </p:cNvPicPr>
            <p:nvPr/>
          </p:nvPicPr>
          <p:blipFill>
            <a:blip r:embed="rId4"/>
            <a:stretch>
              <a:fillRect/>
            </a:stretch>
          </p:blipFill>
          <p:spPr>
            <a:xfrm>
              <a:off x="4300" y="3245"/>
              <a:ext cx="3155" cy="3250"/>
            </a:xfrm>
            <a:prstGeom prst="rect">
              <a:avLst/>
            </a:prstGeom>
            <a:noFill/>
            <a:ln w="9525">
              <a:noFill/>
            </a:ln>
          </p:spPr>
        </p:pic>
        <p:sp>
          <p:nvSpPr>
            <p:cNvPr id="27656" name="AutoShape 6"/>
            <p:cNvSpPr/>
            <p:nvPr/>
          </p:nvSpPr>
          <p:spPr>
            <a:xfrm>
              <a:off x="4495" y="3373"/>
              <a:ext cx="2765" cy="2937"/>
            </a:xfrm>
            <a:prstGeom prst="roundRect">
              <a:avLst>
                <a:gd name="adj" fmla="val 9991"/>
              </a:avLst>
            </a:prstGeom>
            <a:solidFill>
              <a:schemeClr val="folHlink">
                <a:alpha val="50195"/>
              </a:schemeClr>
            </a:solidFill>
            <a:ln w="9525">
              <a:noFill/>
            </a:ln>
          </p:spPr>
          <p:txBody>
            <a:bodyPr wrap="none" anchor="ctr" anchorCtr="false"/>
            <a:p>
              <a:pPr>
                <a:buClrTx/>
                <a:buFont typeface="Arial" panose="020B0604020202020204" pitchFamily="34" charset="0"/>
              </a:pPr>
              <a:endParaRPr lang="zh-CN" altLang="en-US" sz="4000" dirty="0">
                <a:latin typeface="微软雅黑" panose="020B0503020204020204" charset="-122"/>
                <a:ea typeface="微软雅黑" panose="020B0503020204020204" charset="-122"/>
              </a:endParaRPr>
            </a:p>
          </p:txBody>
        </p:sp>
        <p:pic>
          <p:nvPicPr>
            <p:cNvPr id="27657" name="Picture 7" descr="box_1"/>
            <p:cNvPicPr>
              <a:picLocks noChangeAspect="true"/>
            </p:cNvPicPr>
            <p:nvPr/>
          </p:nvPicPr>
          <p:blipFill>
            <a:blip r:embed="rId4"/>
            <a:stretch>
              <a:fillRect/>
            </a:stretch>
          </p:blipFill>
          <p:spPr>
            <a:xfrm>
              <a:off x="8340" y="6773"/>
              <a:ext cx="2870" cy="2955"/>
            </a:xfrm>
            <a:prstGeom prst="rect">
              <a:avLst/>
            </a:prstGeom>
            <a:noFill/>
            <a:ln w="9525">
              <a:noFill/>
            </a:ln>
          </p:spPr>
        </p:pic>
        <p:sp>
          <p:nvSpPr>
            <p:cNvPr id="27658" name="AutoShape 8"/>
            <p:cNvSpPr/>
            <p:nvPr/>
          </p:nvSpPr>
          <p:spPr>
            <a:xfrm>
              <a:off x="8373" y="6788"/>
              <a:ext cx="2817" cy="2850"/>
            </a:xfrm>
            <a:prstGeom prst="roundRect">
              <a:avLst>
                <a:gd name="adj" fmla="val 9991"/>
              </a:avLst>
            </a:prstGeom>
            <a:solidFill>
              <a:schemeClr val="accent1">
                <a:alpha val="50195"/>
              </a:schemeClr>
            </a:solidFill>
            <a:ln w="9525">
              <a:noFill/>
            </a:ln>
          </p:spPr>
          <p:txBody>
            <a:bodyPr wrap="none" anchor="ctr" anchorCtr="false"/>
            <a:p>
              <a:pPr>
                <a:buClrTx/>
                <a:buFont typeface="Arial" panose="020B0604020202020204" pitchFamily="34" charset="0"/>
              </a:pPr>
              <a:endParaRPr lang="zh-CN" altLang="en-US" sz="2400" dirty="0">
                <a:latin typeface="微软雅黑" panose="020B0503020204020204" charset="-122"/>
                <a:ea typeface="微软雅黑" panose="020B0503020204020204" charset="-122"/>
              </a:endParaRPr>
            </a:p>
          </p:txBody>
        </p:sp>
        <p:pic>
          <p:nvPicPr>
            <p:cNvPr id="27659" name="Picture 9" descr="box_1"/>
            <p:cNvPicPr>
              <a:picLocks noChangeAspect="true"/>
            </p:cNvPicPr>
            <p:nvPr/>
          </p:nvPicPr>
          <p:blipFill>
            <a:blip r:embed="rId4"/>
            <a:stretch>
              <a:fillRect/>
            </a:stretch>
          </p:blipFill>
          <p:spPr>
            <a:xfrm>
              <a:off x="8293" y="3225"/>
              <a:ext cx="2897" cy="3080"/>
            </a:xfrm>
            <a:prstGeom prst="rect">
              <a:avLst/>
            </a:prstGeom>
            <a:noFill/>
            <a:ln w="9525">
              <a:noFill/>
            </a:ln>
          </p:spPr>
        </p:pic>
        <p:sp>
          <p:nvSpPr>
            <p:cNvPr id="27660" name="AutoShape 10"/>
            <p:cNvSpPr/>
            <p:nvPr/>
          </p:nvSpPr>
          <p:spPr>
            <a:xfrm>
              <a:off x="8350" y="3298"/>
              <a:ext cx="2723" cy="2985"/>
            </a:xfrm>
            <a:prstGeom prst="roundRect">
              <a:avLst>
                <a:gd name="adj" fmla="val 9991"/>
              </a:avLst>
            </a:prstGeom>
            <a:solidFill>
              <a:schemeClr val="hlink">
                <a:alpha val="50195"/>
              </a:schemeClr>
            </a:solidFill>
            <a:ln w="9525">
              <a:noFill/>
            </a:ln>
          </p:spPr>
          <p:txBody>
            <a:bodyPr wrap="none" anchor="ctr" anchorCtr="false"/>
            <a:p>
              <a:pPr>
                <a:buClrTx/>
                <a:buFont typeface="Arial" panose="020B0604020202020204" pitchFamily="34" charset="0"/>
              </a:pPr>
              <a:endParaRPr lang="zh-CN" altLang="en-US" sz="2400" dirty="0">
                <a:latin typeface="微软雅黑" panose="020B0503020204020204" charset="-122"/>
                <a:ea typeface="微软雅黑" panose="020B0503020204020204" charset="-122"/>
              </a:endParaRPr>
            </a:p>
          </p:txBody>
        </p:sp>
        <p:grpSp>
          <p:nvGrpSpPr>
            <p:cNvPr id="27661" name="Group 11"/>
            <p:cNvGrpSpPr/>
            <p:nvPr/>
          </p:nvGrpSpPr>
          <p:grpSpPr>
            <a:xfrm>
              <a:off x="3203" y="2010"/>
              <a:ext cx="9440" cy="8670"/>
              <a:chOff x="0" y="0"/>
              <a:chExt cx="3084" cy="2947"/>
            </a:xfrm>
          </p:grpSpPr>
          <p:sp>
            <p:nvSpPr>
              <p:cNvPr id="27662" name="Arc 12"/>
              <p:cNvSpPr/>
              <p:nvPr/>
            </p:nvSpPr>
            <p:spPr>
              <a:xfrm rot="5400000" flipH="true">
                <a:off x="957" y="1143"/>
                <a:ext cx="1477" cy="2126"/>
              </a:xfrm>
              <a:custGeom>
                <a:avLst/>
                <a:gdLst/>
                <a:ahLst/>
                <a:cxnLst>
                  <a:cxn ang="0">
                    <a:pos x="0" y="0"/>
                  </a:cxn>
                  <a:cxn ang="0">
                    <a:pos x="0" y="0"/>
                  </a:cxn>
                  <a:cxn ang="0">
                    <a:pos x="0" y="0"/>
                  </a:cxn>
                  <a:cxn ang="0">
                    <a:pos x="0" y="0"/>
                  </a:cxn>
                  <a:cxn ang="0">
                    <a:pos x="0" y="0"/>
                  </a:cxn>
                  <a:cxn ang="0">
                    <a:pos x="0" y="0"/>
                  </a:cxn>
                  <a:cxn ang="0">
                    <a:pos x="0" y="0"/>
                  </a:cxn>
                  <a:cxn ang="0">
                    <a:pos x="0" y="0"/>
                  </a:cxn>
                </a:cxnLst>
                <a:pathLst>
                  <a:path w="21600" h="29835" fill="none">
                    <a:moveTo>
                      <a:pt x="4176" y="29835"/>
                    </a:moveTo>
                    <a:cubicBezTo>
                      <a:pt x="1463" y="26131"/>
                      <a:pt x="0" y="21659"/>
                      <a:pt x="0" y="17068"/>
                    </a:cubicBezTo>
                    <a:cubicBezTo>
                      <a:pt x="-1" y="10392"/>
                      <a:pt x="3086" y="4091"/>
                      <a:pt x="8362" y="0"/>
                    </a:cubicBezTo>
                  </a:path>
                  <a:path w="21600" h="29835" stroke="false">
                    <a:moveTo>
                      <a:pt x="4176" y="29835"/>
                    </a:moveTo>
                    <a:cubicBezTo>
                      <a:pt x="1463" y="26131"/>
                      <a:pt x="0" y="21659"/>
                      <a:pt x="0" y="17068"/>
                    </a:cubicBezTo>
                    <a:cubicBezTo>
                      <a:pt x="-1" y="10392"/>
                      <a:pt x="3086" y="4091"/>
                      <a:pt x="8362" y="0"/>
                    </a:cubicBezTo>
                    <a:lnTo>
                      <a:pt x="21600" y="17068"/>
                    </a:lnTo>
                    <a:lnTo>
                      <a:pt x="4176" y="29835"/>
                    </a:lnTo>
                    <a:close/>
                  </a:path>
                </a:pathLst>
              </a:custGeom>
              <a:noFill/>
              <a:ln w="38100" cap="rnd" cmpd="sng">
                <a:solidFill>
                  <a:srgbClr val="FFCC66"/>
                </a:solidFill>
                <a:prstDash val="sysDot"/>
                <a:bevel/>
                <a:headEnd type="none" w="med" len="med"/>
                <a:tailEnd type="arrow" w="med" len="med"/>
              </a:ln>
            </p:spPr>
            <p:txBody>
              <a:bodyPr/>
              <a:p>
                <a:endParaRPr lang="zh-CN" altLang="en-US" sz="2400">
                  <a:latin typeface="微软雅黑" panose="020B0503020204020204" charset="-122"/>
                  <a:ea typeface="微软雅黑" panose="020B0503020204020204" charset="-122"/>
                </a:endParaRPr>
              </a:p>
            </p:txBody>
          </p:sp>
          <p:sp>
            <p:nvSpPr>
              <p:cNvPr id="27663" name="Arc 13"/>
              <p:cNvSpPr/>
              <p:nvPr/>
            </p:nvSpPr>
            <p:spPr>
              <a:xfrm rot="5400000" flipH="true">
                <a:off x="-474" y="723"/>
                <a:ext cx="2487" cy="1539"/>
              </a:xfrm>
              <a:custGeom>
                <a:avLst/>
                <a:gdLst/>
                <a:ahLst/>
                <a:cxnLst>
                  <a:cxn ang="0">
                    <a:pos x="0" y="0"/>
                  </a:cxn>
                  <a:cxn ang="0">
                    <a:pos x="0" y="0"/>
                  </a:cxn>
                  <a:cxn ang="0">
                    <a:pos x="0" y="0"/>
                  </a:cxn>
                  <a:cxn ang="0">
                    <a:pos x="0" y="0"/>
                  </a:cxn>
                  <a:cxn ang="0">
                    <a:pos x="0" y="0"/>
                  </a:cxn>
                  <a:cxn ang="0">
                    <a:pos x="0" y="0"/>
                  </a:cxn>
                  <a:cxn ang="0">
                    <a:pos x="0" y="0"/>
                  </a:cxn>
                  <a:cxn ang="0">
                    <a:pos x="0" y="0"/>
                  </a:cxn>
                </a:cxnLst>
                <a:pathLst>
                  <a:path w="36369" h="21600" fill="none">
                    <a:moveTo>
                      <a:pt x="36368" y="11956"/>
                    </a:moveTo>
                    <a:cubicBezTo>
                      <a:pt x="32365" y="17980"/>
                      <a:pt x="25612" y="21599"/>
                      <a:pt x="18380" y="21600"/>
                    </a:cubicBezTo>
                    <a:cubicBezTo>
                      <a:pt x="10889" y="21600"/>
                      <a:pt x="3933" y="17719"/>
                      <a:pt x="-1" y="11345"/>
                    </a:cubicBezTo>
                  </a:path>
                  <a:path w="36369" h="21600" stroke="false">
                    <a:moveTo>
                      <a:pt x="36368" y="11956"/>
                    </a:moveTo>
                    <a:cubicBezTo>
                      <a:pt x="32365" y="17980"/>
                      <a:pt x="25612" y="21599"/>
                      <a:pt x="18380" y="21600"/>
                    </a:cubicBezTo>
                    <a:cubicBezTo>
                      <a:pt x="10889" y="21600"/>
                      <a:pt x="3933" y="17719"/>
                      <a:pt x="-1" y="11345"/>
                    </a:cubicBezTo>
                    <a:lnTo>
                      <a:pt x="18380" y="0"/>
                    </a:lnTo>
                    <a:lnTo>
                      <a:pt x="36368" y="11956"/>
                    </a:lnTo>
                    <a:close/>
                  </a:path>
                </a:pathLst>
              </a:custGeom>
              <a:noFill/>
              <a:ln w="38100" cap="rnd" cmpd="sng">
                <a:solidFill>
                  <a:srgbClr val="FFCC66"/>
                </a:solidFill>
                <a:prstDash val="sysDot"/>
                <a:bevel/>
                <a:headEnd type="none" w="med" len="med"/>
                <a:tailEnd type="arrow" w="med" len="med"/>
              </a:ln>
            </p:spPr>
            <p:txBody>
              <a:bodyPr/>
              <a:p>
                <a:endParaRPr lang="zh-CN" altLang="en-US" sz="2400">
                  <a:latin typeface="微软雅黑" panose="020B0503020204020204" charset="-122"/>
                  <a:ea typeface="微软雅黑" panose="020B0503020204020204" charset="-122"/>
                </a:endParaRPr>
              </a:p>
            </p:txBody>
          </p:sp>
          <p:sp>
            <p:nvSpPr>
              <p:cNvPr id="27664" name="Arc 14"/>
              <p:cNvSpPr/>
              <p:nvPr/>
            </p:nvSpPr>
            <p:spPr>
              <a:xfrm rot="5400000" flipH="true">
                <a:off x="783" y="-155"/>
                <a:ext cx="1477" cy="1788"/>
              </a:xfrm>
              <a:custGeom>
                <a:avLst/>
                <a:gdLst/>
                <a:ahLst/>
                <a:cxnLst>
                  <a:cxn ang="0">
                    <a:pos x="0" y="0"/>
                  </a:cxn>
                  <a:cxn ang="0">
                    <a:pos x="0" y="0"/>
                  </a:cxn>
                  <a:cxn ang="0">
                    <a:pos x="0" y="0"/>
                  </a:cxn>
                  <a:cxn ang="0">
                    <a:pos x="0" y="0"/>
                  </a:cxn>
                  <a:cxn ang="0">
                    <a:pos x="0" y="0"/>
                  </a:cxn>
                  <a:cxn ang="0">
                    <a:pos x="0" y="0"/>
                  </a:cxn>
                  <a:cxn ang="0">
                    <a:pos x="0" y="0"/>
                  </a:cxn>
                  <a:cxn ang="0">
                    <a:pos x="0" y="0"/>
                  </a:cxn>
                </a:cxnLst>
                <a:pathLst>
                  <a:path w="21600" h="25100" fill="none">
                    <a:moveTo>
                      <a:pt x="17687" y="0"/>
                    </a:moveTo>
                    <a:cubicBezTo>
                      <a:pt x="20234" y="3632"/>
                      <a:pt x="21600" y="7961"/>
                      <a:pt x="21600" y="12398"/>
                    </a:cubicBezTo>
                    <a:cubicBezTo>
                      <a:pt x="21600" y="16962"/>
                      <a:pt x="20154" y="21408"/>
                      <a:pt x="17470" y="25100"/>
                    </a:cubicBezTo>
                  </a:path>
                  <a:path w="21600" h="25100" stroke="false">
                    <a:moveTo>
                      <a:pt x="17687" y="0"/>
                    </a:moveTo>
                    <a:cubicBezTo>
                      <a:pt x="20234" y="3632"/>
                      <a:pt x="21600" y="7961"/>
                      <a:pt x="21600" y="12398"/>
                    </a:cubicBezTo>
                    <a:cubicBezTo>
                      <a:pt x="21600" y="16962"/>
                      <a:pt x="20154" y="21408"/>
                      <a:pt x="17470" y="25100"/>
                    </a:cubicBezTo>
                    <a:lnTo>
                      <a:pt x="0" y="12398"/>
                    </a:lnTo>
                    <a:lnTo>
                      <a:pt x="17687" y="0"/>
                    </a:lnTo>
                    <a:close/>
                  </a:path>
                </a:pathLst>
              </a:custGeom>
              <a:noFill/>
              <a:ln w="38100" cap="rnd" cmpd="sng">
                <a:solidFill>
                  <a:srgbClr val="FFCC66"/>
                </a:solidFill>
                <a:prstDash val="sysDot"/>
                <a:bevel/>
                <a:headEnd type="none" w="med" len="med"/>
                <a:tailEnd type="arrow" w="med" len="med"/>
              </a:ln>
            </p:spPr>
            <p:txBody>
              <a:bodyPr/>
              <a:p>
                <a:endParaRPr lang="zh-CN" altLang="en-US" sz="2400">
                  <a:latin typeface="微软雅黑" panose="020B0503020204020204" charset="-122"/>
                  <a:ea typeface="微软雅黑" panose="020B0503020204020204" charset="-122"/>
                </a:endParaRPr>
              </a:p>
            </p:txBody>
          </p:sp>
          <p:sp>
            <p:nvSpPr>
              <p:cNvPr id="27665" name="Arc 15"/>
              <p:cNvSpPr/>
              <p:nvPr/>
            </p:nvSpPr>
            <p:spPr>
              <a:xfrm rot="5400000" flipH="true">
                <a:off x="1187" y="600"/>
                <a:ext cx="2250" cy="1539"/>
              </a:xfrm>
              <a:custGeom>
                <a:avLst/>
                <a:gdLst/>
                <a:ahLst/>
                <a:cxnLst>
                  <a:cxn ang="0">
                    <a:pos x="0" y="0"/>
                  </a:cxn>
                  <a:cxn ang="0">
                    <a:pos x="0" y="0"/>
                  </a:cxn>
                  <a:cxn ang="0">
                    <a:pos x="0" y="0"/>
                  </a:cxn>
                  <a:cxn ang="0">
                    <a:pos x="0" y="0"/>
                  </a:cxn>
                  <a:cxn ang="0">
                    <a:pos x="0" y="0"/>
                  </a:cxn>
                  <a:cxn ang="0">
                    <a:pos x="0" y="0"/>
                  </a:cxn>
                  <a:cxn ang="0">
                    <a:pos x="0" y="0"/>
                  </a:cxn>
                  <a:cxn ang="0">
                    <a:pos x="0" y="0"/>
                  </a:cxn>
                </a:cxnLst>
                <a:pathLst>
                  <a:path w="32922" h="21600" fill="none">
                    <a:moveTo>
                      <a:pt x="-1" y="5871"/>
                    </a:moveTo>
                    <a:cubicBezTo>
                      <a:pt x="4006" y="2100"/>
                      <a:pt x="9302" y="-1"/>
                      <a:pt x="14805" y="0"/>
                    </a:cubicBezTo>
                    <a:cubicBezTo>
                      <a:pt x="22120" y="0"/>
                      <a:pt x="28938" y="3702"/>
                      <a:pt x="32922" y="9838"/>
                    </a:cubicBezTo>
                  </a:path>
                  <a:path w="32922" h="21600" stroke="false">
                    <a:moveTo>
                      <a:pt x="-1" y="5871"/>
                    </a:moveTo>
                    <a:cubicBezTo>
                      <a:pt x="4006" y="2100"/>
                      <a:pt x="9302" y="-1"/>
                      <a:pt x="14805" y="0"/>
                    </a:cubicBezTo>
                    <a:cubicBezTo>
                      <a:pt x="22120" y="0"/>
                      <a:pt x="28938" y="3702"/>
                      <a:pt x="32922" y="9838"/>
                    </a:cubicBezTo>
                    <a:lnTo>
                      <a:pt x="14805" y="21600"/>
                    </a:lnTo>
                    <a:lnTo>
                      <a:pt x="-1" y="5871"/>
                    </a:lnTo>
                    <a:close/>
                  </a:path>
                </a:pathLst>
              </a:custGeom>
              <a:noFill/>
              <a:ln w="38100" cap="rnd" cmpd="sng">
                <a:solidFill>
                  <a:srgbClr val="FFCC66"/>
                </a:solidFill>
                <a:prstDash val="sysDot"/>
                <a:bevel/>
                <a:headEnd type="none" w="med" len="med"/>
                <a:tailEnd type="arrow" w="med" len="med"/>
              </a:ln>
            </p:spPr>
            <p:txBody>
              <a:bodyPr/>
              <a:p>
                <a:endParaRPr lang="zh-CN" altLang="en-US" sz="2400">
                  <a:latin typeface="微软雅黑" panose="020B0503020204020204" charset="-122"/>
                  <a:ea typeface="微软雅黑" panose="020B0503020204020204" charset="-122"/>
                </a:endParaRPr>
              </a:p>
            </p:txBody>
          </p:sp>
        </p:grpSp>
        <p:sp>
          <p:nvSpPr>
            <p:cNvPr id="27666" name="Rectangle 20"/>
            <p:cNvSpPr/>
            <p:nvPr/>
          </p:nvSpPr>
          <p:spPr>
            <a:xfrm>
              <a:off x="4533" y="4385"/>
              <a:ext cx="2688"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400" b="1" dirty="0">
                  <a:latin typeface="微软雅黑" panose="020B0503020204020204" charset="-122"/>
                  <a:ea typeface="微软雅黑" panose="020B0503020204020204" charset="-122"/>
                </a:rPr>
                <a:t>真实性原则</a:t>
              </a:r>
              <a:endParaRPr lang="zh-CN" altLang="en-US" sz="2400" b="1" dirty="0">
                <a:solidFill>
                  <a:schemeClr val="bg1"/>
                </a:solidFill>
                <a:latin typeface="微软雅黑" panose="020B0503020204020204" charset="-122"/>
                <a:ea typeface="微软雅黑" panose="020B0503020204020204" charset="-122"/>
              </a:endParaRPr>
            </a:p>
          </p:txBody>
        </p:sp>
        <p:sp>
          <p:nvSpPr>
            <p:cNvPr id="27667" name="Rectangle 21"/>
            <p:cNvSpPr/>
            <p:nvPr/>
          </p:nvSpPr>
          <p:spPr>
            <a:xfrm>
              <a:off x="8268" y="4270"/>
              <a:ext cx="2688"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400" b="1" dirty="0">
                  <a:latin typeface="微软雅黑" panose="020B0503020204020204" charset="-122"/>
                  <a:ea typeface="微软雅黑" panose="020B0503020204020204" charset="-122"/>
                </a:rPr>
                <a:t>一致性原则</a:t>
              </a:r>
              <a:endParaRPr lang="zh-CN" altLang="en-US" sz="2400" b="1" dirty="0">
                <a:solidFill>
                  <a:schemeClr val="bg1"/>
                </a:solidFill>
                <a:latin typeface="微软雅黑" panose="020B0503020204020204" charset="-122"/>
                <a:ea typeface="微软雅黑" panose="020B0503020204020204" charset="-122"/>
              </a:endParaRPr>
            </a:p>
          </p:txBody>
        </p:sp>
        <p:sp>
          <p:nvSpPr>
            <p:cNvPr id="27668" name="Rectangle 22"/>
            <p:cNvSpPr/>
            <p:nvPr/>
          </p:nvSpPr>
          <p:spPr>
            <a:xfrm>
              <a:off x="4390" y="7798"/>
              <a:ext cx="2688"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400" b="1" dirty="0">
                  <a:latin typeface="微软雅黑" panose="020B0503020204020204" charset="-122"/>
                  <a:ea typeface="微软雅黑" panose="020B0503020204020204" charset="-122"/>
                </a:rPr>
                <a:t>独立性原则</a:t>
              </a:r>
              <a:endParaRPr lang="zh-CN" altLang="en-US" sz="2400" b="1" dirty="0">
                <a:solidFill>
                  <a:schemeClr val="bg1"/>
                </a:solidFill>
                <a:latin typeface="微软雅黑" panose="020B0503020204020204" charset="-122"/>
                <a:ea typeface="微软雅黑" panose="020B0503020204020204" charset="-122"/>
              </a:endParaRPr>
            </a:p>
          </p:txBody>
        </p:sp>
        <p:sp>
          <p:nvSpPr>
            <p:cNvPr id="27669" name="Rectangle 23"/>
            <p:cNvSpPr/>
            <p:nvPr/>
          </p:nvSpPr>
          <p:spPr>
            <a:xfrm>
              <a:off x="8528" y="7898"/>
              <a:ext cx="2688"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400" b="1" dirty="0">
                  <a:latin typeface="微软雅黑" panose="020B0503020204020204" charset="-122"/>
                  <a:ea typeface="微软雅黑" panose="020B0503020204020204" charset="-122"/>
                </a:rPr>
                <a:t>稳健性原则</a:t>
              </a:r>
              <a:endParaRPr lang="zh-CN" altLang="en-US" sz="2400" b="1" dirty="0">
                <a:solidFill>
                  <a:schemeClr val="bg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343025" y="1141095"/>
            <a:ext cx="9505950" cy="5260975"/>
            <a:chOff x="-187" y="2143"/>
            <a:chExt cx="14970" cy="8285"/>
          </a:xfrm>
        </p:grpSpPr>
        <p:grpSp>
          <p:nvGrpSpPr>
            <p:cNvPr id="3" name="组合 2"/>
            <p:cNvGrpSpPr/>
            <p:nvPr/>
          </p:nvGrpSpPr>
          <p:grpSpPr>
            <a:xfrm>
              <a:off x="-187" y="3625"/>
              <a:ext cx="14970" cy="6803"/>
              <a:chOff x="-324476" y="2178436"/>
              <a:chExt cx="9919326" cy="4491429"/>
            </a:xfrm>
          </p:grpSpPr>
          <p:pic>
            <p:nvPicPr>
              <p:cNvPr id="28678" name="组合 6"/>
              <p:cNvPicPr/>
              <p:nvPr/>
            </p:nvPicPr>
            <p:blipFill>
              <a:blip r:embed="rId4"/>
              <a:stretch>
                <a:fillRect/>
              </a:stretch>
            </p:blipFill>
            <p:spPr>
              <a:xfrm>
                <a:off x="0" y="2213753"/>
                <a:ext cx="9594850" cy="4456112"/>
              </a:xfrm>
              <a:prstGeom prst="rect">
                <a:avLst/>
              </a:prstGeom>
              <a:noFill/>
              <a:ln w="9525">
                <a:noFill/>
              </a:ln>
            </p:spPr>
          </p:pic>
          <p:sp>
            <p:nvSpPr>
              <p:cNvPr id="28679" name="TextBox 21"/>
              <p:cNvSpPr txBox="true"/>
              <p:nvPr/>
            </p:nvSpPr>
            <p:spPr>
              <a:xfrm>
                <a:off x="-324476" y="2178436"/>
                <a:ext cx="4358492" cy="2302992"/>
              </a:xfrm>
              <a:prstGeom prst="rect">
                <a:avLst/>
              </a:prstGeom>
              <a:noFill/>
              <a:ln w="9525">
                <a:noFill/>
              </a:ln>
            </p:spPr>
            <p:txBody>
              <a:bodyPr anchor="t" anchorCtr="false">
                <a:spAutoFit/>
              </a:bodyPr>
              <a:p>
                <a:pPr lvl="1" indent="0" algn="just" rtl="0" eaLnBrk="1" fontAlgn="base" hangingPunct="1">
                  <a:spcBef>
                    <a:spcPct val="0"/>
                  </a:spcBef>
                  <a:spcAft>
                    <a:spcPct val="0"/>
                  </a:spcAft>
                  <a:buClrTx/>
                  <a:buFont typeface="Arial" panose="020B0604020202020204" pitchFamily="34" charset="0"/>
                  <a:buNone/>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、侧重对评级对象未来偿债或履约能力的评价</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just" rtl="0" eaLnBrk="1" fontAlgn="base" hangingPunct="1">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信用评级的基本出发点：评价评级对象未来若干年（而不是过去或现在）的偿债能力或履约能力。</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endParaRPr lang="zh-CN" altLang="en-US" dirty="0">
                  <a:latin typeface="微软雅黑" panose="020B0503020204020204" charset="-122"/>
                  <a:ea typeface="微软雅黑" panose="020B0503020204020204" charset="-122"/>
                  <a:cs typeface="微软雅黑" panose="020B0503020204020204" charset="-122"/>
                </a:endParaRPr>
              </a:p>
            </p:txBody>
          </p:sp>
        </p:grpSp>
        <p:sp>
          <p:nvSpPr>
            <p:cNvPr id="2" name="矩形 22"/>
            <p:cNvSpPr/>
            <p:nvPr/>
          </p:nvSpPr>
          <p:spPr>
            <a:xfrm>
              <a:off x="623" y="2143"/>
              <a:ext cx="13610" cy="1016"/>
            </a:xfrm>
            <a:prstGeom prst="rect">
              <a:avLst/>
            </a:prstGeom>
            <a:noFill/>
            <a:ln w="9525" cap="flat" cmpd="sng">
              <a:solidFill>
                <a:srgbClr val="FF0000"/>
              </a:solidFill>
              <a:prstDash val="solid"/>
              <a:miter/>
              <a:headEnd type="none" w="med" len="med"/>
              <a:tailEnd type="none" w="med" len="med"/>
            </a:ln>
          </p:spPr>
          <p:txBody>
            <a:bodyPr anchor="t" anchorCtr="false">
              <a:spAutoFit/>
            </a:bodyPr>
            <a:p>
              <a:pPr algn="just">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国际著名评级机构一般以“</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现金流量对债务的保障程度</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”作为分析和预测的核心，注重行业间和行业内的可比性。</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7" name="组合 26"/>
          <p:cNvGrpSpPr/>
          <p:nvPr/>
        </p:nvGrpSpPr>
        <p:grpSpPr>
          <a:xfrm>
            <a:off x="1739562" y="1495425"/>
            <a:ext cx="9292970" cy="4203700"/>
            <a:chOff x="678" y="2223"/>
            <a:chExt cx="13722" cy="5682"/>
          </a:xfrm>
        </p:grpSpPr>
        <p:sp>
          <p:nvSpPr>
            <p:cNvPr id="3" name="Freeform 3"/>
            <p:cNvSpPr/>
            <p:nvPr/>
          </p:nvSpPr>
          <p:spPr>
            <a:xfrm>
              <a:off x="7170" y="5830"/>
              <a:ext cx="2733" cy="1760"/>
            </a:xfrm>
            <a:custGeom>
              <a:avLst/>
              <a:gdLst/>
              <a:ahLst/>
              <a:cxnLst>
                <a:cxn ang="0">
                  <a:pos x="2147483646" y="2147483646"/>
                </a:cxn>
                <a:cxn ang="0">
                  <a:pos x="0" y="2147483646"/>
                </a:cxn>
                <a:cxn ang="0">
                  <a:pos x="2147483646" y="0"/>
                </a:cxn>
                <a:cxn ang="0">
                  <a:pos x="2147483646" y="2147483646"/>
                </a:cxn>
                <a:cxn ang="0">
                  <a:pos x="2147483646" y="2147483646"/>
                </a:cxn>
              </a:cxnLst>
              <a:pathLst>
                <a:path w="1093" h="704">
                  <a:moveTo>
                    <a:pt x="64" y="704"/>
                  </a:moveTo>
                  <a:lnTo>
                    <a:pt x="0" y="622"/>
                  </a:lnTo>
                  <a:lnTo>
                    <a:pt x="820" y="0"/>
                  </a:lnTo>
                  <a:lnTo>
                    <a:pt x="1093" y="453"/>
                  </a:lnTo>
                  <a:lnTo>
                    <a:pt x="64" y="704"/>
                  </a:lnTo>
                  <a:close/>
                </a:path>
              </a:pathLst>
            </a:custGeom>
            <a:gradFill rotWithShape="true">
              <a:gsLst>
                <a:gs pos="0">
                  <a:srgbClr val="DAB720"/>
                </a:gs>
                <a:gs pos="100000">
                  <a:srgbClr val="FFFFFF">
                    <a:alpha val="0"/>
                  </a:srgbClr>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4" name="Freeform 4"/>
            <p:cNvSpPr/>
            <p:nvPr/>
          </p:nvSpPr>
          <p:spPr>
            <a:xfrm>
              <a:off x="4393" y="5893"/>
              <a:ext cx="2315" cy="1760"/>
            </a:xfrm>
            <a:custGeom>
              <a:avLst/>
              <a:gdLst/>
              <a:ahLst/>
              <a:cxnLst>
                <a:cxn ang="0">
                  <a:pos x="2147483646" y="2147483646"/>
                </a:cxn>
                <a:cxn ang="0">
                  <a:pos x="2147483646" y="2147483646"/>
                </a:cxn>
                <a:cxn ang="0">
                  <a:pos x="0" y="2147483646"/>
                </a:cxn>
                <a:cxn ang="0">
                  <a:pos x="2147483646" y="0"/>
                </a:cxn>
                <a:cxn ang="0">
                  <a:pos x="2147483646" y="2147483646"/>
                </a:cxn>
              </a:cxnLst>
              <a:pathLst>
                <a:path w="926" h="704">
                  <a:moveTo>
                    <a:pt x="926" y="611"/>
                  </a:moveTo>
                  <a:lnTo>
                    <a:pt x="844" y="704"/>
                  </a:lnTo>
                  <a:lnTo>
                    <a:pt x="0" y="489"/>
                  </a:lnTo>
                  <a:lnTo>
                    <a:pt x="315" y="0"/>
                  </a:lnTo>
                  <a:lnTo>
                    <a:pt x="926" y="611"/>
                  </a:lnTo>
                  <a:close/>
                </a:path>
              </a:pathLst>
            </a:custGeom>
            <a:gradFill rotWithShape="true">
              <a:gsLst>
                <a:gs pos="0">
                  <a:srgbClr val="FFFFFF">
                    <a:alpha val="0"/>
                  </a:srgbClr>
                </a:gs>
                <a:gs pos="100000">
                  <a:srgbClr val="A3C975"/>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grpSp>
          <p:nvGrpSpPr>
            <p:cNvPr id="5" name="Group 6"/>
            <p:cNvGrpSpPr/>
            <p:nvPr/>
          </p:nvGrpSpPr>
          <p:grpSpPr>
            <a:xfrm>
              <a:off x="678" y="3260"/>
              <a:ext cx="4610" cy="4645"/>
              <a:chOff x="0" y="0"/>
              <a:chExt cx="1422" cy="1422"/>
            </a:xfrm>
          </p:grpSpPr>
          <p:sp>
            <p:nvSpPr>
              <p:cNvPr id="6" name="Oval 7"/>
              <p:cNvSpPr/>
              <p:nvPr/>
            </p:nvSpPr>
            <p:spPr>
              <a:xfrm>
                <a:off x="0" y="0"/>
                <a:ext cx="1422" cy="1422"/>
              </a:xfrm>
              <a:prstGeom prst="ellipse">
                <a:avLst/>
              </a:prstGeom>
              <a:gradFill rotWithShape="true">
                <a:gsLst>
                  <a:gs pos="0">
                    <a:srgbClr val="7C9959"/>
                  </a:gs>
                  <a:gs pos="100000">
                    <a:srgbClr val="A3C975"/>
                  </a:gs>
                </a:gsLst>
                <a:lin ang="18900000" scaled="true"/>
                <a:tileRect/>
              </a:gradFill>
              <a:ln w="38100" cap="flat" cmpd="sng">
                <a:solidFill>
                  <a:srgbClr val="DDDDDD"/>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Oval 8"/>
              <p:cNvSpPr/>
              <p:nvPr/>
            </p:nvSpPr>
            <p:spPr>
              <a:xfrm>
                <a:off x="42" y="36"/>
                <a:ext cx="1337" cy="1348"/>
              </a:xfrm>
              <a:prstGeom prst="ellipse">
                <a:avLst/>
              </a:prstGeom>
              <a:gradFill rotWithShape="true">
                <a:gsLst>
                  <a:gs pos="0">
                    <a:srgbClr val="A3C975"/>
                  </a:gs>
                  <a:gs pos="100000">
                    <a:srgbClr val="7C9959"/>
                  </a:gs>
                </a:gsLst>
                <a:lin ang="189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8" name="Rectangle 9"/>
            <p:cNvSpPr/>
            <p:nvPr/>
          </p:nvSpPr>
          <p:spPr>
            <a:xfrm>
              <a:off x="905" y="4958"/>
              <a:ext cx="4195" cy="947"/>
            </a:xfrm>
            <a:prstGeom prst="rect">
              <a:avLst/>
            </a:prstGeom>
            <a:noFill/>
            <a:ln w="9525">
              <a:noFill/>
            </a:ln>
          </p:spPr>
          <p:txBody>
            <a:bodyPr anchor="t" anchorCtr="false">
              <a:spAutoFit/>
            </a:bodyPr>
            <a:p>
              <a:pPr eaLnBrk="0" hangingPunct="0">
                <a:lnSpc>
                  <a:spcPct val="11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财务报表的分析和相关财务比率的分析及预测。</a:t>
              </a:r>
              <a:endParaRPr lang="zh-CN" altLang="en-US" sz="1400" b="1" dirty="0">
                <a:solidFill>
                  <a:srgbClr val="000000"/>
                </a:solidFill>
                <a:latin typeface="微软雅黑" panose="020B0503020204020204" charset="-122"/>
                <a:ea typeface="微软雅黑" panose="020B0503020204020204" charset="-122"/>
              </a:endParaRPr>
            </a:p>
          </p:txBody>
        </p:sp>
        <p:grpSp>
          <p:nvGrpSpPr>
            <p:cNvPr id="9" name="Group 10"/>
            <p:cNvGrpSpPr/>
            <p:nvPr/>
          </p:nvGrpSpPr>
          <p:grpSpPr>
            <a:xfrm>
              <a:off x="8633" y="2465"/>
              <a:ext cx="5592" cy="5440"/>
              <a:chOff x="0" y="0"/>
              <a:chExt cx="1422" cy="1422"/>
            </a:xfrm>
          </p:grpSpPr>
          <p:sp>
            <p:nvSpPr>
              <p:cNvPr id="10" name="Oval 11"/>
              <p:cNvSpPr/>
              <p:nvPr/>
            </p:nvSpPr>
            <p:spPr>
              <a:xfrm>
                <a:off x="0" y="0"/>
                <a:ext cx="1422" cy="1422"/>
              </a:xfrm>
              <a:prstGeom prst="ellipse">
                <a:avLst/>
              </a:prstGeom>
              <a:gradFill rotWithShape="true">
                <a:gsLst>
                  <a:gs pos="0">
                    <a:srgbClr val="A19D57"/>
                  </a:gs>
                  <a:gs pos="100000">
                    <a:srgbClr val="D3CE73"/>
                  </a:gs>
                </a:gsLst>
                <a:lin ang="18900000" scaled="true"/>
                <a:tileRect/>
              </a:gradFill>
              <a:ln w="38100" cap="flat" cmpd="sng">
                <a:solidFill>
                  <a:srgbClr val="DDDDDD"/>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 name="Oval 12"/>
              <p:cNvSpPr/>
              <p:nvPr/>
            </p:nvSpPr>
            <p:spPr>
              <a:xfrm>
                <a:off x="42" y="36"/>
                <a:ext cx="1337" cy="1348"/>
              </a:xfrm>
              <a:prstGeom prst="ellipse">
                <a:avLst/>
              </a:prstGeom>
              <a:gradFill rotWithShape="true">
                <a:gsLst>
                  <a:gs pos="0">
                    <a:srgbClr val="D3CE73"/>
                  </a:gs>
                  <a:gs pos="100000">
                    <a:srgbClr val="A19D57"/>
                  </a:gs>
                </a:gsLst>
                <a:lin ang="189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3" name="Rectangle 13"/>
            <p:cNvSpPr/>
            <p:nvPr/>
          </p:nvSpPr>
          <p:spPr>
            <a:xfrm>
              <a:off x="9285" y="4308"/>
              <a:ext cx="5115" cy="1770"/>
            </a:xfrm>
            <a:prstGeom prst="rect">
              <a:avLst/>
            </a:prstGeom>
            <a:noFill/>
            <a:ln w="9525">
              <a:noFill/>
            </a:ln>
          </p:spPr>
          <p:txBody>
            <a:bodyPr anchor="t" anchorCtr="false">
              <a:spAutoFit/>
            </a:bodyPr>
            <a:p>
              <a:pPr eaLnBrk="0" hangingPunct="0">
                <a:lnSpc>
                  <a:spcPct val="11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影响受评企业未来偿付能力各种因素的分析。经营环境、经营实力、管理素质、财务状况、其他保障</a:t>
              </a:r>
              <a:endParaRPr lang="zh-CN" altLang="en-US" sz="1400" b="1" dirty="0">
                <a:solidFill>
                  <a:srgbClr val="000000"/>
                </a:solidFill>
                <a:latin typeface="微软雅黑" panose="020B0503020204020204" charset="-122"/>
                <a:ea typeface="微软雅黑" panose="020B0503020204020204" charset="-122"/>
              </a:endParaRPr>
            </a:p>
          </p:txBody>
        </p:sp>
        <p:sp>
          <p:nvSpPr>
            <p:cNvPr id="15" name="Text Box 18"/>
            <p:cNvSpPr txBox="true"/>
            <p:nvPr/>
          </p:nvSpPr>
          <p:spPr>
            <a:xfrm>
              <a:off x="933" y="2223"/>
              <a:ext cx="8212" cy="622"/>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FF0000"/>
                  </a:solidFill>
                  <a:latin typeface="微软雅黑" panose="020B0503020204020204" charset="-122"/>
                  <a:ea typeface="微软雅黑" panose="020B0503020204020204" charset="-122"/>
                </a:rPr>
                <a:t>评级指标体系：定量指标和定性指标</a:t>
              </a:r>
              <a:endParaRPr lang="zh-CN" altLang="en-US" sz="2000" b="1" dirty="0">
                <a:solidFill>
                  <a:srgbClr val="FF0000"/>
                </a:solidFill>
                <a:latin typeface="微软雅黑" panose="020B0503020204020204" charset="-122"/>
                <a:ea typeface="微软雅黑" panose="020B0503020204020204" charset="-122"/>
              </a:endParaRPr>
            </a:p>
          </p:txBody>
        </p:sp>
        <p:sp>
          <p:nvSpPr>
            <p:cNvPr id="16" name="Freeform 21"/>
            <p:cNvSpPr/>
            <p:nvPr/>
          </p:nvSpPr>
          <p:spPr>
            <a:xfrm>
              <a:off x="9150" y="2543"/>
              <a:ext cx="4425" cy="1765"/>
            </a:xfrm>
            <a:custGeom>
              <a:avLst/>
              <a:gdLst/>
              <a:ahLst/>
              <a:cxnLst>
                <a:cxn ang="0">
                  <a:pos x="0" y="2147483646"/>
                </a:cxn>
                <a:cxn ang="0">
                  <a:pos x="2147483646" y="2147483646"/>
                </a:cxn>
                <a:cxn ang="0">
                  <a:pos x="2147483646" y="2147483646"/>
                </a:cxn>
                <a:cxn ang="0">
                  <a:pos x="2147483646" y="0"/>
                </a:cxn>
                <a:cxn ang="0">
                  <a:pos x="2147483646" y="2147483646"/>
                </a:cxn>
                <a:cxn ang="0">
                  <a:pos x="0" y="2147483646"/>
                </a:cxn>
              </a:cxnLst>
              <a:pathLst>
                <a:path w="1293" h="492">
                  <a:moveTo>
                    <a:pt x="0" y="490"/>
                  </a:moveTo>
                  <a:lnTo>
                    <a:pt x="1293" y="492"/>
                  </a:lnTo>
                  <a:cubicBezTo>
                    <a:pt x="1257" y="340"/>
                    <a:pt x="1165" y="235"/>
                    <a:pt x="1081" y="160"/>
                  </a:cubicBezTo>
                  <a:cubicBezTo>
                    <a:pt x="997" y="85"/>
                    <a:pt x="867" y="0"/>
                    <a:pt x="648" y="0"/>
                  </a:cubicBezTo>
                  <a:cubicBezTo>
                    <a:pt x="429" y="0"/>
                    <a:pt x="342" y="67"/>
                    <a:pt x="232" y="147"/>
                  </a:cubicBezTo>
                  <a:cubicBezTo>
                    <a:pt x="122" y="227"/>
                    <a:pt x="18" y="421"/>
                    <a:pt x="0" y="490"/>
                  </a:cubicBezTo>
                  <a:close/>
                </a:path>
              </a:pathLst>
            </a:custGeom>
            <a:solidFill>
              <a:srgbClr val="D3CE73"/>
            </a:solidFill>
            <a:ln w="9525">
              <a:noFill/>
            </a:ln>
          </p:spPr>
          <p:txBody>
            <a:bodyPr/>
            <a:p>
              <a:endParaRPr lang="zh-CN" altLang="en-US">
                <a:latin typeface="微软雅黑" panose="020B0503020204020204" charset="-122"/>
                <a:ea typeface="微软雅黑" panose="020B0503020204020204" charset="-122"/>
              </a:endParaRPr>
            </a:p>
          </p:txBody>
        </p:sp>
        <p:sp>
          <p:nvSpPr>
            <p:cNvPr id="17" name="Freeform 22"/>
            <p:cNvSpPr/>
            <p:nvPr/>
          </p:nvSpPr>
          <p:spPr>
            <a:xfrm>
              <a:off x="940" y="3350"/>
              <a:ext cx="4163" cy="1618"/>
            </a:xfrm>
            <a:custGeom>
              <a:avLst/>
              <a:gdLst/>
              <a:ahLst/>
              <a:cxnLst>
                <a:cxn ang="0">
                  <a:pos x="0" y="2147483646"/>
                </a:cxn>
                <a:cxn ang="0">
                  <a:pos x="2147483646" y="2147483646"/>
                </a:cxn>
                <a:cxn ang="0">
                  <a:pos x="2147483646" y="2147483646"/>
                </a:cxn>
                <a:cxn ang="0">
                  <a:pos x="2147483646" y="0"/>
                </a:cxn>
                <a:cxn ang="0">
                  <a:pos x="2147483646" y="2147483646"/>
                </a:cxn>
                <a:cxn ang="0">
                  <a:pos x="0" y="2147483646"/>
                </a:cxn>
              </a:cxnLst>
              <a:pathLst>
                <a:path w="1284" h="495">
                  <a:moveTo>
                    <a:pt x="0" y="495"/>
                  </a:moveTo>
                  <a:lnTo>
                    <a:pt x="1284" y="492"/>
                  </a:lnTo>
                  <a:cubicBezTo>
                    <a:pt x="1248" y="340"/>
                    <a:pt x="1156" y="235"/>
                    <a:pt x="1072" y="160"/>
                  </a:cubicBezTo>
                  <a:cubicBezTo>
                    <a:pt x="988" y="85"/>
                    <a:pt x="858" y="0"/>
                    <a:pt x="639" y="0"/>
                  </a:cubicBezTo>
                  <a:cubicBezTo>
                    <a:pt x="420" y="0"/>
                    <a:pt x="333" y="67"/>
                    <a:pt x="223" y="147"/>
                  </a:cubicBezTo>
                  <a:cubicBezTo>
                    <a:pt x="113" y="227"/>
                    <a:pt x="18" y="426"/>
                    <a:pt x="0" y="495"/>
                  </a:cubicBezTo>
                  <a:close/>
                </a:path>
              </a:pathLst>
            </a:custGeom>
            <a:solidFill>
              <a:srgbClr val="A3C975"/>
            </a:solidFill>
            <a:ln w="9525">
              <a:noFill/>
            </a:ln>
          </p:spPr>
          <p:txBody>
            <a:bodyPr/>
            <a:p>
              <a:endParaRPr lang="zh-CN" altLang="en-US">
                <a:latin typeface="微软雅黑" panose="020B0503020204020204" charset="-122"/>
                <a:ea typeface="微软雅黑" panose="020B0503020204020204" charset="-122"/>
              </a:endParaRPr>
            </a:p>
          </p:txBody>
        </p:sp>
        <p:sp>
          <p:nvSpPr>
            <p:cNvPr id="23" name="Rectangle 23"/>
            <p:cNvSpPr/>
            <p:nvPr/>
          </p:nvSpPr>
          <p:spPr>
            <a:xfrm>
              <a:off x="9583" y="3133"/>
              <a:ext cx="3997" cy="498"/>
            </a:xfrm>
            <a:prstGeom prst="rect">
              <a:avLst/>
            </a:prstGeom>
            <a:noFill/>
            <a:ln w="9525">
              <a:noFill/>
            </a:ln>
            <a:effectLst>
              <a:outerShdw dist="35921" dir="2699999" algn="ctr" rotWithShape="0">
                <a:srgbClr val="003300"/>
              </a:outerShdw>
            </a:effectLst>
          </p:spPr>
          <p:txBody>
            <a:bodyPr anchor="t" anchorCtr="false">
              <a:spAutoFit/>
            </a:bodyPr>
            <a:p>
              <a:pPr algn="ct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定性指标</a:t>
              </a:r>
              <a:endParaRPr lang="zh-CN" altLang="en-US" b="1" dirty="0">
                <a:solidFill>
                  <a:srgbClr val="000000"/>
                </a:solidFill>
                <a:latin typeface="微软雅黑" panose="020B0503020204020204" charset="-122"/>
                <a:ea typeface="微软雅黑" panose="020B0503020204020204" charset="-122"/>
              </a:endParaRPr>
            </a:p>
          </p:txBody>
        </p:sp>
        <p:sp>
          <p:nvSpPr>
            <p:cNvPr id="24" name="Rectangle 24"/>
            <p:cNvSpPr/>
            <p:nvPr/>
          </p:nvSpPr>
          <p:spPr>
            <a:xfrm>
              <a:off x="1105" y="3815"/>
              <a:ext cx="3750" cy="498"/>
            </a:xfrm>
            <a:prstGeom prst="rect">
              <a:avLst/>
            </a:prstGeom>
            <a:noFill/>
            <a:ln w="9525">
              <a:noFill/>
            </a:ln>
            <a:effectLst>
              <a:outerShdw dist="35921" dir="2699999" algn="ctr" rotWithShape="0">
                <a:srgbClr val="003300"/>
              </a:outerShdw>
            </a:effectLst>
          </p:spPr>
          <p:txBody>
            <a:bodyPr anchor="t" anchorCtr="false">
              <a:spAutoFit/>
            </a:bodyPr>
            <a:p>
              <a:pPr algn="ct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定量指标</a:t>
              </a:r>
              <a:endParaRPr lang="zh-CN" altLang="en-US" b="1" dirty="0">
                <a:solidFill>
                  <a:srgbClr val="000000"/>
                </a:solidFill>
                <a:latin typeface="微软雅黑" panose="020B0503020204020204" charset="-122"/>
                <a:ea typeface="微软雅黑" panose="020B0503020204020204" charset="-122"/>
              </a:endParaRPr>
            </a:p>
          </p:txBody>
        </p:sp>
        <p:sp>
          <p:nvSpPr>
            <p:cNvPr id="26" name="Freeform 25"/>
            <p:cNvSpPr/>
            <p:nvPr/>
          </p:nvSpPr>
          <p:spPr>
            <a:xfrm>
              <a:off x="6548" y="4980"/>
              <a:ext cx="1070" cy="29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gradFill rotWithShape="true">
              <a:gsLst>
                <a:gs pos="0">
                  <a:schemeClr val="accent1"/>
                </a:gs>
                <a:gs pos="100000">
                  <a:srgbClr val="000000"/>
                </a:gs>
              </a:gsLst>
              <a:lin ang="5400000" scaled="true"/>
              <a:tileRect/>
            </a:gradFill>
            <a:ln w="9525">
              <a:noFill/>
            </a:ln>
          </p:spPr>
          <p:txBody>
            <a:bodyPr/>
            <a:p>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定量指标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42123" y="1260158"/>
            <a:ext cx="8707437" cy="4959350"/>
            <a:chOff x="83" y="2228"/>
            <a:chExt cx="13712" cy="7810"/>
          </a:xfrm>
        </p:grpSpPr>
        <p:sp>
          <p:nvSpPr>
            <p:cNvPr id="30724" name="AutoShape 18"/>
            <p:cNvSpPr/>
            <p:nvPr/>
          </p:nvSpPr>
          <p:spPr>
            <a:xfrm>
              <a:off x="365" y="2228"/>
              <a:ext cx="2520" cy="2635"/>
            </a:xfrm>
            <a:prstGeom prst="diamond">
              <a:avLst/>
            </a:prstGeom>
            <a:solidFill>
              <a:srgbClr val="FFFF0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725" name="AutoShape 19"/>
            <p:cNvSpPr/>
            <p:nvPr/>
          </p:nvSpPr>
          <p:spPr>
            <a:xfrm>
              <a:off x="9863" y="2238"/>
              <a:ext cx="2657" cy="2635"/>
            </a:xfrm>
            <a:prstGeom prst="diamond">
              <a:avLst/>
            </a:prstGeom>
            <a:solidFill>
              <a:srgbClr val="FFFF0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30726" name="AutoShape 22"/>
            <p:cNvCxnSpPr>
              <a:stCxn id="30724" idx="3"/>
              <a:endCxn id="30725" idx="1"/>
            </p:cNvCxnSpPr>
            <p:nvPr/>
          </p:nvCxnSpPr>
          <p:spPr>
            <a:xfrm>
              <a:off x="2885" y="3545"/>
              <a:ext cx="6978" cy="10"/>
            </a:xfrm>
            <a:prstGeom prst="straightConnector1">
              <a:avLst/>
            </a:prstGeom>
            <a:ln w="12700" cap="flat" cmpd="sng">
              <a:solidFill>
                <a:srgbClr val="333333"/>
              </a:solidFill>
              <a:prstDash val="solid"/>
              <a:round/>
              <a:headEnd type="oval" w="sm" len="sm"/>
              <a:tailEnd type="oval" w="sm" len="sm"/>
            </a:ln>
          </p:spPr>
        </p:cxnSp>
        <p:sp>
          <p:nvSpPr>
            <p:cNvPr id="30727" name="Text Box 25"/>
            <p:cNvSpPr txBox="true"/>
            <p:nvPr/>
          </p:nvSpPr>
          <p:spPr>
            <a:xfrm>
              <a:off x="815" y="2763"/>
              <a:ext cx="1863" cy="1307"/>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资产负债结构</a:t>
              </a:r>
              <a:endParaRPr lang="zh-CN" altLang="en-US" sz="2000" b="1" dirty="0">
                <a:solidFill>
                  <a:srgbClr val="000000"/>
                </a:solidFill>
                <a:latin typeface="微软雅黑" panose="020B0503020204020204" charset="-122"/>
                <a:ea typeface="微软雅黑" panose="020B0503020204020204" charset="-122"/>
              </a:endParaRPr>
            </a:p>
          </p:txBody>
        </p:sp>
        <p:sp>
          <p:nvSpPr>
            <p:cNvPr id="30728" name="Text Box 26"/>
            <p:cNvSpPr txBox="true"/>
            <p:nvPr/>
          </p:nvSpPr>
          <p:spPr>
            <a:xfrm>
              <a:off x="10536" y="2897"/>
              <a:ext cx="1597" cy="1307"/>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盈利</a:t>
              </a:r>
              <a:endParaRPr lang="en-US" altLang="zh-CN" sz="2000" b="1" dirty="0">
                <a:solidFill>
                  <a:srgbClr val="000000"/>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能力</a:t>
              </a:r>
              <a:endParaRPr lang="zh-CN" altLang="en-US" sz="2000" b="1" dirty="0">
                <a:solidFill>
                  <a:srgbClr val="000000"/>
                </a:solidFill>
                <a:latin typeface="微软雅黑" panose="020B0503020204020204" charset="-122"/>
                <a:ea typeface="微软雅黑" panose="020B0503020204020204" charset="-122"/>
              </a:endParaRPr>
            </a:p>
          </p:txBody>
        </p:sp>
        <p:grpSp>
          <p:nvGrpSpPr>
            <p:cNvPr id="8" name="组合 7"/>
            <p:cNvGrpSpPr/>
            <p:nvPr/>
          </p:nvGrpSpPr>
          <p:grpSpPr>
            <a:xfrm>
              <a:off x="83" y="4733"/>
              <a:ext cx="7117" cy="5097"/>
              <a:chOff x="51919" y="3005105"/>
              <a:chExt cx="4520081" cy="3236604"/>
            </a:xfrm>
          </p:grpSpPr>
          <p:sp>
            <p:nvSpPr>
              <p:cNvPr id="30731" name="AutoShape 4"/>
              <p:cNvSpPr/>
              <p:nvPr/>
            </p:nvSpPr>
            <p:spPr>
              <a:xfrm>
                <a:off x="51919" y="3005105"/>
                <a:ext cx="4520081" cy="3236604"/>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732" name="TextBox 27"/>
              <p:cNvSpPr txBox="true"/>
              <p:nvPr/>
            </p:nvSpPr>
            <p:spPr>
              <a:xfrm>
                <a:off x="231342" y="3500804"/>
                <a:ext cx="4194175" cy="2245366"/>
              </a:xfrm>
              <a:prstGeom prst="rect">
                <a:avLst/>
              </a:prstGeom>
              <a:noFill/>
              <a:ln w="9525">
                <a:noFill/>
              </a:ln>
            </p:spPr>
            <p:txBody>
              <a:bodyPr anchor="t" anchorCtr="false">
                <a:spAutoFit/>
              </a:bodyPr>
              <a:p>
                <a:pPr marL="0" lvl="1" indent="0" algn="l" rtl="0" eaLnBrk="1" fontAlgn="base" hangingPunct="1">
                  <a:spcBef>
                    <a:spcPct val="0"/>
                  </a:spcBef>
                  <a:spcAft>
                    <a:spcPct val="0"/>
                  </a:spcAft>
                  <a:buClrTx/>
                  <a:buFont typeface="Arial" panose="020B0604020202020204" pitchFamily="34" charset="0"/>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企业资产负债结构分析有助于了解企业管理层的理财观念和对财务杠杆的运用策略</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，为预测该企业再融资空间提供重要线索。债务到期安排是否合理；短期借款依赖程度；融资租赁、未决诉讼等会加大受评对象债务负担</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nvGrpSpPr>
            <p:cNvPr id="9" name="组合 8"/>
            <p:cNvGrpSpPr/>
            <p:nvPr/>
          </p:nvGrpSpPr>
          <p:grpSpPr>
            <a:xfrm>
              <a:off x="7373" y="4583"/>
              <a:ext cx="6422" cy="5455"/>
              <a:chOff x="4681145" y="2910493"/>
              <a:chExt cx="4078553" cy="3462568"/>
            </a:xfrm>
          </p:grpSpPr>
          <p:sp>
            <p:nvSpPr>
              <p:cNvPr id="30734" name="AutoShape 5"/>
              <p:cNvSpPr/>
              <p:nvPr/>
            </p:nvSpPr>
            <p:spPr>
              <a:xfrm>
                <a:off x="4681145" y="2910493"/>
                <a:ext cx="4078553" cy="3462568"/>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735" name="TextBox 28"/>
              <p:cNvSpPr txBox="true"/>
              <p:nvPr/>
            </p:nvSpPr>
            <p:spPr>
              <a:xfrm>
                <a:off x="4861315" y="3501455"/>
                <a:ext cx="3718835" cy="2244480"/>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较强的盈利能力及其稳定性是偿还债务的关键</a:t>
                </a:r>
                <a:r>
                  <a:rPr lang="zh-CN" altLang="en-US" sz="2000" dirty="0">
                    <a:solidFill>
                      <a:srgbClr val="000000"/>
                    </a:solidFill>
                    <a:latin typeface="微软雅黑" panose="020B0503020204020204" charset="-122"/>
                    <a:ea typeface="微软雅黑" panose="020B0503020204020204" charset="-122"/>
                  </a:rPr>
                  <a:t>，衡量指标有：销售利润率、成本费用利润率、净值报酬率、总资产报酬率、股东权益收益率、销售收入增长率等。同时要对盈利的来源和构成分析。</a:t>
                </a:r>
                <a:endParaRPr lang="zh-CN" altLang="en-US" sz="2000"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定量指标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04328" y="955993"/>
            <a:ext cx="8983662" cy="5313910"/>
            <a:chOff x="83" y="1828"/>
            <a:chExt cx="14147" cy="8368"/>
          </a:xfrm>
        </p:grpSpPr>
        <p:grpSp>
          <p:nvGrpSpPr>
            <p:cNvPr id="2" name="组合 1"/>
            <p:cNvGrpSpPr/>
            <p:nvPr/>
          </p:nvGrpSpPr>
          <p:grpSpPr>
            <a:xfrm>
              <a:off x="425" y="1828"/>
              <a:ext cx="12155" cy="2645"/>
              <a:chOff x="269750" y="1160518"/>
              <a:chExt cx="7717847" cy="1679541"/>
            </a:xfrm>
          </p:grpSpPr>
          <p:sp>
            <p:nvSpPr>
              <p:cNvPr id="31749" name="AutoShape 18"/>
              <p:cNvSpPr/>
              <p:nvPr/>
            </p:nvSpPr>
            <p:spPr>
              <a:xfrm>
                <a:off x="269750" y="1160518"/>
                <a:ext cx="1599637" cy="1673191"/>
              </a:xfrm>
              <a:prstGeom prst="diamond">
                <a:avLst/>
              </a:prstGeom>
              <a:solidFill>
                <a:srgbClr val="FFFF0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750" name="AutoShape 19"/>
              <p:cNvSpPr/>
              <p:nvPr/>
            </p:nvSpPr>
            <p:spPr>
              <a:xfrm>
                <a:off x="6300192" y="1166868"/>
                <a:ext cx="1687405" cy="1673191"/>
              </a:xfrm>
              <a:prstGeom prst="diamond">
                <a:avLst/>
              </a:prstGeom>
              <a:solidFill>
                <a:srgbClr val="FFFF0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31751" name="AutoShape 22"/>
              <p:cNvCxnSpPr>
                <a:stCxn id="31749" idx="3"/>
                <a:endCxn id="31750" idx="1"/>
              </p:cNvCxnSpPr>
              <p:nvPr/>
            </p:nvCxnSpPr>
            <p:spPr>
              <a:xfrm>
                <a:off x="1869387" y="1997114"/>
                <a:ext cx="4430805" cy="6350"/>
              </a:xfrm>
              <a:prstGeom prst="straightConnector1">
                <a:avLst/>
              </a:prstGeom>
              <a:ln w="12700" cap="flat" cmpd="sng">
                <a:solidFill>
                  <a:srgbClr val="333333"/>
                </a:solidFill>
                <a:prstDash val="solid"/>
                <a:round/>
                <a:headEnd type="oval" w="sm" len="sm"/>
                <a:tailEnd type="oval" w="sm" len="sm"/>
              </a:ln>
            </p:spPr>
          </p:cxnSp>
          <p:sp>
            <p:nvSpPr>
              <p:cNvPr id="31752" name="Text Box 25"/>
              <p:cNvSpPr txBox="true"/>
              <p:nvPr/>
            </p:nvSpPr>
            <p:spPr>
              <a:xfrm>
                <a:off x="374374" y="1582428"/>
                <a:ext cx="1494524" cy="829928"/>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现金流量充足性</a:t>
                </a:r>
                <a:endParaRPr lang="zh-CN" altLang="en-US" sz="2000" b="1" dirty="0">
                  <a:solidFill>
                    <a:srgbClr val="000000"/>
                  </a:solidFill>
                  <a:latin typeface="微软雅黑" panose="020B0503020204020204" charset="-122"/>
                  <a:ea typeface="微软雅黑" panose="020B0503020204020204" charset="-122"/>
                </a:endParaRPr>
              </a:p>
            </p:txBody>
          </p:sp>
          <p:sp>
            <p:nvSpPr>
              <p:cNvPr id="31753" name="Text Box 26"/>
              <p:cNvSpPr txBox="true"/>
              <p:nvPr/>
            </p:nvSpPr>
            <p:spPr>
              <a:xfrm>
                <a:off x="6641926" y="1582427"/>
                <a:ext cx="1279001" cy="829928"/>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资产流动性</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8" name="组合 7"/>
            <p:cNvGrpSpPr/>
            <p:nvPr/>
          </p:nvGrpSpPr>
          <p:grpSpPr>
            <a:xfrm>
              <a:off x="83" y="4733"/>
              <a:ext cx="7175" cy="5463"/>
              <a:chOff x="51919" y="3005105"/>
              <a:chExt cx="4520081" cy="3236604"/>
            </a:xfrm>
          </p:grpSpPr>
          <p:sp>
            <p:nvSpPr>
              <p:cNvPr id="31756" name="AutoShape 4"/>
              <p:cNvSpPr/>
              <p:nvPr/>
            </p:nvSpPr>
            <p:spPr>
              <a:xfrm>
                <a:off x="51919" y="3005105"/>
                <a:ext cx="4520081" cy="3236604"/>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757" name="TextBox 27"/>
              <p:cNvSpPr txBox="true"/>
              <p:nvPr/>
            </p:nvSpPr>
            <p:spPr>
              <a:xfrm>
                <a:off x="214600" y="3432700"/>
                <a:ext cx="4194175" cy="2382120"/>
              </a:xfrm>
              <a:prstGeom prst="rect">
                <a:avLst/>
              </a:prstGeom>
              <a:noFill/>
              <a:ln w="9525">
                <a:noFill/>
              </a:ln>
            </p:spPr>
            <p:txBody>
              <a:bodyPr anchor="t" anchorCtr="false">
                <a:spAutoFit/>
              </a:bodyPr>
              <a:p>
                <a:pPr marL="0" lvl="1" indent="0" algn="l" rtl="0" eaLnBrk="1" fontAlgn="base" hangingPunct="1">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rPr>
                  <a:t>经营活动产生的净现金流是偿还债务的基本来源。现金净流量、留存现金流量和自由现金流量与到期总债务的比率，企业营运现金对债务的保障程度。现金净流量、留存现金流量与资本支出相比，可反映受评企业依靠营运现金维持和扩大经营规模的能力。</a:t>
                </a:r>
                <a:endParaRPr lang="zh-CN" altLang="en-US" sz="2000" dirty="0">
                  <a:solidFill>
                    <a:srgbClr val="000000"/>
                  </a:solidFill>
                  <a:latin typeface="微软雅黑" panose="020B0503020204020204" charset="-122"/>
                  <a:ea typeface="微软雅黑" panose="020B0503020204020204" charset="-122"/>
                </a:endParaRPr>
              </a:p>
            </p:txBody>
          </p:sp>
        </p:grpSp>
        <p:grpSp>
          <p:nvGrpSpPr>
            <p:cNvPr id="9" name="组合 8"/>
            <p:cNvGrpSpPr/>
            <p:nvPr/>
          </p:nvGrpSpPr>
          <p:grpSpPr>
            <a:xfrm>
              <a:off x="7373" y="4583"/>
              <a:ext cx="6857" cy="5455"/>
              <a:chOff x="4681145" y="2910493"/>
              <a:chExt cx="4078553" cy="3462568"/>
            </a:xfrm>
          </p:grpSpPr>
          <p:sp>
            <p:nvSpPr>
              <p:cNvPr id="31759" name="AutoShape 5"/>
              <p:cNvSpPr/>
              <p:nvPr/>
            </p:nvSpPr>
            <p:spPr>
              <a:xfrm>
                <a:off x="4681145" y="2910493"/>
                <a:ext cx="4078553" cy="3462568"/>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760" name="TextBox 28"/>
              <p:cNvSpPr txBox="true"/>
              <p:nvPr/>
            </p:nvSpPr>
            <p:spPr>
              <a:xfrm>
                <a:off x="4915985" y="3463413"/>
                <a:ext cx="3718835" cy="2552550"/>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流动资产与长期资产的比例结构是衡量资产流动性的重要指标。流动资产或速动资产与流动负债的比率可为评价企业内部流动性来源提供重要线索。存货周转率、应收帐款周转率、营业营运资本周转率、应付账款周转率等指标则可反映资产流动性。</a:t>
                </a:r>
                <a:endParaRPr lang="zh-CN" altLang="en-US" sz="2000"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定性指标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290320" y="1096963"/>
            <a:ext cx="9617710" cy="5524182"/>
            <a:chOff x="-737" y="1998"/>
            <a:chExt cx="15146" cy="8699"/>
          </a:xfrm>
        </p:grpSpPr>
        <p:grpSp>
          <p:nvGrpSpPr>
            <p:cNvPr id="2" name="组合 6"/>
            <p:cNvGrpSpPr/>
            <p:nvPr/>
          </p:nvGrpSpPr>
          <p:grpSpPr>
            <a:xfrm>
              <a:off x="28" y="1998"/>
              <a:ext cx="14232" cy="8077"/>
              <a:chOff x="0" y="0"/>
              <a:chExt cx="7848870" cy="3416300"/>
            </a:xfrm>
          </p:grpSpPr>
          <p:sp>
            <p:nvSpPr>
              <p:cNvPr id="32773" name="AutoShape 4"/>
              <p:cNvSpPr/>
              <p:nvPr/>
            </p:nvSpPr>
            <p:spPr>
              <a:xfrm>
                <a:off x="0" y="1184275"/>
                <a:ext cx="1925264" cy="223202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4" name="AutoShape 5"/>
              <p:cNvSpPr/>
              <p:nvPr/>
            </p:nvSpPr>
            <p:spPr>
              <a:xfrm>
                <a:off x="2001419" y="1184275"/>
                <a:ext cx="1909808" cy="223202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5" name="AutoShape 6"/>
              <p:cNvSpPr/>
              <p:nvPr/>
            </p:nvSpPr>
            <p:spPr>
              <a:xfrm>
                <a:off x="4002836" y="1171575"/>
                <a:ext cx="1875303" cy="223202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6" name="AutoShape 7"/>
              <p:cNvSpPr/>
              <p:nvPr/>
            </p:nvSpPr>
            <p:spPr>
              <a:xfrm>
                <a:off x="5976663" y="1173163"/>
                <a:ext cx="1872207" cy="223202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7" name="AutoShape 18"/>
              <p:cNvSpPr/>
              <p:nvPr/>
            </p:nvSpPr>
            <p:spPr>
              <a:xfrm>
                <a:off x="377452" y="0"/>
                <a:ext cx="1114425" cy="1114425"/>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8" name="AutoShape 19"/>
              <p:cNvSpPr/>
              <p:nvPr/>
            </p:nvSpPr>
            <p:spPr>
              <a:xfrm>
                <a:off x="2358652" y="0"/>
                <a:ext cx="1114425" cy="1114425"/>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9" name="AutoShape 20"/>
              <p:cNvSpPr/>
              <p:nvPr/>
            </p:nvSpPr>
            <p:spPr>
              <a:xfrm>
                <a:off x="4349377" y="0"/>
                <a:ext cx="1114425" cy="1114425"/>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80" name="AutoShape 21"/>
              <p:cNvSpPr/>
              <p:nvPr/>
            </p:nvSpPr>
            <p:spPr>
              <a:xfrm>
                <a:off x="6292477" y="0"/>
                <a:ext cx="1114425" cy="1114425"/>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32781" name="AutoShape 22"/>
              <p:cNvCxnSpPr>
                <a:stCxn id="32777" idx="3"/>
                <a:endCxn id="32778" idx="1"/>
              </p:cNvCxnSpPr>
              <p:nvPr/>
            </p:nvCxnSpPr>
            <p:spPr>
              <a:xfrm>
                <a:off x="1491877" y="557213"/>
                <a:ext cx="866775" cy="0"/>
              </a:xfrm>
              <a:prstGeom prst="straightConnector1">
                <a:avLst/>
              </a:prstGeom>
              <a:ln w="12700" cap="flat" cmpd="sng">
                <a:solidFill>
                  <a:srgbClr val="333333"/>
                </a:solidFill>
                <a:prstDash val="solid"/>
                <a:round/>
                <a:headEnd type="oval" w="sm" len="sm"/>
                <a:tailEnd type="oval" w="sm" len="sm"/>
              </a:ln>
            </p:spPr>
          </p:cxnSp>
          <p:cxnSp>
            <p:nvCxnSpPr>
              <p:cNvPr id="32782" name="AutoShape 23"/>
              <p:cNvCxnSpPr>
                <a:stCxn id="32778" idx="3"/>
                <a:endCxn id="32779" idx="1"/>
              </p:cNvCxnSpPr>
              <p:nvPr/>
            </p:nvCxnSpPr>
            <p:spPr>
              <a:xfrm>
                <a:off x="3473077" y="557213"/>
                <a:ext cx="876300" cy="0"/>
              </a:xfrm>
              <a:prstGeom prst="straightConnector1">
                <a:avLst/>
              </a:prstGeom>
              <a:ln w="12700" cap="flat" cmpd="sng">
                <a:solidFill>
                  <a:srgbClr val="333333"/>
                </a:solidFill>
                <a:prstDash val="solid"/>
                <a:round/>
                <a:headEnd type="oval" w="sm" len="sm"/>
                <a:tailEnd type="oval" w="sm" len="sm"/>
              </a:ln>
            </p:spPr>
          </p:cxnSp>
          <p:cxnSp>
            <p:nvCxnSpPr>
              <p:cNvPr id="32783" name="AutoShape 24"/>
              <p:cNvCxnSpPr>
                <a:stCxn id="32779" idx="3"/>
                <a:endCxn id="32780" idx="1"/>
              </p:cNvCxnSpPr>
              <p:nvPr/>
            </p:nvCxnSpPr>
            <p:spPr>
              <a:xfrm>
                <a:off x="5463802" y="557213"/>
                <a:ext cx="828675" cy="0"/>
              </a:xfrm>
              <a:prstGeom prst="straightConnector1">
                <a:avLst/>
              </a:prstGeom>
              <a:ln w="12700" cap="flat" cmpd="sng">
                <a:solidFill>
                  <a:srgbClr val="333333"/>
                </a:solidFill>
                <a:prstDash val="solid"/>
                <a:round/>
                <a:headEnd type="oval" w="sm" len="sm"/>
                <a:tailEnd type="oval" w="sm" len="sm"/>
              </a:ln>
            </p:spPr>
          </p:cxnSp>
          <p:sp>
            <p:nvSpPr>
              <p:cNvPr id="32784" name="Text Box 25"/>
              <p:cNvSpPr txBox="true"/>
              <p:nvPr/>
            </p:nvSpPr>
            <p:spPr>
              <a:xfrm>
                <a:off x="300554" y="300288"/>
                <a:ext cx="1324919" cy="554052"/>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行业现状及其发展趋势</a:t>
                </a:r>
                <a:endParaRPr lang="zh-CN" altLang="en-US" sz="2000" b="1" dirty="0">
                  <a:solidFill>
                    <a:srgbClr val="000000"/>
                  </a:solidFill>
                  <a:latin typeface="微软雅黑" panose="020B0503020204020204" charset="-122"/>
                  <a:ea typeface="微软雅黑" panose="020B0503020204020204" charset="-122"/>
                </a:endParaRPr>
              </a:p>
            </p:txBody>
          </p:sp>
          <p:sp>
            <p:nvSpPr>
              <p:cNvPr id="32785" name="Text Box 26"/>
              <p:cNvSpPr txBox="true"/>
              <p:nvPr/>
            </p:nvSpPr>
            <p:spPr>
              <a:xfrm>
                <a:off x="2483017" y="193495"/>
                <a:ext cx="865816" cy="767637"/>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基本经营和竞争地位</a:t>
                </a:r>
                <a:endParaRPr lang="zh-CN" altLang="en-US" sz="2000" b="1" dirty="0">
                  <a:solidFill>
                    <a:srgbClr val="000000"/>
                  </a:solidFill>
                  <a:latin typeface="微软雅黑" panose="020B0503020204020204" charset="-122"/>
                  <a:ea typeface="微软雅黑" panose="020B0503020204020204" charset="-122"/>
                </a:endParaRPr>
              </a:p>
            </p:txBody>
          </p:sp>
          <p:sp>
            <p:nvSpPr>
              <p:cNvPr id="32786" name="Text Box 27"/>
              <p:cNvSpPr txBox="true"/>
              <p:nvPr/>
            </p:nvSpPr>
            <p:spPr>
              <a:xfrm>
                <a:off x="4581380" y="318262"/>
                <a:ext cx="954052" cy="521274"/>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管理</a:t>
                </a:r>
                <a:endParaRPr lang="en-US" altLang="zh-CN" sz="2000" b="1" dirty="0">
                  <a:solidFill>
                    <a:srgbClr val="000000"/>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水平</a:t>
                </a:r>
                <a:endParaRPr lang="zh-CN" altLang="en-US" sz="2000" b="1" dirty="0">
                  <a:solidFill>
                    <a:srgbClr val="000000"/>
                  </a:solidFill>
                  <a:latin typeface="微软雅黑" panose="020B0503020204020204" charset="-122"/>
                  <a:ea typeface="微软雅黑" panose="020B0503020204020204" charset="-122"/>
                </a:endParaRPr>
              </a:p>
            </p:txBody>
          </p:sp>
          <p:sp>
            <p:nvSpPr>
              <p:cNvPr id="32787" name="Text Box 28"/>
              <p:cNvSpPr txBox="true"/>
              <p:nvPr/>
            </p:nvSpPr>
            <p:spPr>
              <a:xfrm>
                <a:off x="6457774" y="173406"/>
                <a:ext cx="996791" cy="767637"/>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担保和其他还款保障</a:t>
                </a:r>
                <a:endParaRPr lang="zh-CN" altLang="en-US" sz="2000" b="1" dirty="0">
                  <a:solidFill>
                    <a:srgbClr val="000000"/>
                  </a:solidFill>
                  <a:latin typeface="微软雅黑" panose="020B0503020204020204" charset="-122"/>
                  <a:ea typeface="微软雅黑" panose="020B0503020204020204" charset="-122"/>
                </a:endParaRPr>
              </a:p>
            </p:txBody>
          </p:sp>
        </p:grpSp>
        <p:sp>
          <p:nvSpPr>
            <p:cNvPr id="32788" name="TextBox 22"/>
            <p:cNvSpPr txBox="true"/>
            <p:nvPr/>
          </p:nvSpPr>
          <p:spPr>
            <a:xfrm>
              <a:off x="-737" y="5016"/>
              <a:ext cx="4257" cy="5184"/>
            </a:xfrm>
            <a:prstGeom prst="rect">
              <a:avLst/>
            </a:prstGeom>
            <a:noFill/>
            <a:ln w="9525">
              <a:noFill/>
            </a:ln>
          </p:spPr>
          <p:txBody>
            <a:bodyPr anchor="t" anchorCtr="false">
              <a:spAutoFit/>
            </a:bodyPr>
            <a:p>
              <a:pPr lvl="1" indent="0" algn="just" rtl="0" eaLnBrk="1" fontAlgn="base" hangingPunct="1">
                <a:lnSpc>
                  <a:spcPts val="1900"/>
                </a:lnSpc>
                <a:spcBef>
                  <a:spcPct val="0"/>
                </a:spcBef>
                <a:spcAft>
                  <a:spcPct val="0"/>
                </a:spcAft>
                <a:buClrTx/>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rPr>
                <a:t>行业发展阶段、宏观经济景气周期、产业政策等与评级对象未来经营的稳定性、资产质量、盈利能力和现金流量充足性都有密切关系。产业组织和集中化程度也是重要方面。</a:t>
              </a:r>
              <a:r>
                <a:rPr lang="zh-CN" altLang="en-US" dirty="0">
                  <a:solidFill>
                    <a:srgbClr val="FF0000"/>
                  </a:solidFill>
                  <a:latin typeface="微软雅黑" panose="020B0503020204020204" charset="-122"/>
                  <a:ea typeface="微软雅黑" panose="020B0503020204020204" charset="-122"/>
                </a:rPr>
                <a:t>垄断程度较高的行业比自由竞争的行业盈利更有保障、风险较低。</a:t>
              </a:r>
              <a:endParaRPr lang="zh-CN" altLang="en-US"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zh-CN" altLang="en-US" dirty="0">
                <a:solidFill>
                  <a:srgbClr val="000000"/>
                </a:solidFill>
                <a:latin typeface="微软雅黑" panose="020B0503020204020204" charset="-122"/>
                <a:ea typeface="微软雅黑" panose="020B0503020204020204" charset="-122"/>
              </a:endParaRPr>
            </a:p>
          </p:txBody>
        </p:sp>
        <p:sp>
          <p:nvSpPr>
            <p:cNvPr id="32789" name="TextBox 23"/>
            <p:cNvSpPr txBox="true"/>
            <p:nvPr/>
          </p:nvSpPr>
          <p:spPr>
            <a:xfrm>
              <a:off x="3521" y="5016"/>
              <a:ext cx="3765" cy="5681"/>
            </a:xfrm>
            <a:prstGeom prst="rect">
              <a:avLst/>
            </a:prstGeom>
            <a:noFill/>
            <a:ln w="9525">
              <a:noFill/>
            </a:ln>
          </p:spPr>
          <p:txBody>
            <a:bodyPr anchor="t" anchorCtr="false">
              <a:spAutoFit/>
            </a:bodyPr>
            <a:p>
              <a:pPr marL="0" lvl="1" indent="0" algn="l" rtl="0" eaLnBrk="1" fontAlgn="base" hangingPunct="1">
                <a:lnSpc>
                  <a:spcPts val="2100"/>
                </a:lnSpc>
                <a:spcBef>
                  <a:spcPct val="0"/>
                </a:spcBef>
                <a:spcAft>
                  <a:spcPct val="0"/>
                </a:spcAft>
                <a:buClrTx/>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rPr>
                <a:t>发债企业的经营历史、经营范围、主导产品和提供产品的多样化程度决定其</a:t>
              </a:r>
              <a:r>
                <a:rPr lang="zh-CN" altLang="en-US" dirty="0">
                  <a:solidFill>
                    <a:srgbClr val="FF0000"/>
                  </a:solidFill>
                  <a:latin typeface="微软雅黑" panose="020B0503020204020204" charset="-122"/>
                  <a:ea typeface="微软雅黑" panose="020B0503020204020204" charset="-122"/>
                </a:rPr>
                <a:t>市场定位和发展潜力。竞争地位有</a:t>
              </a:r>
              <a:r>
                <a:rPr lang="zh-CN" altLang="en-US" dirty="0">
                  <a:solidFill>
                    <a:srgbClr val="000000"/>
                  </a:solidFill>
                  <a:latin typeface="微软雅黑" panose="020B0503020204020204" charset="-122"/>
                  <a:ea typeface="微软雅黑" panose="020B0503020204020204" charset="-122"/>
                </a:rPr>
                <a:t>多项指标衡量：经营规模、市场占有率、研发能力、成本结构及单位成本高低、设备、技术水平和外部支持等。</a:t>
              </a:r>
              <a:endParaRPr lang="zh-CN" altLang="en-US"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None/>
              </a:pPr>
              <a:endParaRPr lang="en-US" altLang="zh-CN"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en-US" altLang="zh-CN" dirty="0">
                <a:solidFill>
                  <a:srgbClr val="000000"/>
                </a:solidFill>
                <a:latin typeface="微软雅黑" panose="020B0503020204020204" charset="-122"/>
                <a:ea typeface="微软雅黑" panose="020B0503020204020204" charset="-122"/>
              </a:endParaRPr>
            </a:p>
          </p:txBody>
        </p:sp>
        <p:sp>
          <p:nvSpPr>
            <p:cNvPr id="32790" name="TextBox 24"/>
            <p:cNvSpPr txBox="true"/>
            <p:nvPr/>
          </p:nvSpPr>
          <p:spPr>
            <a:xfrm>
              <a:off x="7287" y="5016"/>
              <a:ext cx="3400" cy="2761"/>
            </a:xfrm>
            <a:prstGeom prst="rect">
              <a:avLst/>
            </a:prstGeom>
            <a:noFill/>
            <a:ln w="9525">
              <a:noFill/>
            </a:ln>
          </p:spPr>
          <p:txBody>
            <a:bodyPr anchor="t" anchorCtr="false">
              <a:spAutoFit/>
            </a:bodyPr>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发债企业管理层素质的高低及管理层的稳定性</a:t>
              </a:r>
              <a:endParaRPr lang="en-US" altLang="zh-CN"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企业发展战略和经营理念</a:t>
              </a:r>
              <a:endParaRPr lang="en-US" altLang="zh-CN"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企业的治理结构</a:t>
              </a:r>
              <a:endParaRPr lang="zh-CN" altLang="en-US" dirty="0">
                <a:solidFill>
                  <a:srgbClr val="000000"/>
                </a:solidFill>
                <a:latin typeface="微软雅黑" panose="020B0503020204020204" charset="-122"/>
                <a:ea typeface="微软雅黑" panose="020B0503020204020204" charset="-122"/>
              </a:endParaRPr>
            </a:p>
          </p:txBody>
        </p:sp>
        <p:sp>
          <p:nvSpPr>
            <p:cNvPr id="32791" name="TextBox 25"/>
            <p:cNvSpPr txBox="true"/>
            <p:nvPr/>
          </p:nvSpPr>
          <p:spPr>
            <a:xfrm>
              <a:off x="10874" y="5016"/>
              <a:ext cx="3535" cy="3633"/>
            </a:xfrm>
            <a:prstGeom prst="rect">
              <a:avLst/>
            </a:prstGeom>
            <a:noFill/>
            <a:ln w="9525">
              <a:noFill/>
            </a:ln>
          </p:spPr>
          <p:txBody>
            <a:bodyPr anchor="t" anchorCtr="false">
              <a:spAutoFit/>
            </a:bodyPr>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实力较强的企业为评级对象提供担保，可以提高受评对象的信用等级。</a:t>
              </a:r>
              <a:endParaRPr lang="en-US" altLang="zh-CN"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信用评级要对担</a:t>
              </a:r>
              <a:r>
                <a:rPr lang="zh-CN" altLang="en-US" dirty="0">
                  <a:solidFill>
                    <a:srgbClr val="FF0000"/>
                  </a:solidFill>
                  <a:latin typeface="微软雅黑" panose="020B0503020204020204" charset="-122"/>
                  <a:ea typeface="微软雅黑" panose="020B0503020204020204" charset="-122"/>
                </a:rPr>
                <a:t>保实现的可能性和担保实力</a:t>
              </a:r>
              <a:r>
                <a:rPr lang="zh-CN" altLang="en-US" dirty="0">
                  <a:solidFill>
                    <a:srgbClr val="000000"/>
                  </a:solidFill>
                  <a:latin typeface="微软雅黑" panose="020B0503020204020204" charset="-122"/>
                  <a:ea typeface="微软雅黑" panose="020B0503020204020204" charset="-122"/>
                </a:rPr>
                <a:t>做出评估。</a:t>
              </a:r>
              <a:endParaRPr lang="zh-CN" altLang="en-US"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endParaRPr lang="zh-CN" altLang="en-US"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2411730" y="915536"/>
            <a:ext cx="7369175" cy="5452266"/>
            <a:chOff x="255" y="1995"/>
            <a:chExt cx="11605" cy="8035"/>
          </a:xfrm>
        </p:grpSpPr>
        <p:grpSp>
          <p:nvGrpSpPr>
            <p:cNvPr id="2" name="AutoShape 2"/>
            <p:cNvGrpSpPr/>
            <p:nvPr/>
          </p:nvGrpSpPr>
          <p:grpSpPr>
            <a:xfrm>
              <a:off x="255" y="2960"/>
              <a:ext cx="11605" cy="7055"/>
              <a:chOff x="0" y="0"/>
              <a:chExt cx="7370064" cy="4480560"/>
            </a:xfrm>
          </p:grpSpPr>
          <p:pic>
            <p:nvPicPr>
              <p:cNvPr id="3" name="AutoShape 2"/>
              <p:cNvPicPr/>
              <p:nvPr/>
            </p:nvPicPr>
            <p:blipFill>
              <a:blip r:embed="rId4"/>
              <a:stretch>
                <a:fillRect/>
              </a:stretch>
            </p:blipFill>
            <p:spPr>
              <a:xfrm>
                <a:off x="0" y="0"/>
                <a:ext cx="7370064" cy="4480560"/>
              </a:xfrm>
              <a:prstGeom prst="rect">
                <a:avLst/>
              </a:prstGeom>
              <a:noFill/>
              <a:ln w="9525">
                <a:noFill/>
              </a:ln>
            </p:spPr>
          </p:pic>
          <p:sp>
            <p:nvSpPr>
              <p:cNvPr id="4" name="Text Box 8"/>
              <p:cNvSpPr txBox="true"/>
              <p:nvPr/>
            </p:nvSpPr>
            <p:spPr>
              <a:xfrm rot="5400000">
                <a:off x="94933" y="514562"/>
                <a:ext cx="3898123" cy="3355745"/>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36873" name="Text Box 3"/>
            <p:cNvSpPr txBox="true"/>
            <p:nvPr/>
          </p:nvSpPr>
          <p:spPr>
            <a:xfrm>
              <a:off x="519" y="5813"/>
              <a:ext cx="5932" cy="4217"/>
            </a:xfrm>
            <a:prstGeom prst="rect">
              <a:avLst/>
            </a:prstGeom>
            <a:noFill/>
            <a:ln w="9525">
              <a:noFill/>
            </a:ln>
          </p:spPr>
          <p:txBody>
            <a:bodyPr wrap="square" anchor="t" anchorCtr="false">
              <a:spAutoFit/>
            </a:bodyPr>
            <a:p>
              <a:pPr eaLnBrk="0" hangingPunct="0">
                <a:lnSpc>
                  <a:spcPct val="15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信用等级的设置及各等级所对应的风险大小和范围。</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各评级机构一般采用</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AAA-D</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的评级符号体系。</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BBB</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级以上为投资级，其他信用级别为投机级。</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5" name="Picture 8" descr="LB_circle001"/>
            <p:cNvPicPr>
              <a:picLocks noChangeAspect="true"/>
            </p:cNvPicPr>
            <p:nvPr/>
          </p:nvPicPr>
          <p:blipFill>
            <a:blip r:embed="rId5"/>
            <a:stretch>
              <a:fillRect/>
            </a:stretch>
          </p:blipFill>
          <p:spPr>
            <a:xfrm>
              <a:off x="1420" y="3193"/>
              <a:ext cx="3635" cy="2220"/>
            </a:xfrm>
            <a:prstGeom prst="rect">
              <a:avLst/>
            </a:prstGeom>
            <a:noFill/>
            <a:ln w="9525">
              <a:noFill/>
            </a:ln>
          </p:spPr>
        </p:pic>
        <p:sp>
          <p:nvSpPr>
            <p:cNvPr id="6" name="Text Box 10"/>
            <p:cNvSpPr txBox="true"/>
            <p:nvPr/>
          </p:nvSpPr>
          <p:spPr>
            <a:xfrm>
              <a:off x="1923" y="3965"/>
              <a:ext cx="2820" cy="896"/>
            </a:xfrm>
            <a:prstGeom prst="rect">
              <a:avLst/>
            </a:prstGeom>
            <a:noFill/>
            <a:ln w="9525">
              <a:noFill/>
            </a:ln>
          </p:spPr>
          <p:txBody>
            <a:bodyPr anchor="t" anchorCtr="false">
              <a:spAutoFit/>
            </a:bodyPr>
            <a:p>
              <a:pPr algn="ctr" eaLnBrk="0" hangingPunct="0">
                <a:lnSpc>
                  <a:spcPct val="70000"/>
                </a:lnSpc>
                <a:spcBef>
                  <a:spcPct val="50000"/>
                </a:spcBef>
                <a:buClrTx/>
                <a:buFont typeface="Arial" panose="020B0604020202020204" pitchFamily="34" charset="0"/>
              </a:pPr>
              <a:r>
                <a:rPr lang="zh-CN" altLang="en-US" sz="4800" b="1" dirty="0">
                  <a:solidFill>
                    <a:srgbClr val="D13F11"/>
                  </a:solidFill>
                  <a:latin typeface="微软雅黑" panose="020B0503020204020204" charset="-122"/>
                  <a:ea typeface="微软雅黑" panose="020B0503020204020204" charset="-122"/>
                </a:rPr>
                <a:t>A</a:t>
              </a:r>
              <a:r>
                <a:rPr lang="zh-CN" altLang="en-US" sz="1400" b="1" dirty="0">
                  <a:solidFill>
                    <a:srgbClr val="D13F11"/>
                  </a:solidFill>
                  <a:latin typeface="微软雅黑" panose="020B0503020204020204" charset="-122"/>
                  <a:ea typeface="微软雅黑" panose="020B0503020204020204" charset="-122"/>
                </a:rPr>
                <a:t> </a:t>
              </a:r>
              <a:endParaRPr lang="zh-CN" altLang="en-US" sz="1400" b="1" dirty="0">
                <a:solidFill>
                  <a:srgbClr val="D13F11"/>
                </a:solidFill>
                <a:latin typeface="微软雅黑" panose="020B0503020204020204" charset="-122"/>
                <a:ea typeface="微软雅黑" panose="020B0503020204020204" charset="-122"/>
              </a:endParaRPr>
            </a:p>
          </p:txBody>
        </p:sp>
        <p:pic>
          <p:nvPicPr>
            <p:cNvPr id="7" name="Picture 14" descr="O_chevron001"/>
            <p:cNvPicPr>
              <a:picLocks noChangeAspect="true"/>
            </p:cNvPicPr>
            <p:nvPr/>
          </p:nvPicPr>
          <p:blipFill>
            <a:blip r:embed="rId6"/>
            <a:stretch>
              <a:fillRect/>
            </a:stretch>
          </p:blipFill>
          <p:spPr>
            <a:xfrm>
              <a:off x="2600" y="5370"/>
              <a:ext cx="1275" cy="688"/>
            </a:xfrm>
            <a:prstGeom prst="rect">
              <a:avLst/>
            </a:prstGeom>
            <a:noFill/>
            <a:ln w="9525">
              <a:noFill/>
            </a:ln>
          </p:spPr>
        </p:pic>
        <p:sp>
          <p:nvSpPr>
            <p:cNvPr id="8" name="矩形 18"/>
            <p:cNvSpPr/>
            <p:nvPr/>
          </p:nvSpPr>
          <p:spPr>
            <a:xfrm>
              <a:off x="4513" y="1995"/>
              <a:ext cx="5088" cy="678"/>
            </a:xfrm>
            <a:prstGeom prst="rect">
              <a:avLst/>
            </a:prstGeom>
            <a:noFill/>
            <a:ln w="9525">
              <a:noFill/>
            </a:ln>
          </p:spPr>
          <p:txBody>
            <a:bodyPr wrap="square" anchor="t" anchorCtr="false">
              <a:spAutoFit/>
            </a:bodyPr>
            <a:p>
              <a:pP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信用评级标准两个方面</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5844" name="Rectangle 2"/>
          <p:cNvSpPr/>
          <p:nvPr/>
        </p:nvSpPr>
        <p:spPr>
          <a:xfrm>
            <a:off x="4861560" y="1521460"/>
            <a:ext cx="2468880" cy="368300"/>
          </a:xfrm>
          <a:prstGeom prst="rect">
            <a:avLst/>
          </a:prstGeom>
          <a:noFill/>
          <a:ln w="9525">
            <a:noFill/>
          </a:ln>
        </p:spPr>
        <p:txBody>
          <a:bodyPr wrap="none" anchor="ctr"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信用评级与评级符号表</a:t>
            </a:r>
            <a:endParaRPr lang="zh-CN" altLang="en-US" sz="4000" b="1" dirty="0">
              <a:latin typeface="微软雅黑" panose="020B0503020204020204" charset="-122"/>
              <a:ea typeface="微软雅黑" panose="020B0503020204020204" charset="-122"/>
              <a:cs typeface="微软雅黑" panose="020B0503020204020204" charset="-122"/>
            </a:endParaRPr>
          </a:p>
        </p:txBody>
      </p:sp>
      <p:graphicFrame>
        <p:nvGraphicFramePr>
          <p:cNvPr id="34822" name="Group 6"/>
          <p:cNvGraphicFramePr>
            <a:graphicFrameLocks noGrp="true"/>
          </p:cNvGraphicFramePr>
          <p:nvPr/>
        </p:nvGraphicFramePr>
        <p:xfrm>
          <a:off x="2932430" y="2268220"/>
          <a:ext cx="6551613" cy="3967201"/>
        </p:xfrm>
        <a:graphic>
          <a:graphicData uri="http://schemas.openxmlformats.org/drawingml/2006/table">
            <a:tbl>
              <a:tblPr/>
              <a:tblGrid>
                <a:gridCol w="2312988"/>
                <a:gridCol w="2311400"/>
                <a:gridCol w="1927225"/>
              </a:tblGrid>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Times New Roman" panose="02020603050405020304" charset="0"/>
                        </a:rPr>
                        <a:t>AAA</a:t>
                      </a:r>
                      <a:endParaRPr kumimoji="0" lang="en-US" altLang="zh-CN"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Times New Roman" panose="02020603050405020304" charset="0"/>
                        </a:rPr>
                        <a:t>最佳级</a:t>
                      </a:r>
                      <a:endPar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微软雅黑" panose="020B0503020204020204" charset="-122"/>
                        </a:rPr>
                        <a:t>贷款</a:t>
                      </a:r>
                      <a:r>
                        <a:rPr kumimoji="0" lang="en-US" altLang="zh-CN"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微软雅黑" panose="020B0503020204020204" charset="-122"/>
                        </a:rPr>
                        <a:t>/</a:t>
                      </a:r>
                      <a:r>
                        <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微软雅黑" panose="020B0503020204020204" charset="-122"/>
                        </a:rPr>
                        <a:t>投资状况</a:t>
                      </a:r>
                      <a:endPar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微软雅黑" panose="020B0503020204020204" charset="-122"/>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AA</a:t>
                      </a:r>
                      <a:endParaRPr kumimoji="0" lang="en-US" altLang="zh-CN"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很好级</a:t>
                      </a:r>
                      <a:endPar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可投资等级</a:t>
                      </a:r>
                      <a:endPar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A</a:t>
                      </a:r>
                      <a:endParaRPr kumimoji="0" lang="en-US" altLang="zh-CN"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较好级</a:t>
                      </a:r>
                      <a:endPar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23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微软雅黑" panose="020B0503020204020204" charset="-122"/>
                          <a:ea typeface="微软雅黑" panose="020B0503020204020204" charset="-122"/>
                          <a:cs typeface="Times New Roman" panose="02020603050405020304" charset="0"/>
                        </a:rPr>
                        <a:t>BBB</a:t>
                      </a:r>
                      <a:endParaRPr kumimoji="0" lang="en-US" altLang="zh-CN" sz="2000" b="1" i="0" u="none" strike="noStrike" cap="none" normalizeH="0" baseline="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一般级</a:t>
                      </a:r>
                      <a:endPar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BB</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rPr>
                        <a:t>观察级</a:t>
                      </a:r>
                      <a:endParaRPr kumimoji="0" lang="zh-CN" altLang="en-US"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不可投资等级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B</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预警级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CCC</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不良级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CC</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危险级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23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C</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损失级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D</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rPr>
                        <a:t>严重</a:t>
                      </a:r>
                      <a:endParaRPr kumimoji="0" lang="zh-CN" altLang="en-US"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7" name="组合 16"/>
          <p:cNvGrpSpPr/>
          <p:nvPr/>
        </p:nvGrpSpPr>
        <p:grpSpPr>
          <a:xfrm>
            <a:off x="1225550" y="1162685"/>
            <a:ext cx="12406313" cy="5459095"/>
            <a:chOff x="250" y="1723"/>
            <a:chExt cx="19538" cy="8597"/>
          </a:xfrm>
        </p:grpSpPr>
        <p:grpSp>
          <p:nvGrpSpPr>
            <p:cNvPr id="3" name="AutoShape 2"/>
            <p:cNvGrpSpPr/>
            <p:nvPr/>
          </p:nvGrpSpPr>
          <p:grpSpPr>
            <a:xfrm>
              <a:off x="250" y="2775"/>
              <a:ext cx="11608" cy="7055"/>
              <a:chOff x="0" y="0"/>
              <a:chExt cx="7370064" cy="4480560"/>
            </a:xfrm>
          </p:grpSpPr>
          <p:pic>
            <p:nvPicPr>
              <p:cNvPr id="4" name="AutoShape 2"/>
              <p:cNvPicPr/>
              <p:nvPr/>
            </p:nvPicPr>
            <p:blipFill>
              <a:blip r:embed="rId4"/>
              <a:stretch>
                <a:fillRect/>
              </a:stretch>
            </p:blipFill>
            <p:spPr>
              <a:xfrm>
                <a:off x="0" y="0"/>
                <a:ext cx="7370064" cy="4480560"/>
              </a:xfrm>
              <a:prstGeom prst="rect">
                <a:avLst/>
              </a:prstGeom>
              <a:noFill/>
              <a:ln w="9525">
                <a:noFill/>
              </a:ln>
            </p:spPr>
          </p:pic>
          <p:sp>
            <p:nvSpPr>
              <p:cNvPr id="5" name="Text Box 8"/>
              <p:cNvSpPr txBox="true"/>
              <p:nvPr/>
            </p:nvSpPr>
            <p:spPr>
              <a:xfrm rot="5400000">
                <a:off x="-37414" y="527572"/>
                <a:ext cx="3990314" cy="3422280"/>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6" name="Text Box 3"/>
            <p:cNvSpPr txBox="true"/>
            <p:nvPr/>
          </p:nvSpPr>
          <p:spPr>
            <a:xfrm>
              <a:off x="308" y="5813"/>
              <a:ext cx="6050" cy="4507"/>
            </a:xfrm>
            <a:prstGeom prst="rect">
              <a:avLst/>
            </a:prstGeom>
            <a:noFill/>
            <a:ln w="9525">
              <a:noFill/>
            </a:ln>
          </p:spPr>
          <p:txBody>
            <a:bodyPr anchor="t" anchorCtr="false">
              <a:spAutoFit/>
            </a:bodyPr>
            <a:p>
              <a:pPr eaLnBrk="0" hangingPunct="0">
                <a:lnSpc>
                  <a:spcPct val="15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信用等级的设置及各等级所对应的风险大小和范围。</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各评级机构一般采用</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AAA-D</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的评级符号体系。</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BBB</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级以上为投资级，其他信用级别为投机级。</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36872" name="AutoShape 4"/>
            <p:cNvGrpSpPr/>
            <p:nvPr/>
          </p:nvGrpSpPr>
          <p:grpSpPr>
            <a:xfrm>
              <a:off x="7835" y="2775"/>
              <a:ext cx="11953" cy="7055"/>
              <a:chOff x="0" y="0"/>
              <a:chExt cx="7590552" cy="4480560"/>
            </a:xfrm>
          </p:grpSpPr>
          <p:pic>
            <p:nvPicPr>
              <p:cNvPr id="36873" name="AutoShape 4"/>
              <p:cNvPicPr/>
              <p:nvPr/>
            </p:nvPicPr>
            <p:blipFill>
              <a:blip r:embed="rId5"/>
              <a:stretch>
                <a:fillRect/>
              </a:stretch>
            </p:blipFill>
            <p:spPr>
              <a:xfrm>
                <a:off x="0" y="0"/>
                <a:ext cx="7590552" cy="4480560"/>
              </a:xfrm>
              <a:prstGeom prst="rect">
                <a:avLst/>
              </a:prstGeom>
              <a:noFill/>
              <a:ln w="9525">
                <a:noFill/>
              </a:ln>
            </p:spPr>
          </p:pic>
          <p:sp>
            <p:nvSpPr>
              <p:cNvPr id="36874" name="Text Box 12"/>
              <p:cNvSpPr txBox="true"/>
              <p:nvPr/>
            </p:nvSpPr>
            <p:spPr>
              <a:xfrm rot="5400000">
                <a:off x="-42824" y="528081"/>
                <a:ext cx="3990448" cy="3421266"/>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7" name="Text Box 5"/>
            <p:cNvSpPr txBox="true"/>
            <p:nvPr/>
          </p:nvSpPr>
          <p:spPr>
            <a:xfrm>
              <a:off x="7915" y="5870"/>
              <a:ext cx="6043" cy="3665"/>
            </a:xfrm>
            <a:prstGeom prst="rect">
              <a:avLst/>
            </a:prstGeom>
            <a:noFill/>
            <a:ln w="9525">
              <a:noFill/>
            </a:ln>
          </p:spPr>
          <p:txBody>
            <a:bodyPr anchor="t" anchorCtr="false">
              <a:spAutoFit/>
            </a:bodyPr>
            <a:p>
              <a:pPr eaLnBrk="0" hangingPunct="0">
                <a:lnSpc>
                  <a:spcPct val="15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信用评级机构根据被评对象的特点而选择的各项评级指标的参照标准。</a:t>
              </a:r>
              <a:endParaRPr lang="en-US" altLang="zh-CN" sz="2000" b="1" dirty="0">
                <a:solidFill>
                  <a:srgbClr val="000000"/>
                </a:solidFill>
                <a:latin typeface="微软雅黑" panose="020B0503020204020204" charset="-122"/>
                <a:ea typeface="微软雅黑" panose="020B0503020204020204" charset="-122"/>
              </a:endParaRPr>
            </a:p>
            <a:p>
              <a:pPr eaLnBrk="0" hangingPunct="0">
                <a:lnSpc>
                  <a:spcPct val="150000"/>
                </a:lnSpc>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这一标准是信用评级机构对积累资料统计分析的结果。</a:t>
              </a:r>
              <a:endParaRPr lang="zh-CN" altLang="en-US" sz="2000" dirty="0">
                <a:solidFill>
                  <a:srgbClr val="000000"/>
                </a:solidFill>
                <a:latin typeface="微软雅黑" panose="020B0503020204020204" charset="-122"/>
                <a:ea typeface="微软雅黑" panose="020B0503020204020204" charset="-122"/>
              </a:endParaRPr>
            </a:p>
          </p:txBody>
        </p:sp>
        <p:pic>
          <p:nvPicPr>
            <p:cNvPr id="8" name="Picture 8" descr="LB_circle001"/>
            <p:cNvPicPr>
              <a:picLocks noChangeAspect="true"/>
            </p:cNvPicPr>
            <p:nvPr/>
          </p:nvPicPr>
          <p:blipFill>
            <a:blip r:embed="rId6"/>
            <a:stretch>
              <a:fillRect/>
            </a:stretch>
          </p:blipFill>
          <p:spPr>
            <a:xfrm>
              <a:off x="1420" y="3193"/>
              <a:ext cx="3635" cy="2220"/>
            </a:xfrm>
            <a:prstGeom prst="rect">
              <a:avLst/>
            </a:prstGeom>
            <a:noFill/>
            <a:ln w="9525">
              <a:noFill/>
            </a:ln>
          </p:spPr>
        </p:pic>
        <p:pic>
          <p:nvPicPr>
            <p:cNvPr id="9" name="Picture 9" descr="YG_circle001"/>
            <p:cNvPicPr>
              <a:picLocks noChangeAspect="true"/>
            </p:cNvPicPr>
            <p:nvPr/>
          </p:nvPicPr>
          <p:blipFill>
            <a:blip r:embed="rId7"/>
            <a:stretch>
              <a:fillRect/>
            </a:stretch>
          </p:blipFill>
          <p:spPr>
            <a:xfrm>
              <a:off x="8988" y="3145"/>
              <a:ext cx="3687" cy="2253"/>
            </a:xfrm>
            <a:prstGeom prst="rect">
              <a:avLst/>
            </a:prstGeom>
            <a:noFill/>
            <a:ln w="9525">
              <a:noFill/>
            </a:ln>
          </p:spPr>
        </p:pic>
        <p:sp>
          <p:nvSpPr>
            <p:cNvPr id="10" name="Text Box 10"/>
            <p:cNvSpPr txBox="true"/>
            <p:nvPr/>
          </p:nvSpPr>
          <p:spPr>
            <a:xfrm>
              <a:off x="1923" y="3965"/>
              <a:ext cx="2820" cy="960"/>
            </a:xfrm>
            <a:prstGeom prst="rect">
              <a:avLst/>
            </a:prstGeom>
            <a:noFill/>
            <a:ln w="9525">
              <a:noFill/>
            </a:ln>
          </p:spPr>
          <p:txBody>
            <a:bodyPr anchor="t" anchorCtr="false">
              <a:spAutoFit/>
            </a:bodyPr>
            <a:p>
              <a:pPr algn="ctr" eaLnBrk="0" hangingPunct="0">
                <a:lnSpc>
                  <a:spcPct val="70000"/>
                </a:lnSpc>
                <a:spcBef>
                  <a:spcPct val="50000"/>
                </a:spcBef>
                <a:buClrTx/>
                <a:buFont typeface="Arial" panose="020B0604020202020204" pitchFamily="34" charset="0"/>
              </a:pPr>
              <a:r>
                <a:rPr lang="zh-CN" altLang="en-US" sz="4800" b="1" dirty="0">
                  <a:solidFill>
                    <a:srgbClr val="D13F11"/>
                  </a:solidFill>
                  <a:latin typeface="微软雅黑" panose="020B0503020204020204" charset="-122"/>
                  <a:ea typeface="微软雅黑" panose="020B0503020204020204" charset="-122"/>
                </a:rPr>
                <a:t>A</a:t>
              </a:r>
              <a:r>
                <a:rPr lang="zh-CN" altLang="en-US" sz="1400" b="1" dirty="0">
                  <a:solidFill>
                    <a:srgbClr val="D13F11"/>
                  </a:solidFill>
                  <a:latin typeface="微软雅黑" panose="020B0503020204020204" charset="-122"/>
                  <a:ea typeface="微软雅黑" panose="020B0503020204020204" charset="-122"/>
                </a:rPr>
                <a:t> </a:t>
              </a:r>
              <a:endParaRPr lang="zh-CN" altLang="en-US" sz="1400" b="1" dirty="0">
                <a:solidFill>
                  <a:srgbClr val="D13F11"/>
                </a:solidFill>
                <a:latin typeface="微软雅黑" panose="020B0503020204020204" charset="-122"/>
                <a:ea typeface="微软雅黑" panose="020B0503020204020204" charset="-122"/>
              </a:endParaRPr>
            </a:p>
          </p:txBody>
        </p:sp>
        <p:sp>
          <p:nvSpPr>
            <p:cNvPr id="11" name="Text Box 12"/>
            <p:cNvSpPr txBox="true"/>
            <p:nvPr/>
          </p:nvSpPr>
          <p:spPr>
            <a:xfrm>
              <a:off x="9418" y="3720"/>
              <a:ext cx="2830" cy="1368"/>
            </a:xfrm>
            <a:prstGeom prst="rect">
              <a:avLst/>
            </a:prstGeom>
            <a:noFill/>
            <a:ln w="9525">
              <a:noFill/>
            </a:ln>
          </p:spPr>
          <p:txBody>
            <a:bodyPr anchor="t" anchorCtr="false">
              <a:spAutoFit/>
            </a:bodyPr>
            <a:p>
              <a:pPr algn="ctr" eaLnBrk="0" hangingPunct="0">
                <a:lnSpc>
                  <a:spcPct val="70000"/>
                </a:lnSpc>
                <a:spcBef>
                  <a:spcPct val="50000"/>
                </a:spcBef>
                <a:buClrTx/>
                <a:buFont typeface="Arial" panose="020B0604020202020204" pitchFamily="34" charset="0"/>
              </a:pPr>
              <a:r>
                <a:rPr lang="zh-CN" altLang="en-US" sz="4800" b="1" dirty="0">
                  <a:solidFill>
                    <a:srgbClr val="D13F11"/>
                  </a:solidFill>
                  <a:latin typeface="微软雅黑" panose="020B0503020204020204" charset="-122"/>
                  <a:ea typeface="微软雅黑" panose="020B0503020204020204" charset="-122"/>
                </a:rPr>
                <a:t>B </a:t>
              </a:r>
              <a:endParaRPr lang="zh-CN" altLang="en-US" sz="4800" b="1" dirty="0">
                <a:solidFill>
                  <a:srgbClr val="D13F11"/>
                </a:solidFill>
                <a:latin typeface="微软雅黑" panose="020B0503020204020204" charset="-122"/>
                <a:ea typeface="微软雅黑" panose="020B0503020204020204" charset="-122"/>
              </a:endParaRPr>
            </a:p>
            <a:p>
              <a:pPr algn="ctr" eaLnBrk="0" hangingPunct="0">
                <a:lnSpc>
                  <a:spcPct val="70000"/>
                </a:lnSpc>
                <a:spcBef>
                  <a:spcPct val="50000"/>
                </a:spcBef>
                <a:buClrTx/>
                <a:buFont typeface="Arial" panose="020B0604020202020204" pitchFamily="34" charset="0"/>
              </a:pPr>
              <a:endParaRPr lang="zh-CN" altLang="en-US" sz="4800" b="1" dirty="0">
                <a:solidFill>
                  <a:srgbClr val="D13F11"/>
                </a:solidFill>
                <a:latin typeface="微软雅黑" panose="020B0503020204020204" charset="-122"/>
                <a:ea typeface="微软雅黑" panose="020B0503020204020204" charset="-122"/>
              </a:endParaRPr>
            </a:p>
          </p:txBody>
        </p:sp>
        <p:pic>
          <p:nvPicPr>
            <p:cNvPr id="13" name="Picture 13" descr="O_chevron001"/>
            <p:cNvPicPr>
              <a:picLocks noChangeAspect="true"/>
            </p:cNvPicPr>
            <p:nvPr/>
          </p:nvPicPr>
          <p:blipFill>
            <a:blip r:embed="rId8"/>
            <a:stretch>
              <a:fillRect/>
            </a:stretch>
          </p:blipFill>
          <p:spPr>
            <a:xfrm>
              <a:off x="10295" y="5363"/>
              <a:ext cx="1280" cy="687"/>
            </a:xfrm>
            <a:prstGeom prst="rect">
              <a:avLst/>
            </a:prstGeom>
            <a:noFill/>
            <a:ln w="9525">
              <a:noFill/>
            </a:ln>
          </p:spPr>
        </p:pic>
        <p:pic>
          <p:nvPicPr>
            <p:cNvPr id="15" name="Picture 14" descr="O_chevron001"/>
            <p:cNvPicPr>
              <a:picLocks noChangeAspect="true"/>
            </p:cNvPicPr>
            <p:nvPr/>
          </p:nvPicPr>
          <p:blipFill>
            <a:blip r:embed="rId8"/>
            <a:stretch>
              <a:fillRect/>
            </a:stretch>
          </p:blipFill>
          <p:spPr>
            <a:xfrm>
              <a:off x="2600" y="5370"/>
              <a:ext cx="1275" cy="688"/>
            </a:xfrm>
            <a:prstGeom prst="rect">
              <a:avLst/>
            </a:prstGeom>
            <a:noFill/>
            <a:ln w="9525">
              <a:noFill/>
            </a:ln>
          </p:spPr>
        </p:pic>
        <p:sp>
          <p:nvSpPr>
            <p:cNvPr id="16" name="矩形 18"/>
            <p:cNvSpPr/>
            <p:nvPr/>
          </p:nvSpPr>
          <p:spPr>
            <a:xfrm>
              <a:off x="5776" y="1723"/>
              <a:ext cx="4288" cy="628"/>
            </a:xfrm>
            <a:prstGeom prst="rect">
              <a:avLst/>
            </a:prstGeom>
            <a:noFill/>
            <a:ln w="9525">
              <a:noFill/>
            </a:ln>
          </p:spPr>
          <p:txBody>
            <a:bodyPr wrap="none" anchor="t" anchorCtr="false">
              <a:spAutoFit/>
            </a:bodyPr>
            <a:p>
              <a:pPr algn="ct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信用评级标准两个方面</a:t>
              </a:r>
              <a:endParaRPr lang="zh-CN" altLang="en-US" sz="20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891790" y="1343025"/>
            <a:ext cx="6410325" cy="4797425"/>
            <a:chOff x="1938" y="2428"/>
            <a:chExt cx="9115" cy="7207"/>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四、信用评级程序</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三、信用评级制度</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二、信用评级发展历程</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一、信用评级概述</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五、信用评级原则</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2695" y="7935"/>
              <a:ext cx="605" cy="605"/>
            </a:xfrm>
            <a:prstGeom prst="rect">
              <a:avLst/>
            </a:prstGeom>
            <a:noFill/>
            <a:ln w="9525">
              <a:noFill/>
            </a:ln>
          </p:spPr>
        </p:pic>
        <p:sp>
          <p:nvSpPr>
            <p:cNvPr id="9235" name="AutoShape 6"/>
            <p:cNvSpPr/>
            <p:nvPr/>
          </p:nvSpPr>
          <p:spPr>
            <a:xfrm>
              <a:off x="3398" y="783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六、信用评级方法</a:t>
              </a:r>
              <a:endParaRPr lang="zh-CN" altLang="en-US" sz="2400" b="1" dirty="0">
                <a:latin typeface="微软雅黑" panose="020B0503020204020204" charset="-122"/>
                <a:ea typeface="微软雅黑" panose="020B0503020204020204" charset="-122"/>
              </a:endParaRPr>
            </a:p>
          </p:txBody>
        </p:sp>
        <p:grpSp>
          <p:nvGrpSpPr>
            <p:cNvPr id="9236" name="Group 9"/>
            <p:cNvGrpSpPr/>
            <p:nvPr/>
          </p:nvGrpSpPr>
          <p:grpSpPr>
            <a:xfrm>
              <a:off x="1938" y="8878"/>
              <a:ext cx="600" cy="600"/>
              <a:chOff x="0" y="0"/>
              <a:chExt cx="1615" cy="1615"/>
            </a:xfrm>
          </p:grpSpPr>
          <p:sp>
            <p:nvSpPr>
              <p:cNvPr id="923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3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6"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8"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7" name="AutoShape 6"/>
            <p:cNvSpPr/>
            <p:nvPr/>
          </p:nvSpPr>
          <p:spPr>
            <a:xfrm>
              <a:off x="2853" y="883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七、信用评级机构</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05435" y="133985"/>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07540" y="1231900"/>
            <a:ext cx="8376920" cy="5165408"/>
            <a:chOff x="963" y="2218"/>
            <a:chExt cx="13192" cy="8135"/>
          </a:xfrm>
        </p:grpSpPr>
        <p:sp>
          <p:nvSpPr>
            <p:cNvPr id="37894" name="AutoShape 48"/>
            <p:cNvSpPr/>
            <p:nvPr/>
          </p:nvSpPr>
          <p:spPr>
            <a:xfrm>
              <a:off x="1155" y="3045"/>
              <a:ext cx="12660" cy="7003"/>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3200" dirty="0">
                <a:latin typeface="微软雅黑" panose="020B0503020204020204" charset="-122"/>
                <a:ea typeface="微软雅黑" panose="020B0503020204020204" charset="-122"/>
              </a:endParaRPr>
            </a:p>
          </p:txBody>
        </p:sp>
        <p:sp>
          <p:nvSpPr>
            <p:cNvPr id="37895" name="Rectangle 51"/>
            <p:cNvSpPr/>
            <p:nvPr/>
          </p:nvSpPr>
          <p:spPr>
            <a:xfrm>
              <a:off x="1378" y="3640"/>
              <a:ext cx="12777" cy="6713"/>
            </a:xfrm>
            <a:prstGeom prst="rect">
              <a:avLst/>
            </a:prstGeom>
            <a:noFill/>
            <a:ln w="9525">
              <a:noFill/>
            </a:ln>
          </p:spPr>
          <p:txBody>
            <a:bodyPr lIns="10800" tIns="10800" rIns="18000" bIns="10800" anchor="t" anchorCtr="false"/>
            <a:p>
              <a:pPr marL="342900" indent="-342900">
                <a:lnSpc>
                  <a:spcPct val="150000"/>
                </a:lnSpc>
                <a:buClrTx/>
                <a:buFont typeface="Wingdings" panose="05000000000000000000" pitchFamily="2" charset="2"/>
                <a:buChar char="n"/>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企业信用管理</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美国邓白氏集团</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(Dun &amp; Bradstreet)</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None/>
              </a:pP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buClrTx/>
                <a:buFont typeface="Wingdings" panose="05000000000000000000" pitchFamily="2" charset="2"/>
                <a:buChar char="n"/>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资信评级</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穆迪投资者服务公司（</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Moodys Investor’s Service</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标准普尔公司（</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Standard &amp; Poor’s Corporation</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惠誉国际信用评级有限公司（</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Fitch IBCA</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7896" name="文本框 1"/>
            <p:cNvSpPr txBox="true"/>
            <p:nvPr/>
          </p:nvSpPr>
          <p:spPr>
            <a:xfrm>
              <a:off x="963" y="2218"/>
              <a:ext cx="7825" cy="628"/>
            </a:xfrm>
            <a:prstGeom prst="rect">
              <a:avLst/>
            </a:prstGeom>
            <a:noFill/>
            <a:ln w="9525">
              <a:noFill/>
            </a:ln>
          </p:spPr>
          <p:txBody>
            <a:bodyPr anchor="t" anchorCtr="false">
              <a:spAutoFit/>
            </a:bodyPr>
            <a:p>
              <a:pPr eaLnBrk="0" hangingPunct="0">
                <a:buClrTx/>
                <a:buFontTx/>
              </a:pPr>
              <a:r>
                <a:rPr lang="zh-CN" altLang="en-US" sz="2000" b="1" dirty="0">
                  <a:latin typeface="微软雅黑" panose="020B0503020204020204" charset="-122"/>
                  <a:ea typeface="微软雅黑" panose="020B0503020204020204" charset="-122"/>
                </a:rPr>
                <a:t>（一）著名企业信用管理机构简历</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8913" name="Rectangle 2"/>
          <p:cNvSpPr/>
          <p:nvPr/>
        </p:nvSpPr>
        <p:spPr>
          <a:xfrm>
            <a:off x="4351973" y="796925"/>
            <a:ext cx="3205480" cy="306705"/>
          </a:xfrm>
          <a:prstGeom prst="rect">
            <a:avLst/>
          </a:prstGeom>
          <a:noFill/>
          <a:ln w="9525">
            <a:noFill/>
          </a:ln>
        </p:spPr>
        <p:txBody>
          <a:bodyPr wrap="none" anchor="ctr" anchorCtr="false">
            <a:spAutoFit/>
          </a:bodyPr>
          <a:p>
            <a:pPr algn="ctr">
              <a:buClrTx/>
              <a:buFont typeface="Arial" panose="020B0604020202020204" pitchFamily="34" charset="0"/>
            </a:pPr>
            <a:r>
              <a:rPr lang="zh-CN" altLang="en-US" sz="1400" b="1" dirty="0">
                <a:latin typeface="微软雅黑" panose="020B0503020204020204" charset="-122"/>
                <a:ea typeface="微软雅黑" panose="020B0503020204020204" charset="-122"/>
                <a:cs typeface="微软雅黑" panose="020B0503020204020204" charset="-122"/>
              </a:rPr>
              <a:t>全球范围内比较有影响的信用评级机构</a:t>
            </a:r>
            <a:endParaRPr lang="zh-CN" altLang="en-US" sz="1400" b="1" dirty="0">
              <a:latin typeface="微软雅黑" panose="020B0503020204020204" charset="-122"/>
              <a:ea typeface="微软雅黑" panose="020B0503020204020204" charset="-122"/>
              <a:cs typeface="微软雅黑" panose="020B0503020204020204" charset="-122"/>
            </a:endParaRPr>
          </a:p>
        </p:txBody>
      </p:sp>
      <p:graphicFrame>
        <p:nvGraphicFramePr>
          <p:cNvPr id="36867" name="Group 3"/>
          <p:cNvGraphicFramePr>
            <a:graphicFrameLocks noGrp="true"/>
          </p:cNvGraphicFramePr>
          <p:nvPr/>
        </p:nvGraphicFramePr>
        <p:xfrm>
          <a:off x="2401570" y="1179195"/>
          <a:ext cx="7391082" cy="5490210"/>
        </p:xfrm>
        <a:graphic>
          <a:graphicData uri="http://schemas.openxmlformats.org/drawingml/2006/table">
            <a:tbl>
              <a:tblPr/>
              <a:tblGrid>
                <a:gridCol w="2801937"/>
                <a:gridCol w="941070"/>
                <a:gridCol w="1010920"/>
                <a:gridCol w="1332865"/>
                <a:gridCol w="1304290"/>
              </a:tblGrid>
              <a:tr h="33210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机构名称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成立年份</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市场定位</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长期评级代号</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短期评级代号</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加拿大债券评级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1972</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A-1—A-4</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弗吉尼亚债券评级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1976</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AAA—C</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R-1—U</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36">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印度信用评级公司</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1988</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P-1—P-5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000000"/>
                          </a:solidFill>
                          <a:effectLst/>
                          <a:latin typeface="微软雅黑" panose="020B0503020204020204" charset="-122"/>
                          <a:ea typeface="微软雅黑" panose="020B0503020204020204" charset="-122"/>
                        </a:rPr>
                        <a:t>日本债券研究所</a:t>
                      </a:r>
                      <a:endParaRPr kumimoji="0" lang="zh-CN" altLang="en-US" sz="14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1979</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日本信用评级社</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1985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J-1—J-5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日本投资者服务</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1985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A-1—D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韩国投资者服务</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1985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A1—D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36">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国际银行信用分析（</a:t>
                      </a: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UK</a:t>
                      </a: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1979</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银行</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A—E</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邓白氏公司 </a:t>
                      </a: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(USA)</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1841</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美国穆迪投资者服务</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1909</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Aaa—C</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P-1—P-3</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美国标准普尔</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1922</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A-1—D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惠誉（</a:t>
                      </a: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Fitch</a:t>
                      </a: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）公司</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中国大公国际 </a:t>
                      </a:r>
                      <a:endParaRPr kumimoji="0" lang="zh-CN" altLang="en-US" sz="1400" b="0"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FF0000"/>
                          </a:solidFill>
                          <a:effectLst/>
                          <a:latin typeface="微软雅黑" panose="020B0503020204020204" charset="-122"/>
                          <a:ea typeface="微软雅黑" panose="020B0503020204020204" charset="-122"/>
                        </a:rPr>
                        <a:t>1994</a:t>
                      </a:r>
                      <a:endParaRPr kumimoji="0" lang="zh-CN" altLang="en-US" sz="1400" b="0" i="0" u="none" strike="noStrike" cap="none" normalizeH="0" baseline="0">
                        <a:ln>
                          <a:noFill/>
                        </a:ln>
                        <a:solidFill>
                          <a:srgbClr val="FF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FF000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FF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FF0000"/>
                          </a:solidFill>
                          <a:effectLst/>
                          <a:latin typeface="微软雅黑" panose="020B0503020204020204" charset="-122"/>
                          <a:ea typeface="微软雅黑" panose="020B0503020204020204" charset="-122"/>
                        </a:rPr>
                        <a:t>AAA—</a:t>
                      </a:r>
                      <a:r>
                        <a:rPr kumimoji="0" lang="zh-CN" altLang="en-US" sz="1400" b="0" i="0" u="none" strike="noStrike" cap="none" normalizeH="0" baseline="0">
                          <a:ln>
                            <a:noFill/>
                          </a:ln>
                          <a:solidFill>
                            <a:srgbClr val="FF0000"/>
                          </a:solidFill>
                          <a:effectLst/>
                          <a:latin typeface="微软雅黑" panose="020B0503020204020204" charset="-122"/>
                          <a:ea typeface="微软雅黑" panose="020B0503020204020204" charset="-122"/>
                        </a:rPr>
                        <a:t>D</a:t>
                      </a:r>
                      <a:endParaRPr kumimoji="0" lang="zh-CN" altLang="en-US" sz="1400" b="0" i="0" u="none" strike="noStrike" cap="none" normalizeH="0" baseline="0">
                        <a:ln>
                          <a:noFill/>
                        </a:ln>
                        <a:solidFill>
                          <a:srgbClr val="FF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rgbClr val="FF0000"/>
                          </a:solidFill>
                          <a:effectLst/>
                          <a:latin typeface="微软雅黑" panose="020B0503020204020204" charset="-122"/>
                          <a:ea typeface="微软雅黑" panose="020B0503020204020204" charset="-122"/>
                        </a:rPr>
                        <a:t>A-1—D</a:t>
                      </a:r>
                      <a:endParaRPr kumimoji="0" lang="en-US" altLang="zh-CN" sz="1400" b="0" i="0" u="none" strike="noStrike" cap="none" normalizeH="0" baseline="0" dirty="0">
                        <a:ln>
                          <a:noFill/>
                        </a:ln>
                        <a:solidFill>
                          <a:srgbClr val="FF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9006" name="AutoShape 95"/>
          <p:cNvSpPr/>
          <p:nvPr/>
        </p:nvSpPr>
        <p:spPr>
          <a:xfrm>
            <a:off x="1547813" y="6092825"/>
            <a:ext cx="431800" cy="576263"/>
          </a:xfrm>
          <a:prstGeom prst="foldedCorner">
            <a:avLst>
              <a:gd name="adj" fmla="val 12500"/>
            </a:avLst>
          </a:prstGeom>
          <a:noFill/>
          <a:ln w="9525">
            <a:noFill/>
          </a:ln>
        </p:spPr>
        <p:txBody>
          <a:bodyPr anchor="ctr" anchorCtr="false"/>
          <a:p>
            <a:pPr>
              <a:buClrTx/>
              <a:buFont typeface="Arial" panose="020B0604020202020204" pitchFamily="34" charset="0"/>
            </a:pPr>
            <a:endParaRPr lang="zh-CN" altLang="en-US"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5" name="组合 34"/>
          <p:cNvGrpSpPr/>
          <p:nvPr/>
        </p:nvGrpSpPr>
        <p:grpSpPr>
          <a:xfrm>
            <a:off x="1508125" y="1182370"/>
            <a:ext cx="9175750" cy="5445125"/>
            <a:chOff x="-50" y="2225"/>
            <a:chExt cx="14450" cy="8575"/>
          </a:xfrm>
        </p:grpSpPr>
        <p:sp>
          <p:nvSpPr>
            <p:cNvPr id="2" name="日期占位符 1"/>
            <p:cNvSpPr txBox="true">
              <a:spLocks noGrp="true" noChangeArrowheads="true"/>
            </p:cNvSpPr>
            <p:nvPr/>
          </p:nvSpPr>
          <p:spPr bwMode="auto">
            <a:xfrm>
              <a:off x="720" y="10175"/>
              <a:ext cx="3360" cy="505"/>
            </a:xfrm>
            <a:prstGeom prst="rect">
              <a:avLst/>
            </a:prstGeom>
            <a:noFill/>
            <a:ln>
              <a:noFill/>
            </a:ln>
          </p:spPr>
          <p:txBody>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A83CA63-E207-4A91-AF05-98E8DD751B80}" type="datetime1">
                <a:rPr kumimoji="0" lang="zh-CN" alt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3" name="页脚占位符 2"/>
            <p:cNvSpPr txBox="true">
              <a:spLocks noGrp="true" noChangeArrowheads="true"/>
            </p:cNvSpPr>
            <p:nvPr/>
          </p:nvSpPr>
          <p:spPr bwMode="auto">
            <a:xfrm>
              <a:off x="9840" y="10295"/>
              <a:ext cx="4560" cy="505"/>
            </a:xfrm>
            <a:prstGeom prst="rect">
              <a:avLst/>
            </a:prstGeom>
            <a:noFill/>
            <a:ln>
              <a:noFill/>
            </a:ln>
          </p:spPr>
          <p:txBody>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北京科技大学经管学院</a:t>
              </a:r>
              <a:endParaRPr kumimoji="0" lang="zh-CN" alt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grpSp>
          <p:nvGrpSpPr>
            <p:cNvPr id="5" name="组合 5"/>
            <p:cNvGrpSpPr/>
            <p:nvPr/>
          </p:nvGrpSpPr>
          <p:grpSpPr>
            <a:xfrm>
              <a:off x="1078" y="2225"/>
              <a:ext cx="13185" cy="8400"/>
              <a:chOff x="0" y="0"/>
              <a:chExt cx="8371892" cy="3736489"/>
            </a:xfrm>
          </p:grpSpPr>
          <p:sp>
            <p:nvSpPr>
              <p:cNvPr id="6" name="AutoShape 3"/>
              <p:cNvSpPr/>
              <p:nvPr/>
            </p:nvSpPr>
            <p:spPr>
              <a:xfrm rot="-5400000">
                <a:off x="644066" y="202072"/>
                <a:ext cx="2719388" cy="4007518"/>
              </a:xfrm>
              <a:prstGeom prst="homePlate">
                <a:avLst>
                  <a:gd name="adj" fmla="val 11379"/>
                </a:avLst>
              </a:prstGeom>
              <a:noFill/>
              <a:ln w="6350" cap="flat" cmpd="sng">
                <a:solidFill>
                  <a:schemeClr val="tx1"/>
                </a:solidFill>
                <a:prstDash val="solid"/>
                <a:miter/>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Rectangle 4"/>
              <p:cNvSpPr/>
              <p:nvPr/>
            </p:nvSpPr>
            <p:spPr>
              <a:xfrm>
                <a:off x="0" y="1147761"/>
                <a:ext cx="4007519" cy="2504193"/>
              </a:xfrm>
              <a:prstGeom prst="rect">
                <a:avLst/>
              </a:prstGeom>
              <a:solidFill>
                <a:srgbClr val="BDD8F1"/>
              </a:solidFill>
              <a:ln w="9525">
                <a:noFill/>
              </a:ln>
              <a:effectLst>
                <a:outerShdw dist="35921" dir="2699999" algn="ctr" rotWithShape="0">
                  <a:schemeClr val="hlink"/>
                </a:outerShdw>
              </a:effectLst>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Oval 5"/>
              <p:cNvSpPr/>
              <p:nvPr/>
            </p:nvSpPr>
            <p:spPr>
              <a:xfrm>
                <a:off x="2486692" y="777875"/>
                <a:ext cx="130175" cy="136525"/>
              </a:xfrm>
              <a:prstGeom prst="ellipse">
                <a:avLst/>
              </a:prstGeom>
              <a:solidFill>
                <a:schemeClr val="tx1"/>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 name="Line 6"/>
              <p:cNvSpPr/>
              <p:nvPr/>
            </p:nvSpPr>
            <p:spPr>
              <a:xfrm flipV="true">
                <a:off x="2550192" y="133350"/>
                <a:ext cx="0" cy="708025"/>
              </a:xfrm>
              <a:prstGeom prst="line">
                <a:avLst/>
              </a:prstGeom>
              <a:ln w="19050" cap="flat" cmpd="sng">
                <a:solidFill>
                  <a:schemeClr val="tx1"/>
                </a:solidFill>
                <a:prstDash val="solid"/>
                <a:round/>
                <a:headEnd type="none" w="med" len="med"/>
                <a:tailEnd type="none" w="med" len="med"/>
              </a:ln>
            </p:spPr>
          </p:sp>
          <p:grpSp>
            <p:nvGrpSpPr>
              <p:cNvPr id="10" name="Group 7"/>
              <p:cNvGrpSpPr/>
              <p:nvPr/>
            </p:nvGrpSpPr>
            <p:grpSpPr>
              <a:xfrm>
                <a:off x="2562892" y="12700"/>
                <a:ext cx="230188" cy="244475"/>
                <a:chOff x="0" y="0"/>
                <a:chExt cx="180" cy="180"/>
              </a:xfrm>
            </p:grpSpPr>
            <p:sp>
              <p:nvSpPr>
                <p:cNvPr id="11" name="Oval 8"/>
                <p:cNvSpPr/>
                <p:nvPr/>
              </p:nvSpPr>
              <p:spPr>
                <a:xfrm>
                  <a:off x="0" y="0"/>
                  <a:ext cx="180" cy="180"/>
                </a:xfrm>
                <a:prstGeom prst="ellipse">
                  <a:avLst/>
                </a:prstGeom>
                <a:solidFill>
                  <a:schemeClr val="hlink"/>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 name="Oval 9"/>
                <p:cNvSpPr/>
                <p:nvPr/>
              </p:nvSpPr>
              <p:spPr>
                <a:xfrm>
                  <a:off x="47" y="47"/>
                  <a:ext cx="86" cy="86"/>
                </a:xfrm>
                <a:prstGeom prst="ellipse">
                  <a:avLst/>
                </a:prstGeom>
                <a:solidFill>
                  <a:schemeClr val="bg1"/>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5" name="Arc 10"/>
              <p:cNvSpPr/>
              <p:nvPr/>
            </p:nvSpPr>
            <p:spPr>
              <a:xfrm rot="5400000" flipH="true" flipV="true">
                <a:off x="2542253" y="7937"/>
                <a:ext cx="141287" cy="125413"/>
              </a:xfrm>
              <a:custGeom>
                <a:avLst/>
                <a:gdLst/>
                <a:ahLst/>
                <a:cxnLst/>
                <a:pathLst/>
              </a:custGeom>
              <a:noFill/>
              <a:ln w="19050"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 name="AutoShape 11"/>
              <p:cNvSpPr/>
              <p:nvPr/>
            </p:nvSpPr>
            <p:spPr>
              <a:xfrm rot="-5400000">
                <a:off x="5040899" y="375343"/>
                <a:ext cx="2674642" cy="3987344"/>
              </a:xfrm>
              <a:prstGeom prst="homePlate">
                <a:avLst>
                  <a:gd name="adj" fmla="val 11379"/>
                </a:avLst>
              </a:prstGeom>
              <a:noFill/>
              <a:ln w="6350" cap="flat" cmpd="sng">
                <a:solidFill>
                  <a:schemeClr val="tx1"/>
                </a:solidFill>
                <a:prstDash val="solid"/>
                <a:miter/>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7" name="Rectangle 12"/>
              <p:cNvSpPr/>
              <p:nvPr/>
            </p:nvSpPr>
            <p:spPr>
              <a:xfrm>
                <a:off x="4404239" y="1307322"/>
                <a:ext cx="3967652" cy="2429167"/>
              </a:xfrm>
              <a:prstGeom prst="rect">
                <a:avLst/>
              </a:prstGeom>
              <a:solidFill>
                <a:srgbClr val="EDF1D7"/>
              </a:solidFill>
              <a:ln w="9525">
                <a:noFill/>
              </a:ln>
              <a:effectLst>
                <a:outerShdw dist="35921" dir="2699999" algn="ctr" rotWithShape="0">
                  <a:schemeClr val="hlink"/>
                </a:outerShdw>
              </a:effectLst>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3" name="Oval 13"/>
              <p:cNvSpPr/>
              <p:nvPr/>
            </p:nvSpPr>
            <p:spPr>
              <a:xfrm>
                <a:off x="6186246" y="895169"/>
                <a:ext cx="130175" cy="136525"/>
              </a:xfrm>
              <a:prstGeom prst="ellipse">
                <a:avLst/>
              </a:prstGeom>
              <a:solidFill>
                <a:schemeClr val="tx1"/>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 name="Line 14"/>
              <p:cNvSpPr/>
              <p:nvPr/>
            </p:nvSpPr>
            <p:spPr>
              <a:xfrm flipH="true" flipV="true">
                <a:off x="6228430" y="136525"/>
                <a:ext cx="45808" cy="758644"/>
              </a:xfrm>
              <a:prstGeom prst="line">
                <a:avLst/>
              </a:prstGeom>
              <a:ln w="19050" cap="flat" cmpd="sng">
                <a:solidFill>
                  <a:schemeClr val="tx1"/>
                </a:solidFill>
                <a:prstDash val="solid"/>
                <a:round/>
                <a:headEnd type="none" w="med" len="med"/>
                <a:tailEnd type="none" w="med" len="med"/>
              </a:ln>
            </p:spPr>
          </p:sp>
          <p:grpSp>
            <p:nvGrpSpPr>
              <p:cNvPr id="26" name="Group 15"/>
              <p:cNvGrpSpPr/>
              <p:nvPr/>
            </p:nvGrpSpPr>
            <p:grpSpPr>
              <a:xfrm flipH="true">
                <a:off x="5985542" y="12700"/>
                <a:ext cx="231775" cy="244475"/>
                <a:chOff x="0" y="0"/>
                <a:chExt cx="180" cy="180"/>
              </a:xfrm>
            </p:grpSpPr>
            <p:sp>
              <p:nvSpPr>
                <p:cNvPr id="27" name="Oval 16"/>
                <p:cNvSpPr/>
                <p:nvPr/>
              </p:nvSpPr>
              <p:spPr>
                <a:xfrm>
                  <a:off x="0" y="0"/>
                  <a:ext cx="180" cy="180"/>
                </a:xfrm>
                <a:prstGeom prst="ellipse">
                  <a:avLst/>
                </a:prstGeom>
                <a:solidFill>
                  <a:schemeClr val="hlink"/>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 name="Oval 17"/>
                <p:cNvSpPr/>
                <p:nvPr/>
              </p:nvSpPr>
              <p:spPr>
                <a:xfrm>
                  <a:off x="47" y="47"/>
                  <a:ext cx="86" cy="86"/>
                </a:xfrm>
                <a:prstGeom prst="ellipse">
                  <a:avLst/>
                </a:prstGeom>
                <a:solidFill>
                  <a:schemeClr val="bg1"/>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9" name="Arc 18"/>
              <p:cNvSpPr/>
              <p:nvPr/>
            </p:nvSpPr>
            <p:spPr>
              <a:xfrm rot="-5400000" flipV="true">
                <a:off x="6095078" y="7937"/>
                <a:ext cx="141287" cy="125413"/>
              </a:xfrm>
              <a:custGeom>
                <a:avLst/>
                <a:gdLst/>
                <a:ahLst/>
                <a:cxnLst/>
                <a:pathLst/>
              </a:custGeom>
              <a:noFill/>
              <a:ln w="19050"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30" name="Line 19"/>
              <p:cNvSpPr/>
              <p:nvPr/>
            </p:nvSpPr>
            <p:spPr>
              <a:xfrm flipH="true">
                <a:off x="2677986" y="12700"/>
                <a:ext cx="3436937" cy="0"/>
              </a:xfrm>
              <a:prstGeom prst="line">
                <a:avLst/>
              </a:prstGeom>
              <a:ln w="19050" cap="flat" cmpd="sng">
                <a:solidFill>
                  <a:schemeClr val="tx1"/>
                </a:solidFill>
                <a:prstDash val="solid"/>
                <a:round/>
                <a:headEnd type="none" w="med" len="med"/>
                <a:tailEnd type="none" w="med" len="med"/>
              </a:ln>
            </p:spPr>
          </p:sp>
        </p:grpSp>
        <p:sp>
          <p:nvSpPr>
            <p:cNvPr id="31" name="矩形 23"/>
            <p:cNvSpPr/>
            <p:nvPr/>
          </p:nvSpPr>
          <p:spPr>
            <a:xfrm>
              <a:off x="6173" y="2575"/>
              <a:ext cx="3132" cy="823"/>
            </a:xfrm>
            <a:prstGeom prst="rect">
              <a:avLst/>
            </a:prstGeom>
            <a:noFill/>
            <a:ln w="9525">
              <a:noFill/>
            </a:ln>
          </p:spPr>
          <p:txBody>
            <a:bodyPr wrap="none" anchor="t" anchorCtr="false">
              <a:spAutoFit/>
            </a:bodyPr>
            <a:p>
              <a:pPr>
                <a:buClrTx/>
                <a:buFont typeface="Arial" panose="020B0604020202020204" pitchFamily="34" charset="0"/>
              </a:pPr>
              <a:r>
                <a:rPr lang="zh-CN" altLang="en-US" sz="2800" b="1" dirty="0">
                  <a:solidFill>
                    <a:srgbClr val="0000FF"/>
                  </a:solidFill>
                  <a:latin typeface="微软雅黑" panose="020B0503020204020204" charset="-122"/>
                  <a:ea typeface="微软雅黑" panose="020B0503020204020204" charset="-122"/>
                  <a:hlinkClick r:id="rId4"/>
                </a:rPr>
                <a:t>邓白氏公司</a:t>
              </a:r>
              <a:endParaRPr lang="zh-CN" altLang="en-US" sz="2800" b="1" dirty="0">
                <a:solidFill>
                  <a:srgbClr val="0000FF"/>
                </a:solidFill>
                <a:latin typeface="微软雅黑" panose="020B0503020204020204" charset="-122"/>
                <a:ea typeface="微软雅黑" panose="020B0503020204020204" charset="-122"/>
                <a:hlinkClick r:id="rId4"/>
              </a:endParaRPr>
            </a:p>
          </p:txBody>
        </p:sp>
        <p:sp>
          <p:nvSpPr>
            <p:cNvPr id="32" name="TextBox 24"/>
            <p:cNvSpPr txBox="true"/>
            <p:nvPr/>
          </p:nvSpPr>
          <p:spPr>
            <a:xfrm>
              <a:off x="5013" y="3635"/>
              <a:ext cx="1475" cy="725"/>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起源</a:t>
              </a:r>
              <a:endParaRPr lang="zh-CN" altLang="en-US" b="1" dirty="0">
                <a:solidFill>
                  <a:srgbClr val="000000"/>
                </a:solidFill>
                <a:latin typeface="微软雅黑" panose="020B0503020204020204" charset="-122"/>
                <a:ea typeface="微软雅黑" panose="020B0503020204020204" charset="-122"/>
              </a:endParaRPr>
            </a:p>
          </p:txBody>
        </p:sp>
        <p:sp>
          <p:nvSpPr>
            <p:cNvPr id="33" name="矩形 25"/>
            <p:cNvSpPr/>
            <p:nvPr/>
          </p:nvSpPr>
          <p:spPr>
            <a:xfrm>
              <a:off x="11170" y="3908"/>
              <a:ext cx="1265" cy="727"/>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发展</a:t>
              </a:r>
              <a:endParaRPr lang="zh-CN" altLang="en-US" b="1" dirty="0">
                <a:solidFill>
                  <a:srgbClr val="000000"/>
                </a:solidFill>
                <a:latin typeface="微软雅黑" panose="020B0503020204020204" charset="-122"/>
                <a:ea typeface="微软雅黑" panose="020B0503020204020204" charset="-122"/>
              </a:endParaRPr>
            </a:p>
          </p:txBody>
        </p:sp>
        <p:sp>
          <p:nvSpPr>
            <p:cNvPr id="40970" name="矩形 26"/>
            <p:cNvSpPr/>
            <p:nvPr/>
          </p:nvSpPr>
          <p:spPr>
            <a:xfrm>
              <a:off x="-50" y="4738"/>
              <a:ext cx="7200" cy="5477"/>
            </a:xfrm>
            <a:prstGeom prst="rect">
              <a:avLst/>
            </a:prstGeom>
            <a:noFill/>
            <a:ln w="9525">
              <a:noFill/>
            </a:ln>
          </p:spPr>
          <p:txBody>
            <a:bodyPr anchor="t" anchorCtr="false">
              <a:spAutoFit/>
            </a:bodyPr>
            <a:p>
              <a:pPr marL="800100" lvl="1" indent="-342900" algn="l" rtl="0" eaLnBrk="1" fontAlgn="base" hangingPunct="1">
                <a:spcBef>
                  <a:spcPct val="0"/>
                </a:spcBef>
                <a:spcAft>
                  <a:spcPct val="0"/>
                </a:spcAft>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国际上最著名、历史最悠久的企业信用评估公司之一，成立于</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1841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年，总部设在新泽西州。</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1933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R.G.Dun &amp; Co</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和</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The Bradstreet Company</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最终合并成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Dun &amp; Bradstreet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800100" lvl="1" indent="-342900" algn="l" rtl="0" eaLnBrk="1" fontAlgn="base" hangingPunct="1">
                <a:spcBef>
                  <a:spcPct val="0"/>
                </a:spcBef>
                <a:spcAft>
                  <a:spcPct val="0"/>
                </a:spcAft>
                <a:buClrTx/>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1994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年，邓白氏公司进入中国，引入邓白氏中国信用风险指数和邓白氏中国风险指数行业标准。通过技术创新，成为信用评估市场的领先者</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4" name="矩形 27"/>
            <p:cNvSpPr/>
            <p:nvPr/>
          </p:nvSpPr>
          <p:spPr>
            <a:xfrm>
              <a:off x="7670" y="5080"/>
              <a:ext cx="6313" cy="5478"/>
            </a:xfrm>
            <a:prstGeom prst="rect">
              <a:avLst/>
            </a:prstGeom>
            <a:noFill/>
            <a:ln w="9525">
              <a:noFill/>
            </a:ln>
          </p:spPr>
          <p:txBody>
            <a:bodyPr anchor="t" anchorCtr="false">
              <a:spAutoFit/>
            </a:bodyPr>
            <a:p>
              <a:pPr marL="342900" lvl="1" indent="-342900" algn="l" rtl="0" eaLnBrk="1" fontAlgn="base" hangingPunct="1">
                <a:lnSpc>
                  <a:spcPts val="2200"/>
                </a:lnSpc>
                <a:spcBef>
                  <a:spcPct val="0"/>
                </a:spcBef>
                <a:spcAft>
                  <a:spcPct val="0"/>
                </a:spcAft>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收集全球</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214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个国家、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95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种语种或方言、</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181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种货币单位的商业信息，数据库覆盖超过</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亿企业信息。 </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200"/>
                </a:lnSpc>
                <a:spcBef>
                  <a:spcPct val="0"/>
                </a:spcBef>
                <a:spcAft>
                  <a:spcPct val="0"/>
                </a:spcAft>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通过</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DUNSRight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流程对原始数据进行收集、编辑及核实工作。</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DUNSRight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流程由全球数据收集、实体匹配、邓氏编码、企业关联、预测指数等</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大步骤有序构成。</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200"/>
                </a:lnSpc>
                <a:spcBef>
                  <a:spcPct val="0"/>
                </a:spcBef>
                <a:spcAft>
                  <a:spcPct val="0"/>
                </a:spcAft>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成为全球性征信公司。年营业额保持在</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亿美元以上。</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r>
              <a:rPr lang="en-US" altLang="zh-CN" sz="3200" dirty="0">
                <a:solidFill>
                  <a:schemeClr val="bg1"/>
                </a:solidFill>
                <a:latin typeface="微软雅黑" panose="020B0503020204020204" charset="-122"/>
                <a:ea typeface="微软雅黑" panose="020B0503020204020204" charset="-122"/>
                <a:sym typeface="+mn-ea"/>
              </a:rPr>
              <a:t>—邓白氏</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35150" y="1085850"/>
            <a:ext cx="8569325" cy="5308600"/>
            <a:chOff x="850" y="2440"/>
            <a:chExt cx="13495" cy="8360"/>
          </a:xfrm>
        </p:grpSpPr>
        <p:grpSp>
          <p:nvGrpSpPr>
            <p:cNvPr id="40964" name="组合 4"/>
            <p:cNvGrpSpPr/>
            <p:nvPr/>
          </p:nvGrpSpPr>
          <p:grpSpPr>
            <a:xfrm>
              <a:off x="850" y="2445"/>
              <a:ext cx="13495" cy="8355"/>
              <a:chOff x="0" y="0"/>
              <a:chExt cx="4013528" cy="2907773"/>
            </a:xfrm>
          </p:grpSpPr>
          <p:grpSp>
            <p:nvGrpSpPr>
              <p:cNvPr id="40965" name="Group 3"/>
              <p:cNvGrpSpPr/>
              <p:nvPr/>
            </p:nvGrpSpPr>
            <p:grpSpPr>
              <a:xfrm>
                <a:off x="414666" y="2180698"/>
                <a:ext cx="3200400" cy="727075"/>
                <a:chOff x="0" y="0"/>
                <a:chExt cx="2305" cy="505"/>
              </a:xfrm>
            </p:grpSpPr>
            <p:sp>
              <p:nvSpPr>
                <p:cNvPr id="40966" name="Line 4"/>
                <p:cNvSpPr/>
                <p:nvPr/>
              </p:nvSpPr>
              <p:spPr>
                <a:xfrm flipV="true">
                  <a:off x="144" y="144"/>
                  <a:ext cx="1008" cy="144"/>
                </a:xfrm>
                <a:prstGeom prst="line">
                  <a:avLst/>
                </a:prstGeom>
                <a:ln w="6350" cap="flat" cmpd="sng">
                  <a:solidFill>
                    <a:srgbClr val="000000"/>
                  </a:solidFill>
                  <a:prstDash val="solid"/>
                  <a:round/>
                  <a:headEnd type="none" w="med" len="med"/>
                  <a:tailEnd type="none" w="med" len="med"/>
                </a:ln>
              </p:spPr>
            </p:sp>
            <p:sp>
              <p:nvSpPr>
                <p:cNvPr id="40967" name="Line 5"/>
                <p:cNvSpPr/>
                <p:nvPr/>
              </p:nvSpPr>
              <p:spPr>
                <a:xfrm flipH="true" flipV="true">
                  <a:off x="1152" y="144"/>
                  <a:ext cx="1008" cy="144"/>
                </a:xfrm>
                <a:prstGeom prst="line">
                  <a:avLst/>
                </a:prstGeom>
                <a:ln w="6350" cap="flat" cmpd="sng">
                  <a:solidFill>
                    <a:srgbClr val="000000"/>
                  </a:solidFill>
                  <a:prstDash val="solid"/>
                  <a:round/>
                  <a:headEnd type="none" w="med" len="med"/>
                  <a:tailEnd type="none" w="med" len="med"/>
                </a:ln>
              </p:spPr>
            </p:sp>
            <p:sp>
              <p:nvSpPr>
                <p:cNvPr id="40968" name="Rectangle 6"/>
                <p:cNvSpPr/>
                <p:nvPr/>
              </p:nvSpPr>
              <p:spPr>
                <a:xfrm>
                  <a:off x="1116" y="0"/>
                  <a:ext cx="72" cy="432"/>
                </a:xfrm>
                <a:prstGeom prst="rect">
                  <a:avLst/>
                </a:prstGeom>
                <a:solidFill>
                  <a:srgbClr val="1F4E39"/>
                </a:solidFill>
                <a:ln w="6350" cap="flat" cmpd="sng">
                  <a:solidFill>
                    <a:srgbClr val="000000"/>
                  </a:solidFill>
                  <a:prstDash val="solid"/>
                  <a:miter/>
                  <a:headEnd type="none" w="med" len="med"/>
                  <a:tailEnd type="none" w="med" len="med"/>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0969" name="Freeform 7"/>
                <p:cNvSpPr/>
                <p:nvPr/>
              </p:nvSpPr>
              <p:spPr>
                <a:xfrm>
                  <a:off x="0" y="72"/>
                  <a:ext cx="289" cy="433"/>
                </a:xfrm>
                <a:custGeom>
                  <a:avLst/>
                  <a:gdLst/>
                  <a:ahLst/>
                  <a:cxnLst>
                    <a:cxn ang="0">
                      <a:pos x="0" y="432"/>
                    </a:cxn>
                    <a:cxn ang="0">
                      <a:pos x="216" y="0"/>
                    </a:cxn>
                    <a:cxn ang="0">
                      <a:pos x="288" y="0"/>
                    </a:cxn>
                    <a:cxn ang="0">
                      <a:pos x="72" y="432"/>
                    </a:cxn>
                    <a:cxn ang="0">
                      <a:pos x="0" y="432"/>
                    </a:cxn>
                  </a:cxnLst>
                  <a:pathLst>
                    <a:path w="289" h="433">
                      <a:moveTo>
                        <a:pt x="0" y="432"/>
                      </a:moveTo>
                      <a:lnTo>
                        <a:pt x="216" y="0"/>
                      </a:lnTo>
                      <a:lnTo>
                        <a:pt x="288" y="0"/>
                      </a:lnTo>
                      <a:lnTo>
                        <a:pt x="72" y="432"/>
                      </a:lnTo>
                      <a:lnTo>
                        <a:pt x="0" y="432"/>
                      </a:lnTo>
                      <a:close/>
                    </a:path>
                  </a:pathLst>
                </a:custGeom>
                <a:solidFill>
                  <a:srgbClr val="1F4E39"/>
                </a:solidFill>
                <a:ln w="6350" cap="flat" cmpd="sng">
                  <a:solidFill>
                    <a:srgbClr val="000000"/>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0970" name="Freeform 8"/>
                <p:cNvSpPr/>
                <p:nvPr/>
              </p:nvSpPr>
              <p:spPr>
                <a:xfrm>
                  <a:off x="2016" y="72"/>
                  <a:ext cx="289" cy="433"/>
                </a:xfrm>
                <a:custGeom>
                  <a:avLst/>
                  <a:gdLst/>
                  <a:ahLst/>
                  <a:cxnLst>
                    <a:cxn ang="0">
                      <a:pos x="288" y="432"/>
                    </a:cxn>
                    <a:cxn ang="0">
                      <a:pos x="72" y="0"/>
                    </a:cxn>
                    <a:cxn ang="0">
                      <a:pos x="0" y="0"/>
                    </a:cxn>
                    <a:cxn ang="0">
                      <a:pos x="216" y="432"/>
                    </a:cxn>
                    <a:cxn ang="0">
                      <a:pos x="288" y="432"/>
                    </a:cxn>
                  </a:cxnLst>
                  <a:pathLst>
                    <a:path w="289" h="433">
                      <a:moveTo>
                        <a:pt x="288" y="432"/>
                      </a:moveTo>
                      <a:lnTo>
                        <a:pt x="72" y="0"/>
                      </a:lnTo>
                      <a:lnTo>
                        <a:pt x="0" y="0"/>
                      </a:lnTo>
                      <a:lnTo>
                        <a:pt x="216" y="432"/>
                      </a:lnTo>
                      <a:lnTo>
                        <a:pt x="288" y="432"/>
                      </a:lnTo>
                      <a:close/>
                    </a:path>
                  </a:pathLst>
                </a:custGeom>
                <a:solidFill>
                  <a:srgbClr val="122B6A"/>
                </a:solidFill>
                <a:ln w="6350" cap="flat" cmpd="sng">
                  <a:solidFill>
                    <a:srgbClr val="000000"/>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40971" name="Text Box 9"/>
              <p:cNvSpPr txBox="true"/>
              <p:nvPr/>
            </p:nvSpPr>
            <p:spPr>
              <a:xfrm>
                <a:off x="0" y="0"/>
                <a:ext cx="3997325" cy="2278063"/>
              </a:xfrm>
              <a:prstGeom prst="rect">
                <a:avLst/>
              </a:prstGeom>
              <a:solidFill>
                <a:srgbClr val="FFFFFF"/>
              </a:solidFill>
              <a:ln w="6350" cap="flat" cmpd="sng">
                <a:solidFill>
                  <a:srgbClr val="000000"/>
                </a:solidFill>
                <a:prstDash val="solid"/>
                <a:miter/>
                <a:headEnd type="none" w="med" len="med"/>
                <a:tailEnd type="none" w="med" len="med"/>
              </a:ln>
            </p:spPr>
            <p:txBody>
              <a:bodyPr lIns="209695" tIns="209695" rIns="209695" bIns="209695" anchor="t" anchorCtr="false"/>
              <a:p>
                <a:pPr defTabSz="838200">
                  <a:lnSpc>
                    <a:spcPts val="1100"/>
                  </a:lnSpc>
                  <a:buClrTx/>
                  <a:buFont typeface="Arial" panose="020B0604020202020204" pitchFamily="34" charset="0"/>
                </a:pPr>
                <a:endParaRPr lang="en-US" altLang="zh-CN" sz="1400" dirty="0">
                  <a:solidFill>
                    <a:srgbClr val="000000"/>
                  </a:solidFill>
                  <a:latin typeface="微软雅黑" panose="020B0503020204020204" charset="-122"/>
                  <a:ea typeface="微软雅黑" panose="020B0503020204020204" charset="-122"/>
                </a:endParaRPr>
              </a:p>
            </p:txBody>
          </p:sp>
          <p:sp>
            <p:nvSpPr>
              <p:cNvPr id="40972" name="Line 10"/>
              <p:cNvSpPr/>
              <p:nvPr/>
            </p:nvSpPr>
            <p:spPr>
              <a:xfrm>
                <a:off x="16203" y="2285473"/>
                <a:ext cx="3997325" cy="0"/>
              </a:xfrm>
              <a:prstGeom prst="line">
                <a:avLst/>
              </a:prstGeom>
              <a:ln w="38100" cap="flat" cmpd="sng">
                <a:solidFill>
                  <a:srgbClr val="000000"/>
                </a:solidFill>
                <a:prstDash val="solid"/>
                <a:round/>
                <a:headEnd type="none" w="med" len="med"/>
                <a:tailEnd type="none" w="med" len="med"/>
              </a:ln>
            </p:spPr>
          </p:sp>
        </p:grpSp>
        <p:sp>
          <p:nvSpPr>
            <p:cNvPr id="40973" name="Rectangle 51"/>
            <p:cNvSpPr/>
            <p:nvPr/>
          </p:nvSpPr>
          <p:spPr>
            <a:xfrm>
              <a:off x="1078" y="2440"/>
              <a:ext cx="12362" cy="6283"/>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1  信用评估业务</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邓白氏公司信用评估业务主要有两种模式：一种是企业之间进行交易时的信用评级，另一种是企业向银行贷款时的信用评级。信用报告包括以下几个方面的内容：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公司概览</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付款记录和分析</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财务状况分析</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经营表现分析</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营运状况</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936115" y="864870"/>
            <a:ext cx="8352790" cy="5716905"/>
            <a:chOff x="0" y="0"/>
            <a:chExt cx="4013528" cy="2907773"/>
          </a:xfrm>
        </p:grpSpPr>
        <p:grpSp>
          <p:nvGrpSpPr>
            <p:cNvPr id="6" name="Group 3"/>
            <p:cNvGrpSpPr/>
            <p:nvPr/>
          </p:nvGrpSpPr>
          <p:grpSpPr>
            <a:xfrm>
              <a:off x="414666" y="2180698"/>
              <a:ext cx="3200400" cy="727075"/>
              <a:chOff x="0" y="0"/>
              <a:chExt cx="2305" cy="505"/>
            </a:xfrm>
          </p:grpSpPr>
          <p:sp>
            <p:nvSpPr>
              <p:cNvPr id="7" name="Line 4"/>
              <p:cNvSpPr/>
              <p:nvPr/>
            </p:nvSpPr>
            <p:spPr>
              <a:xfrm flipV="true">
                <a:off x="144" y="144"/>
                <a:ext cx="1008" cy="144"/>
              </a:xfrm>
              <a:prstGeom prst="line">
                <a:avLst/>
              </a:prstGeom>
              <a:ln w="6350" cap="flat" cmpd="sng">
                <a:solidFill>
                  <a:srgbClr val="000000"/>
                </a:solidFill>
                <a:prstDash val="solid"/>
                <a:round/>
                <a:headEnd type="none" w="med" len="med"/>
                <a:tailEnd type="none" w="med" len="med"/>
              </a:ln>
            </p:spPr>
          </p:sp>
          <p:sp>
            <p:nvSpPr>
              <p:cNvPr id="8" name="Line 5"/>
              <p:cNvSpPr/>
              <p:nvPr/>
            </p:nvSpPr>
            <p:spPr>
              <a:xfrm flipH="true" flipV="true">
                <a:off x="1152" y="144"/>
                <a:ext cx="1008" cy="144"/>
              </a:xfrm>
              <a:prstGeom prst="line">
                <a:avLst/>
              </a:prstGeom>
              <a:ln w="6350" cap="flat" cmpd="sng">
                <a:solidFill>
                  <a:srgbClr val="000000"/>
                </a:solidFill>
                <a:prstDash val="solid"/>
                <a:round/>
                <a:headEnd type="none" w="med" len="med"/>
                <a:tailEnd type="none" w="med" len="med"/>
              </a:ln>
            </p:spPr>
          </p:sp>
          <p:sp>
            <p:nvSpPr>
              <p:cNvPr id="9" name="Rectangle 6"/>
              <p:cNvSpPr/>
              <p:nvPr/>
            </p:nvSpPr>
            <p:spPr>
              <a:xfrm>
                <a:off x="1116" y="0"/>
                <a:ext cx="72" cy="432"/>
              </a:xfrm>
              <a:prstGeom prst="rect">
                <a:avLst/>
              </a:prstGeom>
              <a:solidFill>
                <a:srgbClr val="BBBBBB"/>
              </a:solidFill>
              <a:ln w="6350" cap="flat" cmpd="sng">
                <a:solidFill>
                  <a:srgbClr val="000000"/>
                </a:solidFill>
                <a:prstDash val="solid"/>
                <a:miter/>
                <a:headEnd type="none" w="med" len="med"/>
                <a:tailEnd type="none" w="med" len="med"/>
              </a:ln>
            </p:spPr>
            <p:txBody>
              <a:bodyPr wrap="square" anchor="ctr" anchorCtr="false">
                <a:spAutoFit/>
              </a:bodyPr>
              <a:p>
                <a:pPr>
                  <a:buClrTx/>
                  <a:buFont typeface="Arial" panose="020B0604020202020204" pitchFamily="34" charset="0"/>
                </a:pPr>
                <a:endParaRPr lang="zh-CN" altLang="en-US" dirty="0">
                  <a:latin typeface="宋体" panose="02010600030101010101" pitchFamily="2" charset="-122"/>
                </a:endParaRPr>
              </a:p>
            </p:txBody>
          </p:sp>
          <p:sp>
            <p:nvSpPr>
              <p:cNvPr id="10" name="Freeform 7"/>
              <p:cNvSpPr/>
              <p:nvPr/>
            </p:nvSpPr>
            <p:spPr>
              <a:xfrm>
                <a:off x="0" y="72"/>
                <a:ext cx="289" cy="433"/>
              </a:xfrm>
              <a:custGeom>
                <a:avLst/>
                <a:gdLst/>
                <a:ahLst/>
                <a:cxnLst>
                  <a:cxn ang="0">
                    <a:pos x="0" y="432"/>
                  </a:cxn>
                  <a:cxn ang="0">
                    <a:pos x="216" y="0"/>
                  </a:cxn>
                  <a:cxn ang="0">
                    <a:pos x="288" y="0"/>
                  </a:cxn>
                  <a:cxn ang="0">
                    <a:pos x="72" y="432"/>
                  </a:cxn>
                  <a:cxn ang="0">
                    <a:pos x="0" y="432"/>
                  </a:cxn>
                </a:cxnLst>
                <a:pathLst>
                  <a:path w="289" h="433">
                    <a:moveTo>
                      <a:pt x="0" y="432"/>
                    </a:moveTo>
                    <a:lnTo>
                      <a:pt x="216" y="0"/>
                    </a:lnTo>
                    <a:lnTo>
                      <a:pt x="288" y="0"/>
                    </a:lnTo>
                    <a:lnTo>
                      <a:pt x="72" y="432"/>
                    </a:lnTo>
                    <a:lnTo>
                      <a:pt x="0" y="432"/>
                    </a:lnTo>
                    <a:close/>
                  </a:path>
                </a:pathLst>
              </a:custGeom>
              <a:solidFill>
                <a:srgbClr val="BBBBBB"/>
              </a:solidFill>
              <a:ln w="6350" cap="flat" cmpd="sng">
                <a:solidFill>
                  <a:srgbClr val="000000"/>
                </a:solidFill>
                <a:prstDash val="solid"/>
                <a:bevel/>
                <a:headEnd type="none" w="med" len="med"/>
                <a:tailEnd type="none" w="med" len="med"/>
              </a:ln>
            </p:spPr>
            <p:txBody>
              <a:bodyPr/>
              <a:p>
                <a:endParaRPr lang="zh-CN" altLang="en-US"/>
              </a:p>
            </p:txBody>
          </p:sp>
          <p:sp>
            <p:nvSpPr>
              <p:cNvPr id="11" name="Freeform 8"/>
              <p:cNvSpPr/>
              <p:nvPr/>
            </p:nvSpPr>
            <p:spPr>
              <a:xfrm>
                <a:off x="2016" y="72"/>
                <a:ext cx="289" cy="433"/>
              </a:xfrm>
              <a:custGeom>
                <a:avLst/>
                <a:gdLst/>
                <a:ahLst/>
                <a:cxnLst>
                  <a:cxn ang="0">
                    <a:pos x="288" y="432"/>
                  </a:cxn>
                  <a:cxn ang="0">
                    <a:pos x="72" y="0"/>
                  </a:cxn>
                  <a:cxn ang="0">
                    <a:pos x="0" y="0"/>
                  </a:cxn>
                  <a:cxn ang="0">
                    <a:pos x="216" y="432"/>
                  </a:cxn>
                  <a:cxn ang="0">
                    <a:pos x="288" y="432"/>
                  </a:cxn>
                </a:cxnLst>
                <a:pathLst>
                  <a:path w="289" h="433">
                    <a:moveTo>
                      <a:pt x="288" y="432"/>
                    </a:moveTo>
                    <a:lnTo>
                      <a:pt x="72" y="0"/>
                    </a:lnTo>
                    <a:lnTo>
                      <a:pt x="0" y="0"/>
                    </a:lnTo>
                    <a:lnTo>
                      <a:pt x="216" y="432"/>
                    </a:lnTo>
                    <a:lnTo>
                      <a:pt x="288" y="432"/>
                    </a:lnTo>
                    <a:close/>
                  </a:path>
                </a:pathLst>
              </a:custGeom>
              <a:solidFill>
                <a:srgbClr val="BBBBBB"/>
              </a:solidFill>
              <a:ln w="6350" cap="flat" cmpd="sng">
                <a:solidFill>
                  <a:srgbClr val="000000"/>
                </a:solidFill>
                <a:prstDash val="solid"/>
                <a:bevel/>
                <a:headEnd type="none" w="med" len="med"/>
                <a:tailEnd type="none" w="med" len="med"/>
              </a:ln>
            </p:spPr>
            <p:txBody>
              <a:bodyPr/>
              <a:p>
                <a:endParaRPr lang="zh-CN" altLang="en-US"/>
              </a:p>
            </p:txBody>
          </p:sp>
        </p:grpSp>
        <p:sp>
          <p:nvSpPr>
            <p:cNvPr id="13" name="Text Box 9"/>
            <p:cNvSpPr txBox="true"/>
            <p:nvPr/>
          </p:nvSpPr>
          <p:spPr>
            <a:xfrm>
              <a:off x="0" y="0"/>
              <a:ext cx="3997325" cy="2278063"/>
            </a:xfrm>
            <a:prstGeom prst="rect">
              <a:avLst/>
            </a:prstGeom>
            <a:solidFill>
              <a:srgbClr val="FFFFFF"/>
            </a:solidFill>
            <a:ln w="6350" cap="flat" cmpd="sng">
              <a:solidFill>
                <a:srgbClr val="000000"/>
              </a:solidFill>
              <a:prstDash val="solid"/>
              <a:miter/>
              <a:headEnd type="none" w="med" len="med"/>
              <a:tailEnd type="none" w="med" len="med"/>
            </a:ln>
          </p:spPr>
          <p:txBody>
            <a:bodyPr lIns="209695" tIns="209695" rIns="209695" bIns="209695" anchor="t" anchorCtr="false"/>
            <a:p>
              <a:pPr defTabSz="838200">
                <a:lnSpc>
                  <a:spcPts val="1100"/>
                </a:lnSpc>
                <a:buClrTx/>
                <a:buFont typeface="Arial" panose="020B0604020202020204" pitchFamily="34" charset="0"/>
              </a:pPr>
              <a:endParaRPr lang="en-US" altLang="zh-CN" sz="1400" dirty="0">
                <a:solidFill>
                  <a:srgbClr val="000000"/>
                </a:solidFill>
                <a:latin typeface="Arial" panose="020B0604020202020204" pitchFamily="34" charset="0"/>
                <a:ea typeface="SoloBFnt"/>
              </a:endParaRPr>
            </a:p>
          </p:txBody>
        </p:sp>
        <p:sp>
          <p:nvSpPr>
            <p:cNvPr id="15" name="Line 10"/>
            <p:cNvSpPr/>
            <p:nvPr/>
          </p:nvSpPr>
          <p:spPr>
            <a:xfrm>
              <a:off x="16203" y="2285473"/>
              <a:ext cx="3997325" cy="0"/>
            </a:xfrm>
            <a:prstGeom prst="line">
              <a:avLst/>
            </a:prstGeom>
            <a:ln w="38100" cap="flat" cmpd="sng">
              <a:solidFill>
                <a:srgbClr val="000000"/>
              </a:solidFill>
              <a:prstDash val="solid"/>
              <a:round/>
              <a:headEnd type="none" w="med" len="med"/>
              <a:tailEnd type="none" w="med" len="med"/>
            </a:ln>
          </p:spPr>
        </p:sp>
      </p:grpSp>
      <p:sp>
        <p:nvSpPr>
          <p:cNvPr id="16" name="文本框 15"/>
          <p:cNvSpPr txBox="true"/>
          <p:nvPr/>
        </p:nvSpPr>
        <p:spPr>
          <a:xfrm>
            <a:off x="2245360" y="1013460"/>
            <a:ext cx="7700010" cy="4431030"/>
          </a:xfrm>
          <a:prstGeom prst="rect">
            <a:avLst/>
          </a:prstGeom>
          <a:noFill/>
        </p:spPr>
        <p:txBody>
          <a:bodyPr wrap="square" rtlCol="0">
            <a:spAutoFit/>
          </a:bodyPr>
          <a:p>
            <a:pPr lvl="1" algn="l" fontAlgn="base">
              <a:buClrTx/>
              <a:buFont typeface="Arial" panose="020B0604020202020204" pitchFamily="34" charset="0"/>
            </a:pPr>
            <a:r>
              <a:rPr lang="en-US" altLang="zh-CN" sz="2200" b="1" dirty="0">
                <a:solidFill>
                  <a:srgbClr val="000000"/>
                </a:solidFill>
                <a:latin typeface="微软雅黑" panose="020B0503020204020204" charset="-122"/>
                <a:ea typeface="微软雅黑" panose="020B0503020204020204" charset="-122"/>
                <a:cs typeface="微软雅黑" panose="020B0503020204020204" charset="-122"/>
                <a:sym typeface="+mn-ea"/>
              </a:rPr>
              <a:t>2.</a:t>
            </a:r>
            <a:r>
              <a:rPr lang="zh-CN" altLang="en-US" sz="2200" b="1" dirty="0">
                <a:solidFill>
                  <a:srgbClr val="000000"/>
                </a:solidFill>
                <a:latin typeface="微软雅黑" panose="020B0503020204020204" charset="-122"/>
                <a:ea typeface="微软雅黑" panose="020B0503020204020204" charset="-122"/>
                <a:cs typeface="微软雅黑" panose="020B0503020204020204" charset="-122"/>
                <a:sym typeface="+mn-ea"/>
              </a:rPr>
              <a:t>信用产品</a:t>
            </a:r>
            <a:endParaRPr lang="zh-CN" altLang="en-US" sz="2200" b="1"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）商业资信报告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lvl="2" algn="l" fontAlgn="base">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主要包括：注册信息，历史记录，付款记录和付款指数，财务信息，公共信息，营运状况及企业家族关系，以及邓白氏评级风险指数和行业标准。 </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(2)</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信用管理咨询服务</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2" algn="l" fontAlgn="base">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为企业提供的旨在帮助企业建立和调整其信用管理体系的咨询服务，以支持企业更好地管理客户和应收账款，减少坏账，优化现金流量。 </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(3)</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风险评估管理系统</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(RAM)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lvl="2" algn="l" fontAlgn="base">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风险评估管理系统是一个集客户管理、信用评估及应收账款管理为一体的自动化信用管理工具。</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数据库管理咨询服务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邓白氏付款信息交流项目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4" name="组合 33"/>
          <p:cNvGrpSpPr/>
          <p:nvPr/>
        </p:nvGrpSpPr>
        <p:grpSpPr>
          <a:xfrm>
            <a:off x="1415415" y="1151890"/>
            <a:ext cx="9361170" cy="5038408"/>
            <a:chOff x="-342" y="2273"/>
            <a:chExt cx="14742" cy="7935"/>
          </a:xfrm>
        </p:grpSpPr>
        <p:grpSp>
          <p:nvGrpSpPr>
            <p:cNvPr id="2" name="Group 6"/>
            <p:cNvGrpSpPr/>
            <p:nvPr/>
          </p:nvGrpSpPr>
          <p:grpSpPr>
            <a:xfrm>
              <a:off x="418" y="6113"/>
              <a:ext cx="13645" cy="720"/>
              <a:chOff x="0" y="0"/>
              <a:chExt cx="8556211" cy="457921"/>
            </a:xfrm>
          </p:grpSpPr>
          <p:sp>
            <p:nvSpPr>
              <p:cNvPr id="3" name="Rectangle 445"/>
              <p:cNvSpPr/>
              <p:nvPr/>
            </p:nvSpPr>
            <p:spPr>
              <a:xfrm>
                <a:off x="1713161"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sp>
            <p:nvSpPr>
              <p:cNvPr id="4" name="Rectangle 446"/>
              <p:cNvSpPr/>
              <p:nvPr/>
            </p:nvSpPr>
            <p:spPr>
              <a:xfrm>
                <a:off x="3422483"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sp>
            <p:nvSpPr>
              <p:cNvPr id="7" name="Rectangle 447"/>
              <p:cNvSpPr/>
              <p:nvPr/>
            </p:nvSpPr>
            <p:spPr>
              <a:xfrm>
                <a:off x="5133724"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sp>
            <p:nvSpPr>
              <p:cNvPr id="8" name="Rectangle 448"/>
              <p:cNvSpPr/>
              <p:nvPr/>
            </p:nvSpPr>
            <p:spPr>
              <a:xfrm>
                <a:off x="6846885" y="0"/>
                <a:ext cx="1709322"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sp>
            <p:nvSpPr>
              <p:cNvPr id="9" name="Rectangle 445"/>
              <p:cNvSpPr/>
              <p:nvPr/>
            </p:nvSpPr>
            <p:spPr>
              <a:xfrm>
                <a:off x="0"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grpSp>
        <p:sp>
          <p:nvSpPr>
            <p:cNvPr id="10" name="Nedadgående pil 95"/>
            <p:cNvSpPr/>
            <p:nvPr/>
          </p:nvSpPr>
          <p:spPr>
            <a:xfrm>
              <a:off x="1635" y="5300"/>
              <a:ext cx="483" cy="848"/>
            </a:xfrm>
            <a:prstGeom prst="downArrow">
              <a:avLst>
                <a:gd name="adj1" fmla="val 50000"/>
                <a:gd name="adj2" fmla="val 50092"/>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11" name="Rektangel 163"/>
            <p:cNvSpPr/>
            <p:nvPr/>
          </p:nvSpPr>
          <p:spPr>
            <a:xfrm>
              <a:off x="313" y="2383"/>
              <a:ext cx="4197" cy="321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13" name="Nedadgående pil 229"/>
            <p:cNvSpPr/>
            <p:nvPr/>
          </p:nvSpPr>
          <p:spPr>
            <a:xfrm>
              <a:off x="6775" y="5300"/>
              <a:ext cx="483" cy="848"/>
            </a:xfrm>
            <a:prstGeom prst="downArrow">
              <a:avLst>
                <a:gd name="adj1" fmla="val 50000"/>
                <a:gd name="adj2" fmla="val 50092"/>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15" name="Rektangel 231"/>
            <p:cNvSpPr/>
            <p:nvPr/>
          </p:nvSpPr>
          <p:spPr>
            <a:xfrm>
              <a:off x="4810" y="2448"/>
              <a:ext cx="4440" cy="321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16" name="Nedadgående pil 296"/>
            <p:cNvSpPr/>
            <p:nvPr/>
          </p:nvSpPr>
          <p:spPr>
            <a:xfrm>
              <a:off x="12105" y="5283"/>
              <a:ext cx="480" cy="847"/>
            </a:xfrm>
            <a:prstGeom prst="downArrow">
              <a:avLst>
                <a:gd name="adj1" fmla="val 50000"/>
                <a:gd name="adj2" fmla="val 50034"/>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17" name="Rektangel 298"/>
            <p:cNvSpPr/>
            <p:nvPr/>
          </p:nvSpPr>
          <p:spPr>
            <a:xfrm>
              <a:off x="9510" y="2455"/>
              <a:ext cx="4825" cy="3155"/>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23" name="Nedadgående pil 363"/>
            <p:cNvSpPr/>
            <p:nvPr/>
          </p:nvSpPr>
          <p:spPr>
            <a:xfrm rot="10800000">
              <a:off x="4155" y="6668"/>
              <a:ext cx="480" cy="847"/>
            </a:xfrm>
            <a:prstGeom prst="downArrow">
              <a:avLst>
                <a:gd name="adj1" fmla="val 50000"/>
                <a:gd name="adj2" fmla="val 50034"/>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24" name="Nedadgående pil 430"/>
            <p:cNvSpPr/>
            <p:nvPr/>
          </p:nvSpPr>
          <p:spPr>
            <a:xfrm rot="10800000">
              <a:off x="10155" y="6615"/>
              <a:ext cx="485" cy="848"/>
            </a:xfrm>
            <a:prstGeom prst="downArrow">
              <a:avLst>
                <a:gd name="adj1" fmla="val 50000"/>
                <a:gd name="adj2" fmla="val 49833"/>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26" name="Rektangel 763"/>
            <p:cNvSpPr/>
            <p:nvPr/>
          </p:nvSpPr>
          <p:spPr>
            <a:xfrm>
              <a:off x="4635" y="2315"/>
              <a:ext cx="4825" cy="3427"/>
            </a:xfrm>
            <a:prstGeom prst="rect">
              <a:avLst/>
            </a:prstGeom>
            <a:noFill/>
            <a:ln w="9525">
              <a:noFill/>
            </a:ln>
          </p:spPr>
          <p:txBody>
            <a:bodyPr anchor="t" anchorCtr="false">
              <a:spAutoFit/>
            </a:bodyPr>
            <a:p>
              <a:pPr>
                <a:lnSpc>
                  <a:spcPct val="12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、邓白氏中国信用风险指数</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1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该指数基于邓白氏在中国积累的数据，运用统计学分析并测试后得到。分为</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级，</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级代表企业倒闭的风险最低，</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级最高。</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7" name="Rektangel 298"/>
            <p:cNvSpPr/>
            <p:nvPr/>
          </p:nvSpPr>
          <p:spPr>
            <a:xfrm>
              <a:off x="7495" y="7200"/>
              <a:ext cx="6593" cy="2878"/>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28" name="Rektangel 298"/>
            <p:cNvSpPr/>
            <p:nvPr/>
          </p:nvSpPr>
          <p:spPr>
            <a:xfrm>
              <a:off x="443" y="7128"/>
              <a:ext cx="6522" cy="308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29" name="矩形 29"/>
            <p:cNvSpPr/>
            <p:nvPr/>
          </p:nvSpPr>
          <p:spPr>
            <a:xfrm>
              <a:off x="443" y="6073"/>
              <a:ext cx="13645" cy="727"/>
            </a:xfrm>
            <a:prstGeom prst="rect">
              <a:avLst/>
            </a:prstGeom>
            <a:noFill/>
            <a:ln w="9525">
              <a:noFill/>
            </a:ln>
          </p:spPr>
          <p:txBody>
            <a:bodyPr anchor="t" anchorCtr="false">
              <a:spAutoFit/>
            </a:bodyPr>
            <a:p>
              <a:pPr algn="ct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邓白氏信用评估五大保障系统和技术手段</a:t>
              </a:r>
              <a:endParaRPr lang="zh-CN" altLang="en-US" b="1" dirty="0">
                <a:solidFill>
                  <a:srgbClr val="000000"/>
                </a:solidFill>
                <a:latin typeface="微软雅黑" panose="020B0503020204020204" charset="-122"/>
                <a:ea typeface="微软雅黑" panose="020B0503020204020204" charset="-122"/>
              </a:endParaRPr>
            </a:p>
          </p:txBody>
        </p:sp>
        <p:sp>
          <p:nvSpPr>
            <p:cNvPr id="30" name="TextBox 30"/>
            <p:cNvSpPr txBox="true"/>
            <p:nvPr/>
          </p:nvSpPr>
          <p:spPr>
            <a:xfrm>
              <a:off x="-342" y="2273"/>
              <a:ext cx="4865" cy="2208"/>
            </a:xfrm>
            <a:prstGeom prst="rect">
              <a:avLst/>
            </a:prstGeom>
            <a:noFill/>
            <a:ln w="9525">
              <a:noFill/>
            </a:ln>
          </p:spPr>
          <p:txBody>
            <a:bodyPr anchor="t" anchorCtr="false">
              <a:spAutoFit/>
            </a:bodyPr>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、邓白氏全球数据库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全世界信息量最大的企业信用数据库。</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1" name="TextBox 31"/>
            <p:cNvSpPr txBox="true"/>
            <p:nvPr/>
          </p:nvSpPr>
          <p:spPr>
            <a:xfrm>
              <a:off x="-260" y="7005"/>
              <a:ext cx="7165" cy="2846"/>
            </a:xfrm>
            <a:prstGeom prst="rect">
              <a:avLst/>
            </a:prstGeom>
            <a:noFill/>
            <a:ln w="9525">
              <a:noFill/>
            </a:ln>
          </p:spPr>
          <p:txBody>
            <a:bodyPr anchor="t" anchorCtr="false">
              <a:spAutoFit/>
            </a:bodyPr>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、邓白氏编码系统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ts val="2100"/>
                </a:lnSpc>
                <a:spcBef>
                  <a:spcPct val="0"/>
                </a:spcBef>
                <a:spcAft>
                  <a:spcPct val="0"/>
                </a:spcAft>
                <a:buClrTx/>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邓白氏编码是信息库及其信用分析系统所使用编码系统，由</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9</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位数字组成；每个编码对应全球数据库中的一条记录，用来识别、整理、合并各个企业信息。邓白氏编码在国际上得到了广泛的认可</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2" name="矩形 32"/>
            <p:cNvSpPr/>
            <p:nvPr/>
          </p:nvSpPr>
          <p:spPr>
            <a:xfrm>
              <a:off x="7520" y="7048"/>
              <a:ext cx="6593" cy="2470"/>
            </a:xfrm>
            <a:prstGeom prst="rect">
              <a:avLst/>
            </a:prstGeom>
            <a:noFill/>
            <a:ln w="9525">
              <a:noFill/>
            </a:ln>
          </p:spPr>
          <p:txBody>
            <a:bodyPr anchor="t" anchorCtr="false">
              <a:spAutoFit/>
            </a:bodyPr>
            <a:p>
              <a:pPr>
                <a:lnSpc>
                  <a:spcPct val="12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、邓白氏中国风险指数行业标准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将同一行业的企业按不同的风险指数，用四等分位的方法得出同业较高平均风险指数、同业中等平均风险指数、同业较低平均风险指数</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3" name="TextBox 33"/>
            <p:cNvSpPr txBox="true"/>
            <p:nvPr/>
          </p:nvSpPr>
          <p:spPr>
            <a:xfrm>
              <a:off x="9303" y="2348"/>
              <a:ext cx="5097" cy="3173"/>
            </a:xfrm>
            <a:prstGeom prst="rect">
              <a:avLst/>
            </a:prstGeom>
            <a:noFill/>
            <a:ln w="9525">
              <a:noFill/>
            </a:ln>
          </p:spPr>
          <p:txBody>
            <a:bodyPr anchor="t" anchorCtr="false">
              <a:spAutoFit/>
            </a:bodyPr>
            <a:p>
              <a:pPr>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、邓白氏信用评级方法</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1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根据邓白氏信用风险指数和风险指数行业标准，按客户规模由小到大的三种信用额度区间，将三种区间由低到高对应于邓白氏风险指数，最终确定其风险水平。</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438910" y="889953"/>
            <a:ext cx="9321800" cy="5332412"/>
            <a:chOff x="-90" y="1993"/>
            <a:chExt cx="14680" cy="8397"/>
          </a:xfrm>
        </p:grpSpPr>
        <p:sp>
          <p:nvSpPr>
            <p:cNvPr id="44037" name="AutoShape 4"/>
            <p:cNvSpPr/>
            <p:nvPr/>
          </p:nvSpPr>
          <p:spPr>
            <a:xfrm>
              <a:off x="3610" y="4953"/>
              <a:ext cx="3525" cy="5437"/>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38" name="AutoShape 5"/>
            <p:cNvSpPr/>
            <p:nvPr/>
          </p:nvSpPr>
          <p:spPr>
            <a:xfrm>
              <a:off x="7245" y="4945"/>
              <a:ext cx="3740" cy="5438"/>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39" name="AutoShape 6"/>
            <p:cNvSpPr/>
            <p:nvPr/>
          </p:nvSpPr>
          <p:spPr>
            <a:xfrm>
              <a:off x="11115" y="4890"/>
              <a:ext cx="3475" cy="5440"/>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40" name="AutoShape 18"/>
            <p:cNvSpPr/>
            <p:nvPr/>
          </p:nvSpPr>
          <p:spPr>
            <a:xfrm>
              <a:off x="4233" y="2035"/>
              <a:ext cx="2097" cy="2715"/>
            </a:xfrm>
            <a:prstGeom prst="diamond">
              <a:avLst/>
            </a:prstGeom>
            <a:solidFill>
              <a:srgbClr val="00B05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41" name="AutoShape 19"/>
            <p:cNvSpPr/>
            <p:nvPr/>
          </p:nvSpPr>
          <p:spPr>
            <a:xfrm>
              <a:off x="7963" y="2035"/>
              <a:ext cx="2097" cy="2715"/>
            </a:xfrm>
            <a:prstGeom prst="diamond">
              <a:avLst/>
            </a:prstGeom>
            <a:solidFill>
              <a:srgbClr val="00B05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42" name="AutoShape 20"/>
            <p:cNvSpPr/>
            <p:nvPr/>
          </p:nvSpPr>
          <p:spPr>
            <a:xfrm>
              <a:off x="11710" y="2035"/>
              <a:ext cx="2100" cy="2715"/>
            </a:xfrm>
            <a:prstGeom prst="diamond">
              <a:avLst/>
            </a:prstGeom>
            <a:solidFill>
              <a:srgbClr val="00B05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44043" name="AutoShape 22"/>
            <p:cNvCxnSpPr>
              <a:stCxn id="44040" idx="3"/>
              <a:endCxn id="44041" idx="1"/>
            </p:cNvCxnSpPr>
            <p:nvPr/>
          </p:nvCxnSpPr>
          <p:spPr>
            <a:xfrm>
              <a:off x="6330" y="3393"/>
              <a:ext cx="1633" cy="0"/>
            </a:xfrm>
            <a:prstGeom prst="straightConnector1">
              <a:avLst/>
            </a:prstGeom>
            <a:ln w="12700" cap="flat" cmpd="sng">
              <a:solidFill>
                <a:srgbClr val="333333"/>
              </a:solidFill>
              <a:prstDash val="solid"/>
              <a:round/>
              <a:headEnd type="oval" w="sm" len="sm"/>
              <a:tailEnd type="oval" w="sm" len="sm"/>
            </a:ln>
          </p:spPr>
        </p:cxnSp>
        <p:cxnSp>
          <p:nvCxnSpPr>
            <p:cNvPr id="44044" name="AutoShape 23"/>
            <p:cNvCxnSpPr>
              <a:stCxn id="44041" idx="3"/>
              <a:endCxn id="44042" idx="1"/>
            </p:cNvCxnSpPr>
            <p:nvPr/>
          </p:nvCxnSpPr>
          <p:spPr>
            <a:xfrm>
              <a:off x="10060" y="3393"/>
              <a:ext cx="1650" cy="0"/>
            </a:xfrm>
            <a:prstGeom prst="straightConnector1">
              <a:avLst/>
            </a:prstGeom>
            <a:ln w="12700" cap="flat" cmpd="sng">
              <a:solidFill>
                <a:srgbClr val="333333"/>
              </a:solidFill>
              <a:prstDash val="solid"/>
              <a:round/>
              <a:headEnd type="oval" w="sm" len="sm"/>
              <a:tailEnd type="oval" w="sm" len="sm"/>
            </a:ln>
          </p:spPr>
        </p:cxnSp>
        <p:sp>
          <p:nvSpPr>
            <p:cNvPr id="44045" name="Text Box 25"/>
            <p:cNvSpPr txBox="true"/>
            <p:nvPr/>
          </p:nvSpPr>
          <p:spPr>
            <a:xfrm>
              <a:off x="4678" y="2583"/>
              <a:ext cx="1695" cy="1542"/>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评级特点</a:t>
              </a:r>
              <a:endParaRPr lang="zh-CN" altLang="en-US" b="1" dirty="0">
                <a:solidFill>
                  <a:schemeClr val="bg1"/>
                </a:solidFill>
                <a:latin typeface="微软雅黑" panose="020B0503020204020204" charset="-122"/>
                <a:ea typeface="微软雅黑" panose="020B0503020204020204" charset="-122"/>
                <a:sym typeface="Wingdings" panose="05000000000000000000" pitchFamily="2" charset="2"/>
              </a:endParaRPr>
            </a:p>
          </p:txBody>
        </p:sp>
        <p:sp>
          <p:nvSpPr>
            <p:cNvPr id="44046" name="Text Box 26"/>
            <p:cNvSpPr txBox="true"/>
            <p:nvPr/>
          </p:nvSpPr>
          <p:spPr>
            <a:xfrm>
              <a:off x="8430" y="2610"/>
              <a:ext cx="1630" cy="1450"/>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基本</a:t>
              </a:r>
              <a:endParaRPr lang="en-US" altLang="zh-CN" b="1" dirty="0">
                <a:solidFill>
                  <a:schemeClr val="bg1"/>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原则</a:t>
              </a:r>
              <a:endParaRPr lang="zh-CN" altLang="en-US" b="1" dirty="0">
                <a:solidFill>
                  <a:schemeClr val="bg1"/>
                </a:solidFill>
                <a:latin typeface="微软雅黑" panose="020B0503020204020204" charset="-122"/>
                <a:ea typeface="微软雅黑" panose="020B0503020204020204" charset="-122"/>
                <a:sym typeface="Wingdings" panose="05000000000000000000" pitchFamily="2" charset="2"/>
              </a:endParaRPr>
            </a:p>
          </p:txBody>
        </p:sp>
        <p:sp>
          <p:nvSpPr>
            <p:cNvPr id="44047" name="Text Box 27"/>
            <p:cNvSpPr txBox="true"/>
            <p:nvPr/>
          </p:nvSpPr>
          <p:spPr>
            <a:xfrm>
              <a:off x="12323" y="2675"/>
              <a:ext cx="1630" cy="1450"/>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基本</a:t>
              </a:r>
              <a:endParaRPr lang="en-US" altLang="zh-CN" b="1" dirty="0">
                <a:solidFill>
                  <a:schemeClr val="bg1"/>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要素</a:t>
              </a:r>
              <a:endParaRPr lang="zh-CN" altLang="en-US" b="1" dirty="0">
                <a:solidFill>
                  <a:schemeClr val="bg1"/>
                </a:solidFill>
                <a:latin typeface="微软雅黑" panose="020B0503020204020204" charset="-122"/>
                <a:ea typeface="微软雅黑" panose="020B0503020204020204" charset="-122"/>
                <a:sym typeface="Wingdings" panose="05000000000000000000" pitchFamily="2" charset="2"/>
              </a:endParaRPr>
            </a:p>
          </p:txBody>
        </p:sp>
        <p:sp>
          <p:nvSpPr>
            <p:cNvPr id="46103" name="Text Box 30"/>
            <p:cNvSpPr txBox="true"/>
            <p:nvPr/>
          </p:nvSpPr>
          <p:spPr>
            <a:xfrm>
              <a:off x="10290" y="5100"/>
              <a:ext cx="4300" cy="4453"/>
            </a:xfrm>
            <a:prstGeom prst="rect">
              <a:avLst/>
            </a:prstGeom>
            <a:noFill/>
            <a:ln w="9525">
              <a:noFill/>
            </a:ln>
          </p:spPr>
          <p:txBody>
            <a:bodyPr anchor="t" anchorCtr="false">
              <a:spAutoFit/>
            </a:bodyPr>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行业趋势</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国家政策和监管环境</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管理质量</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基本经营和竞争地位</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公司结构</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财务状况</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母公司保证和保持协议</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特别事件风险 </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p:txBody>
        </p:sp>
        <p:sp>
          <p:nvSpPr>
            <p:cNvPr id="46104" name="Text Box 31"/>
            <p:cNvSpPr txBox="true"/>
            <p:nvPr/>
          </p:nvSpPr>
          <p:spPr>
            <a:xfrm>
              <a:off x="6373" y="5095"/>
              <a:ext cx="4742" cy="4873"/>
            </a:xfrm>
            <a:prstGeom prst="rect">
              <a:avLst/>
            </a:prstGeom>
            <a:noFill/>
            <a:ln w="9525">
              <a:noFill/>
            </a:ln>
          </p:spPr>
          <p:txBody>
            <a:bodyPr anchor="t" anchorCtr="false">
              <a:spAutoFit/>
            </a:bodyPr>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定性和定量相结合，强调定性分析；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侧重于对影响评级对象未来偿债能力的长期性因素的分析和评价；</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注重现金流量的分析和预测；</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以同类企业作为参照，强调全球评级的一致性和可比性；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考虑当地会计实际情况</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6105" name="Text Box 32"/>
            <p:cNvSpPr txBox="true"/>
            <p:nvPr/>
          </p:nvSpPr>
          <p:spPr>
            <a:xfrm>
              <a:off x="2778" y="5080"/>
              <a:ext cx="4467" cy="3783"/>
            </a:xfrm>
            <a:prstGeom prst="rect">
              <a:avLst/>
            </a:prstGeom>
            <a:noFill/>
            <a:ln w="9525">
              <a:noFill/>
            </a:ln>
          </p:spPr>
          <p:txBody>
            <a:bodyPr anchor="t" anchorCtr="false">
              <a:spAutoFit/>
            </a:bodyPr>
            <a:p>
              <a:pPr marL="800100" lvl="1" indent="-342900" algn="l" rtl="0" eaLnBrk="1" fontAlgn="base" hangingPunct="1">
                <a:lnSpc>
                  <a:spcPts val="18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rPr>
                <a:t>历史最长，规模最大，最具权威性</a:t>
              </a:r>
              <a:endParaRPr lang="en-US" altLang="zh-CN" sz="1800" dirty="0">
                <a:solidFill>
                  <a:srgbClr val="000000"/>
                </a:solidFill>
                <a:latin typeface="微软雅黑" panose="020B0503020204020204" charset="-122"/>
                <a:ea typeface="微软雅黑" panose="020B0503020204020204" charset="-12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rPr>
                <a:t>评级对象主要为债务性融资证券，如长期债、短期债等，另外其主权评级也最具有影响力</a:t>
              </a:r>
              <a:endParaRPr lang="en-US" altLang="zh-CN" sz="1800" dirty="0">
                <a:solidFill>
                  <a:srgbClr val="000000"/>
                </a:solidFill>
                <a:latin typeface="微软雅黑" panose="020B0503020204020204" charset="-122"/>
                <a:ea typeface="微软雅黑" panose="020B0503020204020204" charset="-12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rPr>
                <a:t>评级方法更趋于定性分析，绝不采用评分的方式</a:t>
              </a:r>
              <a:endParaRPr lang="zh-CN" altLang="en-US" sz="1800" dirty="0">
                <a:solidFill>
                  <a:srgbClr val="000000"/>
                </a:solidFill>
                <a:latin typeface="微软雅黑" panose="020B0503020204020204" charset="-122"/>
                <a:ea typeface="微软雅黑" panose="020B0503020204020204" charset="-122"/>
              </a:endParaRPr>
            </a:p>
          </p:txBody>
        </p:sp>
        <p:sp>
          <p:nvSpPr>
            <p:cNvPr id="44052" name="AutoShape 18"/>
            <p:cNvSpPr/>
            <p:nvPr/>
          </p:nvSpPr>
          <p:spPr>
            <a:xfrm>
              <a:off x="378" y="1993"/>
              <a:ext cx="2110" cy="2715"/>
            </a:xfrm>
            <a:prstGeom prst="diamond">
              <a:avLst/>
            </a:prstGeom>
            <a:solidFill>
              <a:srgbClr val="00B05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44054" name="AutoShape 22"/>
            <p:cNvCxnSpPr>
              <a:stCxn id="44041" idx="3"/>
              <a:endCxn id="44042" idx="1"/>
            </p:cNvCxnSpPr>
            <p:nvPr/>
          </p:nvCxnSpPr>
          <p:spPr>
            <a:xfrm>
              <a:off x="2488" y="3343"/>
              <a:ext cx="1640" cy="0"/>
            </a:xfrm>
            <a:prstGeom prst="straightConnector1">
              <a:avLst/>
            </a:prstGeom>
            <a:ln w="12700" cap="flat" cmpd="sng">
              <a:solidFill>
                <a:srgbClr val="333333"/>
              </a:solidFill>
              <a:prstDash val="solid"/>
              <a:round/>
              <a:headEnd type="oval" w="sm" len="sm"/>
              <a:tailEnd type="oval" w="sm" len="sm"/>
            </a:ln>
          </p:spPr>
        </p:cxnSp>
        <p:sp>
          <p:nvSpPr>
            <p:cNvPr id="44055" name="TextBox 28"/>
            <p:cNvSpPr txBox="true"/>
            <p:nvPr/>
          </p:nvSpPr>
          <p:spPr>
            <a:xfrm>
              <a:off x="815" y="2675"/>
              <a:ext cx="1588" cy="1310"/>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穆迪历史</a:t>
              </a:r>
              <a:endParaRPr lang="zh-CN" altLang="en-US" b="1" dirty="0">
                <a:solidFill>
                  <a:schemeClr val="bg1"/>
                </a:solidFill>
                <a:latin typeface="微软雅黑" panose="020B0503020204020204" charset="-122"/>
                <a:ea typeface="微软雅黑" panose="020B0503020204020204" charset="-122"/>
              </a:endParaRPr>
            </a:p>
          </p:txBody>
        </p:sp>
        <p:sp>
          <p:nvSpPr>
            <p:cNvPr id="3" name="TextBox 29"/>
            <p:cNvSpPr txBox="true"/>
            <p:nvPr/>
          </p:nvSpPr>
          <p:spPr>
            <a:xfrm>
              <a:off x="-90" y="5100"/>
              <a:ext cx="3700" cy="4070"/>
            </a:xfrm>
            <a:prstGeom prst="rect">
              <a:avLst/>
            </a:prstGeom>
            <a:noFill/>
            <a:ln w="9525">
              <a:noFill/>
            </a:ln>
          </p:spPr>
          <p:txBody>
            <a:bodyPr anchor="t" anchorCtr="false">
              <a:spAutoFit/>
            </a:bodyPr>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穆迪公司是</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1900</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年由约翰</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穆迪创立的的评级机构。该机构从</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1909</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年起先后开始对铁路证券和一般企业债券进行评级。</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经过近百年的发展，穆迪公司已发展成一家全球性的评级机构。 </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4" name="AutoShape 4"/>
          <p:cNvSpPr/>
          <p:nvPr/>
        </p:nvSpPr>
        <p:spPr>
          <a:xfrm>
            <a:off x="1431290" y="2764473"/>
            <a:ext cx="2238375" cy="3452812"/>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3014" name="AutoShape 4"/>
          <p:cNvSpPr>
            <a:spLocks noChangeArrowheads="true"/>
          </p:cNvSpPr>
          <p:nvPr/>
        </p:nvSpPr>
        <p:spPr bwMode="auto">
          <a:xfrm>
            <a:off x="2025650" y="1358900"/>
            <a:ext cx="8283575" cy="468312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5062" name="AutoShape 6"/>
          <p:cNvSpPr/>
          <p:nvPr/>
        </p:nvSpPr>
        <p:spPr>
          <a:xfrm>
            <a:off x="2252663" y="1357313"/>
            <a:ext cx="7724775" cy="4687887"/>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45063" name="Group 27"/>
          <p:cNvGrpSpPr/>
          <p:nvPr/>
        </p:nvGrpSpPr>
        <p:grpSpPr>
          <a:xfrm>
            <a:off x="1839913" y="1612900"/>
            <a:ext cx="8785225" cy="3952875"/>
            <a:chOff x="0" y="0"/>
            <a:chExt cx="3436" cy="918"/>
          </a:xfrm>
        </p:grpSpPr>
        <p:sp>
          <p:nvSpPr>
            <p:cNvPr id="45064"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45065"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45066"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45067"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45068"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45069"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45070"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45071"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45072"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45073"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45074"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45075"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45076"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45077"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45078"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45079"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45080"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45081"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45082"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45083"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45084" name="AutoShape 48"/>
          <p:cNvSpPr/>
          <p:nvPr/>
        </p:nvSpPr>
        <p:spPr>
          <a:xfrm>
            <a:off x="2316163" y="1436688"/>
            <a:ext cx="7559675" cy="4446587"/>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5085" name="Rectangle 51"/>
          <p:cNvSpPr/>
          <p:nvPr/>
        </p:nvSpPr>
        <p:spPr>
          <a:xfrm>
            <a:off x="2582863" y="1508125"/>
            <a:ext cx="6946900" cy="4262438"/>
          </a:xfrm>
          <a:prstGeom prst="rect">
            <a:avLst/>
          </a:prstGeom>
          <a:noFill/>
          <a:ln w="9525">
            <a:noFill/>
          </a:ln>
        </p:spPr>
        <p:txBody>
          <a:bodyPr lIns="10800" tIns="10800" rIns="18000" bIns="10800" anchor="t" anchorCtr="false"/>
          <a:p>
            <a:pPr indent="0">
              <a:lnSpc>
                <a:spcPct val="120000"/>
              </a:lnSpc>
              <a:buClrTx/>
              <a:buFont typeface="Arial" panose="020B0604020202020204" pitchFamily="34" charset="0"/>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穆迪评级的主要指标</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Char char="•"/>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43039" name="Group 31"/>
          <p:cNvGraphicFramePr>
            <a:graphicFrameLocks noGrp="true"/>
          </p:cNvGraphicFramePr>
          <p:nvPr/>
        </p:nvGraphicFramePr>
        <p:xfrm>
          <a:off x="2436813" y="1862138"/>
          <a:ext cx="7491413" cy="4149725"/>
        </p:xfrm>
        <a:graphic>
          <a:graphicData uri="http://schemas.openxmlformats.org/drawingml/2006/table">
            <a:tbl>
              <a:tblPr/>
              <a:tblGrid>
                <a:gridCol w="1230496"/>
                <a:gridCol w="6260916"/>
              </a:tblGrid>
              <a:tr h="396176">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项 目</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财务指标</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r>
              <a:tr h="100575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部门指标</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各生产经营部门销量及销售收入、部门资产规模、部门毛利率、部门息税前盈余</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部门资产、部门经营性现金流</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部门资本支出</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r>
              <a:tr h="100575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收益分析指标</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税金</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股息支付比率，利息保障倍数、资产、应收账款、存货周转率，息税前盈余</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平均资产、息税前盈余</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平均资本支出、平均股东权益回报率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r>
              <a:tr h="100575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现金流量指标</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经营性现金流量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总负债、留存现金流量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总负债、自由现金流量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总负债、经营性现金流量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资本支出、留存现金流量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资本支出</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r>
              <a:tr h="73629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rPr>
                        <a:t>资产负债分析指标</a:t>
                      </a:r>
                      <a:endPar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rPr>
                        <a:t>资产负债率、负债结构、资本化总额</a:t>
                      </a:r>
                      <a:endPar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8FC"/>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1954530" y="1209675"/>
            <a:ext cx="8685530" cy="4980940"/>
            <a:chOff x="575" y="2553"/>
            <a:chExt cx="13044" cy="7382"/>
          </a:xfrm>
        </p:grpSpPr>
        <p:sp>
          <p:nvSpPr>
            <p:cNvPr id="2"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2800" dirty="0">
                <a:latin typeface="微软雅黑" panose="020B0503020204020204" charset="-122"/>
                <a:ea typeface="微软雅黑" panose="020B0503020204020204" charset="-122"/>
              </a:endParaRPr>
            </a:p>
          </p:txBody>
        </p:sp>
        <p:sp>
          <p:nvSpPr>
            <p:cNvPr id="5" name="Rectangle 51"/>
            <p:cNvSpPr/>
            <p:nvPr/>
          </p:nvSpPr>
          <p:spPr>
            <a:xfrm>
              <a:off x="1453" y="2790"/>
              <a:ext cx="10940" cy="6713"/>
            </a:xfrm>
            <a:prstGeom prst="rect">
              <a:avLst/>
            </a:prstGeom>
            <a:noFill/>
            <a:ln w="9525">
              <a:noFill/>
            </a:ln>
          </p:spPr>
          <p:txBody>
            <a:bodyPr lIns="10800" tIns="10800" rIns="18000" bIns="10800" anchor="t" anchorCtr="false"/>
            <a:p>
              <a:pPr>
                <a:lnSpc>
                  <a:spcPct val="130000"/>
                </a:lnSpc>
                <a:buClrTx/>
                <a:buFont typeface="Arial" panose="020B0604020202020204" pitchFamily="34" charset="0"/>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标准普尔公司</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30000"/>
                </a:lnSpc>
                <a:buClrTx/>
                <a:buFont typeface="Arial" panose="020B0604020202020204" pitchFamily="34" charset="0"/>
                <a:buBlip>
                  <a:blip r:embed="rId4"/>
                </a:buBlip>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标准普尔公司是由普尔出版公司和标准统计公司于</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1941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年合并成立的，是对各种股票债券进行评级的综合性公司。</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eaLnBrk="1" fontAlgn="base" hangingPunct="1">
                <a:lnSpc>
                  <a:spcPct val="130000"/>
                </a:lnSpc>
                <a:spcBef>
                  <a:spcPct val="0"/>
                </a:spcBef>
                <a:spcAft>
                  <a:spcPct val="0"/>
                </a:spcAft>
                <a:buClr>
                  <a:schemeClr val="hlink"/>
                </a:buClr>
                <a:buFont typeface="Arial" panose="020B0604020202020204" pitchFamily="34" charset="0"/>
                <a:buBlip>
                  <a:blip r:embed="rId4"/>
                </a:buBlip>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1906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年成立标准统计局</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(Standard Statistics Bureau)</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，提供美国公司的金融信息；</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1916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年对企业债券进行债务评级；</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1940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年对市政债券进行评级。</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eaLnBrk="1" fontAlgn="base" hangingPunct="1">
                <a:lnSpc>
                  <a:spcPct val="130000"/>
                </a:lnSpc>
                <a:spcBef>
                  <a:spcPct val="0"/>
                </a:spcBef>
                <a:spcAft>
                  <a:spcPct val="0"/>
                </a:spcAft>
                <a:buClr>
                  <a:schemeClr val="hlink"/>
                </a:buClr>
                <a:buFont typeface="Arial" panose="020B0604020202020204" pitchFamily="34" charset="0"/>
                <a:buBlip>
                  <a:blip r:embed="rId4"/>
                </a:buBlip>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1941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年普尔出版公司及标准统计局合并，标准普尔公司成立；</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1966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年麦格罗</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希尔公司兼并标准普尔公司；</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eaLnBrk="1" fontAlgn="base" hangingPunct="1">
                <a:lnSpc>
                  <a:spcPct val="130000"/>
                </a:lnSpc>
                <a:spcBef>
                  <a:spcPct val="0"/>
                </a:spcBef>
                <a:spcAft>
                  <a:spcPct val="0"/>
                </a:spcAft>
                <a:buClr>
                  <a:schemeClr val="hlink"/>
                </a:buClr>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全球</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18</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个办事处、</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7</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个分支机构，标准普尔员工总数超过</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5,000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人，分布在</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个国家。</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81773" y="835660"/>
            <a:ext cx="8831262" cy="5864860"/>
            <a:chOff x="-132" y="1885"/>
            <a:chExt cx="13907" cy="9236"/>
          </a:xfrm>
        </p:grpSpPr>
        <p:sp>
          <p:nvSpPr>
            <p:cNvPr id="47109" name="AutoShape 4"/>
            <p:cNvSpPr/>
            <p:nvPr/>
          </p:nvSpPr>
          <p:spPr>
            <a:xfrm>
              <a:off x="-132" y="4788"/>
              <a:ext cx="4375" cy="547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0" name="AutoShape 5"/>
            <p:cNvSpPr/>
            <p:nvPr/>
          </p:nvSpPr>
          <p:spPr>
            <a:xfrm>
              <a:off x="4535" y="4788"/>
              <a:ext cx="4643" cy="547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1" name="AutoShape 6"/>
            <p:cNvSpPr/>
            <p:nvPr/>
          </p:nvSpPr>
          <p:spPr>
            <a:xfrm>
              <a:off x="9460" y="4758"/>
              <a:ext cx="4315" cy="5472"/>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2" name="AutoShape 18"/>
            <p:cNvSpPr/>
            <p:nvPr/>
          </p:nvSpPr>
          <p:spPr>
            <a:xfrm>
              <a:off x="918" y="1885"/>
              <a:ext cx="2605" cy="2733"/>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3" name="AutoShape 19"/>
            <p:cNvSpPr/>
            <p:nvPr/>
          </p:nvSpPr>
          <p:spPr>
            <a:xfrm>
              <a:off x="5548" y="1885"/>
              <a:ext cx="2605" cy="2733"/>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4" name="AutoShape 20"/>
            <p:cNvSpPr/>
            <p:nvPr/>
          </p:nvSpPr>
          <p:spPr>
            <a:xfrm>
              <a:off x="10123" y="1933"/>
              <a:ext cx="2605" cy="2732"/>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47115" name="AutoShape 22"/>
            <p:cNvCxnSpPr/>
            <p:nvPr/>
          </p:nvCxnSpPr>
          <p:spPr>
            <a:xfrm>
              <a:off x="3513" y="3465"/>
              <a:ext cx="2025" cy="0"/>
            </a:xfrm>
            <a:prstGeom prst="straightConnector1">
              <a:avLst/>
            </a:prstGeom>
            <a:ln w="12700" cap="flat" cmpd="sng">
              <a:solidFill>
                <a:srgbClr val="333333"/>
              </a:solidFill>
              <a:prstDash val="solid"/>
              <a:round/>
              <a:headEnd type="oval" w="sm" len="sm"/>
              <a:tailEnd type="oval" w="sm" len="sm"/>
            </a:ln>
          </p:spPr>
        </p:cxnSp>
        <p:cxnSp>
          <p:nvCxnSpPr>
            <p:cNvPr id="47116" name="AutoShape 23"/>
            <p:cNvCxnSpPr/>
            <p:nvPr/>
          </p:nvCxnSpPr>
          <p:spPr>
            <a:xfrm>
              <a:off x="8143" y="3465"/>
              <a:ext cx="1970" cy="50"/>
            </a:xfrm>
            <a:prstGeom prst="straightConnector1">
              <a:avLst/>
            </a:prstGeom>
            <a:ln w="12700" cap="flat" cmpd="sng">
              <a:solidFill>
                <a:srgbClr val="333333"/>
              </a:solidFill>
              <a:prstDash val="solid"/>
              <a:round/>
              <a:headEnd type="oval" w="sm" len="sm"/>
              <a:tailEnd type="oval" w="sm" len="sm"/>
            </a:ln>
          </p:spPr>
        </p:cxnSp>
        <p:sp>
          <p:nvSpPr>
            <p:cNvPr id="47117" name="Text Box 25"/>
            <p:cNvSpPr txBox="true"/>
            <p:nvPr/>
          </p:nvSpPr>
          <p:spPr>
            <a:xfrm>
              <a:off x="1058" y="2808"/>
              <a:ext cx="2365" cy="1365"/>
            </a:xfrm>
            <a:prstGeom prst="rect">
              <a:avLst/>
            </a:prstGeom>
            <a:noFill/>
            <a:ln w="9525">
              <a:noFill/>
            </a:ln>
          </p:spPr>
          <p:txBody>
            <a:bodyPr anchor="t" anchorCtr="false">
              <a:spAutoFit/>
            </a:bodyPr>
            <a:p>
              <a:pPr algn="ctr">
                <a:lnSpc>
                  <a:spcPts val="2300"/>
                </a:lnSpc>
                <a:spcBef>
                  <a:spcPct val="5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标准普</a:t>
              </a:r>
              <a:endParaRPr lang="en-US" altLang="zh-CN" b="1" dirty="0">
                <a:solidFill>
                  <a:srgbClr val="000000"/>
                </a:solidFill>
                <a:latin typeface="微软雅黑" panose="020B0503020204020204" charset="-122"/>
                <a:ea typeface="微软雅黑" panose="020B0503020204020204" charset="-122"/>
              </a:endParaRPr>
            </a:p>
            <a:p>
              <a:pPr algn="ctr">
                <a:lnSpc>
                  <a:spcPts val="2300"/>
                </a:lnSpc>
                <a:spcBef>
                  <a:spcPct val="5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尔历史</a:t>
              </a:r>
              <a:endParaRPr lang="zh-CN" altLang="en-US" b="1" dirty="0">
                <a:solidFill>
                  <a:srgbClr val="FFFFFF"/>
                </a:solidFill>
                <a:latin typeface="微软雅黑" panose="020B0503020204020204" charset="-122"/>
                <a:ea typeface="微软雅黑" panose="020B0503020204020204" charset="-122"/>
              </a:endParaRPr>
            </a:p>
          </p:txBody>
        </p:sp>
        <p:sp>
          <p:nvSpPr>
            <p:cNvPr id="47118" name="Text Box 26"/>
            <p:cNvSpPr txBox="true"/>
            <p:nvPr/>
          </p:nvSpPr>
          <p:spPr>
            <a:xfrm>
              <a:off x="6283" y="2615"/>
              <a:ext cx="2027" cy="1450"/>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评级</a:t>
              </a:r>
              <a:endParaRPr lang="en-US" altLang="zh-CN" b="1" dirty="0">
                <a:solidFill>
                  <a:srgbClr val="000000"/>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特点</a:t>
              </a:r>
              <a:endParaRPr lang="zh-CN" altLang="en-US" b="1" dirty="0">
                <a:solidFill>
                  <a:srgbClr val="000000"/>
                </a:solidFill>
                <a:latin typeface="微软雅黑" panose="020B0503020204020204" charset="-122"/>
                <a:ea typeface="微软雅黑" panose="020B0503020204020204" charset="-122"/>
              </a:endParaRPr>
            </a:p>
          </p:txBody>
        </p:sp>
        <p:sp>
          <p:nvSpPr>
            <p:cNvPr id="47119" name="Text Box 27"/>
            <p:cNvSpPr txBox="true"/>
            <p:nvPr/>
          </p:nvSpPr>
          <p:spPr>
            <a:xfrm>
              <a:off x="10693" y="2735"/>
              <a:ext cx="2025" cy="1448"/>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评级</a:t>
              </a:r>
              <a:endParaRPr lang="en-US" altLang="zh-CN" b="1" dirty="0">
                <a:solidFill>
                  <a:srgbClr val="000000"/>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原则</a:t>
              </a:r>
              <a:endParaRPr lang="zh-CN" altLang="en-US" b="1" dirty="0">
                <a:solidFill>
                  <a:srgbClr val="000000"/>
                </a:solidFill>
                <a:latin typeface="微软雅黑" panose="020B0503020204020204" charset="-122"/>
                <a:ea typeface="微软雅黑" panose="020B0503020204020204" charset="-122"/>
              </a:endParaRPr>
            </a:p>
          </p:txBody>
        </p:sp>
        <p:sp>
          <p:nvSpPr>
            <p:cNvPr id="49171" name="Text Box 30"/>
            <p:cNvSpPr txBox="true"/>
            <p:nvPr/>
          </p:nvSpPr>
          <p:spPr>
            <a:xfrm>
              <a:off x="8480" y="4833"/>
              <a:ext cx="5200" cy="6095"/>
            </a:xfrm>
            <a:prstGeom prst="rect">
              <a:avLst/>
            </a:prstGeom>
            <a:noFill/>
            <a:ln w="9525">
              <a:noFill/>
            </a:ln>
          </p:spPr>
          <p:txBody>
            <a:bodyPr anchor="t" anchorCtr="false">
              <a:spAutoFit/>
            </a:bodyPr>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把分析工作分成几类，以此来提供分析的框架，该框架是考虑了所有显著因素；</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信用等级是经营风险与财务风险平衡的结果；</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对不同行业建立不同的分析框架；</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各因素不是相互独立的，没有一个公式能把各因素组合出一个信用等级</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强调全球评级的一致性和可比性。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50000"/>
                </a:spcBef>
                <a:buClrTx/>
                <a:buFont typeface="Arial" panose="020B0604020202020204" pitchFamily="34" charset="0"/>
              </a:pPr>
              <a:endParaRPr lang="zh-CN" altLang="en-US" sz="12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9172" name="Text Box 31"/>
            <p:cNvSpPr txBox="true"/>
            <p:nvPr/>
          </p:nvSpPr>
          <p:spPr>
            <a:xfrm>
              <a:off x="4535" y="4788"/>
              <a:ext cx="4857" cy="6007"/>
            </a:xfrm>
            <a:prstGeom prst="rect">
              <a:avLst/>
            </a:prstGeom>
            <a:noFill/>
            <a:ln w="9525">
              <a:noFill/>
            </a:ln>
          </p:spPr>
          <p:txBody>
            <a:bodyPr anchor="t" anchorCtr="false">
              <a:spAutoFit/>
            </a:bodyPr>
            <a:p>
              <a:pPr marL="285750" lvl="1" indent="-285750" algn="l" rtl="0" eaLnBrk="1" fontAlgn="base" hangingPunct="1">
                <a:lnSpc>
                  <a:spcPts val="2300"/>
                </a:lnSpc>
                <a:spcBef>
                  <a:spcPct val="50000"/>
                </a:spcBef>
                <a:spcAft>
                  <a:spcPct val="0"/>
                </a:spcAft>
                <a:buClrTx/>
                <a:buFont typeface="Wingdings" panose="05000000000000000000" pitchFamily="2" charset="2"/>
                <a:buChar char="p"/>
              </a:pPr>
              <a:r>
                <a:rPr lang="zh-CN" altLang="en-US" sz="1800" dirty="0">
                  <a:solidFill>
                    <a:srgbClr val="FF0000"/>
                  </a:solidFill>
                  <a:latin typeface="微软雅黑" panose="020B0503020204020204" charset="-122"/>
                  <a:ea typeface="微软雅黑" panose="020B0503020204020204" charset="-122"/>
                </a:rPr>
                <a:t>金融机构评级、证券评级是标准普尔的一大特色。</a:t>
              </a:r>
              <a:r>
                <a:rPr lang="zh-CN" altLang="en-US" sz="1800" dirty="0">
                  <a:solidFill>
                    <a:srgbClr val="000000"/>
                  </a:solidFill>
                  <a:latin typeface="微软雅黑" panose="020B0503020204020204" charset="-122"/>
                  <a:ea typeface="微软雅黑" panose="020B0503020204020204" charset="-122"/>
                </a:rPr>
                <a:t>全球数万亿债务进行评级；是创建金融业标准的先驱；标准普尔独立、严格的分析是值得信赖的；在指数跟踪系统和交易所基金具有领先地</a:t>
              </a:r>
              <a:endParaRPr lang="en-US" altLang="zh-CN" sz="1800" dirty="0">
                <a:solidFill>
                  <a:srgbClr val="000000"/>
                </a:solidFill>
                <a:latin typeface="微软雅黑" panose="020B0503020204020204" charset="-122"/>
                <a:ea typeface="微软雅黑" panose="020B0503020204020204" charset="-122"/>
              </a:endParaRPr>
            </a:p>
            <a:p>
              <a:pPr marL="285750" lvl="1" indent="-285750" algn="l" rtl="0" eaLnBrk="1" fontAlgn="base" hangingPunct="1">
                <a:lnSpc>
                  <a:spcPts val="2300"/>
                </a:lnSpc>
                <a:spcBef>
                  <a:spcPct val="5000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rPr>
                <a:t>评级过程中定性分析与定量分析两种方法都采用，但以定量分析为主</a:t>
              </a:r>
              <a:endParaRPr lang="zh-CN" altLang="en-US" sz="1800" dirty="0">
                <a:solidFill>
                  <a:srgbClr val="000000"/>
                </a:solidFill>
                <a:latin typeface="微软雅黑" panose="020B0503020204020204" charset="-122"/>
                <a:ea typeface="微软雅黑" panose="020B0503020204020204" charset="-122"/>
              </a:endParaRPr>
            </a:p>
            <a:p>
              <a:pPr>
                <a:lnSpc>
                  <a:spcPts val="2300"/>
                </a:lnSpc>
                <a:spcBef>
                  <a:spcPct val="50000"/>
                </a:spcBef>
                <a:buClrTx/>
                <a:buFont typeface="Arial" panose="020B0604020202020204" pitchFamily="34" charset="0"/>
              </a:pPr>
              <a:endParaRPr lang="zh-CN" altLang="en-US" sz="1200" dirty="0">
                <a:solidFill>
                  <a:srgbClr val="000000"/>
                </a:solidFill>
                <a:latin typeface="微软雅黑" panose="020B0503020204020204" charset="-122"/>
                <a:ea typeface="微软雅黑" panose="020B0503020204020204" charset="-122"/>
              </a:endParaRPr>
            </a:p>
          </p:txBody>
        </p:sp>
        <p:sp>
          <p:nvSpPr>
            <p:cNvPr id="2" name="TextBox 26"/>
            <p:cNvSpPr txBox="true"/>
            <p:nvPr/>
          </p:nvSpPr>
          <p:spPr>
            <a:xfrm>
              <a:off x="-22" y="4921"/>
              <a:ext cx="4155" cy="6200"/>
            </a:xfrm>
            <a:prstGeom prst="rect">
              <a:avLst/>
            </a:prstGeom>
            <a:noFill/>
            <a:ln w="9525">
              <a:noFill/>
            </a:ln>
          </p:spPr>
          <p:txBody>
            <a:bodyPr anchor="t" anchorCtr="false">
              <a:spAutoFit/>
            </a:bodyPr>
            <a:p>
              <a:pPr>
                <a:lnSpc>
                  <a:spcPts val="1800"/>
                </a:lnSpc>
                <a:buClrTx/>
                <a:buFont typeface="Arial" panose="020B0604020202020204" pitchFamily="34" charset="0"/>
                <a:buBlip>
                  <a:blip r:embed="rId4"/>
                </a:buBlip>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1906</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年成立标准统计局，提供美国公司的金融信息；</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1916</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年对企业债券进行债务评级，</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1940</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年对市政债券进行评级。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rtl="0" eaLnBrk="1" fontAlgn="base" hangingPunct="1">
                <a:lnSpc>
                  <a:spcPts val="1800"/>
                </a:lnSpc>
                <a:spcBef>
                  <a:spcPct val="0"/>
                </a:spcBef>
                <a:spcAft>
                  <a:spcPct val="0"/>
                </a:spcAft>
                <a:buClr>
                  <a:schemeClr val="hlink"/>
                </a:buClr>
                <a:buFont typeface="Arial" panose="020B0604020202020204" pitchFamily="34" charset="0"/>
                <a:buBlip>
                  <a:blip r:embed="rId4"/>
                </a:buBlip>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 1941</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年普尔出版公司及标准统计局合并，标准普尔公司成立；</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1966</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年麦格罗</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希尔公司兼并标准普尔公司；</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rtl="0" eaLnBrk="1" fontAlgn="base" hangingPunct="1">
                <a:lnSpc>
                  <a:spcPts val="1800"/>
                </a:lnSpc>
                <a:spcBef>
                  <a:spcPct val="0"/>
                </a:spcBef>
                <a:spcAft>
                  <a:spcPct val="0"/>
                </a:spcAft>
                <a:buClr>
                  <a:schemeClr val="hlink"/>
                </a:buClr>
                <a:buFont typeface="Arial" panose="020B0604020202020204" pitchFamily="34" charset="0"/>
                <a:buNone/>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。全球</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18</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个办事处、</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7</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个分支机构，标准普尔员工总数超过</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5,000</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人，分布在</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个国家。</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rtl="0" eaLnBrk="1" fontAlgn="base" hangingPunct="1">
                <a:lnSpc>
                  <a:spcPts val="1900"/>
                </a:lnSpc>
                <a:spcBef>
                  <a:spcPct val="0"/>
                </a:spcBef>
                <a:spcAft>
                  <a:spcPct val="0"/>
                </a:spcAft>
                <a:buClr>
                  <a:schemeClr val="hlink"/>
                </a:buClr>
                <a:buFont typeface="Arial" panose="020B0604020202020204" pitchFamily="34" charset="0"/>
                <a:buNone/>
              </a:pP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buNone/>
              </a:pPr>
              <a:endParaRPr lang="zh-CN" altLang="en-US" sz="200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一、信用评级概述</a:t>
            </a:r>
            <a:endParaRPr lang="zh-CN" altLang="en-US" sz="3200" dirty="0">
              <a:solidFill>
                <a:schemeClr val="bg1"/>
              </a:solidFill>
              <a:latin typeface="微软雅黑" panose="020B0503020204020204" charset="-122"/>
              <a:ea typeface="微软雅黑" panose="020B0503020204020204" charset="-122"/>
            </a:endParaRPr>
          </a:p>
        </p:txBody>
      </p:sp>
      <p:grpSp>
        <p:nvGrpSpPr>
          <p:cNvPr id="30" name="组合 29"/>
          <p:cNvGrpSpPr/>
          <p:nvPr/>
        </p:nvGrpSpPr>
        <p:grpSpPr>
          <a:xfrm>
            <a:off x="1537970" y="1007745"/>
            <a:ext cx="9116695" cy="5564188"/>
            <a:chOff x="43" y="2225"/>
            <a:chExt cx="14357" cy="8763"/>
          </a:xfrm>
        </p:grpSpPr>
        <p:sp>
          <p:nvSpPr>
            <p:cNvPr id="2" name="日期占位符 3"/>
            <p:cNvSpPr txBox="true">
              <a:spLocks noGrp="true" noChangeArrowheads="true"/>
            </p:cNvSpPr>
            <p:nvPr/>
          </p:nvSpPr>
          <p:spPr bwMode="auto">
            <a:xfrm>
              <a:off x="720" y="10175"/>
              <a:ext cx="3360" cy="505"/>
            </a:xfrm>
            <a:prstGeom prst="rect">
              <a:avLst/>
            </a:prstGeom>
            <a:noFill/>
            <a:ln>
              <a:noFill/>
            </a:ln>
          </p:spPr>
          <p:txBody>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48B4215-A54A-4A4A-BAD1-3758700A4CB1}" type="datetime1">
                <a:rPr kumimoji="0" lang="zh-CN" altLang="en-US" sz="1200" b="0" i="0" u="none" strike="noStrike" kern="1200" cap="none" spc="0" normalizeH="0" baseline="0" noProof="0" smtClean="0">
                  <a:ln>
                    <a:noFill/>
                  </a:ln>
                  <a:solidFill>
                    <a:srgbClr val="17347D"/>
                  </a:solidFill>
                  <a:effectLst>
                    <a:outerShdw blurRad="38100" dist="38100" dir="2700000" algn="tl">
                      <a:srgbClr val="C0C0C0"/>
                    </a:outerShdw>
                  </a:effectLst>
                  <a:uLnTx/>
                  <a:uFillTx/>
                  <a:latin typeface="微软雅黑" panose="020B0503020204020204" charset="-122"/>
                  <a:ea typeface="微软雅黑" panose="020B0503020204020204" charset="-122"/>
                  <a:cs typeface="+mn-ea"/>
                </a:rPr>
              </a:fld>
              <a:endParaRPr kumimoji="0" lang="zh-CN" altLang="en-US" sz="1200" b="0" i="0" u="none" strike="noStrike" kern="1200" cap="none" spc="0" normalizeH="0" baseline="0" noProof="0" smtClean="0">
                <a:ln>
                  <a:noFill/>
                </a:ln>
                <a:solidFill>
                  <a:srgbClr val="17347D"/>
                </a:solidFill>
                <a:effectLst>
                  <a:outerShdw blurRad="38100" dist="38100" dir="2700000" algn="tl">
                    <a:srgbClr val="C0C0C0"/>
                  </a:outerShdw>
                </a:effectLst>
                <a:uLnTx/>
                <a:uFillTx/>
                <a:latin typeface="微软雅黑" panose="020B0503020204020204" charset="-122"/>
                <a:ea typeface="微软雅黑" panose="020B0503020204020204" charset="-122"/>
                <a:cs typeface="+mn-ea"/>
              </a:endParaRPr>
            </a:p>
          </p:txBody>
        </p:sp>
        <p:sp>
          <p:nvSpPr>
            <p:cNvPr id="3" name="页脚占位符 4"/>
            <p:cNvSpPr txBox="true">
              <a:spLocks noGrp="true" noChangeArrowheads="true"/>
            </p:cNvSpPr>
            <p:nvPr/>
          </p:nvSpPr>
          <p:spPr bwMode="auto">
            <a:xfrm>
              <a:off x="9840" y="10295"/>
              <a:ext cx="4560" cy="505"/>
            </a:xfrm>
            <a:prstGeom prst="rect">
              <a:avLst/>
            </a:prstGeom>
            <a:noFill/>
            <a:ln>
              <a:noFill/>
            </a:ln>
          </p:spPr>
          <p:txBody>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0" i="0" u="none" strike="noStrike" kern="1200" cap="none" spc="0" normalizeH="0" baseline="0" noProof="0">
                  <a:ln>
                    <a:noFill/>
                  </a:ln>
                  <a:solidFill>
                    <a:srgbClr val="17347D"/>
                  </a:solidFill>
                  <a:effectLst>
                    <a:outerShdw blurRad="38100" dist="38100" dir="2700000" algn="tl">
                      <a:srgbClr val="C0C0C0"/>
                    </a:outerShdw>
                  </a:effectLst>
                  <a:uLnTx/>
                  <a:uFillTx/>
                  <a:latin typeface="微软雅黑" panose="020B0503020204020204" charset="-122"/>
                  <a:ea typeface="微软雅黑" panose="020B0503020204020204" charset="-122"/>
                  <a:cs typeface="+mn-ea"/>
                </a:rPr>
                <a:t>北京科技大学经管学院</a:t>
              </a:r>
              <a:endParaRPr kumimoji="0" lang="zh-CN" altLang="en-US" sz="1200" b="0" i="0" u="none" strike="noStrike" kern="1200" cap="none" spc="0" normalizeH="0" baseline="0" noProof="0">
                <a:ln>
                  <a:noFill/>
                </a:ln>
                <a:solidFill>
                  <a:srgbClr val="17347D"/>
                </a:solidFill>
                <a:effectLst>
                  <a:outerShdw blurRad="38100" dist="38100" dir="2700000" algn="tl">
                    <a:srgbClr val="C0C0C0"/>
                  </a:outerShdw>
                </a:effectLst>
                <a:uLnTx/>
                <a:uFillTx/>
                <a:latin typeface="微软雅黑" panose="020B0503020204020204" charset="-122"/>
                <a:ea typeface="微软雅黑" panose="020B0503020204020204" charset="-122"/>
                <a:cs typeface="+mn-ea"/>
              </a:endParaRPr>
            </a:p>
          </p:txBody>
        </p:sp>
        <p:grpSp>
          <p:nvGrpSpPr>
            <p:cNvPr id="5" name="组合 7"/>
            <p:cNvGrpSpPr/>
            <p:nvPr/>
          </p:nvGrpSpPr>
          <p:grpSpPr>
            <a:xfrm>
              <a:off x="230" y="3163"/>
              <a:ext cx="14060" cy="7825"/>
              <a:chOff x="0" y="0"/>
              <a:chExt cx="8534400" cy="3643313"/>
            </a:xfrm>
          </p:grpSpPr>
          <p:sp>
            <p:nvSpPr>
              <p:cNvPr id="7" name="AutoShape 4"/>
              <p:cNvSpPr/>
              <p:nvPr/>
            </p:nvSpPr>
            <p:spPr>
              <a:xfrm>
                <a:off x="1588" y="531813"/>
                <a:ext cx="4127947" cy="3111500"/>
              </a:xfrm>
              <a:prstGeom prst="homePlate">
                <a:avLst>
                  <a:gd name="adj" fmla="val 9341"/>
                </a:avLst>
              </a:prstGeom>
              <a:solidFill>
                <a:srgbClr val="FFFFFF"/>
              </a:solidFill>
              <a:ln w="9525" cap="flat" cmpd="sng">
                <a:solidFill>
                  <a:srgbClr val="B3B3FF"/>
                </a:solidFill>
                <a:prstDash val="solid"/>
                <a:miter/>
                <a:headEnd type="none" w="med" len="med"/>
                <a:tailEnd type="none" w="med" len="med"/>
              </a:ln>
              <a:effectLst>
                <a:outerShdw dist="53882" dir="2699999" algn="ctr" rotWithShape="0">
                  <a:srgbClr val="DDDDDD">
                    <a:alpha val="50000"/>
                  </a:srgbClr>
                </a:outerShdw>
              </a:effectLst>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 name="Rectangle 6"/>
              <p:cNvSpPr/>
              <p:nvPr/>
            </p:nvSpPr>
            <p:spPr>
              <a:xfrm>
                <a:off x="0" y="0"/>
                <a:ext cx="3302072" cy="437663"/>
              </a:xfrm>
              <a:prstGeom prst="rect">
                <a:avLst/>
              </a:prstGeom>
              <a:solidFill>
                <a:srgbClr val="45AB7D"/>
              </a:solidFill>
              <a:ln w="9525">
                <a:noFill/>
              </a:ln>
              <a:effectLst>
                <a:prstShdw prst="shdw17" dist="17961" dir="2699999">
                  <a:srgbClr val="29674B"/>
                </a:prstShdw>
              </a:effectLst>
            </p:spPr>
            <p:txBody>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7" name="AutoShape 8"/>
              <p:cNvSpPr/>
              <p:nvPr/>
            </p:nvSpPr>
            <p:spPr>
              <a:xfrm flipH="true">
                <a:off x="4940300" y="531813"/>
                <a:ext cx="3594100" cy="3111500"/>
              </a:xfrm>
              <a:prstGeom prst="homePlate">
                <a:avLst>
                  <a:gd name="adj" fmla="val 9342"/>
                </a:avLst>
              </a:prstGeom>
              <a:solidFill>
                <a:srgbClr val="FFFFFF"/>
              </a:solidFill>
              <a:ln w="9525" cap="flat" cmpd="sng">
                <a:solidFill>
                  <a:srgbClr val="B3B3FF"/>
                </a:solidFill>
                <a:prstDash val="solid"/>
                <a:miter/>
                <a:headEnd type="none" w="med" len="med"/>
                <a:tailEnd type="none" w="med" len="med"/>
              </a:ln>
              <a:effectLst>
                <a:outerShdw dist="53882" dir="2699999" algn="ctr" rotWithShape="0">
                  <a:srgbClr val="DDDDDD">
                    <a:alpha val="50000"/>
                  </a:srgbClr>
                </a:outerShdw>
              </a:effectLst>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3" name="Rectangle 10"/>
              <p:cNvSpPr/>
              <p:nvPr/>
            </p:nvSpPr>
            <p:spPr>
              <a:xfrm flipH="true">
                <a:off x="5223223" y="0"/>
                <a:ext cx="3302072" cy="437663"/>
              </a:xfrm>
              <a:prstGeom prst="rect">
                <a:avLst/>
              </a:prstGeom>
              <a:solidFill>
                <a:srgbClr val="45AB7D"/>
              </a:solidFill>
              <a:ln w="9525">
                <a:noFill/>
              </a:ln>
              <a:effectLst>
                <a:prstShdw prst="shdw17" dist="17961" dir="2699999">
                  <a:srgbClr val="29674B"/>
                </a:prstShdw>
              </a:effectLst>
            </p:spPr>
            <p:txBody>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4" name="Oval 2"/>
              <p:cNvSpPr/>
              <p:nvPr/>
            </p:nvSpPr>
            <p:spPr>
              <a:xfrm>
                <a:off x="3713604" y="1425897"/>
                <a:ext cx="1279177" cy="1288261"/>
              </a:xfrm>
              <a:prstGeom prst="ellipse">
                <a:avLst/>
              </a:prstGeom>
              <a:solidFill>
                <a:srgbClr val="B3B3FF"/>
              </a:solidFill>
              <a:ln w="9525">
                <a:noFill/>
              </a:ln>
              <a:effectLst>
                <a:outerShdw dist="35921" dir="2699999" algn="ctr" rotWithShape="0">
                  <a:srgbClr val="9999FF"/>
                </a:outerShdw>
              </a:effectLst>
            </p:spPr>
            <p:txBody>
              <a:bodyPr wrap="none" lIns="72000" tIns="0" rIns="0" bIns="0"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15367" name="TextBox 14"/>
            <p:cNvSpPr txBox="true"/>
            <p:nvPr/>
          </p:nvSpPr>
          <p:spPr>
            <a:xfrm>
              <a:off x="43" y="3208"/>
              <a:ext cx="5215"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ctr" eaLnBrk="1" hangingPunct="1">
                <a:spcBef>
                  <a:spcPct val="0"/>
                </a:spcBef>
                <a:buClrTx/>
                <a:buFont typeface="Arial" panose="020B0604020202020204" pitchFamily="34" charset="0"/>
                <a:buNone/>
              </a:pPr>
              <a:r>
                <a:rPr lang="zh-CN" altLang="en-US" sz="2400" b="1" dirty="0">
                  <a:solidFill>
                    <a:srgbClr val="000000"/>
                  </a:solidFill>
                  <a:latin typeface="微软雅黑" panose="020B0503020204020204" charset="-122"/>
                  <a:ea typeface="微软雅黑" panose="020B0503020204020204" charset="-122"/>
                </a:rPr>
                <a:t>信用评级</a:t>
              </a:r>
              <a:endParaRPr lang="zh-CN" altLang="en-US" sz="2400" b="1" dirty="0">
                <a:solidFill>
                  <a:srgbClr val="000000"/>
                </a:solidFill>
                <a:latin typeface="微软雅黑" panose="020B0503020204020204" charset="-122"/>
                <a:ea typeface="微软雅黑" panose="020B0503020204020204" charset="-122"/>
              </a:endParaRPr>
            </a:p>
          </p:txBody>
        </p:sp>
        <p:sp>
          <p:nvSpPr>
            <p:cNvPr id="26" name="TextBox 15"/>
            <p:cNvSpPr txBox="true"/>
            <p:nvPr/>
          </p:nvSpPr>
          <p:spPr>
            <a:xfrm>
              <a:off x="230" y="4493"/>
              <a:ext cx="6273" cy="5697"/>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lnSpc>
                  <a:spcPts val="2500"/>
                </a:lnSpc>
                <a:spcBef>
                  <a:spcPct val="0"/>
                </a:spcBef>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rPr>
                <a:t>又称信用评估，是指由</a:t>
              </a:r>
              <a:r>
                <a:rPr lang="zh-CN" altLang="en-US" sz="2000" b="1" dirty="0">
                  <a:solidFill>
                    <a:srgbClr val="000000"/>
                  </a:solidFill>
                  <a:latin typeface="微软雅黑" panose="020B0503020204020204" charset="-122"/>
                  <a:ea typeface="微软雅黑" panose="020B0503020204020204" charset="-122"/>
                </a:rPr>
                <a:t>独立的</a:t>
              </a:r>
              <a:r>
                <a:rPr lang="zh-CN" altLang="en-US" sz="2000" dirty="0">
                  <a:solidFill>
                    <a:srgbClr val="000000"/>
                  </a:solidFill>
                  <a:latin typeface="微软雅黑" panose="020B0503020204020204" charset="-122"/>
                  <a:ea typeface="微软雅黑" panose="020B0503020204020204" charset="-122"/>
                </a:rPr>
                <a:t>社会中介机构，通过对国家、企业、债券发行者、金融机构等市场参与主体的信用记录、经营水平、财务状况、所处外部环境等诸因素进行分析研究之后，就其</a:t>
              </a:r>
              <a:r>
                <a:rPr lang="zh-CN" altLang="en-US" sz="2000" dirty="0">
                  <a:solidFill>
                    <a:srgbClr val="FF0000"/>
                  </a:solidFill>
                  <a:latin typeface="微软雅黑" panose="020B0503020204020204" charset="-122"/>
                  <a:ea typeface="微软雅黑" panose="020B0503020204020204" charset="-122"/>
                </a:rPr>
                <a:t>信用能力</a:t>
              </a:r>
              <a:r>
                <a:rPr lang="zh-CN" altLang="en-US" sz="2000" dirty="0">
                  <a:solidFill>
                    <a:srgbClr val="000000"/>
                  </a:solidFill>
                  <a:latin typeface="微软雅黑" panose="020B0503020204020204" charset="-122"/>
                  <a:ea typeface="微软雅黑" panose="020B0503020204020204" charset="-122"/>
                </a:rPr>
                <a:t>（主要是偿还债务的能力及其可偿债程度）所作的综合评价，并且用</a:t>
              </a:r>
              <a:r>
                <a:rPr lang="zh-CN" altLang="en-US" sz="2000" b="1" dirty="0">
                  <a:solidFill>
                    <a:srgbClr val="000000"/>
                  </a:solidFill>
                  <a:latin typeface="微软雅黑" panose="020B0503020204020204" charset="-122"/>
                  <a:ea typeface="微软雅黑" panose="020B0503020204020204" charset="-122"/>
                </a:rPr>
                <a:t>简单明了的符号</a:t>
              </a:r>
              <a:r>
                <a:rPr lang="zh-CN" altLang="en-US" sz="2000" dirty="0">
                  <a:solidFill>
                    <a:srgbClr val="000000"/>
                  </a:solidFill>
                  <a:latin typeface="微软雅黑" panose="020B0503020204020204" charset="-122"/>
                  <a:ea typeface="微软雅黑" panose="020B0503020204020204" charset="-122"/>
                </a:rPr>
                <a:t>表达出来，以满足社会需要的市场行为。</a:t>
              </a:r>
              <a:endParaRPr lang="zh-CN" altLang="en-US" sz="2000" b="1" dirty="0">
                <a:solidFill>
                  <a:srgbClr val="000000"/>
                </a:solidFill>
                <a:latin typeface="微软雅黑" panose="020B0503020204020204" charset="-122"/>
                <a:ea typeface="微软雅黑" panose="020B0503020204020204" charset="-122"/>
              </a:endParaRPr>
            </a:p>
            <a:p>
              <a:pPr marL="0" lvl="0" indent="0" eaLnBrk="1" hangingPunct="1">
                <a:lnSpc>
                  <a:spcPts val="2500"/>
                </a:lnSpc>
                <a:spcBef>
                  <a:spcPct val="0"/>
                </a:spcBef>
                <a:buClrTx/>
                <a:buFont typeface="Arial" panose="020B0604020202020204" pitchFamily="34" charset="0"/>
                <a:buNone/>
              </a:pPr>
              <a:endParaRPr lang="zh-CN" altLang="en-US" sz="2000" dirty="0">
                <a:latin typeface="微软雅黑" panose="020B0503020204020204" charset="-122"/>
                <a:ea typeface="微软雅黑" panose="020B0503020204020204" charset="-122"/>
              </a:endParaRPr>
            </a:p>
          </p:txBody>
        </p:sp>
        <p:sp>
          <p:nvSpPr>
            <p:cNvPr id="27" name="TextBox 16"/>
            <p:cNvSpPr txBox="true"/>
            <p:nvPr/>
          </p:nvSpPr>
          <p:spPr>
            <a:xfrm>
              <a:off x="8775" y="4980"/>
              <a:ext cx="5440" cy="471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268605" lvl="0" indent="-268605" eaLnBrk="1" hangingPunct="1">
                <a:lnSpc>
                  <a:spcPct val="105000"/>
                </a:lnSpc>
                <a:spcBef>
                  <a:spcPct val="0"/>
                </a:spcBef>
                <a:buClr>
                  <a:srgbClr val="FF0000"/>
                </a:buClr>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u="sng" dirty="0">
                  <a:solidFill>
                    <a:srgbClr val="FF0000"/>
                  </a:solidFill>
                  <a:latin typeface="微软雅黑" panose="020B0503020204020204" charset="-122"/>
                  <a:ea typeface="微软雅黑" panose="020B0503020204020204" charset="-122"/>
                  <a:cs typeface="微软雅黑" panose="020B0503020204020204" charset="-122"/>
                </a:rPr>
                <a:t>目的：</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是揭示特定的信用风险，而不是所有的投资风险。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0" indent="-268605" eaLnBrk="1" hangingPunct="1">
                <a:lnSpc>
                  <a:spcPct val="105000"/>
                </a:lnSpc>
                <a:spcBef>
                  <a:spcPct val="0"/>
                </a:spcBef>
                <a:buClr>
                  <a:srgbClr val="FF0000"/>
                </a:buClr>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u="sng" dirty="0">
                  <a:solidFill>
                    <a:srgbClr val="FF0000"/>
                  </a:solidFill>
                  <a:latin typeface="微软雅黑" panose="020B0503020204020204" charset="-122"/>
                  <a:ea typeface="微软雅黑" panose="020B0503020204020204" charset="-122"/>
                  <a:cs typeface="微软雅黑" panose="020B0503020204020204" charset="-122"/>
                </a:rPr>
                <a:t>评价重点：</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是经济主体履行相关合同的能力，而不是经济主体的价值或业绩。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0" indent="-268605" eaLnBrk="1" hangingPunct="1">
                <a:lnSpc>
                  <a:spcPct val="105000"/>
                </a:lnSpc>
                <a:spcBef>
                  <a:spcPct val="0"/>
                </a:spcBef>
                <a:buClr>
                  <a:srgbClr val="FF0000"/>
                </a:buClr>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、信用评级是为投资者</a:t>
              </a:r>
              <a:r>
                <a:rPr lang="zh-CN" altLang="en-US" sz="2000" u="sng" dirty="0">
                  <a:solidFill>
                    <a:srgbClr val="FF0000"/>
                  </a:solidFill>
                  <a:latin typeface="微软雅黑" panose="020B0503020204020204" charset="-122"/>
                  <a:ea typeface="微软雅黑" panose="020B0503020204020204" charset="-122"/>
                  <a:cs typeface="微软雅黑" panose="020B0503020204020204" charset="-122"/>
                </a:rPr>
                <a:t>提供专家意见</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，而不是代替投资者做出投资选择。</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r>
                <a:rPr lang="ko-KR"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ko-KR"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8" name="TextBox 17"/>
            <p:cNvSpPr txBox="true"/>
            <p:nvPr/>
          </p:nvSpPr>
          <p:spPr>
            <a:xfrm>
              <a:off x="8905" y="3220"/>
              <a:ext cx="544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ctr" eaLnBrk="1" hangingPunct="1">
                <a:spcBef>
                  <a:spcPct val="0"/>
                </a:spcBef>
                <a:buClrTx/>
                <a:buFont typeface="Arial" panose="020B0604020202020204" pitchFamily="34" charset="0"/>
                <a:buNone/>
              </a:pPr>
              <a:r>
                <a:rPr lang="zh-CN" altLang="en-US" sz="2400" b="1" dirty="0">
                  <a:solidFill>
                    <a:srgbClr val="000000"/>
                  </a:solidFill>
                  <a:latin typeface="微软雅黑" panose="020B0503020204020204" charset="-122"/>
                  <a:ea typeface="微软雅黑" panose="020B0503020204020204" charset="-122"/>
                </a:rPr>
                <a:t>内涵释义</a:t>
              </a:r>
              <a:endParaRPr lang="zh-CN" altLang="en-US" sz="2400" b="1" dirty="0">
                <a:solidFill>
                  <a:srgbClr val="000000"/>
                </a:solidFill>
                <a:latin typeface="微软雅黑" panose="020B0503020204020204" charset="-122"/>
                <a:ea typeface="微软雅黑" panose="020B0503020204020204" charset="-122"/>
              </a:endParaRPr>
            </a:p>
          </p:txBody>
        </p:sp>
        <p:sp>
          <p:nvSpPr>
            <p:cNvPr id="29" name="文本框 1"/>
            <p:cNvSpPr txBox="true"/>
            <p:nvPr/>
          </p:nvSpPr>
          <p:spPr>
            <a:xfrm>
              <a:off x="395" y="2225"/>
              <a:ext cx="6238" cy="72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Tx/>
                <a:buNone/>
              </a:pPr>
              <a:r>
                <a:rPr lang="zh-CN" altLang="en-US" sz="2400" b="1" dirty="0">
                  <a:latin typeface="微软雅黑" panose="020B0503020204020204" charset="-122"/>
                  <a:ea typeface="微软雅黑" panose="020B0503020204020204" charset="-122"/>
                </a:rPr>
                <a:t>（一）信用评级的定义</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6086" name="AutoShape 4"/>
          <p:cNvSpPr>
            <a:spLocks noChangeArrowheads="true"/>
          </p:cNvSpPr>
          <p:nvPr/>
        </p:nvSpPr>
        <p:spPr bwMode="auto">
          <a:xfrm>
            <a:off x="2065020" y="1387475"/>
            <a:ext cx="8283575" cy="468312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8134" name="AutoShape 6"/>
          <p:cNvSpPr/>
          <p:nvPr/>
        </p:nvSpPr>
        <p:spPr>
          <a:xfrm>
            <a:off x="2292033" y="1385888"/>
            <a:ext cx="7724775" cy="4687887"/>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8156" name="AutoShape 48"/>
          <p:cNvSpPr/>
          <p:nvPr/>
        </p:nvSpPr>
        <p:spPr>
          <a:xfrm>
            <a:off x="2355533" y="1465263"/>
            <a:ext cx="7559675" cy="4446587"/>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8157" name="Rectangle 51"/>
          <p:cNvSpPr/>
          <p:nvPr/>
        </p:nvSpPr>
        <p:spPr>
          <a:xfrm>
            <a:off x="2622233" y="1536700"/>
            <a:ext cx="6946900" cy="4262438"/>
          </a:xfrm>
          <a:prstGeom prst="rect">
            <a:avLst/>
          </a:prstGeom>
          <a:noFill/>
          <a:ln w="9525">
            <a:noFill/>
          </a:ln>
        </p:spPr>
        <p:txBody>
          <a:bodyPr lIns="10800" tIns="10800" rIns="18000" bIns="10800" anchor="t" anchorCtr="false"/>
          <a:p>
            <a:pPr algn="ctr">
              <a:lnSpc>
                <a:spcPct val="120000"/>
              </a:lnSpc>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cs typeface="微软雅黑" panose="020B0503020204020204" charset="-122"/>
              </a:rPr>
              <a:t>标准普尔评级指标 </a:t>
            </a: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46111" name="Group 31"/>
          <p:cNvGraphicFramePr>
            <a:graphicFrameLocks noGrp="true"/>
          </p:cNvGraphicFramePr>
          <p:nvPr/>
        </p:nvGraphicFramePr>
        <p:xfrm>
          <a:off x="2742883" y="2330450"/>
          <a:ext cx="6707188" cy="2863851"/>
        </p:xfrm>
        <a:graphic>
          <a:graphicData uri="http://schemas.openxmlformats.org/drawingml/2006/table">
            <a:tbl>
              <a:tblPr/>
              <a:tblGrid>
                <a:gridCol w="3109912"/>
                <a:gridCol w="3597275"/>
              </a:tblGrid>
              <a:tr h="40957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rPr>
                        <a:t>经营风险</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CF3FA"/>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rPr>
                        <a:t>财务风险</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CF3FA"/>
                    </a:solidFill>
                  </a:tcPr>
                </a:tc>
              </a:tr>
              <a:tr h="40957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行业特征</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CF3FA"/>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财务特征</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CF3FA"/>
                    </a:solidFill>
                  </a:tcPr>
                </a:tc>
              </a:tr>
              <a:tr h="407988">
                <a:tc rowSpan="4">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竞争地位</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）市场；（</a:t>
                      </a: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）技术</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）效率；（</a:t>
                      </a: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）监管</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CF3FA"/>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财务政策</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CF3FA"/>
                    </a:solidFill>
                  </a:tcPr>
                </a:tc>
              </a:tr>
              <a:tr h="409575">
                <a:tc vMerge="true">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收益性</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CF3FA"/>
                    </a:solidFill>
                  </a:tcPr>
                </a:tc>
              </a:tr>
              <a:tr h="407988">
                <a:tc vMerge="true">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资本结构</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CF3FA"/>
                    </a:solidFill>
                  </a:tcPr>
                </a:tc>
              </a:tr>
              <a:tr h="409575">
                <a:tc vMerge="true">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5.</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现金流保护</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CF3FA"/>
                    </a:solidFill>
                  </a:tcPr>
                </a:tc>
              </a:tr>
              <a:tr h="40957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管理</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CF3FA"/>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6.</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财务灵活性</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CF3FA"/>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7110" name="AutoShape 4"/>
          <p:cNvSpPr>
            <a:spLocks noChangeArrowheads="true"/>
          </p:cNvSpPr>
          <p:nvPr/>
        </p:nvSpPr>
        <p:spPr bwMode="auto">
          <a:xfrm>
            <a:off x="2025650" y="1438910"/>
            <a:ext cx="8283575" cy="468312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9158" name="AutoShape 6"/>
          <p:cNvSpPr/>
          <p:nvPr/>
        </p:nvSpPr>
        <p:spPr>
          <a:xfrm>
            <a:off x="2252663" y="1437323"/>
            <a:ext cx="7724775" cy="4687887"/>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9180" name="AutoShape 48"/>
          <p:cNvSpPr/>
          <p:nvPr/>
        </p:nvSpPr>
        <p:spPr>
          <a:xfrm>
            <a:off x="2316163" y="1516698"/>
            <a:ext cx="7559675" cy="4446587"/>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9181" name="Rectangle 51"/>
          <p:cNvSpPr/>
          <p:nvPr/>
        </p:nvSpPr>
        <p:spPr>
          <a:xfrm>
            <a:off x="2582863" y="1588135"/>
            <a:ext cx="6946900" cy="4262438"/>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标准普尔评级的基本框架</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47135" name="Group 31"/>
          <p:cNvGraphicFramePr>
            <a:graphicFrameLocks noGrp="true"/>
          </p:cNvGraphicFramePr>
          <p:nvPr/>
        </p:nvGraphicFramePr>
        <p:xfrm>
          <a:off x="2730500" y="1956435"/>
          <a:ext cx="6769100" cy="3689350"/>
        </p:xfrm>
        <a:graphic>
          <a:graphicData uri="http://schemas.openxmlformats.org/drawingml/2006/table">
            <a:tbl>
              <a:tblPr/>
              <a:tblGrid>
                <a:gridCol w="3095625"/>
                <a:gridCol w="3673475"/>
              </a:tblGrid>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rPr>
                        <a:t>基本经营</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rPr>
                        <a:t>财务分析</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 </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行业风险</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 </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会计质量</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 </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成功关键</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 </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会计准则</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 </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多角化因素</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 </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收益性和覆盖率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 </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公司规模</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 </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资本结构、杠杆和资产保护</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5. </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管理评价</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5. </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资产价值</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6. </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组织结构</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6. </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表外融资</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7. </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经营和风险的衡量</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7. </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优先股</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8. </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现金流量充足性</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9. </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现金流量比率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10. </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资本需求</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11. </a:t>
                      </a:r>
                      <a:r>
                        <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财务弹性</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68568" marR="6856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54530" y="1396365"/>
            <a:ext cx="8282940" cy="4687570"/>
            <a:chOff x="575" y="2555"/>
            <a:chExt cx="13044" cy="7382"/>
          </a:xfrm>
        </p:grpSpPr>
        <p:sp>
          <p:nvSpPr>
            <p:cNvPr id="48134"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0182" name="AutoShape 6"/>
            <p:cNvSpPr/>
            <p:nvPr/>
          </p:nvSpPr>
          <p:spPr>
            <a:xfrm>
              <a:off x="1008" y="2555"/>
              <a:ext cx="12165" cy="7383"/>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0204"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0205" name="Rectangle 51"/>
            <p:cNvSpPr/>
            <p:nvPr/>
          </p:nvSpPr>
          <p:spPr>
            <a:xfrm>
              <a:off x="1453" y="2790"/>
              <a:ext cx="10940" cy="6713"/>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buNone/>
              </a:pP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惠誉</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Blip>
                  <a:blip r:embed="rId4"/>
                </a:buBlip>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惠誉国际信用评级有限公司是继穆迪与标准普尔之后的第三大评级机构。</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Blip>
                  <a:blip r:embed="rId4"/>
                </a:buBlip>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评级业务主要有：主权评级、 金融机构评级、企业评级、结构融资评级。</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Blip>
                  <a:blip r:embed="rId4"/>
                </a:buBlip>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主要领域包括：资产抵 押证券、商业分期付款证券、住宅 抵押证券、信贷产品、信贷基金等。</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）惠誉公司的评级特点</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）评级业务范围很广。</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）结构融资在其评级业务中占重要地位。</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）在企业评级市场上占有优势份额。</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16100" y="1344295"/>
            <a:ext cx="8669020" cy="4964430"/>
            <a:chOff x="575" y="2553"/>
            <a:chExt cx="13044" cy="7382"/>
          </a:xfrm>
        </p:grpSpPr>
        <p:sp>
          <p:nvSpPr>
            <p:cNvPr id="49158"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1206"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1228"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1229" name="Rectangle 51"/>
            <p:cNvSpPr/>
            <p:nvPr/>
          </p:nvSpPr>
          <p:spPr>
            <a:xfrm>
              <a:off x="1453" y="2790"/>
              <a:ext cx="11485" cy="6713"/>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惠誉评级的基本原则</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）评级是考察企业及时偿还债务的能力以及和其他行业、国家的公司的对比；</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）定性和定量相结合；</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）公司的表现需要和同类公司进行对比分析；</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）强调对经营历史和财务数据的分析以及对未来的预测；</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）通过情景分析，考察公司应对各种经营环境变化的能力；</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）一个重要的评级因素是财务灵活性，其在很大程度上取决于公司从生产经营种产生现金流量的能力。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0182" name="AutoShape 4"/>
          <p:cNvSpPr>
            <a:spLocks noChangeArrowheads="true"/>
          </p:cNvSpPr>
          <p:nvPr/>
        </p:nvSpPr>
        <p:spPr bwMode="auto">
          <a:xfrm>
            <a:off x="2177415" y="1640840"/>
            <a:ext cx="8283575" cy="468312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2230" name="AutoShape 6"/>
          <p:cNvSpPr/>
          <p:nvPr/>
        </p:nvSpPr>
        <p:spPr>
          <a:xfrm>
            <a:off x="2404428" y="1639253"/>
            <a:ext cx="7724775" cy="4687887"/>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2252" name="AutoShape 48"/>
          <p:cNvSpPr/>
          <p:nvPr/>
        </p:nvSpPr>
        <p:spPr>
          <a:xfrm>
            <a:off x="2467928" y="1718628"/>
            <a:ext cx="7559675" cy="4446587"/>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2253" name="Rectangle 51"/>
          <p:cNvSpPr/>
          <p:nvPr/>
        </p:nvSpPr>
        <p:spPr>
          <a:xfrm>
            <a:off x="2734628" y="1790065"/>
            <a:ext cx="6946900" cy="4262438"/>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惠誉评级的指标体系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indent="0">
              <a:lnSpc>
                <a:spcPct val="120000"/>
              </a:lnSpc>
              <a:buClrTx/>
              <a:buFont typeface="Arial" panose="020B0604020202020204" pitchFamily="34" charset="0"/>
              <a:buNone/>
            </a:pP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50207" name="Group 31"/>
          <p:cNvGraphicFramePr>
            <a:graphicFrameLocks noGrp="true"/>
          </p:cNvGraphicFramePr>
          <p:nvPr/>
        </p:nvGraphicFramePr>
        <p:xfrm>
          <a:off x="2783840" y="2583815"/>
          <a:ext cx="7283450" cy="3713163"/>
        </p:xfrm>
        <a:graphic>
          <a:graphicData uri="http://schemas.openxmlformats.org/drawingml/2006/table">
            <a:tbl>
              <a:tblPr/>
              <a:tblGrid>
                <a:gridCol w="3641725"/>
                <a:gridCol w="3641725"/>
              </a:tblGrid>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定性分析</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定量分析</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．行业风险</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．现金流量</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．经营环境</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．盈利和现金流量</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322">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．市场地位</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资本结构</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．公司管理</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财务灵活性</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．会计</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5.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盈利计量</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6</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．覆盖比率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03322">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7</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．杠杆比率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431872">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8</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．收益比率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51203" name="Group 3"/>
          <p:cNvGraphicFramePr>
            <a:graphicFrameLocks noGrp="true"/>
          </p:cNvGraphicFramePr>
          <p:nvPr/>
        </p:nvGraphicFramePr>
        <p:xfrm>
          <a:off x="1560195" y="1205230"/>
          <a:ext cx="9222740" cy="5417185"/>
        </p:xfrm>
        <a:graphic>
          <a:graphicData uri="http://schemas.openxmlformats.org/drawingml/2006/table">
            <a:tbl>
              <a:tblPr/>
              <a:tblGrid>
                <a:gridCol w="1216660"/>
                <a:gridCol w="871220"/>
                <a:gridCol w="997585"/>
                <a:gridCol w="1852930"/>
                <a:gridCol w="4284345"/>
              </a:tblGrid>
              <a:tr h="321945">
                <a:tc gridSpan="3">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表示符号</a:t>
                      </a:r>
                      <a:endPar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hMerge="true">
                  <a:tcPr/>
                </a:tc>
                <a:tc hMerge="true">
                  <a:tcPr/>
                </a:tc>
                <a:tc rowSpan="2">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含  义</a:t>
                      </a:r>
                      <a:endPar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品 质 说 明</a:t>
                      </a:r>
                      <a:endPar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Moodys</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S&amp;P</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Fitch</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c vMerge="true">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最高级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最高级品质，本息具有最大的保障。</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高级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高级品质，对本息的保障条件略逊最高级债券。</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中高级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中上品质，对本息的保障尚属适当，但保障条件不及以上两种。</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152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BBB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BBB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中级品质，目前对本息的保障尚属适当，但未来经济情况发生变化时，约定的条件可能不足以保障本息安全。</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中低级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中下品质，具有一定投机性，保障条件同中级。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差、半投机性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具有投机性，缺乏投资性，未来的本息缺乏适当保障。</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CCC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CCC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差、明显投机性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除具投机性，利息尚能支付，但无保障，经济不佳时，债息可能停付。</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226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显然不佳，明显投机</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比</a:t>
                      </a: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CCC</a:t>
                      </a: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稍差，支付利息的保障更差。</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高度投机性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信誉不佳，本息可能已经违约停付，专指无力支付本息的收益公司的债券。</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rowSpan="3">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rowSpan="3">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DDD</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低级、低价值</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品质差，易发生倒债。</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true">
                  <a:tcPr/>
                </a:tc>
                <a:tc vMerge="true">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DD</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资产价值低</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品质差，不履行债务，资产价值低。</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true">
                  <a:tcPr/>
                </a:tc>
                <a:tc vMerge="true">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D</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无明显价值</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品质差，无明显价值，前途无望。</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249" name="Rectangle 2"/>
          <p:cNvSpPr/>
          <p:nvPr/>
        </p:nvSpPr>
        <p:spPr>
          <a:xfrm>
            <a:off x="4347052" y="794068"/>
            <a:ext cx="3497580" cy="337185"/>
          </a:xfrm>
          <a:prstGeom prst="rect">
            <a:avLst/>
          </a:prstGeom>
          <a:noFill/>
          <a:ln w="9525">
            <a:noFill/>
          </a:ln>
        </p:spPr>
        <p:txBody>
          <a:bodyPr wrap="none" anchor="ctr" anchorCtr="false">
            <a:spAutoFit/>
          </a:bodyPr>
          <a:p>
            <a:pPr indent="266700"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三大评估机构信用等级符号及含义</a:t>
            </a:r>
            <a:endParaRPr lang="zh-CN" altLang="en-US" sz="16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699260" y="1675130"/>
            <a:ext cx="8641080" cy="2973137"/>
            <a:chOff x="510" y="2678"/>
            <a:chExt cx="13608" cy="2887"/>
          </a:xfrm>
        </p:grpSpPr>
        <p:sp>
          <p:nvSpPr>
            <p:cNvPr id="16" name="Rectangle 3"/>
            <p:cNvSpPr/>
            <p:nvPr/>
          </p:nvSpPr>
          <p:spPr>
            <a:xfrm>
              <a:off x="510" y="3700"/>
              <a:ext cx="13608" cy="1865"/>
            </a:xfrm>
            <a:prstGeom prst="rect">
              <a:avLst/>
            </a:prstGeom>
            <a:noFill/>
            <a:ln w="9525">
              <a:noFill/>
            </a:ln>
          </p:spPr>
          <p:txBody>
            <a:bodyPr lIns="0" tIns="0" rIns="0" bIns="0" anchor="t" anchorCtr="false">
              <a:spAutoFit/>
            </a:bodyPr>
            <a:p>
              <a:pPr marL="342900" indent="-342900" eaLnBrk="0" hangingPunct="0">
                <a:spcBef>
                  <a:spcPct val="20000"/>
                </a:spcBef>
                <a:buClr>
                  <a:srgbClr val="9999FF"/>
                </a:buClr>
                <a:buFont typeface="Wingdings" panose="05000000000000000000" pitchFamily="2" charset="2"/>
                <a:buChar char="v"/>
              </a:pPr>
              <a:r>
                <a:rPr lang="zh-CN" altLang="zh-CN" sz="2400" dirty="0">
                  <a:latin typeface="微软雅黑" panose="020B0503020204020204" charset="-122"/>
                  <a:ea typeface="微软雅黑" panose="020B0503020204020204" charset="-122"/>
                </a:rPr>
                <a:t>信用评级的</a:t>
              </a:r>
              <a:r>
                <a:rPr lang="zh-CN" altLang="zh-CN" sz="2400" dirty="0">
                  <a:solidFill>
                    <a:srgbClr val="FF0000"/>
                  </a:solidFill>
                  <a:latin typeface="微软雅黑" panose="020B0503020204020204" charset="-122"/>
                  <a:ea typeface="微软雅黑" panose="020B0503020204020204" charset="-122"/>
                </a:rPr>
                <a:t>主体</a:t>
              </a:r>
              <a:r>
                <a:rPr lang="zh-CN" altLang="zh-CN" sz="2400" dirty="0">
                  <a:latin typeface="微软雅黑" panose="020B0503020204020204" charset="-122"/>
                  <a:ea typeface="微软雅黑" panose="020B0503020204020204" charset="-122"/>
                </a:rPr>
                <a:t>是指各类具有评价能力的机构，其中，信用评级机构是专业的评级机构，是信用评级的骨干力量。</a:t>
              </a:r>
              <a:endParaRPr lang="zh-CN" altLang="zh-CN" sz="2400" dirty="0">
                <a:latin typeface="微软雅黑" panose="020B0503020204020204" charset="-122"/>
                <a:ea typeface="微软雅黑" panose="020B0503020204020204" charset="-122"/>
              </a:endParaRPr>
            </a:p>
            <a:p>
              <a:pPr marL="342900" indent="-342900" eaLnBrk="0" hangingPunct="0">
                <a:spcBef>
                  <a:spcPct val="20000"/>
                </a:spcBef>
                <a:buClr>
                  <a:srgbClr val="9999FF"/>
                </a:buClr>
                <a:buFont typeface="Wingdings" panose="05000000000000000000" pitchFamily="2" charset="2"/>
                <a:buChar char="v"/>
              </a:pPr>
              <a:r>
                <a:rPr lang="zh-CN" altLang="zh-CN" sz="2400" dirty="0">
                  <a:latin typeface="微软雅黑" panose="020B0503020204020204" charset="-122"/>
                  <a:ea typeface="微软雅黑" panose="020B0503020204020204" charset="-122"/>
                </a:rPr>
                <a:t>信用评级的</a:t>
              </a:r>
              <a:r>
                <a:rPr lang="zh-CN" altLang="zh-CN" sz="2400" dirty="0">
                  <a:solidFill>
                    <a:srgbClr val="FF0000"/>
                  </a:solidFill>
                  <a:latin typeface="微软雅黑" panose="020B0503020204020204" charset="-122"/>
                  <a:ea typeface="微软雅黑" panose="020B0503020204020204" charset="-122"/>
                </a:rPr>
                <a:t>客体</a:t>
              </a:r>
              <a:r>
                <a:rPr lang="zh-CN" altLang="zh-CN" sz="2400" dirty="0">
                  <a:latin typeface="微软雅黑" panose="020B0503020204020204" charset="-122"/>
                  <a:ea typeface="微软雅黑" panose="020B0503020204020204" charset="-122"/>
                </a:rPr>
                <a:t>是指被评级者或评级对象，包括被评级的各类机构、各类信用产品、信用行为等。</a:t>
              </a:r>
              <a:endParaRPr lang="zh-CN" altLang="zh-CN" sz="2400" dirty="0">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endParaRPr lang="zh-CN" altLang="zh-CN" sz="2400" dirty="0">
                <a:solidFill>
                  <a:srgbClr val="9999FF"/>
                </a:solidFill>
                <a:latin typeface="微软雅黑" panose="020B0503020204020204" charset="-122"/>
                <a:ea typeface="微软雅黑" panose="020B0503020204020204" charset="-122"/>
              </a:endParaRPr>
            </a:p>
          </p:txBody>
        </p:sp>
        <p:sp>
          <p:nvSpPr>
            <p:cNvPr id="11270" name="文本框 1"/>
            <p:cNvSpPr txBox="true"/>
            <p:nvPr/>
          </p:nvSpPr>
          <p:spPr>
            <a:xfrm>
              <a:off x="720" y="2678"/>
              <a:ext cx="6708" cy="447"/>
            </a:xfrm>
            <a:prstGeom prst="rect">
              <a:avLst/>
            </a:prstGeom>
            <a:noFill/>
            <a:ln w="9525">
              <a:noFill/>
            </a:ln>
          </p:spPr>
          <p:txBody>
            <a:bodyPr anchor="t" anchorCtr="false">
              <a:spAutoFit/>
            </a:bodyPr>
            <a:p>
              <a:pPr eaLnBrk="0" hangingPunct="0">
                <a:buClrTx/>
                <a:buFontTx/>
              </a:pPr>
              <a:r>
                <a:rPr lang="en-US" altLang="zh-CN" sz="2400" b="1" dirty="0">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rPr>
                <a:t>二</a:t>
              </a:r>
              <a:r>
                <a:rPr lang="en-US" altLang="zh-CN" sz="2400" b="1"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信用评级的主体、客体</a:t>
              </a:r>
              <a:endParaRPr lang="zh-CN" altLang="en-US" sz="2400" b="1"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2575"/>
            <a:ext cx="12192002" cy="6871935"/>
            <a:chOff x="-2" y="2575"/>
            <a:chExt cx="12192002" cy="6871935"/>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1651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181860" y="1506220"/>
            <a:ext cx="7827645" cy="4928235"/>
            <a:chOff x="373" y="2703"/>
            <a:chExt cx="12327" cy="7761"/>
          </a:xfrm>
        </p:grpSpPr>
        <p:sp>
          <p:nvSpPr>
            <p:cNvPr id="12290" name="文本框 3"/>
            <p:cNvSpPr txBox="true"/>
            <p:nvPr/>
          </p:nvSpPr>
          <p:spPr>
            <a:xfrm>
              <a:off x="373" y="2703"/>
              <a:ext cx="6462" cy="467"/>
            </a:xfrm>
            <a:prstGeom prst="rect">
              <a:avLst/>
            </a:prstGeom>
            <a:noFill/>
            <a:ln w="9525">
              <a:noFill/>
            </a:ln>
          </p:spPr>
          <p:txBody>
            <a:bodyPr anchor="t" anchorCtr="false">
              <a:spAutoFit/>
            </a:bodyPr>
            <a:p>
              <a:pPr indent="266700" algn="just" eaLnBrk="0" hangingPunct="0">
                <a:lnSpc>
                  <a:spcPts val="1600"/>
                </a:lnSpc>
                <a:spcBef>
                  <a:spcPts val="600"/>
                </a:spcBef>
                <a:spcAft>
                  <a:spcPts val="600"/>
                </a:spcAft>
                <a:buClrTx/>
                <a:buFontTx/>
              </a:pPr>
              <a:r>
                <a:rPr lang="en-US" altLang="zh-CN" sz="2400" b="1" dirty="0">
                  <a:latin typeface="微软雅黑" panose="020B0503020204020204" charset="-122"/>
                  <a:ea typeface="微软雅黑" panose="020B0503020204020204" charset="-122"/>
                  <a:cs typeface="微软雅黑" panose="020B0503020204020204" charset="-122"/>
                </a:rPr>
                <a:t>(</a:t>
              </a:r>
              <a:r>
                <a:rPr lang="zh-CN" altLang="zh-CN" sz="2400" b="1" dirty="0">
                  <a:latin typeface="微软雅黑" panose="020B0503020204020204" charset="-122"/>
                  <a:ea typeface="微软雅黑" panose="020B0503020204020204" charset="-122"/>
                  <a:cs typeface="微软雅黑" panose="020B0503020204020204" charset="-122"/>
                </a:rPr>
                <a:t>三</a:t>
              </a:r>
              <a:r>
                <a:rPr lang="en-US" altLang="zh-CN" sz="2400" b="1" dirty="0">
                  <a:latin typeface="微软雅黑" panose="020B0503020204020204" charset="-122"/>
                  <a:ea typeface="微软雅黑" panose="020B0503020204020204" charset="-122"/>
                  <a:cs typeface="微软雅黑" panose="020B0503020204020204" charset="-122"/>
                </a:rPr>
                <a:t>) </a:t>
              </a:r>
              <a:r>
                <a:rPr lang="zh-CN" altLang="zh-CN" sz="2400" b="1" dirty="0">
                  <a:latin typeface="微软雅黑" panose="020B0503020204020204" charset="-122"/>
                  <a:ea typeface="微软雅黑" panose="020B0503020204020204" charset="-122"/>
                  <a:cs typeface="微软雅黑" panose="020B0503020204020204" charset="-122"/>
                </a:rPr>
                <a:t>信用评级的服务对象</a:t>
              </a:r>
              <a:endParaRPr lang="zh-CN" altLang="zh-CN" sz="2400" b="1" dirty="0">
                <a:latin typeface="微软雅黑" panose="020B0503020204020204" charset="-122"/>
                <a:ea typeface="微软雅黑" panose="020B0503020204020204" charset="-122"/>
                <a:cs typeface="微软雅黑" panose="020B0503020204020204" charset="-122"/>
              </a:endParaRPr>
            </a:p>
          </p:txBody>
        </p:sp>
        <p:sp>
          <p:nvSpPr>
            <p:cNvPr id="2" name="箭头: 左 7"/>
            <p:cNvSpPr/>
            <p:nvPr/>
          </p:nvSpPr>
          <p:spPr bwMode="auto">
            <a:xfrm rot="10800000">
              <a:off x="1700" y="2948"/>
              <a:ext cx="11000" cy="4010"/>
            </a:xfrm>
            <a:prstGeom prst="leftArrow">
              <a:avLst/>
            </a:prstGeom>
          </p:spPr>
          <p:style>
            <a:lnRef idx="2">
              <a:srgbClr val="17347D"/>
            </a:lnRef>
            <a:fillRef idx="1">
              <a:srgbClr val="FFFFFF"/>
            </a:fillRef>
            <a:effectRef idx="0">
              <a:srgbClr val="17347D"/>
            </a:effectRef>
            <a:fontRef idx="minor">
              <a:srgbClr val="17347D"/>
            </a:fontRef>
          </p:style>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2292" name="文本框 8"/>
            <p:cNvSpPr txBox="true"/>
            <p:nvPr/>
          </p:nvSpPr>
          <p:spPr>
            <a:xfrm>
              <a:off x="1845" y="4305"/>
              <a:ext cx="9980" cy="1113"/>
            </a:xfrm>
            <a:prstGeom prst="rect">
              <a:avLst/>
            </a:prstGeom>
            <a:noFill/>
            <a:ln w="9525">
              <a:noFill/>
            </a:ln>
          </p:spPr>
          <p:txBody>
            <a:bodyPr anchor="t" anchorCtr="false">
              <a:spAutoFit/>
            </a:bodyPr>
            <a:p>
              <a:pPr eaLnBrk="0" hangingPunct="0">
                <a:buClrTx/>
                <a:buFontTx/>
              </a:pPr>
              <a:r>
                <a:rPr lang="zh-CN" altLang="en-US" sz="2000" dirty="0">
                  <a:latin typeface="微软雅黑" panose="020B0503020204020204" charset="-122"/>
                  <a:ea typeface="微软雅黑" panose="020B0503020204020204" charset="-122"/>
                </a:rPr>
                <a:t>信用评级的服务对象包括投资者、融资者、企业、金融机构、政府机构。</a:t>
              </a:r>
              <a:endParaRPr lang="zh-CN" altLang="en-US" sz="2000" dirty="0">
                <a:latin typeface="微软雅黑" panose="020B0503020204020204" charset="-122"/>
                <a:ea typeface="微软雅黑" panose="020B0503020204020204" charset="-122"/>
              </a:endParaRPr>
            </a:p>
          </p:txBody>
        </p:sp>
        <p:pic>
          <p:nvPicPr>
            <p:cNvPr id="12293" name="图片 9"/>
            <p:cNvPicPr>
              <a:picLocks noChangeAspect="true"/>
            </p:cNvPicPr>
            <p:nvPr/>
          </p:nvPicPr>
          <p:blipFill>
            <a:blip r:embed="rId4"/>
            <a:stretch>
              <a:fillRect/>
            </a:stretch>
          </p:blipFill>
          <p:spPr>
            <a:xfrm>
              <a:off x="1204" y="6043"/>
              <a:ext cx="5889" cy="4421"/>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10690" y="1278255"/>
            <a:ext cx="8770620" cy="5013960"/>
            <a:chOff x="680" y="2225"/>
            <a:chExt cx="13812" cy="7896"/>
          </a:xfrm>
        </p:grpSpPr>
        <p:sp>
          <p:nvSpPr>
            <p:cNvPr id="2" name="Rectangle 3"/>
            <p:cNvSpPr/>
            <p:nvPr/>
          </p:nvSpPr>
          <p:spPr>
            <a:xfrm>
              <a:off x="887" y="3723"/>
              <a:ext cx="13605" cy="6398"/>
            </a:xfrm>
            <a:prstGeom prst="rect">
              <a:avLst/>
            </a:prstGeom>
            <a:noFill/>
            <a:ln w="9525">
              <a:noFill/>
            </a:ln>
          </p:spPr>
          <p:txBody>
            <a:bodyPr lIns="0" tIns="0" rIns="0" bIns="0" anchor="t" anchorCtr="false">
              <a:spAutoFit/>
            </a:bodyPr>
            <a:p>
              <a:pPr marL="342900" indent="-342900">
                <a:buClrTx/>
                <a:buFont typeface="Wingdings" panose="05000000000000000000" pitchFamily="2" charset="2"/>
                <a:buChar char="u"/>
              </a:pPr>
              <a:r>
                <a:rPr lang="zh-CN" altLang="en-US" sz="2400" dirty="0">
                  <a:solidFill>
                    <a:srgbClr val="0000FF"/>
                  </a:solidFill>
                  <a:latin typeface="微软雅黑" panose="020B0503020204020204" charset="-122"/>
                  <a:ea typeface="微软雅黑" panose="020B0503020204020204" charset="-122"/>
                </a:rPr>
                <a:t>简洁性：</a:t>
              </a:r>
              <a:r>
                <a:rPr lang="zh-CN" altLang="en-US" sz="2400" dirty="0">
                  <a:solidFill>
                    <a:srgbClr val="000000"/>
                  </a:solidFill>
                  <a:latin typeface="微软雅黑" panose="020B0503020204020204" charset="-122"/>
                  <a:ea typeface="微软雅黑" panose="020B0503020204020204" charset="-122"/>
                </a:rPr>
                <a:t>字母、数字组合表示</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FF"/>
                  </a:solidFill>
                  <a:latin typeface="微软雅黑" panose="020B0503020204020204" charset="-122"/>
                  <a:ea typeface="微软雅黑" panose="020B0503020204020204" charset="-122"/>
                </a:rPr>
                <a:t>可比性：</a:t>
              </a:r>
              <a:r>
                <a:rPr lang="zh-CN" altLang="en-US" sz="2400" dirty="0">
                  <a:solidFill>
                    <a:srgbClr val="000000"/>
                  </a:solidFill>
                  <a:latin typeface="微软雅黑" panose="020B0503020204020204" charset="-122"/>
                  <a:ea typeface="微软雅黑" panose="020B0503020204020204" charset="-122"/>
                </a:rPr>
                <a:t>标准相同</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FF"/>
                  </a:solidFill>
                  <a:latin typeface="微软雅黑" panose="020B0503020204020204" charset="-122"/>
                  <a:ea typeface="微软雅黑" panose="020B0503020204020204" charset="-122"/>
                </a:rPr>
                <a:t>广泛性：</a:t>
              </a:r>
              <a:r>
                <a:rPr lang="zh-CN" altLang="en-US" sz="2400" dirty="0">
                  <a:solidFill>
                    <a:srgbClr val="000000"/>
                  </a:solidFill>
                  <a:latin typeface="微软雅黑" panose="020B0503020204020204" charset="-122"/>
                  <a:ea typeface="微软雅黑" panose="020B0503020204020204" charset="-122"/>
                </a:rPr>
                <a:t>①投资者；②商业银行、证券承销机构；③社会公众与大众媒体；④与受评对象有经济往来的商业客户；⑤金融监管机构。</a:t>
              </a:r>
              <a:endParaRPr lang="en-US" altLang="zh-CN"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FF"/>
                  </a:solidFill>
                  <a:latin typeface="微软雅黑" panose="020B0503020204020204" charset="-122"/>
                  <a:ea typeface="微软雅黑" panose="020B0503020204020204" charset="-122"/>
                </a:rPr>
                <a:t>全面性：</a:t>
              </a:r>
              <a:r>
                <a:rPr lang="zh-CN" altLang="en-US" sz="2400" dirty="0">
                  <a:solidFill>
                    <a:srgbClr val="000000"/>
                  </a:solidFill>
                  <a:latin typeface="微软雅黑" panose="020B0503020204020204" charset="-122"/>
                  <a:ea typeface="微软雅黑" panose="020B0503020204020204" charset="-122"/>
                </a:rPr>
                <a:t>信用评级全面揭示企业的发展状况，综合反映企业的整体状况</a:t>
              </a:r>
              <a:endParaRPr lang="en-US" altLang="zh-CN"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FF"/>
                  </a:solidFill>
                  <a:latin typeface="微软雅黑" panose="020B0503020204020204" charset="-122"/>
                  <a:ea typeface="微软雅黑" panose="020B0503020204020204" charset="-122"/>
                </a:rPr>
                <a:t>公正性：</a:t>
              </a:r>
              <a:r>
                <a:rPr lang="zh-CN" altLang="en-US" sz="2400" dirty="0">
                  <a:solidFill>
                    <a:srgbClr val="000000"/>
                  </a:solidFill>
                  <a:latin typeface="微软雅黑" panose="020B0503020204020204" charset="-122"/>
                  <a:ea typeface="微软雅黑" panose="020B0503020204020204" charset="-122"/>
                </a:rPr>
                <a:t>原则上客观，独立</a:t>
              </a:r>
              <a:endParaRPr lang="en-US" altLang="zh-CN"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FF"/>
                  </a:solidFill>
                  <a:latin typeface="微软雅黑" panose="020B0503020204020204" charset="-122"/>
                  <a:ea typeface="微软雅黑" panose="020B0503020204020204" charset="-122"/>
                </a:rPr>
                <a:t>监督性：</a:t>
              </a:r>
              <a:r>
                <a:rPr lang="zh-CN" altLang="en-US" sz="2400" dirty="0">
                  <a:solidFill>
                    <a:srgbClr val="000000"/>
                  </a:solidFill>
                  <a:latin typeface="微软雅黑" panose="020B0503020204020204" charset="-122"/>
                  <a:ea typeface="微软雅黑" panose="020B0503020204020204" charset="-122"/>
                </a:rPr>
                <a:t>投资对象、媒体、监管部门的监督</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FF"/>
                  </a:solidFill>
                  <a:latin typeface="微软雅黑" panose="020B0503020204020204" charset="-122"/>
                  <a:ea typeface="微软雅黑" panose="020B0503020204020204" charset="-122"/>
                </a:rPr>
                <a:t>形象性：</a:t>
              </a:r>
              <a:r>
                <a:rPr lang="zh-CN" altLang="en-US" sz="2400" dirty="0">
                  <a:solidFill>
                    <a:srgbClr val="000000"/>
                  </a:solidFill>
                  <a:latin typeface="微软雅黑" panose="020B0503020204020204" charset="-122"/>
                  <a:ea typeface="微软雅黑" panose="020B0503020204020204" charset="-122"/>
                </a:rPr>
                <a:t>反映企业社会形象</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FF"/>
                  </a:solidFill>
                  <a:latin typeface="微软雅黑" panose="020B0503020204020204" charset="-122"/>
                  <a:ea typeface="微软雅黑" panose="020B0503020204020204" charset="-122"/>
                </a:rPr>
                <a:t>基础性：</a:t>
              </a:r>
              <a:r>
                <a:rPr lang="zh-CN" altLang="en-US" sz="2400" dirty="0">
                  <a:solidFill>
                    <a:srgbClr val="000000"/>
                  </a:solidFill>
                  <a:latin typeface="微软雅黑" panose="020B0503020204020204" charset="-122"/>
                  <a:ea typeface="微软雅黑" panose="020B0503020204020204" charset="-122"/>
                </a:rPr>
                <a:t>确立经济主体及政府信用价值观</a:t>
              </a:r>
              <a:endParaRPr lang="zh-CN" altLang="en-US" sz="2400" dirty="0">
                <a:solidFill>
                  <a:srgbClr val="000000"/>
                </a:solidFill>
                <a:latin typeface="微软雅黑" panose="020B0503020204020204" charset="-122"/>
                <a:ea typeface="微软雅黑" panose="020B0503020204020204" charset="-122"/>
              </a:endParaRPr>
            </a:p>
          </p:txBody>
        </p:sp>
        <p:sp>
          <p:nvSpPr>
            <p:cNvPr id="13315" name="文本框 5"/>
            <p:cNvSpPr txBox="true"/>
            <p:nvPr/>
          </p:nvSpPr>
          <p:spPr>
            <a:xfrm>
              <a:off x="680" y="2225"/>
              <a:ext cx="5840" cy="725"/>
            </a:xfrm>
            <a:prstGeom prst="rect">
              <a:avLst/>
            </a:prstGeom>
            <a:noFill/>
            <a:ln w="9525">
              <a:noFill/>
            </a:ln>
          </p:spPr>
          <p:txBody>
            <a:bodyPr anchor="t" anchorCtr="false">
              <a:spAutoFit/>
            </a:bodyPr>
            <a:p>
              <a:pPr eaLnBrk="0" hangingPunct="0">
                <a:buClrTx/>
                <a:buFontTx/>
              </a:pPr>
              <a:r>
                <a:rPr lang="zh-CN" altLang="en-US" sz="2400" b="1" dirty="0">
                  <a:latin typeface="微软雅黑" panose="020B0503020204020204" charset="-122"/>
                  <a:ea typeface="微软雅黑" panose="020B0503020204020204" charset="-122"/>
                </a:rPr>
                <a:t>（四）信用评级的特点</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067560" y="1567815"/>
            <a:ext cx="8058150" cy="4344035"/>
            <a:chOff x="720" y="2400"/>
            <a:chExt cx="12690" cy="6841"/>
          </a:xfrm>
        </p:grpSpPr>
        <p:sp>
          <p:nvSpPr>
            <p:cNvPr id="2" name="Rectangle 3"/>
            <p:cNvSpPr/>
            <p:nvPr/>
          </p:nvSpPr>
          <p:spPr>
            <a:xfrm>
              <a:off x="935" y="3425"/>
              <a:ext cx="12475" cy="5816"/>
            </a:xfrm>
            <a:prstGeom prst="rect">
              <a:avLst/>
            </a:prstGeom>
            <a:noFill/>
            <a:ln w="9525">
              <a:noFill/>
            </a:ln>
          </p:spPr>
          <p:txBody>
            <a:bodyPr lIns="0" tIns="0" rIns="0" bIns="0" anchor="t" anchorCtr="false">
              <a:spAutoFit/>
            </a:bodyPr>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rPr>
                <a:t>为投资者提供公正、客观的信息，保护投资者利益。</a:t>
              </a:r>
              <a:endParaRPr lang="zh-CN" altLang="en-US" sz="24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rPr>
                <a:t>资信评级是金融机构控制信用风险的一种手段。</a:t>
              </a:r>
              <a:endParaRPr lang="zh-CN" altLang="en-US" sz="24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rPr>
                <a:t>为监管机构提供有关情况，提高监管效率和力度。</a:t>
              </a:r>
              <a:endParaRPr lang="zh-CN" altLang="en-US" sz="24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rPr>
                <a:t>信用评级降低了整个社会的信息搜集成本。</a:t>
              </a:r>
              <a:endParaRPr lang="zh-CN" altLang="en-US" sz="24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rPr>
                <a:t>融资市场的通行证。</a:t>
              </a:r>
              <a:endParaRPr lang="zh-CN" altLang="en-US" sz="24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rPr>
                <a:t>降低融资成本的工具。</a:t>
              </a:r>
              <a:endParaRPr lang="zh-CN" altLang="en-US" sz="24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FF0000"/>
                  </a:solidFill>
                  <a:latin typeface="微软雅黑" panose="020B0503020204020204" charset="-122"/>
                  <a:ea typeface="微软雅黑" panose="020B0503020204020204" charset="-122"/>
                </a:rPr>
                <a:t>市场经济中的身份证。</a:t>
              </a:r>
              <a:endParaRPr lang="zh-CN" altLang="en-US" sz="2400" dirty="0">
                <a:solidFill>
                  <a:srgbClr val="FF0000"/>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rPr>
                <a:t>改善经营管理的外在压力和内在动力。</a:t>
              </a:r>
              <a:endParaRPr lang="zh-CN" altLang="en-US" sz="2400" dirty="0">
                <a:solidFill>
                  <a:srgbClr val="130401"/>
                </a:solidFill>
                <a:latin typeface="微软雅黑" panose="020B0503020204020204" charset="-122"/>
                <a:ea typeface="微软雅黑" panose="020B0503020204020204" charset="-122"/>
              </a:endParaRPr>
            </a:p>
          </p:txBody>
        </p:sp>
        <p:sp>
          <p:nvSpPr>
            <p:cNvPr id="14342" name="文本框 1"/>
            <p:cNvSpPr txBox="true"/>
            <p:nvPr/>
          </p:nvSpPr>
          <p:spPr>
            <a:xfrm>
              <a:off x="720" y="2400"/>
              <a:ext cx="7160" cy="725"/>
            </a:xfrm>
            <a:prstGeom prst="rect">
              <a:avLst/>
            </a:prstGeom>
            <a:noFill/>
            <a:ln w="9525">
              <a:noFill/>
            </a:ln>
          </p:spPr>
          <p:txBody>
            <a:bodyPr anchor="t" anchorCtr="false">
              <a:spAutoFit/>
            </a:bodyPr>
            <a:p>
              <a:pPr eaLnBrk="0" hangingPunct="0">
                <a:buClrTx/>
                <a:buFontTx/>
              </a:pPr>
              <a:r>
                <a:rPr lang="zh-CN" altLang="en-US" sz="2400" b="1" dirty="0">
                  <a:latin typeface="微软雅黑" panose="020B0503020204020204" charset="-122"/>
                  <a:ea typeface="微软雅黑" panose="020B0503020204020204" charset="-122"/>
                </a:rPr>
                <a:t>（五）信用评级的作用</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294130" y="1893570"/>
            <a:ext cx="9603740" cy="3070225"/>
            <a:chOff x="-85" y="2338"/>
            <a:chExt cx="15124" cy="4835"/>
          </a:xfrm>
        </p:grpSpPr>
        <p:sp>
          <p:nvSpPr>
            <p:cNvPr id="15362" name="文本框 2"/>
            <p:cNvSpPr txBox="true"/>
            <p:nvPr/>
          </p:nvSpPr>
          <p:spPr>
            <a:xfrm>
              <a:off x="395" y="2338"/>
              <a:ext cx="5670" cy="725"/>
            </a:xfrm>
            <a:prstGeom prst="rect">
              <a:avLst/>
            </a:prstGeom>
            <a:noFill/>
            <a:ln w="9525">
              <a:noFill/>
            </a:ln>
          </p:spPr>
          <p:txBody>
            <a:bodyPr anchor="t" anchorCtr="false">
              <a:spAutoFit/>
            </a:bodyPr>
            <a:p>
              <a:pPr eaLnBrk="0" hangingPunct="0">
                <a:buClrTx/>
                <a:buFontTx/>
              </a:pPr>
              <a:r>
                <a:rPr lang="zh-CN" altLang="en-US" sz="2400" b="1" dirty="0">
                  <a:latin typeface="微软雅黑" panose="020B0503020204020204" charset="-122"/>
                  <a:ea typeface="微软雅黑" panose="020B0503020204020204" charset="-122"/>
                </a:rPr>
                <a:t>（六）信用评级分类</a:t>
              </a:r>
              <a:endParaRPr lang="zh-CN" altLang="en-US" sz="2400" b="1" dirty="0">
                <a:latin typeface="微软雅黑" panose="020B0503020204020204" charset="-122"/>
                <a:ea typeface="微软雅黑" panose="020B0503020204020204" charset="-122"/>
              </a:endParaRPr>
            </a:p>
          </p:txBody>
        </p:sp>
        <p:sp>
          <p:nvSpPr>
            <p:cNvPr id="4" name="文本框 3"/>
            <p:cNvSpPr txBox="true"/>
            <p:nvPr/>
          </p:nvSpPr>
          <p:spPr>
            <a:xfrm>
              <a:off x="-85" y="4121"/>
              <a:ext cx="15124" cy="3052"/>
            </a:xfrm>
            <a:prstGeom prst="rect">
              <a:avLst/>
            </a:prstGeom>
            <a:noFill/>
            <a:ln w="9525">
              <a:noFill/>
            </a:ln>
          </p:spPr>
          <p:txBody>
            <a:bodyPr wrap="square" anchor="t" anchorCtr="false">
              <a:spAutoFit/>
            </a:bodyPr>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r>
                <a:rPr lang="en-US" altLang="zh-CN" sz="2000" dirty="0">
                  <a:latin typeface="微软雅黑" panose="020B0503020204020204" charset="-122"/>
                  <a:ea typeface="微软雅黑" panose="020B0503020204020204" charset="-122"/>
                  <a:cs typeface="微软雅黑" panose="020B0503020204020204" charset="-122"/>
                </a:rPr>
                <a:t>(1) </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按照信用工具期限的长短</a:t>
              </a:r>
              <a:r>
                <a:rPr lang="zh-CN" altLang="zh-CN" sz="2000" dirty="0">
                  <a:latin typeface="微软雅黑" panose="020B0503020204020204" charset="-122"/>
                  <a:ea typeface="微软雅黑" panose="020B0503020204020204" charset="-122"/>
                  <a:cs typeface="微软雅黑" panose="020B0503020204020204" charset="-122"/>
                </a:rPr>
                <a:t>，信用评级可分为长期信用评级和短期信用评级。</a:t>
              </a:r>
              <a:endParaRPr lang="zh-CN" altLang="zh-CN" sz="2000" dirty="0">
                <a:latin typeface="微软雅黑" panose="020B0503020204020204" charset="-122"/>
                <a:ea typeface="微软雅黑" panose="020B0503020204020204" charset="-122"/>
                <a:cs typeface="微软雅黑" panose="020B0503020204020204" charset="-122"/>
              </a:endParaRPr>
            </a:p>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r>
                <a:rPr lang="en-US" altLang="zh-CN" sz="2000" dirty="0">
                  <a:latin typeface="微软雅黑" panose="020B0503020204020204" charset="-122"/>
                  <a:ea typeface="微软雅黑" panose="020B0503020204020204" charset="-122"/>
                  <a:cs typeface="微软雅黑" panose="020B0503020204020204" charset="-122"/>
                </a:rPr>
                <a:t>(2) </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根据评级对象的不同</a:t>
              </a:r>
              <a:r>
                <a:rPr lang="zh-CN" altLang="zh-CN" sz="2000" dirty="0">
                  <a:latin typeface="微软雅黑" panose="020B0503020204020204" charset="-122"/>
                  <a:ea typeface="微软雅黑" panose="020B0503020204020204" charset="-122"/>
                  <a:cs typeface="微软雅黑" panose="020B0503020204020204" charset="-122"/>
                </a:rPr>
                <a:t>，信用评级可分为金融工具信用评级、企业信用评级、金融机构信用评级、公用事业信用评级、政府信用评级、个人信用评级等。</a:t>
              </a:r>
              <a:endParaRPr lang="zh-CN" altLang="zh-CN" sz="2000" dirty="0">
                <a:latin typeface="微软雅黑" panose="020B0503020204020204" charset="-122"/>
                <a:ea typeface="微软雅黑" panose="020B0503020204020204" charset="-122"/>
                <a:cs typeface="微软雅黑" panose="020B0503020204020204" charset="-122"/>
              </a:endParaRPr>
            </a:p>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r>
                <a:rPr lang="en-US" altLang="zh-CN" sz="2000" dirty="0">
                  <a:latin typeface="微软雅黑" panose="020B0503020204020204" charset="-122"/>
                  <a:ea typeface="微软雅黑" panose="020B0503020204020204" charset="-122"/>
                  <a:cs typeface="微软雅黑" panose="020B0503020204020204" charset="-122"/>
                </a:rPr>
                <a:t>(3) </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根据是否考虑主权风险</a:t>
              </a:r>
              <a:r>
                <a:rPr lang="zh-CN" altLang="zh-CN" sz="2000" dirty="0">
                  <a:latin typeface="微软雅黑" panose="020B0503020204020204" charset="-122"/>
                  <a:ea typeface="微软雅黑" panose="020B0503020204020204" charset="-122"/>
                  <a:cs typeface="微软雅黑" panose="020B0503020204020204" charset="-122"/>
                </a:rPr>
                <a:t>，信用评级可分为主权评级和本币评级。</a:t>
              </a:r>
              <a:endParaRPr lang="zh-CN" altLang="zh-CN" sz="200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zVhNzMxNTY1M2JiN2EzMjQyMzYyNi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8374</Words>
  <Application>WPS 演示</Application>
  <PresentationFormat>宽屏</PresentationFormat>
  <Paragraphs>1009</Paragraphs>
  <Slides>46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46</vt:i4>
      </vt:variant>
    </vt:vector>
  </HeadingPairs>
  <TitlesOfParts>
    <vt:vector size="59" baseType="lpstr">
      <vt:lpstr>Arial</vt:lpstr>
      <vt:lpstr>宋体</vt:lpstr>
      <vt:lpstr>Wingdings</vt:lpstr>
      <vt:lpstr>微软雅黑</vt:lpstr>
      <vt:lpstr>经典综艺体简</vt:lpstr>
      <vt:lpstr>新宋体</vt:lpstr>
      <vt:lpstr>Times New Roman</vt:lpstr>
      <vt:lpstr>SoloBFnt</vt:lpstr>
      <vt:lpstr>Calibri</vt:lpstr>
      <vt:lpstr>Arial Unicode MS</vt:lpstr>
      <vt:lpstr>Arial Black</vt:lpstr>
      <vt:lpstr>Latin Modern Mono Prop</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72</cp:revision>
  <dcterms:created xsi:type="dcterms:W3CDTF">2021-06-13T06:37:54Z</dcterms:created>
  <dcterms:modified xsi:type="dcterms:W3CDTF">2021-06-13T06:37:54Z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