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wdp" ContentType="image/vnd.ms-photo"/>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29"/>
  </p:handoutMasterIdLst>
  <p:sldIdLst>
    <p:sldId id="276" r:id="rId3"/>
    <p:sldId id="277" r:id="rId4"/>
    <p:sldId id="257" r:id="rId6"/>
    <p:sldId id="317" r:id="rId7"/>
    <p:sldId id="318" r:id="rId8"/>
    <p:sldId id="373" r:id="rId9"/>
    <p:sldId id="319" r:id="rId10"/>
    <p:sldId id="320" r:id="rId11"/>
    <p:sldId id="321" r:id="rId12"/>
    <p:sldId id="322" r:id="rId13"/>
    <p:sldId id="323" r:id="rId14"/>
    <p:sldId id="324" r:id="rId15"/>
    <p:sldId id="325" r:id="rId16"/>
    <p:sldId id="327" r:id="rId17"/>
    <p:sldId id="328" r:id="rId18"/>
    <p:sldId id="329" r:id="rId19"/>
    <p:sldId id="330" r:id="rId20"/>
    <p:sldId id="331" r:id="rId21"/>
    <p:sldId id="332" r:id="rId22"/>
    <p:sldId id="333" r:id="rId23"/>
    <p:sldId id="334" r:id="rId24"/>
    <p:sldId id="335" r:id="rId25"/>
    <p:sldId id="336" r:id="rId26"/>
    <p:sldId id="337" r:id="rId27"/>
    <p:sldId id="283" r:id="rId28"/>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handoutMaster" Target="handoutMasters/handoutMaster1.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B3D72F79-8D12-4E95-BD8F-1E4847E72B6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hasCustomPrompt="tru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hasCustomPrompt="true"/>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hasCustomPrompt="tru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image" Target="../media/image18.png"/><Relationship Id="rId8" Type="http://schemas.openxmlformats.org/officeDocument/2006/relationships/image" Target="../media/image17.png"/><Relationship Id="rId7" Type="http://schemas.openxmlformats.org/officeDocument/2006/relationships/image" Target="../media/image16.png"/><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3.png"/><Relationship Id="rId2" Type="http://schemas.microsoft.com/office/2007/relationships/hdphoto" Target="../media/image2.wdp"/><Relationship Id="rId11" Type="http://schemas.openxmlformats.org/officeDocument/2006/relationships/notesSlide" Target="../notesSlides/notesSlide9.xml"/><Relationship Id="rId10" Type="http://schemas.openxmlformats.org/officeDocument/2006/relationships/slideLayout" Target="../slideLayouts/slideLayout7.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7.xml"/><Relationship Id="rId4" Type="http://schemas.openxmlformats.org/officeDocument/2006/relationships/image" Target="../media/image19.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7.xml"/><Relationship Id="rId4" Type="http://schemas.openxmlformats.org/officeDocument/2006/relationships/image" Target="../media/image20.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7" Type="http://schemas.openxmlformats.org/officeDocument/2006/relationships/notesSlide" Target="../notesSlides/notesSlide18.xml"/><Relationship Id="rId6"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7" Type="http://schemas.openxmlformats.org/officeDocument/2006/relationships/notesSlide" Target="../notesSlides/notesSlide23.xml"/><Relationship Id="rId6"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5.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image" Target="../media/image8.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9" Type="http://schemas.openxmlformats.org/officeDocument/2006/relationships/vmlDrawing" Target="../drawings/vmlDrawing1.vml"/><Relationship Id="rId8" Type="http://schemas.openxmlformats.org/officeDocument/2006/relationships/slideLayout" Target="../slideLayouts/slideLayout7.xml"/><Relationship Id="rId7" Type="http://schemas.openxmlformats.org/officeDocument/2006/relationships/image" Target="../media/image10.emf"/><Relationship Id="rId6" Type="http://schemas.openxmlformats.org/officeDocument/2006/relationships/oleObject" Target="../embeddings/oleObject2.bin"/><Relationship Id="rId5" Type="http://schemas.openxmlformats.org/officeDocument/2006/relationships/image" Target="../media/image9.wmf"/><Relationship Id="rId4" Type="http://schemas.openxmlformats.org/officeDocument/2006/relationships/oleObject" Target="../embeddings/oleObject1.bin"/><Relationship Id="rId3" Type="http://schemas.openxmlformats.org/officeDocument/2006/relationships/image" Target="../media/image3.png"/><Relationship Id="rId2" Type="http://schemas.microsoft.com/office/2007/relationships/hdphoto" Target="../media/image2.wdp"/><Relationship Id="rId10" Type="http://schemas.openxmlformats.org/officeDocument/2006/relationships/notesSlide" Target="../notesSlides/notesSlide3.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7.xml"/><Relationship Id="rId4" Type="http://schemas.openxmlformats.org/officeDocument/2006/relationships/image" Target="../media/image11.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7.xml"/><Relationship Id="rId4" Type="http://schemas.openxmlformats.org/officeDocument/2006/relationships/image" Target="../media/image12.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9" Type="http://schemas.openxmlformats.org/officeDocument/2006/relationships/image" Target="../media/image18.png"/><Relationship Id="rId8" Type="http://schemas.openxmlformats.org/officeDocument/2006/relationships/image" Target="../media/image17.png"/><Relationship Id="rId7" Type="http://schemas.openxmlformats.org/officeDocument/2006/relationships/image" Target="../media/image16.png"/><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3.png"/><Relationship Id="rId2" Type="http://schemas.microsoft.com/office/2007/relationships/hdphoto" Target="../media/image2.wdp"/><Relationship Id="rId11" Type="http://schemas.openxmlformats.org/officeDocument/2006/relationships/notesSlide" Target="../notesSlides/notesSlide8.xml"/><Relationship Id="rId10" Type="http://schemas.openxmlformats.org/officeDocument/2006/relationships/slideLayout" Target="../slideLayouts/slideLayout7.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14" name="文本框 13"/>
          <p:cNvSpPr txBox="true"/>
          <p:nvPr/>
        </p:nvSpPr>
        <p:spPr>
          <a:xfrm>
            <a:off x="1203579" y="3315274"/>
            <a:ext cx="2034540" cy="337185"/>
          </a:xfrm>
          <a:prstGeom prst="rect">
            <a:avLst/>
          </a:prstGeom>
          <a:noFill/>
        </p:spPr>
        <p:txBody>
          <a:bodyPr wrap="none" rtlCol="0">
            <a:spAutoFit/>
          </a:bodyPr>
          <a:lstStyle/>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sp>
        <p:nvSpPr>
          <p:cNvPr id="30" name="文本框 29"/>
          <p:cNvSpPr txBox="true"/>
          <p:nvPr/>
        </p:nvSpPr>
        <p:spPr>
          <a:xfrm>
            <a:off x="4704715" y="2212975"/>
            <a:ext cx="6242685" cy="768350"/>
          </a:xfrm>
          <a:prstGeom prst="rect">
            <a:avLst/>
          </a:prstGeom>
          <a:noFill/>
        </p:spPr>
        <p:txBody>
          <a:bodyPr wrap="square" rtlCol="0">
            <a:spAutoFit/>
          </a:bodyPr>
          <a:lstStyle/>
          <a:p>
            <a:pPr algn="ctr" fontAlgn="auto">
              <a:lnSpc>
                <a:spcPct val="100000"/>
              </a:lnSpc>
            </a:pPr>
            <a:r>
              <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rPr>
              <a:t>第二章：信用风险计量</a:t>
            </a:r>
            <a:endPar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6" name="图片 5"/>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42082" y="79375"/>
            <a:ext cx="3352802" cy="838200"/>
          </a:xfrm>
          <a:prstGeom prst="rect">
            <a:avLst/>
          </a:prstGeom>
        </p:spPr>
      </p:pic>
      <p:pic>
        <p:nvPicPr>
          <p:cNvPr id="3" name="44B7C0F4-79DB-4F8B-9303-0E098D69D8BE-1" descr="/tmp/qt_temp.XV2261qt_temp"/>
          <p:cNvPicPr>
            <a:picLocks noChangeAspect="true"/>
          </p:cNvPicPr>
          <p:nvPr/>
        </p:nvPicPr>
        <p:blipFill>
          <a:blip r:embed="rId5"/>
          <a:stretch>
            <a:fillRect/>
          </a:stretch>
        </p:blipFill>
        <p:spPr>
          <a:xfrm>
            <a:off x="9342120" y="4352290"/>
            <a:ext cx="1305560" cy="1305560"/>
          </a:xfrm>
          <a:prstGeom prst="rect">
            <a:avLst/>
          </a:prstGeom>
        </p:spPr>
      </p:pic>
      <p:pic>
        <p:nvPicPr>
          <p:cNvPr id="8" name="图片 7"/>
          <p:cNvPicPr>
            <a:picLocks noChangeAspect="true"/>
          </p:cNvPicPr>
          <p:nvPr/>
        </p:nvPicPr>
        <p:blipFill>
          <a:blip r:embed="rId6"/>
          <a:stretch>
            <a:fillRect/>
          </a:stretch>
        </p:blipFill>
        <p:spPr>
          <a:xfrm>
            <a:off x="1630045" y="2007235"/>
            <a:ext cx="1180465" cy="1180465"/>
          </a:xfrm>
          <a:prstGeom prst="rect">
            <a:avLst/>
          </a:prstGeom>
        </p:spPr>
      </p:pic>
      <p:pic>
        <p:nvPicPr>
          <p:cNvPr id="5" name="44B7C0F4-79DB-4F8B-9303-0E098D69D8BE-1" descr="qt_temp"/>
          <p:cNvPicPr>
            <a:picLocks noChangeAspect="true"/>
          </p:cNvPicPr>
          <p:nvPr/>
        </p:nvPicPr>
        <p:blipFill>
          <a:blip r:embed="rId7"/>
          <a:stretch>
            <a:fillRect/>
          </a:stretch>
        </p:blipFill>
        <p:spPr>
          <a:xfrm>
            <a:off x="7735570" y="4352290"/>
            <a:ext cx="1306195" cy="130619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a:t>
            </a:r>
            <a:r>
              <a:rPr lang="zh-CN" altLang="en-US" sz="3200" dirty="0">
                <a:solidFill>
                  <a:srgbClr val="FFFFFF"/>
                </a:solidFill>
                <a:latin typeface="黑体" panose="02010609060101010101" pitchFamily="49" charset="-122"/>
                <a:ea typeface="黑体" panose="02010609060101010101" pitchFamily="49" charset="-122"/>
                <a:sym typeface="+mn-ea"/>
              </a:rPr>
              <a:t>信用数据</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13" name="组合 12"/>
          <p:cNvGrpSpPr/>
          <p:nvPr/>
        </p:nvGrpSpPr>
        <p:grpSpPr>
          <a:xfrm>
            <a:off x="1259205" y="1315720"/>
            <a:ext cx="9674225" cy="4911090"/>
            <a:chOff x="-645" y="1964"/>
            <a:chExt cx="15235" cy="7734"/>
          </a:xfrm>
        </p:grpSpPr>
        <p:sp>
          <p:nvSpPr>
            <p:cNvPr id="2" name="标题 1"/>
            <p:cNvSpPr>
              <a:spLocks noGrp="true"/>
            </p:cNvSpPr>
            <p:nvPr/>
          </p:nvSpPr>
          <p:spPr>
            <a:xfrm>
              <a:off x="295" y="1964"/>
              <a:ext cx="13530" cy="887"/>
            </a:xfrm>
            <a:prstGeom prst="rect">
              <a:avLst/>
            </a:prstGeom>
            <a:noFill/>
            <a:ln w="9525">
              <a:noFill/>
            </a:ln>
          </p:spPr>
          <p:txBody>
            <a:bodyPr vert="horz" wrap="square" lIns="91440" tIns="45720" rIns="91440" bIns="45720" anchor="ctr" anchorCtr="false"/>
            <a:lstStyle>
              <a:lvl1pPr algn="l" rtl="0" eaLnBrk="0" fontAlgn="base" hangingPunct="0">
                <a:spcBef>
                  <a:spcPct val="0"/>
                </a:spcBef>
                <a:spcAft>
                  <a:spcPct val="0"/>
                </a:spcAft>
                <a:defRPr sz="3600" b="1" kern="1200">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r>
                <a:rPr lang="zh-CN" altLang="en-US" sz="2400" dirty="0">
                  <a:solidFill>
                    <a:srgbClr val="130401"/>
                  </a:solidFill>
                  <a:latin typeface="微软雅黑" panose="020B0503020204020204" charset="-122"/>
                  <a:ea typeface="微软雅黑" panose="020B0503020204020204" charset="-122"/>
                </a:rPr>
                <a:t>（二）信用数据服务</a:t>
              </a:r>
              <a:endParaRPr lang="zh-CN" altLang="en-US" sz="2400" dirty="0">
                <a:solidFill>
                  <a:srgbClr val="130401"/>
                </a:solidFill>
                <a:latin typeface="微软雅黑" panose="020B0503020204020204" charset="-122"/>
                <a:ea typeface="微软雅黑" panose="020B0503020204020204" charset="-122"/>
              </a:endParaRPr>
            </a:p>
          </p:txBody>
        </p:sp>
        <p:pic>
          <p:nvPicPr>
            <p:cNvPr id="3" name="AutoShape 81"/>
            <p:cNvPicPr/>
            <p:nvPr/>
          </p:nvPicPr>
          <p:blipFill>
            <a:blip r:embed="rId4"/>
            <a:stretch>
              <a:fillRect/>
            </a:stretch>
          </p:blipFill>
          <p:spPr>
            <a:xfrm>
              <a:off x="-645" y="3371"/>
              <a:ext cx="8193" cy="6263"/>
            </a:xfrm>
            <a:prstGeom prst="rect">
              <a:avLst/>
            </a:prstGeom>
            <a:noFill/>
            <a:ln w="9525">
              <a:noFill/>
            </a:ln>
          </p:spPr>
        </p:pic>
        <p:pic>
          <p:nvPicPr>
            <p:cNvPr id="4" name="圆角矩形 43"/>
            <p:cNvPicPr/>
            <p:nvPr/>
          </p:nvPicPr>
          <p:blipFill>
            <a:blip r:embed="rId5"/>
            <a:stretch>
              <a:fillRect/>
            </a:stretch>
          </p:blipFill>
          <p:spPr>
            <a:xfrm>
              <a:off x="2238" y="2661"/>
              <a:ext cx="2475" cy="1718"/>
            </a:xfrm>
            <a:prstGeom prst="rect">
              <a:avLst/>
            </a:prstGeom>
            <a:noFill/>
            <a:ln w="9525">
              <a:noFill/>
            </a:ln>
          </p:spPr>
        </p:pic>
        <p:pic>
          <p:nvPicPr>
            <p:cNvPr id="5" name="AutoShape 81"/>
            <p:cNvPicPr/>
            <p:nvPr/>
          </p:nvPicPr>
          <p:blipFill>
            <a:blip r:embed="rId6"/>
            <a:stretch>
              <a:fillRect/>
            </a:stretch>
          </p:blipFill>
          <p:spPr>
            <a:xfrm>
              <a:off x="6530" y="3306"/>
              <a:ext cx="8060" cy="6393"/>
            </a:xfrm>
            <a:prstGeom prst="rect">
              <a:avLst/>
            </a:prstGeom>
            <a:noFill/>
            <a:ln w="9525">
              <a:noFill/>
            </a:ln>
          </p:spPr>
        </p:pic>
        <p:pic>
          <p:nvPicPr>
            <p:cNvPr id="6" name="圆角矩形 17"/>
            <p:cNvPicPr/>
            <p:nvPr/>
          </p:nvPicPr>
          <p:blipFill>
            <a:blip r:embed="rId7"/>
            <a:stretch>
              <a:fillRect/>
            </a:stretch>
          </p:blipFill>
          <p:spPr>
            <a:xfrm>
              <a:off x="9318" y="2684"/>
              <a:ext cx="2485" cy="1717"/>
            </a:xfrm>
            <a:prstGeom prst="rect">
              <a:avLst/>
            </a:prstGeom>
            <a:noFill/>
            <a:ln w="9525">
              <a:noFill/>
            </a:ln>
          </p:spPr>
        </p:pic>
        <p:pic>
          <p:nvPicPr>
            <p:cNvPr id="7" name="AutoShape 69"/>
            <p:cNvPicPr/>
            <p:nvPr/>
          </p:nvPicPr>
          <p:blipFill>
            <a:blip r:embed="rId8"/>
            <a:stretch>
              <a:fillRect/>
            </a:stretch>
          </p:blipFill>
          <p:spPr>
            <a:xfrm>
              <a:off x="9893" y="3079"/>
              <a:ext cx="1335" cy="1392"/>
            </a:xfrm>
            <a:prstGeom prst="rect">
              <a:avLst/>
            </a:prstGeom>
            <a:noFill/>
            <a:ln w="9525">
              <a:noFill/>
            </a:ln>
          </p:spPr>
        </p:pic>
        <p:pic>
          <p:nvPicPr>
            <p:cNvPr id="8" name="AutoShape 69"/>
            <p:cNvPicPr/>
            <p:nvPr/>
          </p:nvPicPr>
          <p:blipFill>
            <a:blip r:embed="rId9"/>
            <a:stretch>
              <a:fillRect/>
            </a:stretch>
          </p:blipFill>
          <p:spPr>
            <a:xfrm>
              <a:off x="2808" y="3099"/>
              <a:ext cx="1335" cy="1400"/>
            </a:xfrm>
            <a:prstGeom prst="rect">
              <a:avLst/>
            </a:prstGeom>
            <a:noFill/>
            <a:ln w="9525">
              <a:noFill/>
            </a:ln>
          </p:spPr>
        </p:pic>
        <p:sp>
          <p:nvSpPr>
            <p:cNvPr id="9" name="矩形 76"/>
            <p:cNvSpPr/>
            <p:nvPr/>
          </p:nvSpPr>
          <p:spPr>
            <a:xfrm>
              <a:off x="785" y="4174"/>
              <a:ext cx="5360" cy="1890"/>
            </a:xfrm>
            <a:prstGeom prst="rect">
              <a:avLst/>
            </a:prstGeom>
            <a:noFill/>
            <a:ln w="9525">
              <a:noFill/>
            </a:ln>
          </p:spPr>
          <p:txBody>
            <a:bodyPr anchor="t" anchorCtr="false">
              <a:spAutoFit/>
            </a:bodyPr>
            <a:p>
              <a:pPr>
                <a:buClrTx/>
                <a:buFont typeface="Arial" panose="020B0604020202020204" pitchFamily="34" charset="0"/>
              </a:pPr>
              <a:r>
                <a:rPr lang="zh-CN" altLang="en-US" b="1" dirty="0">
                  <a:solidFill>
                    <a:srgbClr val="0000FF"/>
                  </a:solidFill>
                  <a:latin typeface="微软雅黑" panose="020B0503020204020204" charset="-122"/>
                  <a:ea typeface="微软雅黑" panose="020B0503020204020204" charset="-122"/>
                </a:rPr>
                <a:t>利用征信数据库为企业与消费者提供商务信息服务</a:t>
              </a:r>
              <a:endParaRPr lang="zh-CN" altLang="en-US" b="1" dirty="0">
                <a:solidFill>
                  <a:srgbClr val="0000FF"/>
                </a:solidFill>
                <a:latin typeface="微软雅黑" panose="020B0503020204020204" charset="-122"/>
                <a:ea typeface="微软雅黑" panose="020B0503020204020204" charset="-122"/>
              </a:endParaRPr>
            </a:p>
          </p:txBody>
        </p:sp>
        <p:sp>
          <p:nvSpPr>
            <p:cNvPr id="10" name="矩形 47"/>
            <p:cNvSpPr/>
            <p:nvPr/>
          </p:nvSpPr>
          <p:spPr>
            <a:xfrm>
              <a:off x="710" y="6186"/>
              <a:ext cx="5675" cy="1600"/>
            </a:xfrm>
            <a:prstGeom prst="rect">
              <a:avLst/>
            </a:prstGeom>
            <a:noFill/>
            <a:ln w="9525">
              <a:noFill/>
            </a:ln>
          </p:spPr>
          <p:txBody>
            <a:bodyPr anchor="t" anchorCtr="false">
              <a:spAutoFit/>
            </a:bodyPr>
            <a:p>
              <a:pPr>
                <a:buClrTx/>
                <a:buFont typeface="Arial" panose="020B0604020202020204" pitchFamily="34" charset="0"/>
              </a:pPr>
              <a:r>
                <a:rPr lang="zh-CN" altLang="en-US" sz="2000" dirty="0">
                  <a:solidFill>
                    <a:srgbClr val="000000"/>
                  </a:solidFill>
                  <a:latin typeface="微软雅黑" panose="020B0503020204020204" charset="-122"/>
                  <a:ea typeface="微软雅黑" panose="020B0503020204020204" charset="-122"/>
                </a:rPr>
                <a:t>基于企业信用数据库和个人信用数据库，我们可以为企业和消费者之间搭起信息的桥梁</a:t>
              </a:r>
              <a:endParaRPr lang="zh-CN" altLang="en-US" sz="2000" dirty="0">
                <a:solidFill>
                  <a:srgbClr val="000000"/>
                </a:solidFill>
                <a:latin typeface="微软雅黑" panose="020B0503020204020204" charset="-122"/>
                <a:ea typeface="微软雅黑" panose="020B0503020204020204" charset="-122"/>
              </a:endParaRPr>
            </a:p>
          </p:txBody>
        </p:sp>
        <p:sp>
          <p:nvSpPr>
            <p:cNvPr id="11" name="矩形 48"/>
            <p:cNvSpPr/>
            <p:nvPr/>
          </p:nvSpPr>
          <p:spPr>
            <a:xfrm>
              <a:off x="7510" y="4174"/>
              <a:ext cx="6105" cy="727"/>
            </a:xfrm>
            <a:prstGeom prst="rect">
              <a:avLst/>
            </a:prstGeom>
            <a:noFill/>
            <a:ln w="9525">
              <a:noFill/>
            </a:ln>
          </p:spPr>
          <p:txBody>
            <a:bodyPr anchor="t" anchorCtr="false">
              <a:spAutoFit/>
            </a:bodyPr>
            <a:p>
              <a:pPr>
                <a:buClrTx/>
                <a:buFont typeface="Arial" panose="020B0604020202020204" pitchFamily="34" charset="0"/>
              </a:pPr>
              <a:r>
                <a:rPr lang="zh-CN" altLang="en-US" b="1" dirty="0">
                  <a:solidFill>
                    <a:srgbClr val="0000FF"/>
                  </a:solidFill>
                  <a:latin typeface="微软雅黑" panose="020B0503020204020204" charset="-122"/>
                  <a:ea typeface="微软雅黑" panose="020B0503020204020204" charset="-122"/>
                </a:rPr>
                <a:t>向社会提供综合性研究报告</a:t>
              </a:r>
              <a:endParaRPr lang="zh-CN" altLang="en-US" b="1" dirty="0">
                <a:solidFill>
                  <a:srgbClr val="0000FF"/>
                </a:solidFill>
                <a:latin typeface="微软雅黑" panose="020B0503020204020204" charset="-122"/>
                <a:ea typeface="微软雅黑" panose="020B0503020204020204" charset="-122"/>
              </a:endParaRPr>
            </a:p>
          </p:txBody>
        </p:sp>
        <p:sp>
          <p:nvSpPr>
            <p:cNvPr id="15" name="矩形 49"/>
            <p:cNvSpPr/>
            <p:nvPr/>
          </p:nvSpPr>
          <p:spPr>
            <a:xfrm>
              <a:off x="7930" y="5441"/>
              <a:ext cx="5280" cy="2083"/>
            </a:xfrm>
            <a:prstGeom prst="rect">
              <a:avLst/>
            </a:prstGeom>
            <a:noFill/>
            <a:ln w="9525">
              <a:noFill/>
            </a:ln>
          </p:spPr>
          <p:txBody>
            <a:bodyPr anchor="t" anchorCtr="false">
              <a:spAutoFit/>
            </a:bodyPr>
            <a:p>
              <a:pPr>
                <a:buClrTx/>
                <a:buFont typeface="Arial" panose="020B0604020202020204" pitchFamily="34" charset="0"/>
              </a:pPr>
              <a:r>
                <a:rPr lang="zh-CN" altLang="en-US" sz="2000" dirty="0">
                  <a:solidFill>
                    <a:srgbClr val="000000"/>
                  </a:solidFill>
                  <a:latin typeface="微软雅黑" panose="020B0503020204020204" charset="-122"/>
                  <a:ea typeface="微软雅黑" panose="020B0503020204020204" charset="-122"/>
                </a:rPr>
                <a:t>定期发布不守信用黑名单和诚信企业，向社会公开有关资料，起到监督、约束不良商业行为，鼓励诚实守信。</a:t>
              </a:r>
              <a:endParaRPr lang="zh-CN" altLang="en-US" sz="2000" dirty="0">
                <a:solidFill>
                  <a:srgbClr val="000000"/>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a:t>
            </a:r>
            <a:r>
              <a:rPr lang="zh-CN" altLang="en-US" sz="3200" dirty="0">
                <a:solidFill>
                  <a:srgbClr val="FFFFFF"/>
                </a:solidFill>
                <a:latin typeface="黑体" panose="02010609060101010101" pitchFamily="49" charset="-122"/>
                <a:ea typeface="黑体" panose="02010609060101010101" pitchFamily="49" charset="-122"/>
                <a:sym typeface="+mn-ea"/>
              </a:rPr>
              <a:t>信用数据</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524000" y="1520190"/>
            <a:ext cx="9144000" cy="3817620"/>
            <a:chOff x="170" y="2335"/>
            <a:chExt cx="14400" cy="6012"/>
          </a:xfrm>
        </p:grpSpPr>
        <p:sp>
          <p:nvSpPr>
            <p:cNvPr id="69639" name="Rectangle 51"/>
            <p:cNvSpPr>
              <a:spLocks noChangeArrowheads="true"/>
            </p:cNvSpPr>
            <p:nvPr/>
          </p:nvSpPr>
          <p:spPr bwMode="auto">
            <a:xfrm>
              <a:off x="3118" y="2335"/>
              <a:ext cx="11453" cy="6013"/>
            </a:xfrm>
            <a:prstGeom prst="rect">
              <a:avLst/>
            </a:prstGeom>
            <a:noFill/>
            <a:ln>
              <a:noFill/>
            </a:ln>
          </p:spPr>
          <p:txBody>
            <a:bodyPr lIns="10800" tIns="10800" rIns="18000" bIns="10800"/>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（三）信用数据库建设</a:t>
              </a:r>
              <a:endParaRPr kumimoji="0" lang="zh-CN" altLang="en-US"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50000"/>
                </a:lnSpc>
                <a:spcBef>
                  <a:spcPct val="0"/>
                </a:spcBef>
                <a:spcAft>
                  <a:spcPct val="0"/>
                </a:spcAft>
                <a:buClrTx/>
                <a:buSzTx/>
                <a:buFont typeface="Wingdings" panose="05000000000000000000" pitchFamily="2" charset="2"/>
                <a:buNone/>
                <a:defRPr/>
              </a:pP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信用数据库</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是用于存储企业、个人信用信息的计算机软硬件设备，是信用数据中心的核心和基础。</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、信用信息的全面性和广泛性</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、信用信息的时效性</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r>
                <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、信用信息的安全性</a:t>
              </a:r>
              <a:endParaRPr kumimoji="0"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5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60423" name="Rectangle 3" descr="单个小人70"/>
            <p:cNvSpPr>
              <a:spLocks noGrp="true" noChangeAspect="true"/>
            </p:cNvSpPr>
            <p:nvPr/>
          </p:nvSpPr>
          <p:spPr>
            <a:xfrm>
              <a:off x="170" y="2335"/>
              <a:ext cx="2650" cy="3065"/>
            </a:xfrm>
            <a:prstGeom prst="rect">
              <a:avLst/>
            </a:prstGeom>
            <a:blipFill rotWithShape="true">
              <a:blip r:embed="rId4"/>
              <a:stretch>
                <a:fillRect/>
              </a:stretch>
            </a:blipFill>
            <a:ln w="9525" cap="flat" cmpd="sng">
              <a:solidFill>
                <a:schemeClr val="tx1"/>
              </a:solidFill>
              <a:prstDash val="solid"/>
              <a:miter/>
              <a:headEnd type="none" w="med" len="med"/>
              <a:tailEnd type="none" w="med" len="med"/>
            </a:ln>
          </p:spPr>
          <p:txBody>
            <a:bodyPr anchor="t"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a:t>
            </a:r>
            <a:r>
              <a:rPr lang="zh-CN" altLang="en-US" sz="3200" dirty="0">
                <a:solidFill>
                  <a:srgbClr val="FFFFFF"/>
                </a:solidFill>
                <a:latin typeface="黑体" panose="02010609060101010101" pitchFamily="49" charset="-122"/>
                <a:ea typeface="黑体" panose="02010609060101010101" pitchFamily="49" charset="-122"/>
                <a:sym typeface="+mn-ea"/>
              </a:rPr>
              <a:t>信用数据</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9" name="组合 8"/>
          <p:cNvGrpSpPr/>
          <p:nvPr/>
        </p:nvGrpSpPr>
        <p:grpSpPr>
          <a:xfrm>
            <a:off x="1677035" y="1183005"/>
            <a:ext cx="8837613" cy="5300345"/>
            <a:chOff x="305" y="2273"/>
            <a:chExt cx="13918" cy="8347"/>
          </a:xfrm>
        </p:grpSpPr>
        <p:sp>
          <p:nvSpPr>
            <p:cNvPr id="2" name="AutoShape 3"/>
            <p:cNvSpPr/>
            <p:nvPr/>
          </p:nvSpPr>
          <p:spPr>
            <a:xfrm>
              <a:off x="2308" y="4995"/>
              <a:ext cx="9115" cy="3193"/>
            </a:xfrm>
            <a:prstGeom prst="triangle">
              <a:avLst>
                <a:gd name="adj" fmla="val 50000"/>
              </a:avLst>
            </a:prstGeom>
            <a:noFill/>
            <a:ln w="25400" cap="flat" cmpd="sng">
              <a:solidFill>
                <a:srgbClr val="B2B2B2"/>
              </a:solidFill>
              <a:prstDash val="solid"/>
              <a:miter/>
              <a:headEnd type="none" w="med" len="med"/>
              <a:tailEnd type="none" w="med" len="med"/>
            </a:ln>
          </p:spPr>
          <p:txBody>
            <a:bodyPr wrap="none" lIns="72000" tIns="0" rIns="0" bIns="0"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3" name="Oval 4"/>
            <p:cNvSpPr>
              <a:spLocks noChangeArrowheads="true"/>
            </p:cNvSpPr>
            <p:nvPr/>
          </p:nvSpPr>
          <p:spPr bwMode="auto">
            <a:xfrm>
              <a:off x="4438" y="3178"/>
              <a:ext cx="5133" cy="3298"/>
            </a:xfrm>
            <a:prstGeom prst="ellipse">
              <a:avLst/>
            </a:prstGeom>
            <a:solidFill>
              <a:schemeClr val="accent2">
                <a:lumMod val="20000"/>
                <a:lumOff val="80000"/>
              </a:schemeClr>
            </a:solidFill>
            <a:ln>
              <a:noFill/>
            </a:ln>
            <a:effectLst>
              <a:prstShdw prst="shdw17" dist="17961" dir="2700000">
                <a:srgbClr val="6B6B99"/>
              </a:prstShdw>
            </a:effectLst>
          </p:spPr>
          <p:txBody>
            <a:bodyPr wrap="none" lIns="72000" tIns="0" rIns="0" bIns="0"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4" name="Oval 5"/>
            <p:cNvSpPr>
              <a:spLocks noChangeArrowheads="true"/>
            </p:cNvSpPr>
            <p:nvPr/>
          </p:nvSpPr>
          <p:spPr bwMode="auto">
            <a:xfrm>
              <a:off x="305" y="6305"/>
              <a:ext cx="5735" cy="4315"/>
            </a:xfrm>
            <a:prstGeom prst="ellipse">
              <a:avLst/>
            </a:prstGeom>
            <a:solidFill>
              <a:schemeClr val="accent2">
                <a:lumMod val="20000"/>
                <a:lumOff val="80000"/>
              </a:schemeClr>
            </a:solidFill>
            <a:ln>
              <a:noFill/>
            </a:ln>
            <a:effectLst>
              <a:prstShdw prst="shdw17" dist="17961" dir="2700000">
                <a:srgbClr val="6B6B99"/>
              </a:prstShdw>
            </a:effectLst>
          </p:spPr>
          <p:txBody>
            <a:bodyPr wrap="none" lIns="72000" tIns="0" rIns="0" bIns="0"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5" name="Oval 6"/>
            <p:cNvSpPr>
              <a:spLocks noChangeArrowheads="true"/>
            </p:cNvSpPr>
            <p:nvPr/>
          </p:nvSpPr>
          <p:spPr bwMode="auto">
            <a:xfrm>
              <a:off x="8993" y="6355"/>
              <a:ext cx="5230" cy="3780"/>
            </a:xfrm>
            <a:prstGeom prst="ellipse">
              <a:avLst/>
            </a:prstGeom>
            <a:solidFill>
              <a:schemeClr val="accent2">
                <a:lumMod val="20000"/>
                <a:lumOff val="80000"/>
              </a:schemeClr>
            </a:solidFill>
            <a:ln>
              <a:noFill/>
            </a:ln>
            <a:effectLst>
              <a:prstShdw prst="shdw17" dist="17961" dir="2700000">
                <a:srgbClr val="6B6B99"/>
              </a:prstShdw>
            </a:effectLst>
          </p:spPr>
          <p:txBody>
            <a:bodyPr wrap="none" lIns="72000" tIns="0" rIns="0" bIns="0"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 name="矩形 12"/>
            <p:cNvSpPr/>
            <p:nvPr/>
          </p:nvSpPr>
          <p:spPr>
            <a:xfrm>
              <a:off x="4818" y="3245"/>
              <a:ext cx="4372" cy="1598"/>
            </a:xfrm>
            <a:prstGeom prst="rect">
              <a:avLst/>
            </a:prstGeom>
            <a:noFill/>
            <a:ln w="9525">
              <a:noFill/>
            </a:ln>
          </p:spPr>
          <p:txBody>
            <a:bodyPr anchor="t" anchorCtr="false">
              <a:spAutoFit/>
            </a:bodyPr>
            <a:p>
              <a:pPr algn="ctr">
                <a:buClrTx/>
                <a:buFont typeface="Arial" panose="020B0604020202020204" pitchFamily="34" charset="0"/>
              </a:pPr>
              <a:r>
                <a:rPr lang="zh-CN" altLang="en-US" sz="2400" b="1" dirty="0">
                  <a:solidFill>
                    <a:srgbClr val="000000"/>
                  </a:solidFill>
                  <a:latin typeface="微软雅黑" panose="020B0503020204020204" charset="-122"/>
                  <a:ea typeface="微软雅黑" panose="020B0503020204020204" charset="-122"/>
                </a:rPr>
                <a:t>数据整理</a:t>
              </a:r>
              <a:endParaRPr lang="en-US" altLang="zh-CN" sz="2800" b="1" dirty="0">
                <a:solidFill>
                  <a:srgbClr val="000000"/>
                </a:solidFill>
                <a:latin typeface="微软雅黑" panose="020B0503020204020204" charset="-122"/>
                <a:ea typeface="微软雅黑" panose="020B0503020204020204" charset="-122"/>
              </a:endParaRPr>
            </a:p>
            <a:p>
              <a:pPr>
                <a:buClrTx/>
                <a:buFont typeface="Arial" panose="020B0604020202020204" pitchFamily="34" charset="0"/>
              </a:pPr>
              <a:r>
                <a:rPr lang="zh-CN" altLang="en-US" dirty="0">
                  <a:solidFill>
                    <a:srgbClr val="000000"/>
                  </a:solidFill>
                  <a:latin typeface="微软雅黑" panose="020B0503020204020204" charset="-122"/>
                  <a:ea typeface="微软雅黑" panose="020B0503020204020204" charset="-122"/>
                </a:rPr>
                <a:t>筛选数据，数据科学分类；将数据进行科学的分类</a:t>
              </a:r>
              <a:endParaRPr lang="zh-CN" altLang="en-US" dirty="0">
                <a:solidFill>
                  <a:srgbClr val="000000"/>
                </a:solidFill>
                <a:latin typeface="微软雅黑" panose="020B0503020204020204" charset="-122"/>
                <a:ea typeface="微软雅黑" panose="020B0503020204020204" charset="-122"/>
              </a:endParaRPr>
            </a:p>
          </p:txBody>
        </p:sp>
        <p:sp>
          <p:nvSpPr>
            <p:cNvPr id="61450" name="矩形 13"/>
            <p:cNvSpPr/>
            <p:nvPr/>
          </p:nvSpPr>
          <p:spPr>
            <a:xfrm>
              <a:off x="980" y="6445"/>
              <a:ext cx="4903" cy="2906"/>
            </a:xfrm>
            <a:prstGeom prst="rect">
              <a:avLst/>
            </a:prstGeom>
            <a:noFill/>
            <a:ln w="9525">
              <a:noFill/>
            </a:ln>
          </p:spPr>
          <p:txBody>
            <a:bodyPr anchor="t" anchorCtr="false">
              <a:spAutoFit/>
            </a:bodyPr>
            <a:p>
              <a:pPr algn="ctr">
                <a:buClrTx/>
                <a:buFont typeface="Arial" panose="020B0604020202020204" pitchFamily="34" charset="0"/>
              </a:pPr>
              <a:r>
                <a:rPr lang="zh-CN" altLang="en-US" sz="2400" b="1" dirty="0">
                  <a:solidFill>
                    <a:srgbClr val="000000"/>
                  </a:solidFill>
                  <a:latin typeface="微软雅黑" panose="020B0503020204020204" charset="-122"/>
                  <a:ea typeface="微软雅黑" panose="020B0503020204020204" charset="-122"/>
                </a:rPr>
                <a:t>数据模型</a:t>
              </a:r>
              <a:endParaRPr lang="zh-CN" altLang="en-US" sz="2800" b="1" dirty="0">
                <a:solidFill>
                  <a:srgbClr val="000000"/>
                </a:solidFill>
                <a:latin typeface="微软雅黑" panose="020B0503020204020204" charset="-122"/>
                <a:ea typeface="微软雅黑" panose="020B0503020204020204" charset="-122"/>
              </a:endParaRPr>
            </a:p>
            <a:p>
              <a:pPr>
                <a:buClrTx/>
                <a:buFont typeface="Arial" panose="020B0604020202020204" pitchFamily="34" charset="0"/>
              </a:pPr>
              <a:r>
                <a:rPr lang="zh-CN" altLang="en-US" dirty="0">
                  <a:solidFill>
                    <a:srgbClr val="000000"/>
                  </a:solidFill>
                  <a:latin typeface="微软雅黑" panose="020B0503020204020204" charset="-122"/>
                  <a:ea typeface="微软雅黑" panose="020B0503020204020204" charset="-122"/>
                </a:rPr>
                <a:t>借助现代数学、统计学工具进行定量的分析和处理提炼数学模型，对特定消费人群的信用行为进行预测。</a:t>
              </a:r>
              <a:endParaRPr lang="zh-CN" altLang="en-US" dirty="0">
                <a:solidFill>
                  <a:srgbClr val="000000"/>
                </a:solidFill>
                <a:latin typeface="微软雅黑" panose="020B0503020204020204" charset="-122"/>
                <a:ea typeface="微软雅黑" panose="020B0503020204020204" charset="-122"/>
              </a:endParaRPr>
            </a:p>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 name="矩形 14"/>
            <p:cNvSpPr/>
            <p:nvPr/>
          </p:nvSpPr>
          <p:spPr>
            <a:xfrm>
              <a:off x="9333" y="6380"/>
              <a:ext cx="4662" cy="2034"/>
            </a:xfrm>
            <a:prstGeom prst="rect">
              <a:avLst/>
            </a:prstGeom>
            <a:noFill/>
            <a:ln w="9525">
              <a:noFill/>
            </a:ln>
          </p:spPr>
          <p:txBody>
            <a:bodyPr anchor="t" anchorCtr="false">
              <a:spAutoFit/>
            </a:bodyPr>
            <a:p>
              <a:pPr algn="ctr">
                <a:buClrTx/>
                <a:buFont typeface="Arial" panose="020B0604020202020204" pitchFamily="34" charset="0"/>
              </a:pPr>
              <a:r>
                <a:rPr lang="zh-CN" altLang="en-US" sz="2400" b="1" dirty="0">
                  <a:solidFill>
                    <a:srgbClr val="000000"/>
                  </a:solidFill>
                  <a:latin typeface="微软雅黑" panose="020B0503020204020204" charset="-122"/>
                  <a:ea typeface="微软雅黑" panose="020B0503020204020204" charset="-122"/>
                  <a:cs typeface="微软雅黑" panose="020B0503020204020204" charset="-122"/>
                </a:rPr>
                <a:t>信用报告</a:t>
              </a:r>
              <a:endParaRPr lang="zh-CN" altLang="en-US" sz="2800" b="1" dirty="0">
                <a:solidFill>
                  <a:srgbClr val="000000"/>
                </a:solidFill>
                <a:latin typeface="微软雅黑" panose="020B0503020204020204" charset="-122"/>
                <a:ea typeface="微软雅黑" panose="020B0503020204020204" charset="-122"/>
                <a:cs typeface="微软雅黑" panose="020B0503020204020204" charset="-122"/>
              </a:endParaRPr>
            </a:p>
            <a:p>
              <a:pPr>
                <a:buClrTx/>
                <a:buFont typeface="Arial" panose="020B0604020202020204" pitchFamily="34" charset="0"/>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对定量的分析报告研究，最终形成信用风险预测报告。供信用公司、银行参考 </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8" name="文本框 3"/>
            <p:cNvSpPr txBox="true"/>
            <p:nvPr/>
          </p:nvSpPr>
          <p:spPr>
            <a:xfrm>
              <a:off x="305" y="2273"/>
              <a:ext cx="11430" cy="822"/>
            </a:xfrm>
            <a:prstGeom prst="rect">
              <a:avLst/>
            </a:prstGeom>
            <a:noFill/>
            <a:ln w="9525">
              <a:noFill/>
            </a:ln>
          </p:spPr>
          <p:txBody>
            <a:bodyPr wrap="square" anchor="t" anchorCtr="false">
              <a:spAutoFit/>
            </a:bodyPr>
            <a:p>
              <a:pPr eaLnBrk="0" hangingPunct="0">
                <a:buClrTx/>
                <a:buFontTx/>
              </a:pPr>
              <a:r>
                <a:rPr lang="en-US" altLang="zh-CN" sz="2800" b="1" dirty="0">
                  <a:solidFill>
                    <a:srgbClr val="0B1A3F"/>
                  </a:solidFill>
                  <a:latin typeface="微软雅黑" panose="020B0503020204020204" charset="-122"/>
                  <a:ea typeface="微软雅黑" panose="020B0503020204020204" charset="-122"/>
                  <a:cs typeface="微软雅黑" panose="020B0503020204020204" charset="-122"/>
                </a:rPr>
                <a:t>(</a:t>
              </a:r>
              <a:r>
                <a:rPr lang="zh-CN" altLang="en-US" sz="2800" b="1" dirty="0">
                  <a:solidFill>
                    <a:srgbClr val="0B1A3F"/>
                  </a:solidFill>
                  <a:latin typeface="微软雅黑" panose="020B0503020204020204" charset="-122"/>
                  <a:ea typeface="微软雅黑" panose="020B0503020204020204" charset="-122"/>
                  <a:cs typeface="微软雅黑" panose="020B0503020204020204" charset="-122"/>
                </a:rPr>
                <a:t>四</a:t>
              </a:r>
              <a:r>
                <a:rPr lang="en-US" altLang="zh-CN" sz="2800" b="1" dirty="0">
                  <a:solidFill>
                    <a:srgbClr val="0B1A3F"/>
                  </a:solidFill>
                  <a:latin typeface="微软雅黑" panose="020B0503020204020204" charset="-122"/>
                  <a:ea typeface="微软雅黑" panose="020B0503020204020204" charset="-122"/>
                  <a:cs typeface="微软雅黑" panose="020B0503020204020204" charset="-122"/>
                </a:rPr>
                <a:t>) </a:t>
              </a:r>
              <a:r>
                <a:rPr lang="zh-CN" altLang="en-US" sz="2800" b="1" dirty="0">
                  <a:solidFill>
                    <a:srgbClr val="0B1A3F"/>
                  </a:solidFill>
                  <a:latin typeface="微软雅黑" panose="020B0503020204020204" charset="-122"/>
                  <a:ea typeface="微软雅黑" panose="020B0503020204020204" charset="-122"/>
                  <a:cs typeface="微软雅黑" panose="020B0503020204020204" charset="-122"/>
                </a:rPr>
                <a:t>数据整理、数据模型和信用报告</a:t>
              </a:r>
              <a:endParaRPr lang="zh-CN" altLang="en-US" sz="2800" b="1" dirty="0">
                <a:solidFill>
                  <a:srgbClr val="0B1A3F"/>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a:t>
            </a:r>
            <a:r>
              <a:rPr lang="zh-CN" altLang="en-US" sz="3200" dirty="0">
                <a:solidFill>
                  <a:srgbClr val="FFFFFF"/>
                </a:solidFill>
                <a:latin typeface="黑体" panose="02010609060101010101" pitchFamily="49" charset="-122"/>
                <a:ea typeface="黑体" panose="02010609060101010101" pitchFamily="49" charset="-122"/>
                <a:sym typeface="+mn-ea"/>
              </a:rPr>
              <a:t>信用数据</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884045" y="1196975"/>
            <a:ext cx="8424545" cy="5086033"/>
            <a:chOff x="738" y="2153"/>
            <a:chExt cx="13267" cy="8010"/>
          </a:xfrm>
        </p:grpSpPr>
        <p:sp>
          <p:nvSpPr>
            <p:cNvPr id="62466" name="文本框 6"/>
            <p:cNvSpPr txBox="true"/>
            <p:nvPr/>
          </p:nvSpPr>
          <p:spPr>
            <a:xfrm>
              <a:off x="738" y="2153"/>
              <a:ext cx="7200" cy="725"/>
            </a:xfrm>
            <a:prstGeom prst="rect">
              <a:avLst/>
            </a:prstGeom>
            <a:noFill/>
            <a:ln w="9525">
              <a:noFill/>
            </a:ln>
          </p:spPr>
          <p:txBody>
            <a:bodyPr wrap="square" anchor="t" anchorCtr="false">
              <a:spAutoFit/>
            </a:bodyPr>
            <a:p>
              <a:pPr eaLnBrk="0" hangingPunct="0">
                <a:buClrTx/>
                <a:buFontTx/>
              </a:pPr>
              <a:r>
                <a:rPr lang="en-US" altLang="zh-CN" sz="2400" b="1" dirty="0">
                  <a:latin typeface="微软雅黑" panose="020B0503020204020204" charset="-122"/>
                  <a:ea typeface="微软雅黑" panose="020B0503020204020204" charset="-122"/>
                  <a:cs typeface="微软雅黑" panose="020B0503020204020204" charset="-122"/>
                </a:rPr>
                <a:t>(</a:t>
              </a:r>
              <a:r>
                <a:rPr lang="zh-CN" altLang="en-US" sz="2400" b="1" dirty="0">
                  <a:latin typeface="微软雅黑" panose="020B0503020204020204" charset="-122"/>
                  <a:ea typeface="微软雅黑" panose="020B0503020204020204" charset="-122"/>
                  <a:cs typeface="微软雅黑" panose="020B0503020204020204" charset="-122"/>
                </a:rPr>
                <a:t>五</a:t>
              </a:r>
              <a:r>
                <a:rPr lang="en-US" altLang="zh-CN" sz="2400" b="1" dirty="0">
                  <a:latin typeface="微软雅黑" panose="020B0503020204020204" charset="-122"/>
                  <a:ea typeface="微软雅黑" panose="020B0503020204020204" charset="-122"/>
                  <a:cs typeface="微软雅黑" panose="020B0503020204020204" charset="-122"/>
                </a:rPr>
                <a:t>) </a:t>
              </a:r>
              <a:r>
                <a:rPr lang="zh-CN" altLang="en-US" sz="2400" b="1" dirty="0">
                  <a:latin typeface="微软雅黑" panose="020B0503020204020204" charset="-122"/>
                  <a:ea typeface="微软雅黑" panose="020B0503020204020204" charset="-122"/>
                  <a:cs typeface="微软雅黑" panose="020B0503020204020204" charset="-122"/>
                </a:rPr>
                <a:t>主要信用数据库</a:t>
              </a:r>
              <a:endParaRPr lang="zh-CN" altLang="en-US" sz="2400" b="1" dirty="0">
                <a:latin typeface="微软雅黑" panose="020B0503020204020204" charset="-122"/>
                <a:ea typeface="微软雅黑" panose="020B0503020204020204" charset="-122"/>
                <a:cs typeface="微软雅黑" panose="020B0503020204020204" charset="-122"/>
              </a:endParaRPr>
            </a:p>
          </p:txBody>
        </p:sp>
        <p:sp>
          <p:nvSpPr>
            <p:cNvPr id="8" name="矩形: 圆角 7"/>
            <p:cNvSpPr/>
            <p:nvPr/>
          </p:nvSpPr>
          <p:spPr bwMode="auto">
            <a:xfrm>
              <a:off x="1190" y="5060"/>
              <a:ext cx="5215" cy="5103"/>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false" compatLnSpc="tru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chemeClr val="bg2">
                      <a:lumMod val="10000"/>
                    </a:schemeClr>
                  </a:solidFill>
                  <a:effectLst/>
                  <a:uLnTx/>
                  <a:uFillTx/>
                  <a:latin typeface="微软雅黑" panose="020B0503020204020204" charset="-122"/>
                  <a:ea typeface="微软雅黑" panose="020B0503020204020204" charset="-122"/>
                  <a:cs typeface="+mn-cs"/>
                </a:rPr>
                <a:t>个人信用数据库中较著名的有美国的艾贵发公司、全联公司和英国的益百利公司所拥有的个人信用数据库，存储了大量消费者个人信用信息。</a:t>
              </a:r>
              <a:endParaRPr kumimoji="0" lang="zh-CN" altLang="en-US" sz="2000" b="0" i="0" u="none" strike="noStrike" kern="1200" cap="none" spc="0" normalizeH="0" baseline="0" noProof="0" dirty="0">
                <a:ln>
                  <a:noFill/>
                </a:ln>
                <a:solidFill>
                  <a:schemeClr val="bg2">
                    <a:lumMod val="10000"/>
                  </a:schemeClr>
                </a:solidFill>
                <a:effectLst/>
                <a:uLnTx/>
                <a:uFillTx/>
                <a:latin typeface="微软雅黑" panose="020B0503020204020204" charset="-122"/>
                <a:ea typeface="微软雅黑" panose="020B0503020204020204" charset="-122"/>
                <a:cs typeface="+mn-cs"/>
              </a:endParaRPr>
            </a:p>
          </p:txBody>
        </p:sp>
        <p:sp>
          <p:nvSpPr>
            <p:cNvPr id="10" name="等腰三角形 9"/>
            <p:cNvSpPr/>
            <p:nvPr/>
          </p:nvSpPr>
          <p:spPr bwMode="auto">
            <a:xfrm>
              <a:off x="1105" y="3115"/>
              <a:ext cx="5445" cy="1703"/>
            </a:xfrm>
            <a:prstGeom prst="triangle">
              <a:avLst>
                <a:gd name="adj" fmla="val 48910"/>
              </a:avLst>
            </a:prstGeom>
            <a:solidFill>
              <a:srgbClr val="EDF1D7"/>
            </a:solidFill>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false" compatLnSpc="tru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dirty="0">
                <a:ln>
                  <a:noFill/>
                </a:ln>
                <a:solidFill>
                  <a:srgbClr val="92D050"/>
                </a:solidFill>
                <a:effectLst/>
                <a:uLnTx/>
                <a:uFillTx/>
                <a:latin typeface="微软雅黑" panose="020B0503020204020204" charset="-122"/>
                <a:ea typeface="微软雅黑" panose="020B0503020204020204" charset="-122"/>
                <a:cs typeface="+mn-cs"/>
              </a:endParaRPr>
            </a:p>
          </p:txBody>
        </p:sp>
        <p:sp>
          <p:nvSpPr>
            <p:cNvPr id="62469" name="文本框 11"/>
            <p:cNvSpPr txBox="true"/>
            <p:nvPr/>
          </p:nvSpPr>
          <p:spPr>
            <a:xfrm>
              <a:off x="2045" y="4113"/>
              <a:ext cx="3775" cy="628"/>
            </a:xfrm>
            <a:prstGeom prst="rect">
              <a:avLst/>
            </a:prstGeom>
            <a:noFill/>
            <a:ln w="9525">
              <a:noFill/>
            </a:ln>
          </p:spPr>
          <p:txBody>
            <a:bodyPr wrap="square" anchor="t" anchorCtr="false">
              <a:spAutoFit/>
            </a:bodyPr>
            <a:p>
              <a:pPr eaLnBrk="0" hangingPunct="0">
                <a:buClrTx/>
                <a:buFontTx/>
              </a:pPr>
              <a:r>
                <a:rPr lang="zh-CN" altLang="en-US" sz="2000">
                  <a:solidFill>
                    <a:srgbClr val="161616"/>
                  </a:solidFill>
                  <a:latin typeface="微软雅黑" panose="020B0503020204020204" charset="-122"/>
                  <a:ea typeface="微软雅黑" panose="020B0503020204020204" charset="-122"/>
                </a:rPr>
                <a:t>个人信用数据库</a:t>
              </a:r>
              <a:endParaRPr lang="zh-CN" altLang="en-US" sz="2000" dirty="0">
                <a:solidFill>
                  <a:srgbClr val="161616"/>
                </a:solidFill>
                <a:latin typeface="微软雅黑" panose="020B0503020204020204" charset="-122"/>
                <a:ea typeface="微软雅黑" panose="020B0503020204020204" charset="-122"/>
              </a:endParaRPr>
            </a:p>
          </p:txBody>
        </p:sp>
        <p:sp>
          <p:nvSpPr>
            <p:cNvPr id="13" name="等腰三角形 12"/>
            <p:cNvSpPr/>
            <p:nvPr/>
          </p:nvSpPr>
          <p:spPr bwMode="auto">
            <a:xfrm>
              <a:off x="8560" y="3115"/>
              <a:ext cx="5445" cy="1703"/>
            </a:xfrm>
            <a:prstGeom prst="triangle">
              <a:avLst>
                <a:gd name="adj" fmla="val 48910"/>
              </a:avLst>
            </a:prstGeom>
            <a:solidFill>
              <a:srgbClr val="EDF1D7"/>
            </a:solidFill>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false" compatLnSpc="tru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dirty="0">
                <a:ln>
                  <a:noFill/>
                </a:ln>
                <a:solidFill>
                  <a:srgbClr val="92D050"/>
                </a:solidFill>
                <a:effectLst/>
                <a:uLnTx/>
                <a:uFillTx/>
                <a:latin typeface="微软雅黑" panose="020B0503020204020204" charset="-122"/>
                <a:ea typeface="微软雅黑" panose="020B0503020204020204" charset="-122"/>
                <a:cs typeface="+mn-cs"/>
              </a:endParaRPr>
            </a:p>
          </p:txBody>
        </p:sp>
        <p:sp>
          <p:nvSpPr>
            <p:cNvPr id="62471" name="文本框 13"/>
            <p:cNvSpPr txBox="true"/>
            <p:nvPr/>
          </p:nvSpPr>
          <p:spPr>
            <a:xfrm>
              <a:off x="9480" y="4113"/>
              <a:ext cx="3815" cy="628"/>
            </a:xfrm>
            <a:prstGeom prst="rect">
              <a:avLst/>
            </a:prstGeom>
            <a:noFill/>
            <a:ln w="9525">
              <a:noFill/>
            </a:ln>
          </p:spPr>
          <p:txBody>
            <a:bodyPr wrap="square" anchor="t" anchorCtr="false">
              <a:spAutoFit/>
            </a:bodyPr>
            <a:p>
              <a:pPr eaLnBrk="0" hangingPunct="0">
                <a:buClrTx/>
                <a:buFontTx/>
              </a:pPr>
              <a:r>
                <a:rPr lang="zh-CN" altLang="en-US" sz="2000" dirty="0">
                  <a:solidFill>
                    <a:srgbClr val="161616"/>
                  </a:solidFill>
                  <a:latin typeface="微软雅黑" panose="020B0503020204020204" charset="-122"/>
                  <a:ea typeface="微软雅黑" panose="020B0503020204020204" charset="-122"/>
                </a:rPr>
                <a:t>企业信用数据库</a:t>
              </a:r>
              <a:endParaRPr lang="zh-CN" altLang="en-US" sz="2000" dirty="0">
                <a:solidFill>
                  <a:srgbClr val="161616"/>
                </a:solidFill>
                <a:latin typeface="微软雅黑" panose="020B0503020204020204" charset="-122"/>
                <a:ea typeface="微软雅黑" panose="020B0503020204020204" charset="-122"/>
              </a:endParaRPr>
            </a:p>
          </p:txBody>
        </p:sp>
        <p:sp>
          <p:nvSpPr>
            <p:cNvPr id="15" name="矩形: 圆角 14"/>
            <p:cNvSpPr/>
            <p:nvPr/>
          </p:nvSpPr>
          <p:spPr bwMode="auto">
            <a:xfrm>
              <a:off x="8675" y="5060"/>
              <a:ext cx="5215" cy="5103"/>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false" compatLnSpc="tru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chemeClr val="bg2">
                      <a:lumMod val="10000"/>
                    </a:schemeClr>
                  </a:solidFill>
                  <a:effectLst/>
                  <a:uLnTx/>
                  <a:uFillTx/>
                  <a:latin typeface="微软雅黑" panose="020B0503020204020204" charset="-122"/>
                  <a:ea typeface="微软雅黑" panose="020B0503020204020204" charset="-122"/>
                  <a:cs typeface="+mn-cs"/>
                </a:rPr>
                <a:t>企业信用数据库中较著名的有美国的邓白氏企业信用数据库，拥有全球数千万家企业的档案资料。</a:t>
              </a:r>
              <a:endParaRPr kumimoji="0" lang="zh-CN" altLang="en-US" sz="2000" b="0" i="0" u="none" strike="noStrike" kern="1200" cap="none" spc="0" normalizeH="0" baseline="0" noProof="0" dirty="0">
                <a:ln>
                  <a:noFill/>
                </a:ln>
                <a:solidFill>
                  <a:schemeClr val="bg2">
                    <a:lumMod val="10000"/>
                  </a:schemeClr>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五、企业征信调查</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541145" y="1312545"/>
            <a:ext cx="9112567" cy="4751070"/>
            <a:chOff x="55" y="2040"/>
            <a:chExt cx="14350" cy="7482"/>
          </a:xfrm>
        </p:grpSpPr>
        <p:sp>
          <p:nvSpPr>
            <p:cNvPr id="61448" name="AutoShape 2"/>
            <p:cNvSpPr>
              <a:spLocks noChangeArrowheads="true"/>
            </p:cNvSpPr>
            <p:nvPr/>
          </p:nvSpPr>
          <p:spPr bwMode="auto">
            <a:xfrm>
              <a:off x="202" y="3238"/>
              <a:ext cx="4705" cy="6203"/>
            </a:xfrm>
            <a:prstGeom prst="roundRect">
              <a:avLst>
                <a:gd name="adj" fmla="val 16667"/>
              </a:avLst>
            </a:prstGeom>
            <a:solidFill>
              <a:schemeClr val="accent2">
                <a:lumMod val="20000"/>
                <a:lumOff val="80000"/>
              </a:schemeClr>
            </a:solidFill>
            <a:ln w="28575">
              <a:solidFill>
                <a:srgbClr val="EAEAEA"/>
              </a:solidFill>
              <a:rou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4517" name="AutoShape 5"/>
            <p:cNvSpPr/>
            <p:nvPr/>
          </p:nvSpPr>
          <p:spPr>
            <a:xfrm>
              <a:off x="5033" y="3157"/>
              <a:ext cx="9372" cy="6365"/>
            </a:xfrm>
            <a:prstGeom prst="roundRect">
              <a:avLst>
                <a:gd name="adj" fmla="val 16667"/>
              </a:avLst>
            </a:prstGeom>
            <a:solidFill>
              <a:srgbClr val="C2D0F4"/>
            </a:solidFill>
            <a:ln w="28575" cap="flat" cmpd="sng">
              <a:solidFill>
                <a:srgbClr val="EAEAEA"/>
              </a:solidFill>
              <a:prstDash val="solid"/>
              <a:round/>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64518" name="Text Box 10"/>
            <p:cNvSpPr txBox="true"/>
            <p:nvPr/>
          </p:nvSpPr>
          <p:spPr>
            <a:xfrm>
              <a:off x="55" y="2040"/>
              <a:ext cx="6125" cy="841"/>
            </a:xfrm>
            <a:prstGeom prst="rect">
              <a:avLst/>
            </a:prstGeom>
            <a:noFill/>
            <a:ln w="9525">
              <a:noFill/>
            </a:ln>
          </p:spPr>
          <p:txBody>
            <a:bodyPr anchor="t" anchorCtr="false">
              <a:spAutoFit/>
            </a:bodyPr>
            <a:p>
              <a:pPr algn="ctr" eaLnBrk="0" hangingPunct="0">
                <a:lnSpc>
                  <a:spcPct val="120000"/>
                </a:lnSpc>
                <a:buClrTx/>
                <a:buFont typeface="Arial" panose="020B0604020202020204" pitchFamily="34" charset="0"/>
              </a:pPr>
              <a:r>
                <a:rPr lang="zh-CN" altLang="en-US" sz="2400" b="1" dirty="0">
                  <a:solidFill>
                    <a:srgbClr val="000000"/>
                  </a:solidFill>
                  <a:latin typeface="微软雅黑" panose="020B0503020204020204" charset="-122"/>
                  <a:ea typeface="微软雅黑" panose="020B0503020204020204" charset="-122"/>
                </a:rPr>
                <a:t>（一）企业征信调查的概念</a:t>
              </a:r>
              <a:endParaRPr lang="zh-CN" altLang="en-US" sz="2400" b="1" dirty="0">
                <a:solidFill>
                  <a:srgbClr val="000000"/>
                </a:solidFill>
                <a:latin typeface="微软雅黑" panose="020B0503020204020204" charset="-122"/>
                <a:ea typeface="微软雅黑" panose="020B0503020204020204" charset="-122"/>
              </a:endParaRPr>
            </a:p>
          </p:txBody>
        </p:sp>
        <p:sp>
          <p:nvSpPr>
            <p:cNvPr id="61453" name="Text Box 11"/>
            <p:cNvSpPr txBox="true"/>
            <p:nvPr/>
          </p:nvSpPr>
          <p:spPr>
            <a:xfrm>
              <a:off x="5320" y="3185"/>
              <a:ext cx="4615" cy="630"/>
            </a:xfrm>
            <a:prstGeom prst="rect">
              <a:avLst/>
            </a:prstGeom>
            <a:noFill/>
            <a:ln w="9525">
              <a:noFill/>
            </a:ln>
          </p:spPr>
          <p:txBody>
            <a:bodyPr anchor="t" anchorCtr="false">
              <a:spAutoFit/>
            </a:bodyPr>
            <a:p>
              <a:pPr algn="ctr">
                <a:spcBef>
                  <a:spcPct val="50000"/>
                </a:spcBef>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资信调查反映以下信息</a:t>
              </a:r>
              <a:endParaRPr lang="zh-CN" altLang="en-US" sz="2000" b="1" dirty="0">
                <a:solidFill>
                  <a:srgbClr val="000000"/>
                </a:solidFill>
                <a:latin typeface="微软雅黑" panose="020B0503020204020204" charset="-122"/>
                <a:ea typeface="微软雅黑" panose="020B0503020204020204" charset="-122"/>
              </a:endParaRPr>
            </a:p>
          </p:txBody>
        </p:sp>
        <p:sp>
          <p:nvSpPr>
            <p:cNvPr id="64520" name="Text Box 13"/>
            <p:cNvSpPr txBox="true"/>
            <p:nvPr/>
          </p:nvSpPr>
          <p:spPr>
            <a:xfrm>
              <a:off x="252" y="3223"/>
              <a:ext cx="4697" cy="5638"/>
            </a:xfrm>
            <a:prstGeom prst="rect">
              <a:avLst/>
            </a:prstGeom>
            <a:noFill/>
            <a:ln w="9525">
              <a:noFill/>
            </a:ln>
          </p:spPr>
          <p:txBody>
            <a:bodyPr anchor="t" anchorCtr="false">
              <a:spAutoFit/>
            </a:bodyPr>
            <a:p>
              <a:pPr eaLnBrk="0" hangingPunct="0">
                <a:lnSpc>
                  <a:spcPct val="120000"/>
                </a:lnSpc>
                <a:buClrTx/>
                <a:buFont typeface="Arial" panose="020B0604020202020204" pitchFamily="34" charset="0"/>
              </a:pPr>
              <a:r>
                <a:rPr lang="zh-CN" altLang="en-US" b="1" dirty="0">
                  <a:solidFill>
                    <a:srgbClr val="0000FF"/>
                  </a:solidFill>
                  <a:latin typeface="微软雅黑" panose="020B0503020204020204" charset="-122"/>
                  <a:ea typeface="微软雅黑" panose="020B0503020204020204" charset="-122"/>
                </a:rPr>
                <a:t>企业资信调查</a:t>
              </a:r>
              <a:r>
                <a:rPr lang="zh-CN" altLang="en-US" b="1" dirty="0">
                  <a:solidFill>
                    <a:srgbClr val="000000"/>
                  </a:solidFill>
                  <a:latin typeface="微软雅黑" panose="020B0503020204020204" charset="-122"/>
                  <a:ea typeface="微软雅黑" panose="020B0503020204020204" charset="-122"/>
                </a:rPr>
                <a:t>，是指由专业化的信用管理或服务机构对有关企业信用状况进行系统的调查和评估，按照市场化原则向社会开放征信资料和数据、提供信用报告。</a:t>
              </a:r>
              <a:endParaRPr lang="zh-CN" altLang="en-US" b="1" dirty="0">
                <a:solidFill>
                  <a:srgbClr val="000000"/>
                </a:solidFill>
                <a:latin typeface="微软雅黑" panose="020B0503020204020204" charset="-122"/>
                <a:ea typeface="微软雅黑" panose="020B0503020204020204" charset="-122"/>
              </a:endParaRPr>
            </a:p>
          </p:txBody>
        </p:sp>
        <p:sp>
          <p:nvSpPr>
            <p:cNvPr id="61456" name="Text Box 14"/>
            <p:cNvSpPr txBox="true"/>
            <p:nvPr/>
          </p:nvSpPr>
          <p:spPr>
            <a:xfrm>
              <a:off x="4380" y="4115"/>
              <a:ext cx="9790" cy="4387"/>
            </a:xfrm>
            <a:prstGeom prst="rect">
              <a:avLst/>
            </a:prstGeom>
            <a:noFill/>
            <a:ln w="9525">
              <a:noFill/>
            </a:ln>
          </p:spPr>
          <p:txBody>
            <a:bodyPr anchor="t" anchorCtr="false">
              <a:spAutoFit/>
            </a:bodyPr>
            <a:p>
              <a:pPr marL="742950" lvl="1" indent="-285750" algn="l" rtl="0" eaLnBrk="0" fontAlgn="base" hangingPunct="0">
                <a:lnSpc>
                  <a:spcPts val="2300"/>
                </a:lnSpc>
                <a:spcBef>
                  <a:spcPct val="0"/>
                </a:spcBef>
                <a:spcAft>
                  <a:spcPct val="0"/>
                </a:spcAft>
                <a:buClrTx/>
                <a:buFont typeface="Wingdings" panose="05000000000000000000" pitchFamily="2" charset="2"/>
                <a:buChar char="u"/>
              </a:pPr>
              <a:r>
                <a:rPr lang="zh-CN" altLang="en-US" sz="2400" dirty="0">
                  <a:solidFill>
                    <a:srgbClr val="000000"/>
                  </a:solidFill>
                  <a:latin typeface="微软雅黑" panose="020B0503020204020204" charset="-122"/>
                  <a:ea typeface="微软雅黑" panose="020B0503020204020204" charset="-122"/>
                </a:rPr>
                <a:t>对金融部门贷款的按时还本付息情况；</a:t>
              </a:r>
              <a:endParaRPr lang="en-US" altLang="zh-CN" sz="2400" dirty="0">
                <a:solidFill>
                  <a:srgbClr val="000000"/>
                </a:solidFill>
                <a:latin typeface="微软雅黑" panose="020B0503020204020204" charset="-122"/>
                <a:ea typeface="微软雅黑" panose="020B0503020204020204" charset="-122"/>
              </a:endParaRPr>
            </a:p>
            <a:p>
              <a:pPr marL="742950" lvl="1" indent="-285750" algn="l" rtl="0" eaLnBrk="0" fontAlgn="base" hangingPunct="0">
                <a:lnSpc>
                  <a:spcPts val="2300"/>
                </a:lnSpc>
                <a:spcBef>
                  <a:spcPct val="0"/>
                </a:spcBef>
                <a:spcAft>
                  <a:spcPct val="0"/>
                </a:spcAft>
                <a:buClrTx/>
                <a:buFont typeface="Wingdings" panose="05000000000000000000" pitchFamily="2" charset="2"/>
                <a:buChar char="u"/>
              </a:pPr>
              <a:r>
                <a:rPr lang="zh-CN" altLang="en-US" sz="2400" dirty="0">
                  <a:solidFill>
                    <a:srgbClr val="000000"/>
                  </a:solidFill>
                  <a:latin typeface="微软雅黑" panose="020B0503020204020204" charset="-122"/>
                  <a:ea typeface="微软雅黑" panose="020B0503020204020204" charset="-122"/>
                </a:rPr>
                <a:t>对供应商应付帐款的按期支付；</a:t>
              </a:r>
              <a:endParaRPr lang="zh-CN" altLang="en-US" sz="2400" dirty="0">
                <a:solidFill>
                  <a:srgbClr val="000000"/>
                </a:solidFill>
                <a:latin typeface="微软雅黑" panose="020B0503020204020204" charset="-122"/>
                <a:ea typeface="微软雅黑" panose="020B0503020204020204" charset="-122"/>
              </a:endParaRPr>
            </a:p>
            <a:p>
              <a:pPr marL="742950" lvl="1" indent="-285750" algn="l" rtl="0" eaLnBrk="0" fontAlgn="base" hangingPunct="0">
                <a:lnSpc>
                  <a:spcPts val="2300"/>
                </a:lnSpc>
                <a:spcBef>
                  <a:spcPct val="0"/>
                </a:spcBef>
                <a:spcAft>
                  <a:spcPct val="0"/>
                </a:spcAft>
                <a:buClrTx/>
                <a:buFont typeface="Wingdings" panose="05000000000000000000" pitchFamily="2" charset="2"/>
                <a:buChar char="u"/>
              </a:pPr>
              <a:r>
                <a:rPr lang="zh-CN" altLang="en-US" sz="2400" dirty="0">
                  <a:solidFill>
                    <a:srgbClr val="000000"/>
                  </a:solidFill>
                  <a:latin typeface="微软雅黑" panose="020B0503020204020204" charset="-122"/>
                  <a:ea typeface="微软雅黑" panose="020B0503020204020204" charset="-122"/>
                </a:rPr>
                <a:t>对顾客提供产品和服务的数量、质量的保证</a:t>
              </a:r>
              <a:endParaRPr lang="zh-CN" altLang="en-US" sz="2400" dirty="0">
                <a:solidFill>
                  <a:srgbClr val="000000"/>
                </a:solidFill>
                <a:latin typeface="微软雅黑" panose="020B0503020204020204" charset="-122"/>
                <a:ea typeface="微软雅黑" panose="020B0503020204020204" charset="-122"/>
              </a:endParaRPr>
            </a:p>
            <a:p>
              <a:pPr marL="742950" lvl="1" indent="-285750" algn="l" rtl="0" eaLnBrk="0" fontAlgn="base" hangingPunct="0">
                <a:lnSpc>
                  <a:spcPts val="2300"/>
                </a:lnSpc>
                <a:spcBef>
                  <a:spcPct val="0"/>
                </a:spcBef>
                <a:spcAft>
                  <a:spcPct val="0"/>
                </a:spcAft>
                <a:buClrTx/>
                <a:buFont typeface="Wingdings" panose="05000000000000000000" pitchFamily="2" charset="2"/>
                <a:buChar char="u"/>
              </a:pPr>
              <a:r>
                <a:rPr lang="zh-CN" altLang="en-US" sz="2400" dirty="0">
                  <a:solidFill>
                    <a:srgbClr val="000000"/>
                  </a:solidFill>
                  <a:latin typeface="微软雅黑" panose="020B0503020204020204" charset="-122"/>
                  <a:ea typeface="微软雅黑" panose="020B0503020204020204" charset="-122"/>
                </a:rPr>
                <a:t>对员工提供各类权益保障的履约情况；</a:t>
              </a:r>
              <a:endParaRPr lang="zh-CN" altLang="en-US" sz="2400" dirty="0">
                <a:solidFill>
                  <a:srgbClr val="000000"/>
                </a:solidFill>
                <a:latin typeface="微软雅黑" panose="020B0503020204020204" charset="-122"/>
                <a:ea typeface="微软雅黑" panose="020B0503020204020204" charset="-122"/>
              </a:endParaRPr>
            </a:p>
            <a:p>
              <a:pPr marL="742950" lvl="1" indent="-285750" algn="l" rtl="0" eaLnBrk="0" fontAlgn="base" hangingPunct="0">
                <a:lnSpc>
                  <a:spcPts val="2300"/>
                </a:lnSpc>
                <a:spcBef>
                  <a:spcPct val="0"/>
                </a:spcBef>
                <a:spcAft>
                  <a:spcPct val="0"/>
                </a:spcAft>
                <a:buClrTx/>
                <a:buFont typeface="Wingdings" panose="05000000000000000000" pitchFamily="2" charset="2"/>
                <a:buChar char="u"/>
              </a:pPr>
              <a:r>
                <a:rPr lang="zh-CN" altLang="en-US" sz="2400" dirty="0">
                  <a:solidFill>
                    <a:srgbClr val="000000"/>
                  </a:solidFill>
                  <a:latin typeface="微软雅黑" panose="020B0503020204020204" charset="-122"/>
                  <a:ea typeface="微软雅黑" panose="020B0503020204020204" charset="-122"/>
                </a:rPr>
                <a:t>是否能够按时足额纳税</a:t>
              </a:r>
              <a:endParaRPr lang="zh-CN" altLang="en-US" sz="2400" dirty="0">
                <a:solidFill>
                  <a:srgbClr val="000000"/>
                </a:solidFill>
                <a:latin typeface="微软雅黑" panose="020B0503020204020204" charset="-122"/>
                <a:ea typeface="微软雅黑" panose="020B0503020204020204" charset="-122"/>
              </a:endParaRPr>
            </a:p>
            <a:p>
              <a:pPr marL="742950" lvl="1" indent="-285750" algn="l" rtl="0" eaLnBrk="0" fontAlgn="base" hangingPunct="0">
                <a:lnSpc>
                  <a:spcPts val="2300"/>
                </a:lnSpc>
                <a:spcBef>
                  <a:spcPct val="0"/>
                </a:spcBef>
                <a:spcAft>
                  <a:spcPct val="0"/>
                </a:spcAft>
                <a:buClrTx/>
                <a:buFont typeface="Wingdings" panose="05000000000000000000" pitchFamily="2" charset="2"/>
                <a:buChar char="u"/>
              </a:pPr>
              <a:r>
                <a:rPr lang="zh-CN" altLang="en-US" sz="2400" dirty="0">
                  <a:solidFill>
                    <a:srgbClr val="000000"/>
                  </a:solidFill>
                  <a:latin typeface="微软雅黑" panose="020B0503020204020204" charset="-122"/>
                  <a:ea typeface="微软雅黑" panose="020B0503020204020204" charset="-122"/>
                </a:rPr>
                <a:t>对国家法律法规的遵守情况；</a:t>
              </a:r>
              <a:endParaRPr lang="zh-CN" altLang="en-US" sz="2400" dirty="0">
                <a:solidFill>
                  <a:srgbClr val="000000"/>
                </a:solidFill>
                <a:latin typeface="微软雅黑" panose="020B0503020204020204" charset="-122"/>
                <a:ea typeface="微软雅黑" panose="020B0503020204020204" charset="-122"/>
              </a:endParaRPr>
            </a:p>
            <a:p>
              <a:pPr marL="742950" lvl="1" indent="-285750" algn="l" rtl="0" eaLnBrk="0" fontAlgn="base" hangingPunct="0">
                <a:lnSpc>
                  <a:spcPts val="2300"/>
                </a:lnSpc>
                <a:spcBef>
                  <a:spcPct val="0"/>
                </a:spcBef>
                <a:spcAft>
                  <a:spcPct val="0"/>
                </a:spcAft>
                <a:buClrTx/>
                <a:buFont typeface="Wingdings" panose="05000000000000000000" pitchFamily="2" charset="2"/>
                <a:buChar char="u"/>
              </a:pPr>
              <a:r>
                <a:rPr lang="zh-CN" altLang="en-US" sz="2400" dirty="0">
                  <a:solidFill>
                    <a:srgbClr val="000000"/>
                  </a:solidFill>
                  <a:latin typeface="微软雅黑" panose="020B0503020204020204" charset="-122"/>
                  <a:ea typeface="微软雅黑" panose="020B0503020204020204" charset="-122"/>
                </a:rPr>
                <a:t>企业财务报表的真实性</a:t>
              </a:r>
              <a:endParaRPr lang="zh-CN" altLang="en-US" sz="2400" dirty="0">
                <a:solidFill>
                  <a:srgbClr val="000000"/>
                </a:solidFill>
                <a:latin typeface="微软雅黑" panose="020B0503020204020204" charset="-122"/>
                <a:ea typeface="微软雅黑" panose="020B0503020204020204" charset="-122"/>
              </a:endParaRPr>
            </a:p>
            <a:p>
              <a:pPr marL="742950" lvl="1" indent="-285750" algn="l" rtl="0" eaLnBrk="0" fontAlgn="base" hangingPunct="0">
                <a:lnSpc>
                  <a:spcPts val="2400"/>
                </a:lnSpc>
                <a:spcBef>
                  <a:spcPct val="0"/>
                </a:spcBef>
                <a:spcAft>
                  <a:spcPct val="0"/>
                </a:spcAft>
                <a:buClrTx/>
                <a:buFont typeface="Wingdings" panose="05000000000000000000" pitchFamily="2" charset="2"/>
                <a:buChar char="u"/>
              </a:pPr>
              <a:r>
                <a:rPr lang="zh-CN" altLang="en-US" sz="2400" dirty="0">
                  <a:solidFill>
                    <a:srgbClr val="000000"/>
                  </a:solidFill>
                  <a:latin typeface="微软雅黑" panose="020B0503020204020204" charset="-122"/>
                  <a:ea typeface="微软雅黑" panose="020B0503020204020204" charset="-122"/>
                </a:rPr>
                <a:t>企业信息披露的真实可靠性</a:t>
              </a:r>
              <a:endParaRPr lang="zh-CN" altLang="en-US" sz="1800" b="1" dirty="0">
                <a:solidFill>
                  <a:srgbClr val="FFFFFF"/>
                </a:solidFill>
                <a:latin typeface="微软雅黑" panose="020B0503020204020204" charset="-122"/>
                <a:ea typeface="微软雅黑" panose="020B0503020204020204" charset="-122"/>
              </a:endParaRPr>
            </a:p>
          </p:txBody>
        </p:sp>
        <p:sp>
          <p:nvSpPr>
            <p:cNvPr id="64522" name="Line 24"/>
            <p:cNvSpPr/>
            <p:nvPr/>
          </p:nvSpPr>
          <p:spPr>
            <a:xfrm>
              <a:off x="5698" y="3653"/>
              <a:ext cx="3612" cy="0"/>
            </a:xfrm>
            <a:prstGeom prst="line">
              <a:avLst/>
            </a:prstGeom>
            <a:ln w="9525" cap="flat" cmpd="sng">
              <a:solidFill>
                <a:srgbClr val="FFFFFF"/>
              </a:solidFill>
              <a:prstDash val="sysDot"/>
              <a:round/>
              <a:headEnd type="none" w="med" len="med"/>
              <a:tailEnd type="none" w="med" len="med"/>
            </a:ln>
            <a:effectLst>
              <a:prstShdw prst="shdw17" dist="17961" dir="13499999">
                <a:srgbClr val="000000">
                  <a:alpha val="50000"/>
                </a:srgbClr>
              </a:prstShdw>
            </a:effectLst>
          </p:spPr>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五、企业征信调查</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03388" y="1379220"/>
            <a:ext cx="8785225" cy="4484688"/>
            <a:chOff x="283" y="2225"/>
            <a:chExt cx="13835" cy="7063"/>
          </a:xfrm>
        </p:grpSpPr>
        <p:pic>
          <p:nvPicPr>
            <p:cNvPr id="65538" name="图片 3"/>
            <p:cNvPicPr>
              <a:picLocks noChangeAspect="true"/>
            </p:cNvPicPr>
            <p:nvPr/>
          </p:nvPicPr>
          <p:blipFill>
            <a:blip r:embed="rId4"/>
            <a:stretch>
              <a:fillRect/>
            </a:stretch>
          </p:blipFill>
          <p:spPr>
            <a:xfrm>
              <a:off x="283" y="3338"/>
              <a:ext cx="6350" cy="4455"/>
            </a:xfrm>
            <a:prstGeom prst="rect">
              <a:avLst/>
            </a:prstGeom>
            <a:noFill/>
            <a:ln w="9525">
              <a:noFill/>
            </a:ln>
          </p:spPr>
        </p:pic>
        <p:sp>
          <p:nvSpPr>
            <p:cNvPr id="65539" name="文本框 5"/>
            <p:cNvSpPr txBox="true"/>
            <p:nvPr/>
          </p:nvSpPr>
          <p:spPr>
            <a:xfrm>
              <a:off x="283" y="2225"/>
              <a:ext cx="7740" cy="725"/>
            </a:xfrm>
            <a:prstGeom prst="rect">
              <a:avLst/>
            </a:prstGeom>
            <a:noFill/>
            <a:ln w="9525">
              <a:noFill/>
            </a:ln>
          </p:spPr>
          <p:txBody>
            <a:bodyPr wrap="square" anchor="t" anchorCtr="false">
              <a:spAutoFit/>
            </a:bodyPr>
            <a:p>
              <a:pPr eaLnBrk="0" hangingPunct="0">
                <a:buClrTx/>
                <a:buFontTx/>
              </a:pPr>
              <a:r>
                <a:rPr lang="en-US" altLang="zh-CN" sz="2400" b="1" dirty="0">
                  <a:solidFill>
                    <a:srgbClr val="0B1A3F"/>
                  </a:solidFill>
                  <a:latin typeface="微软雅黑" panose="020B0503020204020204" charset="-122"/>
                  <a:ea typeface="微软雅黑" panose="020B0503020204020204" charset="-122"/>
                  <a:cs typeface="微软雅黑" panose="020B0503020204020204" charset="-122"/>
                </a:rPr>
                <a:t>(</a:t>
              </a:r>
              <a:r>
                <a:rPr lang="zh-CN" altLang="en-US" sz="2400" b="1" dirty="0">
                  <a:solidFill>
                    <a:srgbClr val="0B1A3F"/>
                  </a:solidFill>
                  <a:latin typeface="微软雅黑" panose="020B0503020204020204" charset="-122"/>
                  <a:ea typeface="微软雅黑" panose="020B0503020204020204" charset="-122"/>
                  <a:cs typeface="微软雅黑" panose="020B0503020204020204" charset="-122"/>
                </a:rPr>
                <a:t>二</a:t>
              </a:r>
              <a:r>
                <a:rPr lang="en-US" altLang="zh-CN" sz="2400" b="1" dirty="0">
                  <a:solidFill>
                    <a:srgbClr val="0B1A3F"/>
                  </a:solidFill>
                  <a:latin typeface="微软雅黑" panose="020B0503020204020204" charset="-122"/>
                  <a:ea typeface="微软雅黑" panose="020B0503020204020204" charset="-122"/>
                  <a:cs typeface="微软雅黑" panose="020B0503020204020204" charset="-122"/>
                </a:rPr>
                <a:t>) </a:t>
              </a:r>
              <a:r>
                <a:rPr lang="zh-CN" altLang="en-US" sz="2400" b="1" dirty="0">
                  <a:solidFill>
                    <a:srgbClr val="0B1A3F"/>
                  </a:solidFill>
                  <a:latin typeface="微软雅黑" panose="020B0503020204020204" charset="-122"/>
                  <a:ea typeface="微软雅黑" panose="020B0503020204020204" charset="-122"/>
                  <a:cs typeface="微软雅黑" panose="020B0503020204020204" charset="-122"/>
                </a:rPr>
                <a:t>企业征信调查的产生和发展</a:t>
              </a:r>
              <a:endParaRPr lang="zh-CN" altLang="en-US" sz="2400" b="1" dirty="0">
                <a:solidFill>
                  <a:srgbClr val="0B1A3F"/>
                </a:solidFill>
                <a:latin typeface="微软雅黑" panose="020B0503020204020204" charset="-122"/>
                <a:ea typeface="微软雅黑" panose="020B0503020204020204" charset="-122"/>
                <a:cs typeface="微软雅黑" panose="020B0503020204020204" charset="-122"/>
              </a:endParaRPr>
            </a:p>
          </p:txBody>
        </p:sp>
        <p:sp>
          <p:nvSpPr>
            <p:cNvPr id="65540" name="文本框 6"/>
            <p:cNvSpPr txBox="true"/>
            <p:nvPr/>
          </p:nvSpPr>
          <p:spPr>
            <a:xfrm>
              <a:off x="6918" y="3325"/>
              <a:ext cx="7200" cy="5963"/>
            </a:xfrm>
            <a:prstGeom prst="rect">
              <a:avLst/>
            </a:prstGeom>
            <a:noFill/>
            <a:ln w="9525">
              <a:noFill/>
            </a:ln>
          </p:spPr>
          <p:txBody>
            <a:bodyPr wrap="square" anchor="t" anchorCtr="false">
              <a:spAutoFit/>
            </a:bodyPr>
            <a:p>
              <a:pPr eaLnBrk="0" hangingPunct="0">
                <a:buClrTx/>
                <a:buFontTx/>
              </a:pPr>
              <a:r>
                <a:rPr lang="zh-CN" altLang="en-US" dirty="0">
                  <a:latin typeface="微软雅黑" panose="020B0503020204020204" charset="-122"/>
                  <a:ea typeface="微软雅黑" panose="020B0503020204020204" charset="-122"/>
                  <a:cs typeface="微软雅黑" panose="020B0503020204020204" charset="-122"/>
                </a:rPr>
                <a:t>当授信人</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债权人</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授信失当或受信人</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债务人</a:t>
              </a:r>
              <a:r>
                <a:rPr lang="en-US" altLang="zh-CN" dirty="0">
                  <a:latin typeface="微软雅黑" panose="020B0503020204020204" charset="-122"/>
                  <a:ea typeface="微软雅黑" panose="020B0503020204020204" charset="-122"/>
                  <a:cs typeface="微软雅黑" panose="020B0503020204020204" charset="-122"/>
                </a:rPr>
                <a:t>)</a:t>
              </a:r>
              <a:r>
                <a:rPr lang="zh-CN" altLang="en-US" dirty="0">
                  <a:latin typeface="微软雅黑" panose="020B0503020204020204" charset="-122"/>
                  <a:ea typeface="微软雅黑" panose="020B0503020204020204" charset="-122"/>
                  <a:cs typeface="微软雅黑" panose="020B0503020204020204" charset="-122"/>
                </a:rPr>
                <a:t>回避自己的偿付责任时，信用风险就会产生。信用风险产生的根本原因是</a:t>
              </a:r>
              <a:r>
                <a:rPr lang="zh-CN" altLang="en-US" b="1" dirty="0">
                  <a:solidFill>
                    <a:srgbClr val="0B1A3F"/>
                  </a:solidFill>
                  <a:latin typeface="微软雅黑" panose="020B0503020204020204" charset="-122"/>
                  <a:ea typeface="微软雅黑" panose="020B0503020204020204" charset="-122"/>
                  <a:cs typeface="微软雅黑" panose="020B0503020204020204" charset="-122"/>
                </a:rPr>
                <a:t>发生经济关系的市场主体之间的信息不对称。</a:t>
              </a:r>
              <a:r>
                <a:rPr lang="zh-CN" altLang="en-US" dirty="0">
                  <a:latin typeface="微软雅黑" panose="020B0503020204020204" charset="-122"/>
                  <a:ea typeface="微软雅黑" panose="020B0503020204020204" charset="-122"/>
                  <a:cs typeface="微软雅黑" panose="020B0503020204020204" charset="-122"/>
                </a:rPr>
                <a:t>随着社会分工的深化和市场信用交易的扩大，企业信用调查机构应运而生，为企业、金融机构和政府部门提供专业化信息咨询和服务。</a:t>
              </a:r>
              <a:endParaRPr lang="zh-CN" altLang="en-US" dirty="0">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五、企业征信调查</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995805" y="1583055"/>
            <a:ext cx="8199438" cy="3897313"/>
            <a:chOff x="324" y="2480"/>
            <a:chExt cx="12913" cy="6138"/>
          </a:xfrm>
        </p:grpSpPr>
        <p:sp>
          <p:nvSpPr>
            <p:cNvPr id="61454" name="Text Box 12"/>
            <p:cNvSpPr txBox="true">
              <a:spLocks noChangeArrowheads="true"/>
            </p:cNvSpPr>
            <p:nvPr/>
          </p:nvSpPr>
          <p:spPr bwMode="auto">
            <a:xfrm>
              <a:off x="425" y="2480"/>
              <a:ext cx="6235" cy="841"/>
            </a:xfrm>
            <a:prstGeom prst="rect">
              <a:avLst/>
            </a:prstGeom>
            <a:noFill/>
            <a:ln>
              <a:noFill/>
            </a:ln>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20000"/>
                </a:lnSpc>
                <a:spcBef>
                  <a:spcPct val="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rPr>
                <a:t>（三）企业资信调查的目的</a:t>
              </a:r>
              <a:endParaRPr kumimoji="0" lang="zh-CN" altLang="en-US" sz="2400" b="1" i="0" u="none" strike="noStrike" kern="1200" cap="none" spc="0" normalizeH="0" baseline="0" noProof="0" dirty="0">
                <a:ln>
                  <a:noFill/>
                </a:ln>
                <a:solidFill>
                  <a:schemeClr val="tx1">
                    <a:lumMod val="50000"/>
                  </a:schemeClr>
                </a:solidFill>
                <a:effectLst/>
                <a:uLnTx/>
                <a:uFillTx/>
                <a:latin typeface="微软雅黑" panose="020B0503020204020204" charset="-122"/>
                <a:ea typeface="微软雅黑" panose="020B0503020204020204" charset="-122"/>
                <a:cs typeface="+mn-cs"/>
              </a:endParaRPr>
            </a:p>
          </p:txBody>
        </p:sp>
        <p:sp>
          <p:nvSpPr>
            <p:cNvPr id="61457" name="Text Box 15"/>
            <p:cNvSpPr txBox="true">
              <a:spLocks noChangeArrowheads="true"/>
            </p:cNvSpPr>
            <p:nvPr/>
          </p:nvSpPr>
          <p:spPr bwMode="auto">
            <a:xfrm>
              <a:off x="324" y="3498"/>
              <a:ext cx="12913" cy="5120"/>
            </a:xfrm>
            <a:prstGeom prst="rect">
              <a:avLst/>
            </a:prstGeom>
            <a:noFill/>
            <a:ln>
              <a:noFill/>
            </a:ln>
          </p:spPr>
          <p:txBody>
            <a:bodyPr>
              <a:spAutoFit/>
            </a:bodyPr>
            <a:lstStyle>
              <a:lvl1pPr marL="342900" indent="-342900">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800100" indent="-34290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800100" marR="0" lvl="1"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有利于企业寻找潜在客户；</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800100" marR="0" lvl="1"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帮助企业与新客户建立业务关系；</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800100" marR="0" lvl="1"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了解竞争对手的最新情况，以制定相应的经营策略；</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800100" marR="0" lvl="1"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老客户的资料超过一定时限时，更新客户资料；</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800100" marR="0" lvl="1"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当客户改变交易方式，可以及时应对；</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800100" marR="0" lvl="1"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有重大合作项目时，降低风险；</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800100" marR="0" lvl="1"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u"/>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处理与客户的各种纠纷，包括各种诉讼等</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五、企业征信调查</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591945" y="1411605"/>
            <a:ext cx="9007476" cy="4365625"/>
            <a:chOff x="-10" y="2155"/>
            <a:chExt cx="14185" cy="6875"/>
          </a:xfrm>
        </p:grpSpPr>
        <p:sp>
          <p:nvSpPr>
            <p:cNvPr id="67590" name="Text Box 3"/>
            <p:cNvSpPr txBox="true"/>
            <p:nvPr/>
          </p:nvSpPr>
          <p:spPr>
            <a:xfrm>
              <a:off x="-10" y="2945"/>
              <a:ext cx="4558" cy="6085"/>
            </a:xfrm>
            <a:prstGeom prst="rect">
              <a:avLst/>
            </a:prstGeom>
            <a:solidFill>
              <a:srgbClr val="FFFFFF"/>
            </a:solidFill>
            <a:ln w="6350" cap="flat" cmpd="sng">
              <a:solidFill>
                <a:srgbClr val="000000"/>
              </a:solidFill>
              <a:prstDash val="solid"/>
              <a:miter/>
              <a:headEnd type="none" w="med" len="med"/>
              <a:tailEnd type="none" w="med" len="med"/>
            </a:ln>
          </p:spPr>
          <p:txBody>
            <a:bodyPr lIns="104847" tIns="104847" rIns="104847" bIns="104847" anchor="t" anchorCtr="false"/>
            <a:p>
              <a:pPr defTabSz="838200" eaLnBrk="0" hangingPunct="0">
                <a:lnSpc>
                  <a:spcPts val="2000"/>
                </a:lnSpc>
                <a:buClrTx/>
                <a:buFont typeface="Arial" panose="020B0604020202020204" pitchFamily="34" charset="0"/>
              </a:pPr>
              <a:r>
                <a:rPr lang="en-US" altLang="zh-CN" sz="1800" b="1"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1800" b="1" dirty="0">
                  <a:solidFill>
                    <a:srgbClr val="000000"/>
                  </a:solidFill>
                  <a:latin typeface="微软雅黑" panose="020B0503020204020204" charset="-122"/>
                  <a:ea typeface="微软雅黑" panose="020B0503020204020204" charset="-122"/>
                  <a:cs typeface="微软雅黑" panose="020B0503020204020204" charset="-122"/>
                </a:rPr>
                <a:t>、简单企业资信调查报告</a:t>
              </a:r>
              <a:endParaRPr lang="en-US" altLang="zh-CN" sz="1800" b="1" dirty="0">
                <a:solidFill>
                  <a:srgbClr val="000000"/>
                </a:solidFill>
                <a:latin typeface="微软雅黑" panose="020B0503020204020204" charset="-122"/>
                <a:ea typeface="微软雅黑" panose="020B0503020204020204" charset="-122"/>
                <a:cs typeface="微软雅黑" panose="020B0503020204020204" charset="-122"/>
              </a:endParaRPr>
            </a:p>
            <a:p>
              <a:pPr defTabSz="838200" eaLnBrk="0" hangingPunct="0">
                <a:lnSpc>
                  <a:spcPts val="2000"/>
                </a:lnSpc>
                <a:buClrTx/>
                <a:buFont typeface="Arial" panose="020B0604020202020204" pitchFamily="34" charset="0"/>
              </a:pPr>
              <a:endParaRPr lang="zh-CN" altLang="en-US" sz="18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62479" name="Text Box 4"/>
            <p:cNvSpPr txBox="true">
              <a:spLocks noChangeArrowheads="true"/>
            </p:cNvSpPr>
            <p:nvPr/>
          </p:nvSpPr>
          <p:spPr bwMode="auto">
            <a:xfrm>
              <a:off x="4803" y="2923"/>
              <a:ext cx="4558" cy="6085"/>
            </a:xfrm>
            <a:prstGeom prst="rect">
              <a:avLst/>
            </a:prstGeom>
            <a:solidFill>
              <a:srgbClr val="FFFFFF"/>
            </a:solidFill>
            <a:ln w="6350">
              <a:solidFill>
                <a:srgbClr val="000000"/>
              </a:solidFill>
              <a:miter lim="800000"/>
            </a:ln>
          </p:spPr>
          <p:txBody>
            <a:bodyPr lIns="104847" tIns="104847" rIns="104847" bIns="104847"/>
            <a:lstStyle>
              <a:lvl1pPr defTabSz="838200">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defTabSz="83820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defTabSz="8382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defTabSz="8382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8382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8382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8382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8382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8382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838200" rtl="0" eaLnBrk="1" fontAlgn="base" latinLnBrk="0" hangingPunct="1">
                <a:lnSpc>
                  <a:spcPts val="2000"/>
                </a:lnSpc>
                <a:spcBef>
                  <a:spcPct val="0"/>
                </a:spcBef>
                <a:spcAft>
                  <a:spcPct val="0"/>
                </a:spcAft>
                <a:buClrTx/>
                <a:buSzTx/>
                <a:buFont typeface="Arial" panose="020B0604020202020204" pitchFamily="34" charset="0"/>
                <a:buNone/>
                <a:defRPr/>
              </a:pPr>
              <a:r>
                <a:rPr kumimoji="0" lang="en-US" altLang="zh-CN"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a:t>
              </a: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、标准企业资信调查报告</a:t>
              </a:r>
              <a:endParaRPr kumimoji="0" lang="en-US" altLang="zh-CN"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285750" marR="0" lvl="0" indent="-285750" algn="just" defTabSz="838200" rtl="0" eaLnBrk="1" fontAlgn="base" latinLnBrk="0" hangingPunct="1">
                <a:lnSpc>
                  <a:spcPts val="2000"/>
                </a:lnSpc>
                <a:spcBef>
                  <a:spcPct val="0"/>
                </a:spcBef>
                <a:spcAft>
                  <a:spcPct val="0"/>
                </a:spcAft>
                <a:buClrTx/>
                <a:buSzTx/>
                <a:buFont typeface="Wingdings" panose="05000000000000000000" pitchFamily="2" charset="2"/>
                <a:buChar char="Ø"/>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资信报告概要基础上，增加组织结构及附属机构、公司领导者素质、企业实地考察、行业状况、银行往来等十多个因素，并理想信用额度、评级。</a:t>
              </a:r>
              <a:endPar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285750" marR="0" lvl="0" indent="-285750" algn="just" defTabSz="838200" rtl="0" eaLnBrk="1" fontAlgn="base" latinLnBrk="0" hangingPunct="1">
                <a:lnSpc>
                  <a:spcPts val="2000"/>
                </a:lnSpc>
                <a:spcBef>
                  <a:spcPct val="0"/>
                </a:spcBef>
                <a:spcAft>
                  <a:spcPct val="0"/>
                </a:spcAft>
                <a:buClrTx/>
                <a:buSzTx/>
                <a:buFont typeface="Wingdings" panose="05000000000000000000" pitchFamily="2" charset="2"/>
                <a:buChar char="Ø"/>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用途：</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帮助客户了解其经营、财务、偿债能力等，确定结算方式和信用额度。适用于交易金额小、频繁、稳定、持续的贸易关系。</a:t>
              </a:r>
              <a:endPar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62480" name="Text Box 5"/>
            <p:cNvSpPr txBox="true">
              <a:spLocks noChangeArrowheads="true"/>
            </p:cNvSpPr>
            <p:nvPr/>
          </p:nvSpPr>
          <p:spPr bwMode="auto">
            <a:xfrm>
              <a:off x="9618" y="2923"/>
              <a:ext cx="4558" cy="6085"/>
            </a:xfrm>
            <a:prstGeom prst="rect">
              <a:avLst/>
            </a:prstGeom>
            <a:solidFill>
              <a:srgbClr val="FFFFFF"/>
            </a:solidFill>
            <a:ln w="6350">
              <a:solidFill>
                <a:srgbClr val="000000"/>
              </a:solidFill>
              <a:miter lim="800000"/>
            </a:ln>
          </p:spPr>
          <p:txBody>
            <a:bodyPr lIns="104847" tIns="104847" rIns="104847" bIns="104847"/>
            <a:lstStyle>
              <a:lvl1pPr defTabSz="838200">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defTabSz="83820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defTabSz="8382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defTabSz="8382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defTabSz="8382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defTabSz="8382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defTabSz="8382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defTabSz="8382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defTabSz="8382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838200" rtl="0" eaLnBrk="0" fontAlgn="base" latinLnBrk="0" hangingPunct="0">
                <a:lnSpc>
                  <a:spcPts val="1800"/>
                </a:lnSpc>
                <a:spcBef>
                  <a:spcPct val="0"/>
                </a:spcBef>
                <a:spcAft>
                  <a:spcPct val="0"/>
                </a:spcAft>
                <a:buClrTx/>
                <a:buSzTx/>
                <a:buFont typeface="Arial" panose="020B0604020202020204" pitchFamily="34" charset="0"/>
                <a:buNone/>
                <a:defRPr/>
              </a:pPr>
              <a:r>
                <a:rPr kumimoji="0" lang="en-US" altLang="zh-CN"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、深层次企业资信调查报告</a:t>
              </a:r>
              <a:endParaRPr kumimoji="0" lang="en-US" altLang="zh-CN"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285750" marR="0" lvl="0" indent="-285750" algn="just" defTabSz="838200" rtl="0" eaLnBrk="0" fontAlgn="base" latinLnBrk="0" hangingPunct="0">
                <a:lnSpc>
                  <a:spcPts val="1800"/>
                </a:lnSpc>
                <a:spcBef>
                  <a:spcPct val="0"/>
                </a:spcBef>
                <a:spcAft>
                  <a:spcPct val="0"/>
                </a:spcAft>
                <a:buClrTx/>
                <a:buSzTx/>
                <a:buFont typeface="Wingdings" panose="05000000000000000000" pitchFamily="2" charset="2"/>
                <a:buChar char="v"/>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主要内容：</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连续</a:t>
              </a:r>
              <a:r>
                <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3</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年以上财务数据及财务分析、行业发展情况、经营信息、行业状况、企业竞争力分析等资料</a:t>
              </a:r>
              <a:endPar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285750" marR="0" lvl="0" indent="-285750" algn="just" defTabSz="838200" rtl="0" eaLnBrk="0" fontAlgn="base" latinLnBrk="0" hangingPunct="0">
                <a:lnSpc>
                  <a:spcPts val="1800"/>
                </a:lnSpc>
                <a:spcBef>
                  <a:spcPct val="0"/>
                </a:spcBef>
                <a:spcAft>
                  <a:spcPct val="0"/>
                </a:spcAft>
                <a:buClrTx/>
                <a:buSzTx/>
                <a:buFont typeface="Wingdings" panose="05000000000000000000" pitchFamily="2" charset="2"/>
                <a:buChar char="v"/>
                <a:defRPr/>
              </a:pPr>
              <a:r>
                <a:rPr kumimoji="0" lang="zh-CN" altLang="en-US" sz="18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用途：</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帮助客户了解其生产、经营、管理情况，可作为扩大业务、赢得顾客或争取银行贷款的参考，也适用于大型投资项目可行性分析和企业重大经营活动决策参考</a:t>
              </a:r>
              <a:endPar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sp>
          <p:nvSpPr>
            <p:cNvPr id="2" name="TextBox 20"/>
            <p:cNvSpPr txBox="true">
              <a:spLocks noChangeArrowheads="true"/>
            </p:cNvSpPr>
            <p:nvPr/>
          </p:nvSpPr>
          <p:spPr bwMode="auto">
            <a:xfrm>
              <a:off x="40" y="3585"/>
              <a:ext cx="4315" cy="5395"/>
            </a:xfrm>
            <a:prstGeom prst="rect">
              <a:avLst/>
            </a:prstGeom>
            <a:noFill/>
            <a:ln>
              <a:noFill/>
            </a:ln>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285750" marR="0" lvl="0" indent="-285750" algn="just" defTabSz="914400" rtl="0" eaLnBrk="1" fontAlgn="base" latinLnBrk="0" hangingPunct="1">
                <a:lnSpc>
                  <a:spcPts val="2000"/>
                </a:lnSpc>
                <a:spcBef>
                  <a:spcPct val="0"/>
                </a:spcBef>
                <a:spcAft>
                  <a:spcPct val="0"/>
                </a:spcAft>
                <a:buClrTx/>
                <a:buSzTx/>
                <a:buFont typeface="Wingdings" panose="05000000000000000000" pitchFamily="2" charset="2"/>
                <a:buChar char="v"/>
                <a:defRPr/>
              </a:pP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注册资料及股东、企业历史沿革、业务范围、基本经营状况、员工人数、付款记录、诉讼记录、简单财务数据、主要进出口客户、主要经营者履历等信息。</a:t>
              </a:r>
              <a:endParaRPr kumimoji="0" lang="en-US" altLang="zh-CN"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285750" marR="0" lvl="0" indent="-285750" algn="just" defTabSz="914400" rtl="0" eaLnBrk="1" fontAlgn="base" latinLnBrk="0" hangingPunct="1">
                <a:lnSpc>
                  <a:spcPts val="2000"/>
                </a:lnSpc>
                <a:spcBef>
                  <a:spcPct val="0"/>
                </a:spcBef>
                <a:spcAft>
                  <a:spcPct val="0"/>
                </a:spcAft>
                <a:buClrTx/>
                <a:buSzTx/>
                <a:buFont typeface="Wingdings" panose="05000000000000000000" pitchFamily="2" charset="2"/>
                <a:buChar char="v"/>
                <a:defRPr/>
              </a:pPr>
              <a:r>
                <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用途：</a:t>
              </a:r>
              <a:r>
                <a:rPr kumimoji="0" lang="zh-CN" altLang="en-US" sz="18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rPr>
                <a:t>帮助判断企业的合法性，了解企业概貌，适用于小额贸易或合作。</a:t>
              </a:r>
              <a:endParaRPr kumimoji="0" lang="zh-CN" altLang="en-US" sz="18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mn-cs"/>
              </a:endParaRPr>
            </a:p>
            <a:p>
              <a:pPr marL="342900" marR="0" lvl="0" indent="-342900" algn="l" defTabSz="914400" rtl="0" eaLnBrk="1" fontAlgn="base" latinLnBrk="0" hangingPunct="1">
                <a:lnSpc>
                  <a:spcPts val="2000"/>
                </a:lnSpc>
                <a:spcBef>
                  <a:spcPct val="0"/>
                </a:spcBef>
                <a:spcAft>
                  <a:spcPct val="0"/>
                </a:spcAft>
                <a:buClrTx/>
                <a:buSzTx/>
                <a:buFont typeface="Wingdings" panose="05000000000000000000" pitchFamily="2" charset="2"/>
                <a:buChar char="v"/>
                <a:defRPr/>
              </a:pPr>
              <a:endPar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7594" name="文本框 11"/>
            <p:cNvSpPr txBox="true"/>
            <p:nvPr/>
          </p:nvSpPr>
          <p:spPr>
            <a:xfrm>
              <a:off x="-10" y="2155"/>
              <a:ext cx="7890" cy="725"/>
            </a:xfrm>
            <a:prstGeom prst="rect">
              <a:avLst/>
            </a:prstGeom>
            <a:noFill/>
            <a:ln w="9525">
              <a:noFill/>
            </a:ln>
          </p:spPr>
          <p:txBody>
            <a:bodyPr wrap="square" anchor="t" anchorCtr="false">
              <a:spAutoFit/>
            </a:bodyPr>
            <a:p>
              <a:pPr eaLnBrk="0" hangingPunct="0">
                <a:buClrTx/>
                <a:buFontTx/>
              </a:pPr>
              <a:r>
                <a:rPr lang="en-US" altLang="zh-CN" sz="2400" b="1" dirty="0">
                  <a:solidFill>
                    <a:srgbClr val="0B1A3F"/>
                  </a:solidFill>
                  <a:latin typeface="微软雅黑" panose="020B0503020204020204" charset="-122"/>
                  <a:ea typeface="微软雅黑" panose="020B0503020204020204" charset="-122"/>
                  <a:cs typeface="微软雅黑" panose="020B0503020204020204" charset="-122"/>
                </a:rPr>
                <a:t>(</a:t>
              </a:r>
              <a:r>
                <a:rPr lang="zh-CN" altLang="en-US" sz="2400" b="1" dirty="0">
                  <a:solidFill>
                    <a:srgbClr val="0B1A3F"/>
                  </a:solidFill>
                  <a:latin typeface="微软雅黑" panose="020B0503020204020204" charset="-122"/>
                  <a:ea typeface="微软雅黑" panose="020B0503020204020204" charset="-122"/>
                  <a:cs typeface="微软雅黑" panose="020B0503020204020204" charset="-122"/>
                </a:rPr>
                <a:t>四</a:t>
              </a:r>
              <a:r>
                <a:rPr lang="en-US" altLang="zh-CN" sz="2400" b="1" dirty="0">
                  <a:solidFill>
                    <a:srgbClr val="0B1A3F"/>
                  </a:solidFill>
                  <a:latin typeface="微软雅黑" panose="020B0503020204020204" charset="-122"/>
                  <a:ea typeface="微软雅黑" panose="020B0503020204020204" charset="-122"/>
                  <a:cs typeface="微软雅黑" panose="020B0503020204020204" charset="-122"/>
                </a:rPr>
                <a:t>) </a:t>
              </a:r>
              <a:r>
                <a:rPr lang="zh-CN" altLang="en-US" sz="2400" b="1" dirty="0">
                  <a:solidFill>
                    <a:srgbClr val="0B1A3F"/>
                  </a:solidFill>
                  <a:latin typeface="微软雅黑" panose="020B0503020204020204" charset="-122"/>
                  <a:ea typeface="微软雅黑" panose="020B0503020204020204" charset="-122"/>
                  <a:cs typeface="微软雅黑" panose="020B0503020204020204" charset="-122"/>
                </a:rPr>
                <a:t>企业征信调查报告种类</a:t>
              </a:r>
              <a:endParaRPr lang="zh-CN" altLang="en-US" sz="2400" b="1" dirty="0">
                <a:solidFill>
                  <a:srgbClr val="0B1A3F"/>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五、企业征信调查</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179955" y="1466850"/>
            <a:ext cx="7832090" cy="4262755"/>
            <a:chOff x="773" y="2270"/>
            <a:chExt cx="12334" cy="6713"/>
          </a:xfrm>
        </p:grpSpPr>
        <p:sp>
          <p:nvSpPr>
            <p:cNvPr id="68613" name="Text Box 5"/>
            <p:cNvSpPr txBox="true"/>
            <p:nvPr/>
          </p:nvSpPr>
          <p:spPr>
            <a:xfrm>
              <a:off x="1293" y="3168"/>
              <a:ext cx="11815" cy="2650"/>
            </a:xfrm>
            <a:prstGeom prst="rect">
              <a:avLst/>
            </a:prstGeom>
            <a:solidFill>
              <a:srgbClr val="FFFFFF"/>
            </a:solidFill>
            <a:ln w="6350" cap="flat" cmpd="sng">
              <a:solidFill>
                <a:srgbClr val="000000"/>
              </a:solidFill>
              <a:prstDash val="solid"/>
              <a:miter/>
              <a:headEnd type="none" w="med" len="med"/>
              <a:tailEnd type="none" w="med" len="med"/>
            </a:ln>
          </p:spPr>
          <p:txBody>
            <a:bodyPr lIns="104847" tIns="104847" rIns="104847" bIns="104847" anchor="t" anchorCtr="false"/>
            <a:p>
              <a:pPr defTabSz="838200" eaLnBrk="0" hangingPunct="0">
                <a:lnSpc>
                  <a:spcPts val="2000"/>
                </a:lnSpc>
                <a:buClrTx/>
                <a:buFont typeface="Arial" panose="020B0604020202020204" pitchFamily="34" charset="0"/>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4</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、企业资信调查后续报告</a:t>
              </a:r>
              <a:endParaRPr lang="en-US" altLang="zh-CN" sz="2000" b="1" dirty="0">
                <a:solidFill>
                  <a:srgbClr val="000000"/>
                </a:solidFill>
                <a:latin typeface="微软雅黑" panose="020B0503020204020204" charset="-122"/>
                <a:ea typeface="微软雅黑" panose="020B0503020204020204" charset="-122"/>
                <a:cs typeface="微软雅黑" panose="020B0503020204020204" charset="-122"/>
              </a:endParaRPr>
            </a:p>
            <a:p>
              <a:pPr defTabSz="838200" eaLnBrk="0" hangingPunct="0">
                <a:lnSpc>
                  <a:spcPts val="2000"/>
                </a:lnSpc>
                <a:buClrTx/>
                <a:buFont typeface="Arial" panose="020B0604020202020204" pitchFamily="34" charset="0"/>
              </a:pPr>
              <a:endParaRPr lang="en-US" altLang="zh-CN" sz="2000" b="1" dirty="0">
                <a:solidFill>
                  <a:srgbClr val="000000"/>
                </a:solidFill>
                <a:latin typeface="微软雅黑" panose="020B0503020204020204" charset="-122"/>
                <a:ea typeface="微软雅黑" panose="020B0503020204020204" charset="-122"/>
                <a:cs typeface="微软雅黑" panose="020B0503020204020204" charset="-122"/>
              </a:endParaRPr>
            </a:p>
            <a:p>
              <a:pPr algn="just" defTabSz="838200" eaLnBrk="0" hangingPunct="0">
                <a:lnSpc>
                  <a:spcPts val="2165"/>
                </a:lnSpc>
                <a:buClrTx/>
                <a:buFont typeface="Arial" panose="020B0604020202020204" pitchFamily="34" charset="0"/>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是对资信调查报告某些部分的定期更新。更新的部分往往以被调查企业的即期财务报表为主，也包括企业经营、管理层、股东的重大变动情况以及公司地址、电话、法人等注册事项的变更情况。</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63495" name="Text Box 5"/>
            <p:cNvSpPr txBox="true"/>
            <p:nvPr/>
          </p:nvSpPr>
          <p:spPr>
            <a:xfrm>
              <a:off x="1293" y="6335"/>
              <a:ext cx="11812" cy="2648"/>
            </a:xfrm>
            <a:prstGeom prst="rect">
              <a:avLst/>
            </a:prstGeom>
            <a:solidFill>
              <a:srgbClr val="FFFFFF"/>
            </a:solidFill>
            <a:ln w="6350" cap="flat" cmpd="sng">
              <a:solidFill>
                <a:srgbClr val="000000"/>
              </a:solidFill>
              <a:prstDash val="solid"/>
              <a:miter/>
              <a:headEnd type="none" w="med" len="med"/>
              <a:tailEnd type="none" w="med" len="med"/>
            </a:ln>
          </p:spPr>
          <p:txBody>
            <a:bodyPr lIns="104847" tIns="104847" rIns="104847" bIns="104847" anchor="t" anchorCtr="false"/>
            <a:p>
              <a:pPr defTabSz="838200" eaLnBrk="0" hangingPunct="0">
                <a:buClrTx/>
                <a:buFont typeface="Arial" panose="020B0604020202020204" pitchFamily="34" charset="0"/>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5</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、特殊资信调查报告</a:t>
              </a:r>
              <a:endParaRPr lang="en-US" altLang="zh-CN" sz="2000" b="1" dirty="0">
                <a:solidFill>
                  <a:srgbClr val="000000"/>
                </a:solidFill>
                <a:latin typeface="微软雅黑" panose="020B0503020204020204" charset="-122"/>
                <a:ea typeface="微软雅黑" panose="020B0503020204020204" charset="-122"/>
                <a:cs typeface="微软雅黑" panose="020B0503020204020204" charset="-122"/>
              </a:endParaRPr>
            </a:p>
            <a:p>
              <a:pPr defTabSz="838200" eaLnBrk="0" hangingPunct="0">
                <a:buClrTx/>
                <a:buFont typeface="Arial" panose="020B0604020202020204" pitchFamily="34" charset="0"/>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根据客户要求，在遵守法律法规前提下，涉及“简单资信报告”和“深层次资信报告”中没有包括的信息，向客户提供特殊信用信息需求的专项资料，适用于企业生产经营活动中产生的不同专项信用信息需要。</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68615" name="文本框 10"/>
            <p:cNvSpPr txBox="true"/>
            <p:nvPr/>
          </p:nvSpPr>
          <p:spPr>
            <a:xfrm>
              <a:off x="773" y="2270"/>
              <a:ext cx="7220" cy="728"/>
            </a:xfrm>
            <a:prstGeom prst="rect">
              <a:avLst/>
            </a:prstGeom>
            <a:noFill/>
            <a:ln w="9525">
              <a:noFill/>
            </a:ln>
          </p:spPr>
          <p:txBody>
            <a:bodyPr wrap="square" anchor="t" anchorCtr="false">
              <a:spAutoFit/>
            </a:bodyPr>
            <a:p>
              <a:pPr eaLnBrk="0" hangingPunct="0">
                <a:buClrTx/>
                <a:buFontTx/>
              </a:pPr>
              <a:r>
                <a:rPr lang="en-US" altLang="zh-CN" b="1" dirty="0">
                  <a:solidFill>
                    <a:srgbClr val="0B1A3F"/>
                  </a:solidFill>
                  <a:latin typeface="微软雅黑" panose="020B0503020204020204" charset="-122"/>
                  <a:ea typeface="微软雅黑" panose="020B0503020204020204" charset="-122"/>
                  <a:cs typeface="微软雅黑" panose="020B0503020204020204" charset="-122"/>
                </a:rPr>
                <a:t>(</a:t>
              </a:r>
              <a:r>
                <a:rPr lang="zh-CN" altLang="en-US" b="1" dirty="0">
                  <a:solidFill>
                    <a:srgbClr val="0B1A3F"/>
                  </a:solidFill>
                  <a:latin typeface="微软雅黑" panose="020B0503020204020204" charset="-122"/>
                  <a:ea typeface="微软雅黑" panose="020B0503020204020204" charset="-122"/>
                  <a:cs typeface="微软雅黑" panose="020B0503020204020204" charset="-122"/>
                </a:rPr>
                <a:t>四</a:t>
              </a:r>
              <a:r>
                <a:rPr lang="en-US" altLang="zh-CN" b="1" dirty="0">
                  <a:solidFill>
                    <a:srgbClr val="0B1A3F"/>
                  </a:solidFill>
                  <a:latin typeface="微软雅黑" panose="020B0503020204020204" charset="-122"/>
                  <a:ea typeface="微软雅黑" panose="020B0503020204020204" charset="-122"/>
                  <a:cs typeface="微软雅黑" panose="020B0503020204020204" charset="-122"/>
                </a:rPr>
                <a:t>) </a:t>
              </a:r>
              <a:r>
                <a:rPr lang="zh-CN" altLang="en-US" b="1" dirty="0">
                  <a:solidFill>
                    <a:srgbClr val="0B1A3F"/>
                  </a:solidFill>
                  <a:latin typeface="微软雅黑" panose="020B0503020204020204" charset="-122"/>
                  <a:ea typeface="微软雅黑" panose="020B0503020204020204" charset="-122"/>
                  <a:cs typeface="微软雅黑" panose="020B0503020204020204" charset="-122"/>
                </a:rPr>
                <a:t>企业征信调查报告种类</a:t>
              </a:r>
              <a:endParaRPr lang="zh-CN" altLang="en-US" b="1" dirty="0">
                <a:solidFill>
                  <a:srgbClr val="0B1A3F"/>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五、企业征信调查</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7" name="组合 46"/>
          <p:cNvGrpSpPr/>
          <p:nvPr/>
        </p:nvGrpSpPr>
        <p:grpSpPr>
          <a:xfrm>
            <a:off x="1706880" y="1405255"/>
            <a:ext cx="8778875" cy="4668838"/>
            <a:chOff x="50" y="2370"/>
            <a:chExt cx="13825" cy="7353"/>
          </a:xfrm>
        </p:grpSpPr>
        <p:grpSp>
          <p:nvGrpSpPr>
            <p:cNvPr id="2" name="Group 2"/>
            <p:cNvGrpSpPr/>
            <p:nvPr/>
          </p:nvGrpSpPr>
          <p:grpSpPr>
            <a:xfrm>
              <a:off x="10765" y="9438"/>
              <a:ext cx="2920" cy="265"/>
              <a:chOff x="0" y="0"/>
              <a:chExt cx="1168" cy="142"/>
            </a:xfrm>
          </p:grpSpPr>
          <p:pic>
            <p:nvPicPr>
              <p:cNvPr id="3" name="Ellipse 32"/>
              <p:cNvPicPr/>
              <p:nvPr/>
            </p:nvPicPr>
            <p:blipFill>
              <a:blip r:embed="rId4"/>
              <a:stretch>
                <a:fillRect/>
              </a:stretch>
            </p:blipFill>
            <p:spPr>
              <a:xfrm>
                <a:off x="0" y="0"/>
                <a:ext cx="1168" cy="142"/>
              </a:xfrm>
              <a:prstGeom prst="rect">
                <a:avLst/>
              </a:prstGeom>
              <a:noFill/>
              <a:ln w="9525">
                <a:noFill/>
              </a:ln>
            </p:spPr>
          </p:pic>
          <p:sp>
            <p:nvSpPr>
              <p:cNvPr id="4" name="Text Box 4"/>
              <p:cNvSpPr txBox="true"/>
              <p:nvPr/>
            </p:nvSpPr>
            <p:spPr>
              <a:xfrm>
                <a:off x="174" y="23"/>
                <a:ext cx="819" cy="95"/>
              </a:xfrm>
              <a:prstGeom prst="rect">
                <a:avLst/>
              </a:prstGeom>
              <a:noFill/>
              <a:ln w="9525">
                <a:noFill/>
              </a:ln>
            </p:spPr>
            <p:txBody>
              <a:bodyPr anchor="ctr" anchorCtr="false"/>
              <a:p>
                <a:pPr algn="ctr">
                  <a:buClrTx/>
                  <a:buFont typeface="Arial" panose="020B0604020202020204" pitchFamily="34" charset="0"/>
                </a:pPr>
                <a:endParaRPr lang="zh-CN" altLang="en-US" dirty="0">
                  <a:solidFill>
                    <a:srgbClr val="FFFFFF"/>
                  </a:solidFill>
                  <a:latin typeface="微软雅黑" panose="020B0503020204020204" charset="-122"/>
                  <a:ea typeface="微软雅黑" panose="020B0503020204020204" charset="-122"/>
                </a:endParaRPr>
              </a:p>
            </p:txBody>
          </p:sp>
        </p:grpSp>
        <p:grpSp>
          <p:nvGrpSpPr>
            <p:cNvPr id="5" name="Group 6"/>
            <p:cNvGrpSpPr/>
            <p:nvPr/>
          </p:nvGrpSpPr>
          <p:grpSpPr>
            <a:xfrm>
              <a:off x="10928" y="5490"/>
              <a:ext cx="2760" cy="3750"/>
              <a:chOff x="0" y="0"/>
              <a:chExt cx="2177143" cy="4082686"/>
            </a:xfrm>
          </p:grpSpPr>
          <p:sp>
            <p:nvSpPr>
              <p:cNvPr id="6" name="Rektangel 50"/>
              <p:cNvSpPr/>
              <p:nvPr/>
            </p:nvSpPr>
            <p:spPr>
              <a:xfrm>
                <a:off x="1971" y="0"/>
                <a:ext cx="2175172" cy="139734"/>
              </a:xfrm>
              <a:prstGeom prst="rect">
                <a:avLst/>
              </a:prstGeom>
              <a:gradFill rotWithShape="true">
                <a:gsLst>
                  <a:gs pos="0">
                    <a:srgbClr val="1F88C8">
                      <a:alpha val="100000"/>
                    </a:srgbClr>
                  </a:gs>
                  <a:gs pos="44000">
                    <a:srgbClr val="1F88C8">
                      <a:alpha val="100000"/>
                    </a:srgbClr>
                  </a:gs>
                  <a:gs pos="100000">
                    <a:srgbClr val="78F8FF">
                      <a:alpha val="100000"/>
                    </a:srgbClr>
                  </a:gs>
                </a:gsLst>
                <a:lin ang="5400000" scaled="true"/>
                <a:tileRect/>
              </a:gradFill>
              <a:ln w="9525" cap="flat" cmpd="sng">
                <a:solidFill>
                  <a:srgbClr val="558ED5"/>
                </a:solidFill>
                <a:prstDash val="solid"/>
                <a:miter/>
                <a:headEnd type="none" w="med" len="med"/>
                <a:tailEnd type="none" w="med" len="med"/>
              </a:ln>
            </p:spPr>
            <p:txBody>
              <a:bodyPr anchor="ctr" anchorCtr="false"/>
              <a:p>
                <a:pPr algn="ctr">
                  <a:buClrTx/>
                  <a:buFont typeface="Arial" panose="020B0604020202020204" pitchFamily="34" charset="0"/>
                </a:pPr>
                <a:endParaRPr lang="zh-CN" altLang="en-US" dirty="0">
                  <a:solidFill>
                    <a:srgbClr val="FFFFFF"/>
                  </a:solidFill>
                  <a:latin typeface="微软雅黑" panose="020B0503020204020204" charset="-122"/>
                  <a:ea typeface="微软雅黑" panose="020B0503020204020204" charset="-122"/>
                </a:endParaRPr>
              </a:p>
            </p:txBody>
          </p:sp>
          <p:sp>
            <p:nvSpPr>
              <p:cNvPr id="7" name="Rektangel 51"/>
              <p:cNvSpPr/>
              <p:nvPr/>
            </p:nvSpPr>
            <p:spPr>
              <a:xfrm>
                <a:off x="0" y="119483"/>
                <a:ext cx="2177143" cy="3963203"/>
              </a:xfrm>
              <a:prstGeom prst="rect">
                <a:avLst/>
              </a:prstGeom>
              <a:gradFill rotWithShape="true">
                <a:gsLst>
                  <a:gs pos="0">
                    <a:srgbClr val="E6E6E6"/>
                  </a:gs>
                  <a:gs pos="100000">
                    <a:srgbClr val="F3F3F3"/>
                  </a:gs>
                </a:gsLst>
                <a:lin ang="5400000"/>
                <a:tileRect/>
              </a:gradFill>
              <a:ln w="9525" cap="flat" cmpd="sng">
                <a:solidFill>
                  <a:srgbClr val="D9D9D9"/>
                </a:solidFill>
                <a:prstDash val="solid"/>
                <a:miter/>
                <a:headEnd type="none" w="med" len="med"/>
                <a:tailEnd type="none" w="med" len="med"/>
              </a:ln>
              <a:effectLst>
                <a:outerShdw dist="23000" dir="5400000" algn="ctr" rotWithShape="0">
                  <a:srgbClr val="000000">
                    <a:alpha val="32999"/>
                  </a:srgbClr>
                </a:outerShdw>
              </a:effectLst>
            </p:spPr>
            <p:txBody>
              <a:bodyPr anchor="ctr" anchorCtr="false"/>
              <a:p>
                <a:pPr algn="ctr">
                  <a:buClrTx/>
                  <a:buFont typeface="Arial" panose="020B0604020202020204" pitchFamily="34" charset="0"/>
                </a:pPr>
                <a:endParaRPr lang="zh-CN" altLang="en-US" dirty="0">
                  <a:solidFill>
                    <a:srgbClr val="FFFFFF"/>
                  </a:solidFill>
                  <a:latin typeface="微软雅黑" panose="020B0503020204020204" charset="-122"/>
                  <a:ea typeface="微软雅黑" panose="020B0503020204020204" charset="-122"/>
                </a:endParaRPr>
              </a:p>
            </p:txBody>
          </p:sp>
        </p:grpSp>
        <p:sp>
          <p:nvSpPr>
            <p:cNvPr id="8" name="Rektangel 52"/>
            <p:cNvSpPr/>
            <p:nvPr/>
          </p:nvSpPr>
          <p:spPr>
            <a:xfrm>
              <a:off x="11018" y="5625"/>
              <a:ext cx="2857" cy="2328"/>
            </a:xfrm>
            <a:prstGeom prst="rect">
              <a:avLst/>
            </a:prstGeom>
            <a:noFill/>
            <a:ln w="9525">
              <a:noFill/>
            </a:ln>
          </p:spPr>
          <p:txBody>
            <a:bodyPr anchor="t" anchorCtr="false">
              <a:spAutoFit/>
            </a:bodyPr>
            <a:p>
              <a:pPr>
                <a:lnSpc>
                  <a:spcPct val="150000"/>
                </a:lnSpc>
                <a:buClrTx/>
                <a:buFont typeface="Arial" panose="020B0604020202020204" pitchFamily="34" charset="0"/>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5</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、有利于国家宏观调控政策实施</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p:txBody>
        </p:sp>
        <p:grpSp>
          <p:nvGrpSpPr>
            <p:cNvPr id="9" name="Group 10"/>
            <p:cNvGrpSpPr/>
            <p:nvPr/>
          </p:nvGrpSpPr>
          <p:grpSpPr>
            <a:xfrm>
              <a:off x="7758" y="5478"/>
              <a:ext cx="2760" cy="3747"/>
              <a:chOff x="0" y="0"/>
              <a:chExt cx="2177143" cy="4082686"/>
            </a:xfrm>
          </p:grpSpPr>
          <p:sp>
            <p:nvSpPr>
              <p:cNvPr id="10" name="Rektangel 58"/>
              <p:cNvSpPr/>
              <p:nvPr/>
            </p:nvSpPr>
            <p:spPr>
              <a:xfrm>
                <a:off x="1971" y="0"/>
                <a:ext cx="2175172" cy="139735"/>
              </a:xfrm>
              <a:prstGeom prst="rect">
                <a:avLst/>
              </a:prstGeom>
              <a:gradFill rotWithShape="true">
                <a:gsLst>
                  <a:gs pos="0">
                    <a:srgbClr val="1F88C8">
                      <a:alpha val="100000"/>
                    </a:srgbClr>
                  </a:gs>
                  <a:gs pos="44000">
                    <a:srgbClr val="1F88C8">
                      <a:alpha val="100000"/>
                    </a:srgbClr>
                  </a:gs>
                  <a:gs pos="100000">
                    <a:srgbClr val="78F8FF">
                      <a:alpha val="100000"/>
                    </a:srgbClr>
                  </a:gs>
                </a:gsLst>
                <a:lin ang="5400000" scaled="true"/>
                <a:tileRect/>
              </a:gradFill>
              <a:ln w="9525" cap="flat" cmpd="sng">
                <a:solidFill>
                  <a:srgbClr val="558ED5"/>
                </a:solidFill>
                <a:prstDash val="solid"/>
                <a:miter/>
                <a:headEnd type="none" w="med" len="med"/>
                <a:tailEnd type="none" w="med" len="med"/>
              </a:ln>
            </p:spPr>
            <p:txBody>
              <a:bodyPr anchor="ctr" anchorCtr="false"/>
              <a:p>
                <a:pPr algn="ctr">
                  <a:buClrTx/>
                  <a:buFont typeface="Arial" panose="020B0604020202020204" pitchFamily="34" charset="0"/>
                </a:pPr>
                <a:endParaRPr lang="zh-CN" altLang="en-US" dirty="0">
                  <a:solidFill>
                    <a:srgbClr val="FFFFFF"/>
                  </a:solidFill>
                  <a:latin typeface="微软雅黑" panose="020B0503020204020204" charset="-122"/>
                  <a:ea typeface="微软雅黑" panose="020B0503020204020204" charset="-122"/>
                </a:endParaRPr>
              </a:p>
            </p:txBody>
          </p:sp>
          <p:sp>
            <p:nvSpPr>
              <p:cNvPr id="11" name="Rektangel 59"/>
              <p:cNvSpPr/>
              <p:nvPr/>
            </p:nvSpPr>
            <p:spPr>
              <a:xfrm>
                <a:off x="0" y="119484"/>
                <a:ext cx="2177143" cy="3963202"/>
              </a:xfrm>
              <a:prstGeom prst="rect">
                <a:avLst/>
              </a:prstGeom>
              <a:solidFill>
                <a:schemeClr val="bg2"/>
              </a:solidFill>
              <a:ln w="9525" cap="flat" cmpd="sng">
                <a:solidFill>
                  <a:srgbClr val="00B0F0"/>
                </a:solidFill>
                <a:prstDash val="solid"/>
                <a:miter/>
                <a:headEnd type="none" w="med" len="med"/>
                <a:tailEnd type="none" w="med" len="med"/>
              </a:ln>
              <a:effectLst>
                <a:outerShdw dist="23000" dir="5400000" algn="ctr" rotWithShape="0">
                  <a:srgbClr val="000000">
                    <a:alpha val="32999"/>
                  </a:srgbClr>
                </a:outerShdw>
              </a:effectLst>
            </p:spPr>
            <p:txBody>
              <a:bodyPr anchor="ctr" anchorCtr="false"/>
              <a:p>
                <a:pPr algn="ctr">
                  <a:buClrTx/>
                  <a:buFont typeface="Arial" panose="020B0604020202020204" pitchFamily="34" charset="0"/>
                </a:pPr>
                <a:endParaRPr lang="zh-CN" altLang="en-US" dirty="0">
                  <a:solidFill>
                    <a:srgbClr val="FFFFFF"/>
                  </a:solidFill>
                  <a:latin typeface="微软雅黑" panose="020B0503020204020204" charset="-122"/>
                  <a:ea typeface="微软雅黑" panose="020B0503020204020204" charset="-122"/>
                </a:endParaRPr>
              </a:p>
            </p:txBody>
          </p:sp>
        </p:grpSp>
        <p:sp>
          <p:nvSpPr>
            <p:cNvPr id="13" name="Rektangel 60"/>
            <p:cNvSpPr/>
            <p:nvPr/>
          </p:nvSpPr>
          <p:spPr>
            <a:xfrm>
              <a:off x="7820" y="5625"/>
              <a:ext cx="2603" cy="3783"/>
            </a:xfrm>
            <a:prstGeom prst="rect">
              <a:avLst/>
            </a:prstGeom>
            <a:noFill/>
            <a:ln w="9525">
              <a:noFill/>
            </a:ln>
          </p:spPr>
          <p:txBody>
            <a:bodyPr anchor="t" anchorCtr="false">
              <a:spAutoFit/>
            </a:bodyPr>
            <a:p>
              <a:pPr>
                <a:lnSpc>
                  <a:spcPct val="150000"/>
                </a:lnSpc>
                <a:buClrTx/>
                <a:buFont typeface="Arial" panose="020B0604020202020204" pitchFamily="34" charset="0"/>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4</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、有利于提倡诚信经营的信用文化，增强企业的信用意识</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p:txBody>
        </p:sp>
        <p:grpSp>
          <p:nvGrpSpPr>
            <p:cNvPr id="15" name="Group 14"/>
            <p:cNvGrpSpPr/>
            <p:nvPr/>
          </p:nvGrpSpPr>
          <p:grpSpPr>
            <a:xfrm>
              <a:off x="7665" y="9458"/>
              <a:ext cx="2918" cy="265"/>
              <a:chOff x="0" y="0"/>
              <a:chExt cx="1167" cy="142"/>
            </a:xfrm>
          </p:grpSpPr>
          <p:pic>
            <p:nvPicPr>
              <p:cNvPr id="16" name="Ellipse 61"/>
              <p:cNvPicPr/>
              <p:nvPr/>
            </p:nvPicPr>
            <p:blipFill>
              <a:blip r:embed="rId4"/>
              <a:stretch>
                <a:fillRect/>
              </a:stretch>
            </p:blipFill>
            <p:spPr>
              <a:xfrm>
                <a:off x="0" y="0"/>
                <a:ext cx="1167" cy="142"/>
              </a:xfrm>
              <a:prstGeom prst="rect">
                <a:avLst/>
              </a:prstGeom>
              <a:noFill/>
              <a:ln w="9525">
                <a:noFill/>
              </a:ln>
            </p:spPr>
          </p:pic>
          <p:sp>
            <p:nvSpPr>
              <p:cNvPr id="17" name="Text Box 16"/>
              <p:cNvSpPr txBox="true"/>
              <p:nvPr/>
            </p:nvSpPr>
            <p:spPr>
              <a:xfrm>
                <a:off x="173" y="25"/>
                <a:ext cx="819" cy="96"/>
              </a:xfrm>
              <a:prstGeom prst="rect">
                <a:avLst/>
              </a:prstGeom>
              <a:noFill/>
              <a:ln w="9525">
                <a:noFill/>
              </a:ln>
            </p:spPr>
            <p:txBody>
              <a:bodyPr anchor="ctr" anchorCtr="false"/>
              <a:p>
                <a:pPr algn="ctr">
                  <a:buClrTx/>
                  <a:buFont typeface="Arial" panose="020B0604020202020204" pitchFamily="34" charset="0"/>
                </a:pPr>
                <a:endParaRPr lang="zh-CN" altLang="en-US" dirty="0">
                  <a:solidFill>
                    <a:srgbClr val="FFFFFF"/>
                  </a:solidFill>
                  <a:latin typeface="微软雅黑" panose="020B0503020204020204" charset="-122"/>
                  <a:ea typeface="微软雅黑" panose="020B0503020204020204" charset="-122"/>
                </a:endParaRPr>
              </a:p>
            </p:txBody>
          </p:sp>
        </p:grpSp>
        <p:grpSp>
          <p:nvGrpSpPr>
            <p:cNvPr id="23" name="Group 17"/>
            <p:cNvGrpSpPr/>
            <p:nvPr/>
          </p:nvGrpSpPr>
          <p:grpSpPr>
            <a:xfrm>
              <a:off x="3210" y="9438"/>
              <a:ext cx="2910" cy="265"/>
              <a:chOff x="0" y="0"/>
              <a:chExt cx="1164" cy="142"/>
            </a:xfrm>
          </p:grpSpPr>
          <p:pic>
            <p:nvPicPr>
              <p:cNvPr id="24" name="Ellipse 62"/>
              <p:cNvPicPr/>
              <p:nvPr/>
            </p:nvPicPr>
            <p:blipFill>
              <a:blip r:embed="rId5"/>
              <a:stretch>
                <a:fillRect/>
              </a:stretch>
            </p:blipFill>
            <p:spPr>
              <a:xfrm>
                <a:off x="0" y="0"/>
                <a:ext cx="1164" cy="142"/>
              </a:xfrm>
              <a:prstGeom prst="rect">
                <a:avLst/>
              </a:prstGeom>
              <a:noFill/>
              <a:ln w="9525">
                <a:noFill/>
              </a:ln>
            </p:spPr>
          </p:pic>
          <p:sp>
            <p:nvSpPr>
              <p:cNvPr id="26" name="Text Box 19"/>
              <p:cNvSpPr txBox="true"/>
              <p:nvPr/>
            </p:nvSpPr>
            <p:spPr>
              <a:xfrm>
                <a:off x="172" y="23"/>
                <a:ext cx="819" cy="95"/>
              </a:xfrm>
              <a:prstGeom prst="rect">
                <a:avLst/>
              </a:prstGeom>
              <a:noFill/>
              <a:ln w="9525">
                <a:noFill/>
              </a:ln>
            </p:spPr>
            <p:txBody>
              <a:bodyPr anchor="ctr" anchorCtr="false"/>
              <a:p>
                <a:pPr algn="ctr">
                  <a:buClrTx/>
                  <a:buFont typeface="Arial" panose="020B0604020202020204" pitchFamily="34" charset="0"/>
                </a:pPr>
                <a:endParaRPr lang="zh-CN" altLang="en-US" dirty="0">
                  <a:solidFill>
                    <a:srgbClr val="FFFFFF"/>
                  </a:solidFill>
                  <a:latin typeface="微软雅黑" panose="020B0503020204020204" charset="-122"/>
                  <a:ea typeface="微软雅黑" panose="020B0503020204020204" charset="-122"/>
                </a:endParaRPr>
              </a:p>
            </p:txBody>
          </p:sp>
        </p:grpSp>
        <p:grpSp>
          <p:nvGrpSpPr>
            <p:cNvPr id="27" name="Group 20"/>
            <p:cNvGrpSpPr/>
            <p:nvPr/>
          </p:nvGrpSpPr>
          <p:grpSpPr>
            <a:xfrm>
              <a:off x="3368" y="5490"/>
              <a:ext cx="2760" cy="3750"/>
              <a:chOff x="0" y="0"/>
              <a:chExt cx="2177143" cy="4082686"/>
            </a:xfrm>
          </p:grpSpPr>
          <p:sp>
            <p:nvSpPr>
              <p:cNvPr id="28" name="Rektangel 64"/>
              <p:cNvSpPr/>
              <p:nvPr/>
            </p:nvSpPr>
            <p:spPr>
              <a:xfrm>
                <a:off x="1971" y="0"/>
                <a:ext cx="2175172" cy="139734"/>
              </a:xfrm>
              <a:prstGeom prst="rect">
                <a:avLst/>
              </a:prstGeom>
              <a:gradFill rotWithShape="true">
                <a:gsLst>
                  <a:gs pos="0">
                    <a:srgbClr val="1F88C8">
                      <a:alpha val="100000"/>
                    </a:srgbClr>
                  </a:gs>
                  <a:gs pos="44000">
                    <a:srgbClr val="1F88C8">
                      <a:alpha val="100000"/>
                    </a:srgbClr>
                  </a:gs>
                  <a:gs pos="100000">
                    <a:srgbClr val="78F8FF">
                      <a:alpha val="100000"/>
                    </a:srgbClr>
                  </a:gs>
                </a:gsLst>
                <a:lin ang="5400000" scaled="true"/>
                <a:tileRect/>
              </a:gradFill>
              <a:ln w="9525" cap="flat" cmpd="sng">
                <a:solidFill>
                  <a:srgbClr val="558ED5"/>
                </a:solidFill>
                <a:prstDash val="solid"/>
                <a:miter/>
                <a:headEnd type="none" w="med" len="med"/>
                <a:tailEnd type="none" w="med" len="med"/>
              </a:ln>
            </p:spPr>
            <p:txBody>
              <a:bodyPr anchor="ctr" anchorCtr="false"/>
              <a:p>
                <a:pPr algn="ctr">
                  <a:buClrTx/>
                  <a:buFont typeface="Arial" panose="020B0604020202020204" pitchFamily="34" charset="0"/>
                </a:pPr>
                <a:endParaRPr lang="zh-CN" altLang="en-US" dirty="0">
                  <a:solidFill>
                    <a:srgbClr val="FFFFFF"/>
                  </a:solidFill>
                  <a:latin typeface="微软雅黑" panose="020B0503020204020204" charset="-122"/>
                  <a:ea typeface="微软雅黑" panose="020B0503020204020204" charset="-122"/>
                </a:endParaRPr>
              </a:p>
            </p:txBody>
          </p:sp>
          <p:sp>
            <p:nvSpPr>
              <p:cNvPr id="29" name="Rektangel 65"/>
              <p:cNvSpPr/>
              <p:nvPr/>
            </p:nvSpPr>
            <p:spPr>
              <a:xfrm>
                <a:off x="0" y="119483"/>
                <a:ext cx="2177143" cy="3963203"/>
              </a:xfrm>
              <a:prstGeom prst="rect">
                <a:avLst/>
              </a:prstGeom>
              <a:gradFill rotWithShape="true">
                <a:gsLst>
                  <a:gs pos="0">
                    <a:srgbClr val="E6E6E6"/>
                  </a:gs>
                  <a:gs pos="100000">
                    <a:srgbClr val="F3F3F3"/>
                  </a:gs>
                </a:gsLst>
                <a:lin ang="5400000"/>
                <a:tileRect/>
              </a:gradFill>
              <a:ln w="9525" cap="flat" cmpd="sng">
                <a:solidFill>
                  <a:srgbClr val="D9D9D9"/>
                </a:solidFill>
                <a:prstDash val="solid"/>
                <a:miter/>
                <a:headEnd type="none" w="med" len="med"/>
                <a:tailEnd type="none" w="med" len="med"/>
              </a:ln>
              <a:effectLst>
                <a:outerShdw dist="23000" dir="5400000" algn="ctr" rotWithShape="0">
                  <a:srgbClr val="000000">
                    <a:alpha val="32999"/>
                  </a:srgbClr>
                </a:outerShdw>
              </a:effectLst>
            </p:spPr>
            <p:txBody>
              <a:bodyPr anchor="ctr" anchorCtr="false"/>
              <a:p>
                <a:pPr algn="ctr">
                  <a:buClrTx/>
                  <a:buFont typeface="Arial" panose="020B0604020202020204" pitchFamily="34" charset="0"/>
                </a:pPr>
                <a:endParaRPr lang="zh-CN" altLang="en-US" dirty="0">
                  <a:solidFill>
                    <a:srgbClr val="FFFFFF"/>
                  </a:solidFill>
                  <a:latin typeface="微软雅黑" panose="020B0503020204020204" charset="-122"/>
                  <a:ea typeface="微软雅黑" panose="020B0503020204020204" charset="-122"/>
                </a:endParaRPr>
              </a:p>
            </p:txBody>
          </p:sp>
        </p:grpSp>
        <p:sp>
          <p:nvSpPr>
            <p:cNvPr id="30" name="Rektangel 66"/>
            <p:cNvSpPr/>
            <p:nvPr/>
          </p:nvSpPr>
          <p:spPr>
            <a:xfrm>
              <a:off x="3590" y="5703"/>
              <a:ext cx="2403" cy="3052"/>
            </a:xfrm>
            <a:prstGeom prst="rect">
              <a:avLst/>
            </a:prstGeom>
            <a:noFill/>
            <a:ln w="9525">
              <a:noFill/>
            </a:ln>
          </p:spPr>
          <p:txBody>
            <a:bodyPr anchor="t" anchorCtr="false">
              <a:spAutoFit/>
            </a:bodyPr>
            <a:p>
              <a:pPr>
                <a:lnSpc>
                  <a:spcPct val="150000"/>
                </a:lnSpc>
                <a:buClrTx/>
                <a:buFont typeface="Arial" panose="020B0604020202020204" pitchFamily="34" charset="0"/>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、防范银行信用风险，降低银行不良资产</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p:txBody>
        </p:sp>
        <p:grpSp>
          <p:nvGrpSpPr>
            <p:cNvPr id="31" name="Group 24"/>
            <p:cNvGrpSpPr/>
            <p:nvPr/>
          </p:nvGrpSpPr>
          <p:grpSpPr>
            <a:xfrm>
              <a:off x="303" y="5493"/>
              <a:ext cx="2760" cy="3747"/>
              <a:chOff x="0" y="0"/>
              <a:chExt cx="2177143" cy="4082686"/>
            </a:xfrm>
          </p:grpSpPr>
          <p:sp>
            <p:nvSpPr>
              <p:cNvPr id="32" name="Rektangel 68"/>
              <p:cNvSpPr/>
              <p:nvPr/>
            </p:nvSpPr>
            <p:spPr>
              <a:xfrm>
                <a:off x="1971" y="0"/>
                <a:ext cx="2175172" cy="139735"/>
              </a:xfrm>
              <a:prstGeom prst="rect">
                <a:avLst/>
              </a:prstGeom>
              <a:gradFill rotWithShape="true">
                <a:gsLst>
                  <a:gs pos="0">
                    <a:srgbClr val="1F88C8">
                      <a:alpha val="100000"/>
                    </a:srgbClr>
                  </a:gs>
                  <a:gs pos="44000">
                    <a:srgbClr val="1F88C8">
                      <a:alpha val="100000"/>
                    </a:srgbClr>
                  </a:gs>
                  <a:gs pos="100000">
                    <a:srgbClr val="78F8FF">
                      <a:alpha val="100000"/>
                    </a:srgbClr>
                  </a:gs>
                </a:gsLst>
                <a:lin ang="5400000" scaled="true"/>
                <a:tileRect/>
              </a:gradFill>
              <a:ln w="9525" cap="flat" cmpd="sng">
                <a:solidFill>
                  <a:srgbClr val="558ED5"/>
                </a:solidFill>
                <a:prstDash val="solid"/>
                <a:miter/>
                <a:headEnd type="none" w="med" len="med"/>
                <a:tailEnd type="none" w="med" len="med"/>
              </a:ln>
            </p:spPr>
            <p:txBody>
              <a:bodyPr anchor="ctr" anchorCtr="false"/>
              <a:p>
                <a:pPr algn="ctr">
                  <a:buClrTx/>
                  <a:buFont typeface="Arial" panose="020B0604020202020204" pitchFamily="34" charset="0"/>
                </a:pPr>
                <a:endParaRPr lang="zh-CN" altLang="en-US" dirty="0">
                  <a:solidFill>
                    <a:srgbClr val="FFFFFF"/>
                  </a:solidFill>
                  <a:latin typeface="微软雅黑" panose="020B0503020204020204" charset="-122"/>
                  <a:ea typeface="微软雅黑" panose="020B0503020204020204" charset="-122"/>
                </a:endParaRPr>
              </a:p>
            </p:txBody>
          </p:sp>
          <p:sp>
            <p:nvSpPr>
              <p:cNvPr id="33" name="Rektangel 69"/>
              <p:cNvSpPr/>
              <p:nvPr/>
            </p:nvSpPr>
            <p:spPr>
              <a:xfrm>
                <a:off x="0" y="119484"/>
                <a:ext cx="2177143" cy="3963202"/>
              </a:xfrm>
              <a:prstGeom prst="rect">
                <a:avLst/>
              </a:prstGeom>
              <a:gradFill rotWithShape="true">
                <a:gsLst>
                  <a:gs pos="0">
                    <a:srgbClr val="E6E6E6"/>
                  </a:gs>
                  <a:gs pos="100000">
                    <a:srgbClr val="F3F3F3"/>
                  </a:gs>
                </a:gsLst>
                <a:lin ang="5400000"/>
                <a:tileRect/>
              </a:gradFill>
              <a:ln w="9525" cap="flat" cmpd="sng">
                <a:solidFill>
                  <a:srgbClr val="D9D9D9"/>
                </a:solidFill>
                <a:prstDash val="solid"/>
                <a:miter/>
                <a:headEnd type="none" w="med" len="med"/>
                <a:tailEnd type="none" w="med" len="med"/>
              </a:ln>
              <a:effectLst>
                <a:outerShdw dist="23000" dir="5400000" algn="ctr" rotWithShape="0">
                  <a:srgbClr val="000000">
                    <a:alpha val="32999"/>
                  </a:srgbClr>
                </a:outerShdw>
              </a:effectLst>
            </p:spPr>
            <p:txBody>
              <a:bodyPr anchor="ctr" anchorCtr="false"/>
              <a:p>
                <a:pPr algn="ctr">
                  <a:buClrTx/>
                  <a:buFont typeface="Arial" panose="020B0604020202020204" pitchFamily="34" charset="0"/>
                </a:pPr>
                <a:endParaRPr lang="zh-CN" altLang="en-US" dirty="0">
                  <a:solidFill>
                    <a:srgbClr val="FFFFFF"/>
                  </a:solidFill>
                  <a:latin typeface="微软雅黑" panose="020B0503020204020204" charset="-122"/>
                  <a:ea typeface="微软雅黑" panose="020B0503020204020204" charset="-122"/>
                </a:endParaRPr>
              </a:p>
            </p:txBody>
          </p:sp>
        </p:grpSp>
        <p:sp>
          <p:nvSpPr>
            <p:cNvPr id="34" name="Rektangel 70"/>
            <p:cNvSpPr/>
            <p:nvPr/>
          </p:nvSpPr>
          <p:spPr>
            <a:xfrm>
              <a:off x="403" y="5663"/>
              <a:ext cx="2817" cy="3565"/>
            </a:xfrm>
            <a:prstGeom prst="rect">
              <a:avLst/>
            </a:prstGeom>
            <a:noFill/>
            <a:ln w="9525">
              <a:noFill/>
            </a:ln>
          </p:spPr>
          <p:txBody>
            <a:bodyPr anchor="t" anchorCtr="false">
              <a:spAutoFit/>
            </a:bodyPr>
            <a:p>
              <a:pPr>
                <a:lnSpc>
                  <a:spcPct val="150000"/>
                </a:lnSpc>
                <a:buClrTx/>
                <a:buFont typeface="Arial" panose="020B0604020202020204" pitchFamily="34" charset="0"/>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、扩大信用交易范围，提高交易效率；</a:t>
              </a:r>
              <a:endParaRPr lang="en-US" altLang="zh-CN" sz="2000" b="1"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50000"/>
                </a:lnSpc>
                <a:buClrTx/>
                <a:buFont typeface="Arial" panose="020B0604020202020204" pitchFamily="34" charset="0"/>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、鼓励投资</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50000"/>
                </a:lnSpc>
                <a:buClrTx/>
                <a:buFont typeface="Arial" panose="020B0604020202020204" pitchFamily="34" charset="0"/>
              </a:pPr>
              <a:endParaRPr lang="zh-CN" altLang="en-US" sz="1400" dirty="0">
                <a:solidFill>
                  <a:srgbClr val="000000"/>
                </a:solidFill>
                <a:latin typeface="微软雅黑" panose="020B0503020204020204" charset="-122"/>
                <a:ea typeface="微软雅黑" panose="020B0503020204020204" charset="-122"/>
                <a:cs typeface="微软雅黑" panose="020B0503020204020204" charset="-122"/>
              </a:endParaRPr>
            </a:p>
          </p:txBody>
        </p:sp>
        <p:grpSp>
          <p:nvGrpSpPr>
            <p:cNvPr id="35" name="Group 28"/>
            <p:cNvGrpSpPr/>
            <p:nvPr/>
          </p:nvGrpSpPr>
          <p:grpSpPr>
            <a:xfrm>
              <a:off x="50" y="9025"/>
              <a:ext cx="2918" cy="265"/>
              <a:chOff x="0" y="0"/>
              <a:chExt cx="1167" cy="142"/>
            </a:xfrm>
          </p:grpSpPr>
          <p:pic>
            <p:nvPicPr>
              <p:cNvPr id="36" name="Ellipse 71"/>
              <p:cNvPicPr/>
              <p:nvPr/>
            </p:nvPicPr>
            <p:blipFill>
              <a:blip r:embed="rId4"/>
              <a:stretch>
                <a:fillRect/>
              </a:stretch>
            </p:blipFill>
            <p:spPr>
              <a:xfrm>
                <a:off x="0" y="0"/>
                <a:ext cx="1167" cy="142"/>
              </a:xfrm>
              <a:prstGeom prst="rect">
                <a:avLst/>
              </a:prstGeom>
              <a:noFill/>
              <a:ln w="9525">
                <a:noFill/>
              </a:ln>
            </p:spPr>
          </p:pic>
          <p:sp>
            <p:nvSpPr>
              <p:cNvPr id="37" name="Text Box 30"/>
              <p:cNvSpPr txBox="true"/>
              <p:nvPr/>
            </p:nvSpPr>
            <p:spPr>
              <a:xfrm>
                <a:off x="175" y="25"/>
                <a:ext cx="819" cy="96"/>
              </a:xfrm>
              <a:prstGeom prst="rect">
                <a:avLst/>
              </a:prstGeom>
              <a:noFill/>
              <a:ln w="9525">
                <a:noFill/>
              </a:ln>
            </p:spPr>
            <p:txBody>
              <a:bodyPr anchor="ctr" anchorCtr="false"/>
              <a:p>
                <a:pPr algn="ctr">
                  <a:buClrTx/>
                  <a:buFont typeface="Arial" panose="020B0604020202020204" pitchFamily="34" charset="0"/>
                </a:pPr>
                <a:endParaRPr lang="zh-CN" altLang="en-US" dirty="0">
                  <a:solidFill>
                    <a:srgbClr val="FFFFFF"/>
                  </a:solidFill>
                  <a:latin typeface="微软雅黑" panose="020B0503020204020204" charset="-122"/>
                  <a:ea typeface="微软雅黑" panose="020B0503020204020204" charset="-122"/>
                </a:endParaRPr>
              </a:p>
            </p:txBody>
          </p:sp>
        </p:grpSp>
        <p:grpSp>
          <p:nvGrpSpPr>
            <p:cNvPr id="38" name="Group 31"/>
            <p:cNvGrpSpPr/>
            <p:nvPr/>
          </p:nvGrpSpPr>
          <p:grpSpPr>
            <a:xfrm>
              <a:off x="953" y="3363"/>
              <a:ext cx="11712" cy="5927"/>
              <a:chOff x="0" y="0"/>
              <a:chExt cx="7438295" cy="5062373"/>
            </a:xfrm>
          </p:grpSpPr>
          <p:grpSp>
            <p:nvGrpSpPr>
              <p:cNvPr id="39" name="Group 32"/>
              <p:cNvGrpSpPr/>
              <p:nvPr/>
            </p:nvGrpSpPr>
            <p:grpSpPr>
              <a:xfrm>
                <a:off x="0" y="0"/>
                <a:ext cx="7438295" cy="1790715"/>
                <a:chOff x="0" y="0"/>
                <a:chExt cx="7438295" cy="1790715"/>
              </a:xfrm>
            </p:grpSpPr>
            <p:sp>
              <p:nvSpPr>
                <p:cNvPr id="40" name="Opadbuet pil 3"/>
                <p:cNvSpPr/>
                <p:nvPr/>
              </p:nvSpPr>
              <p:spPr>
                <a:xfrm rot="-10800000" flipH="true">
                  <a:off x="3619918" y="138219"/>
                  <a:ext cx="3818377" cy="1652496"/>
                </a:xfrm>
                <a:prstGeom prst="curvedUpArrow">
                  <a:avLst>
                    <a:gd name="adj1" fmla="val 34084"/>
                    <a:gd name="adj2" fmla="val 50000"/>
                    <a:gd name="adj3" fmla="val 25000"/>
                  </a:avLst>
                </a:prstGeom>
                <a:gradFill rotWithShape="true">
                  <a:gsLst>
                    <a:gs pos="0">
                      <a:srgbClr val="43C5FF">
                        <a:alpha val="100000"/>
                      </a:srgbClr>
                    </a:gs>
                    <a:gs pos="11000">
                      <a:srgbClr val="43C5FF">
                        <a:alpha val="100000"/>
                      </a:srgbClr>
                    </a:gs>
                    <a:gs pos="44000">
                      <a:srgbClr val="558ED5">
                        <a:alpha val="100000"/>
                      </a:srgbClr>
                    </a:gs>
                    <a:gs pos="44000">
                      <a:srgbClr val="0070C0">
                        <a:alpha val="100000"/>
                      </a:srgbClr>
                    </a:gs>
                    <a:gs pos="100000">
                      <a:srgbClr val="003192">
                        <a:alpha val="100000"/>
                      </a:srgbClr>
                    </a:gs>
                  </a:gsLst>
                  <a:lin ang="0" scaled="true"/>
                  <a:tileRect/>
                </a:gradFill>
                <a:ln w="9525">
                  <a:noFill/>
                </a:ln>
              </p:spPr>
              <p:txBody>
                <a:bodyPr anchor="ctr" anchorCtr="false"/>
                <a:p>
                  <a:pPr algn="ctr">
                    <a:buClrTx/>
                    <a:buFont typeface="Arial" panose="020B0604020202020204" pitchFamily="34" charset="0"/>
                  </a:pPr>
                  <a:endParaRPr lang="zh-CN" altLang="en-US" sz="4000" dirty="0">
                    <a:solidFill>
                      <a:schemeClr val="bg1"/>
                    </a:solidFill>
                    <a:latin typeface="微软雅黑" panose="020B0503020204020204" charset="-122"/>
                    <a:ea typeface="微软雅黑" panose="020B0503020204020204" charset="-122"/>
                  </a:endParaRPr>
                </a:p>
              </p:txBody>
            </p:sp>
            <p:sp>
              <p:nvSpPr>
                <p:cNvPr id="41" name="Opadbuet pil 31"/>
                <p:cNvSpPr/>
                <p:nvPr/>
              </p:nvSpPr>
              <p:spPr>
                <a:xfrm rot="10800000">
                  <a:off x="0" y="138219"/>
                  <a:ext cx="4039066" cy="1652496"/>
                </a:xfrm>
                <a:prstGeom prst="curvedUpArrow">
                  <a:avLst>
                    <a:gd name="adj1" fmla="val 31491"/>
                    <a:gd name="adj2" fmla="val 50003"/>
                    <a:gd name="adj3" fmla="val 25000"/>
                  </a:avLst>
                </a:prstGeom>
                <a:gradFill rotWithShape="true">
                  <a:gsLst>
                    <a:gs pos="0">
                      <a:srgbClr val="43C5FF">
                        <a:alpha val="100000"/>
                      </a:srgbClr>
                    </a:gs>
                    <a:gs pos="11000">
                      <a:srgbClr val="43C5FF">
                        <a:alpha val="100000"/>
                      </a:srgbClr>
                    </a:gs>
                    <a:gs pos="44000">
                      <a:srgbClr val="558ED5">
                        <a:alpha val="100000"/>
                      </a:srgbClr>
                    </a:gs>
                    <a:gs pos="44000">
                      <a:srgbClr val="0070C0">
                        <a:alpha val="100000"/>
                      </a:srgbClr>
                    </a:gs>
                    <a:gs pos="100000">
                      <a:srgbClr val="003192">
                        <a:alpha val="100000"/>
                      </a:srgbClr>
                    </a:gs>
                  </a:gsLst>
                  <a:lin ang="0" scaled="true"/>
                  <a:tileRect/>
                </a:gradFill>
                <a:ln w="9525">
                  <a:noFill/>
                </a:ln>
              </p:spPr>
              <p:txBody>
                <a:bodyPr anchor="ctr" anchorCtr="false"/>
                <a:p>
                  <a:pPr algn="ctr">
                    <a:buClrTx/>
                    <a:buFont typeface="Arial" panose="020B0604020202020204" pitchFamily="34" charset="0"/>
                  </a:pPr>
                  <a:endParaRPr lang="zh-CN" altLang="en-US" sz="4000" dirty="0">
                    <a:solidFill>
                      <a:schemeClr val="bg1"/>
                    </a:solidFill>
                    <a:latin typeface="微软雅黑" panose="020B0503020204020204" charset="-122"/>
                    <a:ea typeface="微软雅黑" panose="020B0503020204020204" charset="-122"/>
                  </a:endParaRPr>
                </a:p>
              </p:txBody>
            </p:sp>
            <p:sp>
              <p:nvSpPr>
                <p:cNvPr id="42" name="Opadbuet pil 33"/>
                <p:cNvSpPr/>
                <p:nvPr/>
              </p:nvSpPr>
              <p:spPr>
                <a:xfrm rot="-10800000" flipH="true">
                  <a:off x="3554823" y="0"/>
                  <a:ext cx="1919508" cy="1757265"/>
                </a:xfrm>
                <a:prstGeom prst="curvedUpArrow">
                  <a:avLst>
                    <a:gd name="adj1" fmla="val 31095"/>
                    <a:gd name="adj2" fmla="val 49999"/>
                    <a:gd name="adj3" fmla="val 25000"/>
                  </a:avLst>
                </a:prstGeom>
                <a:gradFill rotWithShape="true">
                  <a:gsLst>
                    <a:gs pos="0">
                      <a:srgbClr val="43C5FF">
                        <a:alpha val="100000"/>
                      </a:srgbClr>
                    </a:gs>
                    <a:gs pos="11000">
                      <a:srgbClr val="43C5FF">
                        <a:alpha val="100000"/>
                      </a:srgbClr>
                    </a:gs>
                    <a:gs pos="44000">
                      <a:srgbClr val="558ED5">
                        <a:alpha val="100000"/>
                      </a:srgbClr>
                    </a:gs>
                    <a:gs pos="44000">
                      <a:srgbClr val="0070C0">
                        <a:alpha val="100000"/>
                      </a:srgbClr>
                    </a:gs>
                    <a:gs pos="100000">
                      <a:srgbClr val="003192">
                        <a:alpha val="100000"/>
                      </a:srgbClr>
                    </a:gs>
                  </a:gsLst>
                  <a:lin ang="0" scaled="true"/>
                  <a:tileRect/>
                </a:gradFill>
                <a:ln w="9525">
                  <a:noFill/>
                </a:ln>
              </p:spPr>
              <p:txBody>
                <a:bodyPr anchor="ctr" anchorCtr="false"/>
                <a:p>
                  <a:pPr algn="ctr">
                    <a:buClrTx/>
                    <a:buFont typeface="Arial" panose="020B0604020202020204" pitchFamily="34" charset="0"/>
                  </a:pPr>
                  <a:endParaRPr lang="zh-CN" altLang="en-US" sz="4000" dirty="0">
                    <a:solidFill>
                      <a:schemeClr val="bg1"/>
                    </a:solidFill>
                    <a:latin typeface="微软雅黑" panose="020B0503020204020204" charset="-122"/>
                    <a:ea typeface="微软雅黑" panose="020B0503020204020204" charset="-122"/>
                  </a:endParaRPr>
                </a:p>
              </p:txBody>
            </p:sp>
            <p:sp>
              <p:nvSpPr>
                <p:cNvPr id="43" name="Opadbuet pil 3"/>
                <p:cNvSpPr/>
                <p:nvPr/>
              </p:nvSpPr>
              <p:spPr>
                <a:xfrm rot="10800000">
                  <a:off x="1916333" y="57261"/>
                  <a:ext cx="2219581" cy="1733454"/>
                </a:xfrm>
                <a:prstGeom prst="curvedUpArrow">
                  <a:avLst>
                    <a:gd name="adj1" fmla="val 32419"/>
                    <a:gd name="adj2" fmla="val 50002"/>
                    <a:gd name="adj3" fmla="val 25000"/>
                  </a:avLst>
                </a:prstGeom>
                <a:gradFill rotWithShape="true">
                  <a:gsLst>
                    <a:gs pos="0">
                      <a:srgbClr val="43C5FF">
                        <a:alpha val="100000"/>
                      </a:srgbClr>
                    </a:gs>
                    <a:gs pos="11000">
                      <a:srgbClr val="43C5FF">
                        <a:alpha val="100000"/>
                      </a:srgbClr>
                    </a:gs>
                    <a:gs pos="44000">
                      <a:srgbClr val="558ED5">
                        <a:alpha val="100000"/>
                      </a:srgbClr>
                    </a:gs>
                    <a:gs pos="44000">
                      <a:srgbClr val="0070C0">
                        <a:alpha val="100000"/>
                      </a:srgbClr>
                    </a:gs>
                    <a:gs pos="100000">
                      <a:srgbClr val="003192">
                        <a:alpha val="100000"/>
                      </a:srgbClr>
                    </a:gs>
                  </a:gsLst>
                  <a:lin ang="0" scaled="true"/>
                  <a:tileRect/>
                </a:gradFill>
                <a:ln w="9525">
                  <a:noFill/>
                </a:ln>
              </p:spPr>
              <p:txBody>
                <a:bodyPr anchor="ctr" anchorCtr="false"/>
                <a:p>
                  <a:pPr algn="ctr">
                    <a:buClrTx/>
                    <a:buFont typeface="Arial" panose="020B0604020202020204" pitchFamily="34" charset="0"/>
                  </a:pPr>
                  <a:endParaRPr lang="zh-CN" altLang="en-US" sz="4000" dirty="0">
                    <a:solidFill>
                      <a:schemeClr val="bg1"/>
                    </a:solidFill>
                    <a:latin typeface="微软雅黑" panose="020B0503020204020204" charset="-122"/>
                    <a:ea typeface="微软雅黑" panose="020B0503020204020204" charset="-122"/>
                  </a:endParaRPr>
                </a:p>
              </p:txBody>
            </p:sp>
          </p:grpSp>
          <p:sp>
            <p:nvSpPr>
              <p:cNvPr id="44" name="Rektangel 76"/>
              <p:cNvSpPr/>
              <p:nvPr/>
            </p:nvSpPr>
            <p:spPr>
              <a:xfrm>
                <a:off x="3516718" y="1720869"/>
                <a:ext cx="674766" cy="3341504"/>
              </a:xfrm>
              <a:prstGeom prst="rect">
                <a:avLst/>
              </a:prstGeom>
              <a:gradFill rotWithShape="true">
                <a:gsLst>
                  <a:gs pos="0">
                    <a:srgbClr val="0070C0"/>
                  </a:gs>
                  <a:gs pos="100000">
                    <a:srgbClr val="003192"/>
                  </a:gs>
                </a:gsLst>
                <a:lin ang="5400000" scaled="true"/>
                <a:tileRect/>
              </a:gradFill>
              <a:ln w="9525">
                <a:noFill/>
              </a:ln>
            </p:spPr>
            <p:txBody>
              <a:bodyPr anchor="ctr" anchorCtr="false"/>
              <a:p>
                <a:pPr algn="ctr">
                  <a:buClrTx/>
                  <a:buFont typeface="Arial" panose="020B0604020202020204" pitchFamily="34" charset="0"/>
                </a:pPr>
                <a:endParaRPr lang="zh-CN" altLang="en-US" sz="4000" dirty="0">
                  <a:solidFill>
                    <a:schemeClr val="bg1"/>
                  </a:solidFill>
                  <a:latin typeface="微软雅黑" panose="020B0503020204020204" charset="-122"/>
                  <a:ea typeface="微软雅黑" panose="020B0503020204020204" charset="-122"/>
                </a:endParaRPr>
              </a:p>
            </p:txBody>
          </p:sp>
        </p:grpSp>
        <p:sp>
          <p:nvSpPr>
            <p:cNvPr id="45" name="Rectangle 8"/>
            <p:cNvSpPr/>
            <p:nvPr/>
          </p:nvSpPr>
          <p:spPr>
            <a:xfrm>
              <a:off x="6455" y="6665"/>
              <a:ext cx="3435" cy="945"/>
            </a:xfrm>
            <a:prstGeom prst="rect">
              <a:avLst/>
            </a:prstGeom>
            <a:noFill/>
            <a:ln w="9525">
              <a:noFill/>
            </a:ln>
          </p:spPr>
          <p:txBody>
            <a:bodyPr lIns="0" rIns="0" anchor="ctr" anchorCtr="false"/>
            <a:p>
              <a:pPr>
                <a:lnSpc>
                  <a:spcPts val="2600"/>
                </a:lnSpc>
                <a:buClrTx/>
                <a:buFont typeface="Arial" panose="020B0604020202020204" pitchFamily="34" charset="0"/>
              </a:pPr>
              <a:r>
                <a:rPr lang="zh-CN" altLang="en-US" b="1" dirty="0">
                  <a:solidFill>
                    <a:srgbClr val="FFFF00"/>
                  </a:solidFill>
                  <a:latin typeface="微软雅黑" panose="020B0503020204020204" charset="-122"/>
                  <a:ea typeface="微软雅黑" panose="020B0503020204020204" charset="-122"/>
                </a:rPr>
                <a:t>企业</a:t>
              </a:r>
              <a:endParaRPr lang="en-US" altLang="zh-CN" b="1" dirty="0">
                <a:solidFill>
                  <a:srgbClr val="FFFF00"/>
                </a:solidFill>
                <a:latin typeface="微软雅黑" panose="020B0503020204020204" charset="-122"/>
                <a:ea typeface="微软雅黑" panose="020B0503020204020204" charset="-122"/>
              </a:endParaRPr>
            </a:p>
            <a:p>
              <a:pPr>
                <a:lnSpc>
                  <a:spcPts val="2600"/>
                </a:lnSpc>
                <a:buClrTx/>
                <a:buFont typeface="Arial" panose="020B0604020202020204" pitchFamily="34" charset="0"/>
              </a:pPr>
              <a:r>
                <a:rPr lang="zh-CN" altLang="en-US" b="1" dirty="0">
                  <a:solidFill>
                    <a:srgbClr val="FFFF00"/>
                  </a:solidFill>
                  <a:latin typeface="微软雅黑" panose="020B0503020204020204" charset="-122"/>
                  <a:ea typeface="微软雅黑" panose="020B0503020204020204" charset="-122"/>
                </a:rPr>
                <a:t>资信</a:t>
              </a:r>
              <a:endParaRPr lang="en-US" altLang="zh-CN" b="1" dirty="0">
                <a:solidFill>
                  <a:srgbClr val="FFFF00"/>
                </a:solidFill>
                <a:latin typeface="微软雅黑" panose="020B0503020204020204" charset="-122"/>
                <a:ea typeface="微软雅黑" panose="020B0503020204020204" charset="-122"/>
              </a:endParaRPr>
            </a:p>
            <a:p>
              <a:pPr>
                <a:lnSpc>
                  <a:spcPts val="2600"/>
                </a:lnSpc>
                <a:buClrTx/>
                <a:buFont typeface="Arial" panose="020B0604020202020204" pitchFamily="34" charset="0"/>
              </a:pPr>
              <a:r>
                <a:rPr lang="zh-CN" altLang="en-US" b="1" dirty="0">
                  <a:solidFill>
                    <a:srgbClr val="FFFF00"/>
                  </a:solidFill>
                  <a:latin typeface="微软雅黑" panose="020B0503020204020204" charset="-122"/>
                  <a:ea typeface="微软雅黑" panose="020B0503020204020204" charset="-122"/>
                </a:rPr>
                <a:t>调查</a:t>
              </a:r>
              <a:endParaRPr lang="en-US" altLang="zh-CN" b="1" dirty="0">
                <a:solidFill>
                  <a:srgbClr val="FFFF00"/>
                </a:solidFill>
                <a:latin typeface="微软雅黑" panose="020B0503020204020204" charset="-122"/>
                <a:ea typeface="微软雅黑" panose="020B0503020204020204" charset="-122"/>
              </a:endParaRPr>
            </a:p>
            <a:p>
              <a:pPr>
                <a:lnSpc>
                  <a:spcPts val="2600"/>
                </a:lnSpc>
                <a:buClrTx/>
                <a:buFont typeface="Arial" panose="020B0604020202020204" pitchFamily="34" charset="0"/>
              </a:pPr>
              <a:r>
                <a:rPr lang="zh-CN" altLang="en-US" b="1" dirty="0">
                  <a:solidFill>
                    <a:srgbClr val="FFFF00"/>
                  </a:solidFill>
                  <a:latin typeface="微软雅黑" panose="020B0503020204020204" charset="-122"/>
                  <a:ea typeface="微软雅黑" panose="020B0503020204020204" charset="-122"/>
                </a:rPr>
                <a:t>的作</a:t>
              </a:r>
              <a:endParaRPr lang="en-US" altLang="zh-CN" b="1" dirty="0">
                <a:solidFill>
                  <a:srgbClr val="FFFF00"/>
                </a:solidFill>
                <a:latin typeface="微软雅黑" panose="020B0503020204020204" charset="-122"/>
                <a:ea typeface="微软雅黑" panose="020B0503020204020204" charset="-122"/>
              </a:endParaRPr>
            </a:p>
            <a:p>
              <a:pPr>
                <a:lnSpc>
                  <a:spcPts val="2600"/>
                </a:lnSpc>
                <a:buClrTx/>
                <a:buFont typeface="Arial" panose="020B0604020202020204" pitchFamily="34" charset="0"/>
              </a:pPr>
              <a:r>
                <a:rPr lang="zh-CN" altLang="en-US" b="1" dirty="0">
                  <a:solidFill>
                    <a:srgbClr val="FFFF00"/>
                  </a:solidFill>
                  <a:latin typeface="微软雅黑" panose="020B0503020204020204" charset="-122"/>
                  <a:ea typeface="微软雅黑" panose="020B0503020204020204" charset="-122"/>
                </a:rPr>
                <a:t>用</a:t>
              </a:r>
              <a:endParaRPr lang="zh-CN" altLang="en-US" b="1" dirty="0">
                <a:solidFill>
                  <a:srgbClr val="FFFF00"/>
                </a:solidFill>
                <a:latin typeface="微软雅黑" panose="020B0503020204020204" charset="-122"/>
                <a:ea typeface="微软雅黑" panose="020B0503020204020204" charset="-122"/>
              </a:endParaRPr>
            </a:p>
          </p:txBody>
        </p:sp>
        <p:sp>
          <p:nvSpPr>
            <p:cNvPr id="46" name="文本框 43"/>
            <p:cNvSpPr txBox="true"/>
            <p:nvPr/>
          </p:nvSpPr>
          <p:spPr>
            <a:xfrm>
              <a:off x="758" y="2370"/>
              <a:ext cx="7220" cy="725"/>
            </a:xfrm>
            <a:prstGeom prst="rect">
              <a:avLst/>
            </a:prstGeom>
            <a:noFill/>
            <a:ln w="9525">
              <a:noFill/>
            </a:ln>
          </p:spPr>
          <p:txBody>
            <a:bodyPr wrap="square" anchor="t" anchorCtr="false">
              <a:spAutoFit/>
            </a:bodyPr>
            <a:p>
              <a:pPr eaLnBrk="0" hangingPunct="0">
                <a:buClrTx/>
                <a:buFontTx/>
              </a:pPr>
              <a:r>
                <a:rPr lang="en-US" altLang="zh-CN" sz="2400" b="1" dirty="0">
                  <a:solidFill>
                    <a:srgbClr val="0B1A3F"/>
                  </a:solidFill>
                  <a:latin typeface="微软雅黑" panose="020B0503020204020204" charset="-122"/>
                  <a:ea typeface="微软雅黑" panose="020B0503020204020204" charset="-122"/>
                  <a:cs typeface="微软雅黑" panose="020B0503020204020204" charset="-122"/>
                </a:rPr>
                <a:t>(</a:t>
              </a:r>
              <a:r>
                <a:rPr lang="zh-CN" altLang="en-US" sz="2400" b="1" dirty="0">
                  <a:solidFill>
                    <a:srgbClr val="0B1A3F"/>
                  </a:solidFill>
                  <a:latin typeface="微软雅黑" panose="020B0503020204020204" charset="-122"/>
                  <a:ea typeface="微软雅黑" panose="020B0503020204020204" charset="-122"/>
                  <a:cs typeface="微软雅黑" panose="020B0503020204020204" charset="-122"/>
                </a:rPr>
                <a:t>五</a:t>
              </a:r>
              <a:r>
                <a:rPr lang="en-US" altLang="zh-CN" sz="2400" b="1" dirty="0">
                  <a:solidFill>
                    <a:srgbClr val="0B1A3F"/>
                  </a:solidFill>
                  <a:latin typeface="微软雅黑" panose="020B0503020204020204" charset="-122"/>
                  <a:ea typeface="微软雅黑" panose="020B0503020204020204" charset="-122"/>
                  <a:cs typeface="微软雅黑" panose="020B0503020204020204" charset="-122"/>
                </a:rPr>
                <a:t>) </a:t>
              </a:r>
              <a:r>
                <a:rPr lang="zh-CN" altLang="en-US" sz="2400" b="1" dirty="0">
                  <a:solidFill>
                    <a:srgbClr val="0B1A3F"/>
                  </a:solidFill>
                  <a:latin typeface="微软雅黑" panose="020B0503020204020204" charset="-122"/>
                  <a:ea typeface="微软雅黑" panose="020B0503020204020204" charset="-122"/>
                  <a:cs typeface="微软雅黑" panose="020B0503020204020204" charset="-122"/>
                </a:rPr>
                <a:t>企业信用调查的作用</a:t>
              </a:r>
              <a:endParaRPr lang="zh-CN" altLang="en-US" sz="2400" b="1" dirty="0">
                <a:solidFill>
                  <a:srgbClr val="0B1A3F"/>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2" y="-6950"/>
            <a:ext cx="12192002" cy="6864950"/>
            <a:chOff x="-2" y="2575"/>
            <a:chExt cx="12192002" cy="6864950"/>
          </a:xfrm>
        </p:grpSpPr>
        <p:pic>
          <p:nvPicPr>
            <p:cNvPr id="39" name="图片 3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9525"/>
              <a:ext cx="12192001" cy="6858000"/>
            </a:xfrm>
            <a:prstGeom prst="rect">
              <a:avLst/>
            </a:prstGeom>
          </p:spPr>
        </p:pic>
        <p:pic>
          <p:nvPicPr>
            <p:cNvPr id="45" name="图片 44"/>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6" name="图片 45"/>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7" name="图片 46"/>
            <p:cNvPicPr>
              <a:picLocks noChangeAspect="true"/>
            </p:cNvPicPr>
            <p:nvPr/>
          </p:nvPicPr>
          <p:blipFill>
            <a:blip r:embed="rId3">
              <a:lum bright="70000" contrast="-70000"/>
            </a:blip>
            <a:srcRect l="4950"/>
            <a:stretch>
              <a:fillRect/>
            </a:stretch>
          </p:blipFill>
          <p:spPr>
            <a:xfrm rot="10800000">
              <a:off x="-2" y="676555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8" name="图片 47"/>
            <p:cNvPicPr>
              <a:picLocks noChangeAspect="true"/>
            </p:cNvPicPr>
            <p:nvPr/>
          </p:nvPicPr>
          <p:blipFill>
            <a:blip r:embed="rId3">
              <a:lum bright="70000" contrast="-70000"/>
            </a:blip>
            <a:srcRect l="4950" r="26116"/>
            <a:stretch>
              <a:fillRect/>
            </a:stretch>
          </p:blipFill>
          <p:spPr>
            <a:xfrm rot="10800000" flipH="true" flipV="true">
              <a:off x="7489535" y="676555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9579610" cy="583565"/>
          </a:xfrm>
          <a:prstGeom prst="rect">
            <a:avLst/>
          </a:prstGeom>
          <a:noFill/>
        </p:spPr>
        <p:txBody>
          <a:bodyPr wrap="square" rtlCol="0">
            <a:spAutoFit/>
          </a:bodyPr>
          <a:p>
            <a:r>
              <a:rPr lang="zh-CN" sz="3200" dirty="0">
                <a:solidFill>
                  <a:schemeClr val="bg1"/>
                </a:solidFill>
                <a:latin typeface="微软雅黑" panose="020B0503020204020204" charset="-122"/>
                <a:ea typeface="微软雅黑" panose="020B0503020204020204" charset="-122"/>
              </a:rPr>
              <a:t>本章简介</a:t>
            </a:r>
            <a:endParaRPr lang="zh-CN" sz="3200" dirty="0">
              <a:solidFill>
                <a:schemeClr val="bg1"/>
              </a:solidFill>
              <a:latin typeface="微软雅黑" panose="020B0503020204020204" charset="-122"/>
              <a:ea typeface="微软雅黑" panose="020B0503020204020204" charset="-122"/>
            </a:endParaRPr>
          </a:p>
        </p:txBody>
      </p:sp>
      <p:sp>
        <p:nvSpPr>
          <p:cNvPr id="4" name="Rectangle 2"/>
          <p:cNvSpPr>
            <a:spLocks noGrp="true"/>
          </p:cNvSpPr>
          <p:nvPr>
            <p:ph type="title"/>
          </p:nvPr>
        </p:nvSpPr>
        <p:spPr>
          <a:xfrm>
            <a:off x="2288540" y="3790315"/>
            <a:ext cx="669290" cy="2041525"/>
          </a:xfrm>
        </p:spPr>
        <p:txBody>
          <a:bodyPr vert="horz" wrap="square" lIns="91440" tIns="45720" rIns="91440" bIns="45720" anchor="ctr" anchorCtr="false">
            <a:normAutofit/>
          </a:bodyPr>
          <a:p>
            <a:pPr eaLnBrk="1" hangingPunct="1"/>
            <a:r>
              <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本章大纲</a:t>
            </a:r>
            <a:endPar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9" name="Rectangle 83"/>
          <p:cNvSpPr>
            <a:spLocks noChangeArrowheads="true"/>
          </p:cNvSpPr>
          <p:nvPr/>
        </p:nvSpPr>
        <p:spPr bwMode="auto">
          <a:xfrm>
            <a:off x="4131945" y="3928110"/>
            <a:ext cx="4276725" cy="2122805"/>
          </a:xfrm>
          <a:prstGeom prst="rect">
            <a:avLst/>
          </a:prstGeom>
          <a:noFill/>
          <a:ln w="9525" algn="ctr">
            <a:noFill/>
            <a:miter lim="800000"/>
          </a:ln>
          <a:effectLst/>
        </p:spPr>
        <p:txBody>
          <a:bodyPr wrap="square" anchor="ctr">
            <a:spAutoFit/>
          </a:bodyPr>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第一节  信用评级</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第二节  征信概述</a:t>
            </a:r>
            <a:r>
              <a:rPr kumimoji="0" lang="zh-CN" altLang="en-US" sz="2400" b="1"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第三节  信用风险计量模型</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0" name="Rectangle 84"/>
          <p:cNvSpPr>
            <a:spLocks noChangeArrowheads="true"/>
          </p:cNvSpPr>
          <p:nvPr/>
        </p:nvSpPr>
        <p:spPr bwMode="auto">
          <a:xfrm>
            <a:off x="2288540" y="1738154"/>
            <a:ext cx="601663" cy="1468755"/>
          </a:xfrm>
          <a:prstGeom prst="rect">
            <a:avLst/>
          </a:prstGeom>
          <a:noFill/>
          <a:ln w="9525" algn="ctr">
            <a:noFill/>
            <a:miter lim="800000"/>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tabLst>
                <a:tab pos="266700" algn="l"/>
              </a:tabLst>
              <a:defRPr/>
            </a:pPr>
            <a:r>
              <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rPr>
              <a:t>学习目标</a:t>
            </a:r>
            <a:endPar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endParaRPr>
          </a:p>
        </p:txBody>
      </p:sp>
      <p:sp>
        <p:nvSpPr>
          <p:cNvPr id="11" name="AutoShape 4"/>
          <p:cNvSpPr>
            <a:spLocks noChangeArrowheads="true"/>
          </p:cNvSpPr>
          <p:nvPr/>
        </p:nvSpPr>
        <p:spPr bwMode="blackWhite">
          <a:xfrm>
            <a:off x="3429000" y="1564005"/>
            <a:ext cx="7762240" cy="495300"/>
          </a:xfrm>
          <a:prstGeom prst="roundRect">
            <a:avLst>
              <a:gd name="adj" fmla="val 9106"/>
            </a:avLst>
          </a:prstGeom>
          <a:gradFill rotWithShape="true">
            <a:gsLst>
              <a:gs pos="0">
                <a:schemeClr val="accent2"/>
              </a:gs>
              <a:gs pos="100000">
                <a:schemeClr val="accent2">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了解征信的渠道和征信调查方法</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AutoShape 5"/>
          <p:cNvSpPr>
            <a:spLocks noChangeArrowheads="true"/>
          </p:cNvSpPr>
          <p:nvPr/>
        </p:nvSpPr>
        <p:spPr bwMode="blackWhite">
          <a:xfrm>
            <a:off x="3429000" y="2152650"/>
            <a:ext cx="7762240" cy="655955"/>
          </a:xfrm>
          <a:prstGeom prst="roundRect">
            <a:avLst>
              <a:gd name="adj" fmla="val 9106"/>
            </a:avLst>
          </a:prstGeom>
          <a:gradFill rotWithShape="true">
            <a:gsLst>
              <a:gs pos="0">
                <a:srgbClr val="699D5F"/>
              </a:gs>
              <a:gs pos="100000">
                <a:srgbClr val="96BB8F"/>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了解信用评级程序、标准，了解信用评级机构运作流程</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8" name="AutoShape 6"/>
          <p:cNvSpPr>
            <a:spLocks noChangeArrowheads="true"/>
          </p:cNvSpPr>
          <p:nvPr/>
        </p:nvSpPr>
        <p:spPr bwMode="blackWhite">
          <a:xfrm>
            <a:off x="3429000" y="2901950"/>
            <a:ext cx="7762240" cy="611505"/>
          </a:xfrm>
          <a:prstGeom prst="roundRect">
            <a:avLst>
              <a:gd name="adj" fmla="val 9106"/>
            </a:avLst>
          </a:prstGeom>
          <a:gradFill rotWithShape="true">
            <a:gsLst>
              <a:gs pos="0">
                <a:schemeClr val="hlink"/>
              </a:gs>
              <a:gs pos="100000">
                <a:schemeClr val="hlink">
                  <a:gamma/>
                  <a:tint val="69804"/>
                  <a:invGamma/>
                </a:schemeClr>
              </a:gs>
            </a:gsLst>
            <a:lin ang="5400000" scaled="true"/>
          </a:gradFill>
          <a:ln w="25400">
            <a:solidFill>
              <a:schemeClr val="bg1"/>
            </a:solidFill>
            <a:round/>
          </a:ln>
          <a:effectLst/>
        </p:spPr>
        <p:txBody>
          <a:bodyPr wrap="none" anchor="ctr"/>
          <a:p>
            <a:pPr marL="0" marR="0" lvl="0" indent="0" algn="ctr"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掌握信用风险计量技术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advClick="false" advTm="0"/>
    </mc:Choice>
    <mc:Fallback>
      <p:transition advClick="false" advTm="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五、企业征信调查</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03705" y="1122045"/>
            <a:ext cx="8785225" cy="5494655"/>
            <a:chOff x="283" y="2175"/>
            <a:chExt cx="13835" cy="8245"/>
          </a:xfrm>
        </p:grpSpPr>
        <p:sp>
          <p:nvSpPr>
            <p:cNvPr id="60422" name="AutoShape 4"/>
            <p:cNvSpPr>
              <a:spLocks noChangeArrowheads="true"/>
            </p:cNvSpPr>
            <p:nvPr/>
          </p:nvSpPr>
          <p:spPr bwMode="auto">
            <a:xfrm>
              <a:off x="635" y="3045"/>
              <a:ext cx="13045" cy="7375"/>
            </a:xfrm>
            <a:prstGeom prst="roundRect">
              <a:avLst>
                <a:gd name="adj" fmla="val 50000"/>
              </a:avLst>
            </a:prstGeom>
            <a:gradFill rotWithShape="false">
              <a:gsLst>
                <a:gs pos="0">
                  <a:srgbClr val="37556B"/>
                </a:gs>
                <a:gs pos="50000">
                  <a:schemeClr val="accent1"/>
                </a:gs>
                <a:gs pos="100000">
                  <a:srgbClr val="37556B"/>
                </a:gs>
              </a:gsLst>
              <a:lin ang="5400000" scaled="true"/>
            </a:gradFill>
            <a:ln>
              <a:noFill/>
            </a:ln>
          </p:spPr>
          <p:txBody>
            <a:bodyPr wrap="none" anchor="ct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70662" name="AutoShape 6"/>
            <p:cNvSpPr/>
            <p:nvPr/>
          </p:nvSpPr>
          <p:spPr>
            <a:xfrm>
              <a:off x="928" y="2865"/>
              <a:ext cx="12165" cy="7383"/>
            </a:xfrm>
            <a:prstGeom prst="roundRect">
              <a:avLst>
                <a:gd name="adj" fmla="val 16667"/>
              </a:avLst>
            </a:prstGeom>
            <a:solidFill>
              <a:schemeClr val="folHlink"/>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70663" name="Group 27"/>
            <p:cNvGrpSpPr/>
            <p:nvPr/>
          </p:nvGrpSpPr>
          <p:grpSpPr>
            <a:xfrm>
              <a:off x="283" y="2955"/>
              <a:ext cx="13835" cy="6225"/>
              <a:chOff x="0" y="0"/>
              <a:chExt cx="3436" cy="918"/>
            </a:xfrm>
          </p:grpSpPr>
          <p:sp>
            <p:nvSpPr>
              <p:cNvPr id="70664" name="Line 28"/>
              <p:cNvSpPr/>
              <p:nvPr/>
            </p:nvSpPr>
            <p:spPr>
              <a:xfrm>
                <a:off x="255" y="0"/>
                <a:ext cx="2926" cy="0"/>
              </a:xfrm>
              <a:prstGeom prst="line">
                <a:avLst/>
              </a:prstGeom>
              <a:ln w="12700" cap="flat" cmpd="sng">
                <a:solidFill>
                  <a:schemeClr val="bg1"/>
                </a:solidFill>
                <a:prstDash val="solid"/>
                <a:round/>
                <a:headEnd type="none" w="med" len="med"/>
                <a:tailEnd type="none" w="med" len="med"/>
              </a:ln>
            </p:spPr>
          </p:sp>
          <p:sp>
            <p:nvSpPr>
              <p:cNvPr id="70665" name="Line 29"/>
              <p:cNvSpPr/>
              <p:nvPr/>
            </p:nvSpPr>
            <p:spPr>
              <a:xfrm>
                <a:off x="198" y="48"/>
                <a:ext cx="3055" cy="0"/>
              </a:xfrm>
              <a:prstGeom prst="line">
                <a:avLst/>
              </a:prstGeom>
              <a:ln w="12700" cap="flat" cmpd="sng">
                <a:solidFill>
                  <a:schemeClr val="bg1"/>
                </a:solidFill>
                <a:prstDash val="solid"/>
                <a:round/>
                <a:headEnd type="none" w="med" len="med"/>
                <a:tailEnd type="none" w="med" len="med"/>
              </a:ln>
            </p:spPr>
          </p:sp>
          <p:sp>
            <p:nvSpPr>
              <p:cNvPr id="70666" name="Line 30"/>
              <p:cNvSpPr/>
              <p:nvPr/>
            </p:nvSpPr>
            <p:spPr>
              <a:xfrm>
                <a:off x="150" y="96"/>
                <a:ext cx="3148" cy="0"/>
              </a:xfrm>
              <a:prstGeom prst="line">
                <a:avLst/>
              </a:prstGeom>
              <a:ln w="12700" cap="flat" cmpd="sng">
                <a:solidFill>
                  <a:schemeClr val="bg1"/>
                </a:solidFill>
                <a:prstDash val="solid"/>
                <a:round/>
                <a:headEnd type="none" w="med" len="med"/>
                <a:tailEnd type="none" w="med" len="med"/>
              </a:ln>
            </p:spPr>
          </p:sp>
          <p:sp>
            <p:nvSpPr>
              <p:cNvPr id="70667" name="Line 31"/>
              <p:cNvSpPr/>
              <p:nvPr/>
            </p:nvSpPr>
            <p:spPr>
              <a:xfrm>
                <a:off x="108" y="144"/>
                <a:ext cx="3226" cy="0"/>
              </a:xfrm>
              <a:prstGeom prst="line">
                <a:avLst/>
              </a:prstGeom>
              <a:ln w="12700" cap="flat" cmpd="sng">
                <a:solidFill>
                  <a:schemeClr val="bg1"/>
                </a:solidFill>
                <a:prstDash val="solid"/>
                <a:round/>
                <a:headEnd type="none" w="med" len="med"/>
                <a:tailEnd type="none" w="med" len="med"/>
              </a:ln>
            </p:spPr>
          </p:sp>
          <p:sp>
            <p:nvSpPr>
              <p:cNvPr id="70668" name="Line 32"/>
              <p:cNvSpPr/>
              <p:nvPr/>
            </p:nvSpPr>
            <p:spPr>
              <a:xfrm>
                <a:off x="78" y="192"/>
                <a:ext cx="3280" cy="0"/>
              </a:xfrm>
              <a:prstGeom prst="line">
                <a:avLst/>
              </a:prstGeom>
              <a:ln w="12700" cap="flat" cmpd="sng">
                <a:solidFill>
                  <a:schemeClr val="bg1"/>
                </a:solidFill>
                <a:prstDash val="solid"/>
                <a:round/>
                <a:headEnd type="none" w="med" len="med"/>
                <a:tailEnd type="none" w="med" len="med"/>
              </a:ln>
            </p:spPr>
          </p:sp>
          <p:sp>
            <p:nvSpPr>
              <p:cNvPr id="70669" name="Line 33"/>
              <p:cNvSpPr/>
              <p:nvPr/>
            </p:nvSpPr>
            <p:spPr>
              <a:xfrm>
                <a:off x="48" y="240"/>
                <a:ext cx="3337" cy="0"/>
              </a:xfrm>
              <a:prstGeom prst="line">
                <a:avLst/>
              </a:prstGeom>
              <a:ln w="12700" cap="flat" cmpd="sng">
                <a:solidFill>
                  <a:schemeClr val="bg1"/>
                </a:solidFill>
                <a:prstDash val="solid"/>
                <a:round/>
                <a:headEnd type="none" w="med" len="med"/>
                <a:tailEnd type="none" w="med" len="med"/>
              </a:ln>
            </p:spPr>
          </p:sp>
          <p:sp>
            <p:nvSpPr>
              <p:cNvPr id="70670" name="Line 34"/>
              <p:cNvSpPr/>
              <p:nvPr/>
            </p:nvSpPr>
            <p:spPr>
              <a:xfrm>
                <a:off x="30" y="288"/>
                <a:ext cx="3373" cy="0"/>
              </a:xfrm>
              <a:prstGeom prst="line">
                <a:avLst/>
              </a:prstGeom>
              <a:ln w="12700" cap="flat" cmpd="sng">
                <a:solidFill>
                  <a:schemeClr val="bg1"/>
                </a:solidFill>
                <a:prstDash val="solid"/>
                <a:round/>
                <a:headEnd type="none" w="med" len="med"/>
                <a:tailEnd type="none" w="med" len="med"/>
              </a:ln>
            </p:spPr>
          </p:sp>
          <p:sp>
            <p:nvSpPr>
              <p:cNvPr id="70671" name="Line 35"/>
              <p:cNvSpPr/>
              <p:nvPr/>
            </p:nvSpPr>
            <p:spPr>
              <a:xfrm>
                <a:off x="18" y="336"/>
                <a:ext cx="3403" cy="0"/>
              </a:xfrm>
              <a:prstGeom prst="line">
                <a:avLst/>
              </a:prstGeom>
              <a:ln w="12700" cap="flat" cmpd="sng">
                <a:solidFill>
                  <a:schemeClr val="bg1"/>
                </a:solidFill>
                <a:prstDash val="solid"/>
                <a:round/>
                <a:headEnd type="none" w="med" len="med"/>
                <a:tailEnd type="none" w="med" len="med"/>
              </a:ln>
            </p:spPr>
          </p:sp>
          <p:sp>
            <p:nvSpPr>
              <p:cNvPr id="70672" name="Line 36"/>
              <p:cNvSpPr/>
              <p:nvPr/>
            </p:nvSpPr>
            <p:spPr>
              <a:xfrm>
                <a:off x="12" y="384"/>
                <a:ext cx="3418" cy="0"/>
              </a:xfrm>
              <a:prstGeom prst="line">
                <a:avLst/>
              </a:prstGeom>
              <a:ln w="12700" cap="flat" cmpd="sng">
                <a:solidFill>
                  <a:schemeClr val="bg1"/>
                </a:solidFill>
                <a:prstDash val="solid"/>
                <a:round/>
                <a:headEnd type="none" w="med" len="med"/>
                <a:tailEnd type="none" w="med" len="med"/>
              </a:ln>
            </p:spPr>
          </p:sp>
          <p:sp>
            <p:nvSpPr>
              <p:cNvPr id="70673" name="Line 37"/>
              <p:cNvSpPr/>
              <p:nvPr/>
            </p:nvSpPr>
            <p:spPr>
              <a:xfrm>
                <a:off x="0" y="432"/>
                <a:ext cx="3436" cy="0"/>
              </a:xfrm>
              <a:prstGeom prst="line">
                <a:avLst/>
              </a:prstGeom>
              <a:ln w="12700" cap="flat" cmpd="sng">
                <a:solidFill>
                  <a:schemeClr val="bg1"/>
                </a:solidFill>
                <a:prstDash val="solid"/>
                <a:round/>
                <a:headEnd type="none" w="med" len="med"/>
                <a:tailEnd type="none" w="med" len="med"/>
              </a:ln>
            </p:spPr>
          </p:sp>
          <p:sp>
            <p:nvSpPr>
              <p:cNvPr id="70674" name="Line 38"/>
              <p:cNvSpPr/>
              <p:nvPr/>
            </p:nvSpPr>
            <p:spPr>
              <a:xfrm>
                <a:off x="3" y="480"/>
                <a:ext cx="3433" cy="0"/>
              </a:xfrm>
              <a:prstGeom prst="line">
                <a:avLst/>
              </a:prstGeom>
              <a:ln w="12700" cap="flat" cmpd="sng">
                <a:solidFill>
                  <a:schemeClr val="bg1"/>
                </a:solidFill>
                <a:prstDash val="solid"/>
                <a:round/>
                <a:headEnd type="none" w="med" len="med"/>
                <a:tailEnd type="none" w="med" len="med"/>
              </a:ln>
            </p:spPr>
          </p:sp>
          <p:sp>
            <p:nvSpPr>
              <p:cNvPr id="70675" name="Line 39"/>
              <p:cNvSpPr/>
              <p:nvPr/>
            </p:nvSpPr>
            <p:spPr>
              <a:xfrm>
                <a:off x="9" y="528"/>
                <a:ext cx="3418" cy="0"/>
              </a:xfrm>
              <a:prstGeom prst="line">
                <a:avLst/>
              </a:prstGeom>
              <a:ln w="12700" cap="flat" cmpd="sng">
                <a:solidFill>
                  <a:schemeClr val="bg1"/>
                </a:solidFill>
                <a:prstDash val="solid"/>
                <a:round/>
                <a:headEnd type="none" w="med" len="med"/>
                <a:tailEnd type="none" w="med" len="med"/>
              </a:ln>
            </p:spPr>
          </p:sp>
          <p:sp>
            <p:nvSpPr>
              <p:cNvPr id="70676" name="Line 40"/>
              <p:cNvSpPr/>
              <p:nvPr/>
            </p:nvSpPr>
            <p:spPr>
              <a:xfrm>
                <a:off x="18" y="576"/>
                <a:ext cx="3406" cy="0"/>
              </a:xfrm>
              <a:prstGeom prst="line">
                <a:avLst/>
              </a:prstGeom>
              <a:ln w="12700" cap="flat" cmpd="sng">
                <a:solidFill>
                  <a:schemeClr val="bg1"/>
                </a:solidFill>
                <a:prstDash val="solid"/>
                <a:round/>
                <a:headEnd type="none" w="med" len="med"/>
                <a:tailEnd type="none" w="med" len="med"/>
              </a:ln>
            </p:spPr>
          </p:sp>
          <p:sp>
            <p:nvSpPr>
              <p:cNvPr id="70677" name="Line 41"/>
              <p:cNvSpPr/>
              <p:nvPr/>
            </p:nvSpPr>
            <p:spPr>
              <a:xfrm>
                <a:off x="30" y="630"/>
                <a:ext cx="3373" cy="0"/>
              </a:xfrm>
              <a:prstGeom prst="line">
                <a:avLst/>
              </a:prstGeom>
              <a:ln w="12700" cap="flat" cmpd="sng">
                <a:solidFill>
                  <a:schemeClr val="bg1"/>
                </a:solidFill>
                <a:prstDash val="solid"/>
                <a:round/>
                <a:headEnd type="none" w="med" len="med"/>
                <a:tailEnd type="none" w="med" len="med"/>
              </a:ln>
            </p:spPr>
          </p:sp>
          <p:sp>
            <p:nvSpPr>
              <p:cNvPr id="70678" name="Line 42"/>
              <p:cNvSpPr/>
              <p:nvPr/>
            </p:nvSpPr>
            <p:spPr>
              <a:xfrm>
                <a:off x="51" y="678"/>
                <a:ext cx="3343" cy="0"/>
              </a:xfrm>
              <a:prstGeom prst="line">
                <a:avLst/>
              </a:prstGeom>
              <a:ln w="12700" cap="flat" cmpd="sng">
                <a:solidFill>
                  <a:schemeClr val="bg1"/>
                </a:solidFill>
                <a:prstDash val="solid"/>
                <a:round/>
                <a:headEnd type="none" w="med" len="med"/>
                <a:tailEnd type="none" w="med" len="med"/>
              </a:ln>
            </p:spPr>
          </p:sp>
          <p:sp>
            <p:nvSpPr>
              <p:cNvPr id="70679" name="Line 43"/>
              <p:cNvSpPr/>
              <p:nvPr/>
            </p:nvSpPr>
            <p:spPr>
              <a:xfrm>
                <a:off x="72" y="726"/>
                <a:ext cx="3295" cy="0"/>
              </a:xfrm>
              <a:prstGeom prst="line">
                <a:avLst/>
              </a:prstGeom>
              <a:ln w="12700" cap="flat" cmpd="sng">
                <a:solidFill>
                  <a:schemeClr val="bg1"/>
                </a:solidFill>
                <a:prstDash val="solid"/>
                <a:round/>
                <a:headEnd type="none" w="med" len="med"/>
                <a:tailEnd type="none" w="med" len="med"/>
              </a:ln>
            </p:spPr>
          </p:sp>
          <p:sp>
            <p:nvSpPr>
              <p:cNvPr id="70680" name="Line 44"/>
              <p:cNvSpPr/>
              <p:nvPr/>
            </p:nvSpPr>
            <p:spPr>
              <a:xfrm>
                <a:off x="102" y="774"/>
                <a:ext cx="3235" cy="0"/>
              </a:xfrm>
              <a:prstGeom prst="line">
                <a:avLst/>
              </a:prstGeom>
              <a:ln w="12700" cap="flat" cmpd="sng">
                <a:solidFill>
                  <a:schemeClr val="bg1"/>
                </a:solidFill>
                <a:prstDash val="solid"/>
                <a:round/>
                <a:headEnd type="none" w="med" len="med"/>
                <a:tailEnd type="none" w="med" len="med"/>
              </a:ln>
            </p:spPr>
          </p:sp>
          <p:sp>
            <p:nvSpPr>
              <p:cNvPr id="70681" name="Line 45"/>
              <p:cNvSpPr/>
              <p:nvPr/>
            </p:nvSpPr>
            <p:spPr>
              <a:xfrm>
                <a:off x="141" y="822"/>
                <a:ext cx="3154" cy="0"/>
              </a:xfrm>
              <a:prstGeom prst="line">
                <a:avLst/>
              </a:prstGeom>
              <a:ln w="12700" cap="flat" cmpd="sng">
                <a:solidFill>
                  <a:schemeClr val="bg1"/>
                </a:solidFill>
                <a:prstDash val="solid"/>
                <a:round/>
                <a:headEnd type="none" w="med" len="med"/>
                <a:tailEnd type="none" w="med" len="med"/>
              </a:ln>
            </p:spPr>
          </p:sp>
          <p:sp>
            <p:nvSpPr>
              <p:cNvPr id="70682" name="Line 46"/>
              <p:cNvSpPr/>
              <p:nvPr/>
            </p:nvSpPr>
            <p:spPr>
              <a:xfrm>
                <a:off x="189" y="870"/>
                <a:ext cx="3061" cy="0"/>
              </a:xfrm>
              <a:prstGeom prst="line">
                <a:avLst/>
              </a:prstGeom>
              <a:ln w="12700" cap="flat" cmpd="sng">
                <a:solidFill>
                  <a:schemeClr val="bg1"/>
                </a:solidFill>
                <a:prstDash val="solid"/>
                <a:round/>
                <a:headEnd type="none" w="med" len="med"/>
                <a:tailEnd type="none" w="med" len="med"/>
              </a:ln>
            </p:spPr>
          </p:sp>
          <p:sp>
            <p:nvSpPr>
              <p:cNvPr id="70683" name="Line 47"/>
              <p:cNvSpPr/>
              <p:nvPr/>
            </p:nvSpPr>
            <p:spPr>
              <a:xfrm>
                <a:off x="246" y="918"/>
                <a:ext cx="2950" cy="0"/>
              </a:xfrm>
              <a:prstGeom prst="line">
                <a:avLst/>
              </a:prstGeom>
              <a:ln w="12700" cap="flat" cmpd="sng">
                <a:solidFill>
                  <a:schemeClr val="bg1"/>
                </a:solidFill>
                <a:prstDash val="solid"/>
                <a:round/>
                <a:headEnd type="none" w="med" len="med"/>
                <a:tailEnd type="none" w="med" len="med"/>
              </a:ln>
            </p:spPr>
          </p:sp>
        </p:grpSp>
        <p:sp>
          <p:nvSpPr>
            <p:cNvPr id="70684" name="AutoShape 48"/>
            <p:cNvSpPr/>
            <p:nvPr/>
          </p:nvSpPr>
          <p:spPr>
            <a:xfrm>
              <a:off x="1033" y="2790"/>
              <a:ext cx="11905" cy="7003"/>
            </a:xfrm>
            <a:prstGeom prst="roundRect">
              <a:avLst>
                <a:gd name="adj" fmla="val 16667"/>
              </a:avLst>
            </a:prstGeom>
            <a:solidFill>
              <a:schemeClr val="bg1"/>
            </a:solidFill>
            <a:ln w="9525">
              <a:noFill/>
            </a:ln>
          </p:spPr>
          <p:txBody>
            <a:bodyPr wrap="none" anchor="ctr" anchorCtr="false"/>
            <a:p>
              <a:pPr>
                <a:buClrTx/>
                <a:buFont typeface="Arial" panose="020B0604020202020204" pitchFamily="34" charset="0"/>
              </a:pPr>
              <a:endParaRPr lang="zh-CN" altLang="en-US" sz="2800" dirty="0">
                <a:latin typeface="微软雅黑" panose="020B0503020204020204" charset="-122"/>
                <a:ea typeface="微软雅黑" panose="020B0503020204020204" charset="-122"/>
              </a:endParaRPr>
            </a:p>
          </p:txBody>
        </p:sp>
        <p:sp>
          <p:nvSpPr>
            <p:cNvPr id="70685" name="Rectangle 51"/>
            <p:cNvSpPr/>
            <p:nvPr/>
          </p:nvSpPr>
          <p:spPr>
            <a:xfrm>
              <a:off x="1687" y="2955"/>
              <a:ext cx="10940" cy="6713"/>
            </a:xfrm>
            <a:prstGeom prst="rect">
              <a:avLst/>
            </a:prstGeom>
            <a:noFill/>
            <a:ln w="9525">
              <a:noFill/>
            </a:ln>
          </p:spPr>
          <p:txBody>
            <a:bodyPr lIns="10800" tIns="10800" rIns="18000" bIns="10800" anchor="t" anchorCtr="false"/>
            <a:p>
              <a:pPr>
                <a:lnSpc>
                  <a:spcPct val="150000"/>
                </a:lnSpc>
                <a:buClrTx/>
                <a:buFont typeface="Arial" panose="020B0604020202020204" pitchFamily="34" charset="0"/>
              </a:pPr>
              <a:r>
                <a:rPr lang="en-US" altLang="zh-CN"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、完全市场化商业运行的企业征信制度</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marL="457200" lvl="2" indent="0" algn="l" rtl="0" eaLnBrk="1" fontAlgn="base" hangingPunct="1">
                <a:lnSpc>
                  <a:spcPct val="150000"/>
                </a:lnSpc>
                <a:spcBef>
                  <a:spcPct val="0"/>
                </a:spcBef>
                <a:spcAft>
                  <a:spcPct val="0"/>
                </a:spcAft>
                <a:buClr>
                  <a:schemeClr val="hlink"/>
                </a:buClr>
                <a:buFont typeface="Arial" panose="020B0604020202020204" pitchFamily="34" charset="0"/>
                <a:buNone/>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典型代表：美国，按市场化方式运作，由邓白氏等著名公司为主题的企业征信体系。</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50000"/>
                </a:lnSpc>
                <a:buClrTx/>
                <a:buFont typeface="Arial" panose="020B0604020202020204" pitchFamily="34" charset="0"/>
              </a:pPr>
              <a:r>
                <a:rPr lang="en-US" altLang="zh-CN"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、以中央银行建立的中央信贷登记为主体的企业征信制度</a:t>
              </a:r>
              <a:endParaRPr lang="en-US" altLang="zh-CN" dirty="0">
                <a:solidFill>
                  <a:srgbClr val="000000"/>
                </a:solidFill>
                <a:latin typeface="微软雅黑" panose="020B0503020204020204" charset="-122"/>
                <a:ea typeface="微软雅黑" panose="020B0503020204020204" charset="-122"/>
                <a:cs typeface="微软雅黑" panose="020B0503020204020204" charset="-122"/>
              </a:endParaRPr>
            </a:p>
            <a:p>
              <a:pPr marL="457200" lvl="2" indent="0" algn="l" rtl="0" eaLnBrk="1" fontAlgn="base" hangingPunct="1">
                <a:lnSpc>
                  <a:spcPct val="150000"/>
                </a:lnSpc>
                <a:spcBef>
                  <a:spcPct val="0"/>
                </a:spcBef>
                <a:spcAft>
                  <a:spcPct val="0"/>
                </a:spcAft>
                <a:buClr>
                  <a:schemeClr val="hlink"/>
                </a:buClr>
                <a:buFont typeface="Arial" panose="020B0604020202020204" pitchFamily="34" charset="0"/>
                <a:buNone/>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典型代表：德国、法国等欧洲国家，由政府出资，中央银行建立中央信贷登记系统，服务于商业银行防范贷款风险、中央金融监管和货币政策。</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50000"/>
                </a:lnSpc>
                <a:buClrTx/>
                <a:buFont typeface="Arial" panose="020B0604020202020204" pitchFamily="34" charset="0"/>
              </a:pPr>
              <a:r>
                <a:rPr lang="en-US" altLang="zh-CN"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、由银行协会建立的会员制征信机构与商业性征信机构共同组成企业征信制度</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marL="457200" lvl="2" indent="0" algn="l" rtl="0" eaLnBrk="1" fontAlgn="base" hangingPunct="1">
                <a:lnSpc>
                  <a:spcPct val="150000"/>
                </a:lnSpc>
                <a:spcBef>
                  <a:spcPct val="0"/>
                </a:spcBef>
                <a:spcAft>
                  <a:spcPct val="0"/>
                </a:spcAft>
                <a:buClr>
                  <a:schemeClr val="hlink"/>
                </a:buClr>
                <a:buFont typeface="Arial" panose="020B0604020202020204" pitchFamily="34" charset="0"/>
                <a:buNone/>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典型代表：日本，日本银行协会建立了非营利的银行会员机构</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日本个人信用信息中心，会员银行可共享其中信息。</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70686" name="文本框 31"/>
            <p:cNvSpPr txBox="true"/>
            <p:nvPr/>
          </p:nvSpPr>
          <p:spPr>
            <a:xfrm>
              <a:off x="565" y="2175"/>
              <a:ext cx="7220" cy="691"/>
            </a:xfrm>
            <a:prstGeom prst="rect">
              <a:avLst/>
            </a:prstGeom>
            <a:noFill/>
            <a:ln w="9525">
              <a:noFill/>
            </a:ln>
          </p:spPr>
          <p:txBody>
            <a:bodyPr wrap="square" anchor="t" anchorCtr="false">
              <a:spAutoFit/>
            </a:bodyPr>
            <a:p>
              <a:pPr eaLnBrk="0" hangingPunct="0">
                <a:buClrTx/>
                <a:buFontTx/>
              </a:pPr>
              <a:r>
                <a:rPr lang="zh-CN" altLang="en-US" sz="2400" b="1" dirty="0">
                  <a:solidFill>
                    <a:srgbClr val="0B1A3F"/>
                  </a:solidFill>
                  <a:latin typeface="微软雅黑" panose="020B0503020204020204" charset="-122"/>
                  <a:ea typeface="微软雅黑" panose="020B0503020204020204" charset="-122"/>
                </a:rPr>
                <a:t>（六）企业征信模式</a:t>
              </a:r>
              <a:endParaRPr lang="zh-CN" altLang="en-US" sz="2400" b="1" dirty="0">
                <a:solidFill>
                  <a:srgbClr val="0B1A3F"/>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六、个人征信调查</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085975" y="1089660"/>
            <a:ext cx="8020050" cy="5116195"/>
            <a:chOff x="1033" y="2678"/>
            <a:chExt cx="12630" cy="7002"/>
          </a:xfrm>
        </p:grpSpPr>
        <p:sp>
          <p:nvSpPr>
            <p:cNvPr id="71685" name="AutoShape 48"/>
            <p:cNvSpPr/>
            <p:nvPr/>
          </p:nvSpPr>
          <p:spPr>
            <a:xfrm>
              <a:off x="1033" y="2678"/>
              <a:ext cx="12630" cy="7002"/>
            </a:xfrm>
            <a:prstGeom prst="roundRect">
              <a:avLst>
                <a:gd name="adj" fmla="val 16667"/>
              </a:avLst>
            </a:prstGeom>
            <a:solidFill>
              <a:schemeClr val="bg1"/>
            </a:solidFill>
            <a:ln w="9525">
              <a:noFill/>
            </a:ln>
          </p:spPr>
          <p:txBody>
            <a:bodyPr wrap="none" anchor="ctr" anchorCtr="false"/>
            <a:p>
              <a:pPr>
                <a:buClrTx/>
                <a:buFont typeface="Arial" panose="020B0604020202020204" pitchFamily="34" charset="0"/>
              </a:pPr>
              <a:endParaRPr lang="zh-CN" altLang="en-US" sz="4400" dirty="0">
                <a:latin typeface="微软雅黑" panose="020B0503020204020204" charset="-122"/>
                <a:ea typeface="微软雅黑" panose="020B0503020204020204" charset="-122"/>
              </a:endParaRPr>
            </a:p>
          </p:txBody>
        </p:sp>
        <p:sp>
          <p:nvSpPr>
            <p:cNvPr id="71686" name="Rectangle 51"/>
            <p:cNvSpPr/>
            <p:nvPr/>
          </p:nvSpPr>
          <p:spPr>
            <a:xfrm>
              <a:off x="1453" y="2790"/>
              <a:ext cx="10940" cy="6713"/>
            </a:xfrm>
            <a:prstGeom prst="rect">
              <a:avLst/>
            </a:prstGeom>
            <a:noFill/>
            <a:ln w="9525">
              <a:noFill/>
            </a:ln>
          </p:spPr>
          <p:txBody>
            <a:bodyPr lIns="10800" tIns="10800" rIns="18000" bIns="10800" anchor="t" anchorCtr="false"/>
            <a:p>
              <a:pPr>
                <a:lnSpc>
                  <a:spcPct val="120000"/>
                </a:lnSpc>
                <a:buClrTx/>
                <a:buFont typeface="Arial" panose="020B0604020202020204" pitchFamily="34" charset="0"/>
              </a:pPr>
              <a:r>
                <a:rPr lang="zh-CN" altLang="en-US" sz="2400" b="1" dirty="0">
                  <a:solidFill>
                    <a:srgbClr val="000000"/>
                  </a:solidFill>
                  <a:latin typeface="微软雅黑" panose="020B0503020204020204" charset="-122"/>
                  <a:ea typeface="微软雅黑" panose="020B0503020204020204" charset="-122"/>
                </a:rPr>
                <a:t>（一）个人征信调查与企业资信调查的区别</a:t>
              </a:r>
              <a:endParaRPr lang="zh-CN" altLang="en-US" sz="2400" b="1" dirty="0">
                <a:solidFill>
                  <a:srgbClr val="000000"/>
                </a:solidFill>
                <a:latin typeface="微软雅黑" panose="020B0503020204020204" charset="-122"/>
                <a:ea typeface="微软雅黑" panose="020B0503020204020204" charset="-122"/>
              </a:endParaRPr>
            </a:p>
          </p:txBody>
        </p:sp>
        <p:sp>
          <p:nvSpPr>
            <p:cNvPr id="71687" name="AutoShape 4"/>
            <p:cNvSpPr/>
            <p:nvPr/>
          </p:nvSpPr>
          <p:spPr>
            <a:xfrm>
              <a:off x="2893" y="3813"/>
              <a:ext cx="3855" cy="2835"/>
            </a:xfrm>
            <a:prstGeom prst="downArrowCallout">
              <a:avLst>
                <a:gd name="adj1" fmla="val 33994"/>
                <a:gd name="adj2" fmla="val 33994"/>
                <a:gd name="adj3" fmla="val 16662"/>
                <a:gd name="adj4" fmla="val 66667"/>
              </a:avLst>
            </a:prstGeom>
            <a:solidFill>
              <a:srgbClr val="FFFF00"/>
            </a:solidFill>
            <a:ln w="12700" cap="flat" cmpd="sng">
              <a:solidFill>
                <a:srgbClr val="009999"/>
              </a:solidFill>
              <a:prstDash val="solid"/>
              <a:miter/>
              <a:headEnd type="none" w="med" len="med"/>
              <a:tailEnd type="none" w="med" len="med"/>
            </a:ln>
          </p:spPr>
          <p:txBody>
            <a:bodyPr lIns="36000" rIns="36000" anchor="ctr" anchorCtr="false">
              <a:noAutofit/>
            </a:bodyPr>
            <a:p>
              <a:pPr lvl="0" algn="ctr">
                <a:spcBef>
                  <a:spcPct val="50000"/>
                </a:spcBef>
                <a:buClrTx/>
                <a:buSzTx/>
                <a:buFont typeface="Arial" panose="020B0604020202020204" pitchFamily="34" charset="0"/>
              </a:pPr>
              <a:endParaRPr lang="zh-CN" altLang="en-US" sz="1600" b="1" dirty="0">
                <a:latin typeface="微软雅黑" panose="020B0503020204020204" charset="-122"/>
                <a:ea typeface="微软雅黑" panose="020B0503020204020204" charset="-122"/>
                <a:sym typeface="+mn-ea"/>
              </a:endParaRPr>
            </a:p>
          </p:txBody>
        </p:sp>
        <p:sp>
          <p:nvSpPr>
            <p:cNvPr id="71688" name="Rectangle 6"/>
            <p:cNvSpPr/>
            <p:nvPr/>
          </p:nvSpPr>
          <p:spPr>
            <a:xfrm>
              <a:off x="2780" y="6988"/>
              <a:ext cx="3855" cy="1820"/>
            </a:xfrm>
            <a:prstGeom prst="rect">
              <a:avLst/>
            </a:prstGeom>
            <a:solidFill>
              <a:srgbClr val="FFFF00"/>
            </a:solidFill>
            <a:ln w="12700" cap="flat" cmpd="sng">
              <a:solidFill>
                <a:srgbClr val="009999"/>
              </a:solidFill>
              <a:prstDash val="solid"/>
              <a:miter/>
              <a:headEnd type="none" w="med" len="med"/>
              <a:tailEnd type="none" w="med" len="med"/>
            </a:ln>
          </p:spPr>
          <p:txBody>
            <a:bodyPr lIns="36000" rIns="36000" anchor="ctr" anchorCtr="false">
              <a:noAutofit/>
            </a:bodyPr>
            <a:p>
              <a:pPr lvl="0" algn="ctr">
                <a:spcBef>
                  <a:spcPct val="50000"/>
                </a:spcBef>
                <a:buClrTx/>
                <a:buSzTx/>
                <a:buFont typeface="Arial" panose="020B0604020202020204" pitchFamily="34" charset="0"/>
              </a:pPr>
              <a:endParaRPr lang="zh-CN" altLang="en-US" sz="1600" b="1" dirty="0">
                <a:latin typeface="微软雅黑" panose="020B0503020204020204" charset="-122"/>
                <a:ea typeface="微软雅黑" panose="020B0503020204020204" charset="-122"/>
                <a:sym typeface="+mn-ea"/>
              </a:endParaRPr>
            </a:p>
          </p:txBody>
        </p:sp>
        <p:sp>
          <p:nvSpPr>
            <p:cNvPr id="71689" name="Rectangle 12"/>
            <p:cNvSpPr/>
            <p:nvPr/>
          </p:nvSpPr>
          <p:spPr>
            <a:xfrm>
              <a:off x="2997" y="4268"/>
              <a:ext cx="3740" cy="883"/>
            </a:xfrm>
            <a:prstGeom prst="rect">
              <a:avLst/>
            </a:prstGeom>
            <a:noFill/>
            <a:ln w="9525">
              <a:noFill/>
            </a:ln>
          </p:spPr>
          <p:txBody>
            <a:bodyPr anchor="t" anchorCtr="false">
              <a:spAutoFit/>
            </a:bodyPr>
            <a:p>
              <a:pPr>
                <a:lnSpc>
                  <a:spcPct val="90000"/>
                </a:lnSpc>
                <a:spcBef>
                  <a:spcPct val="20000"/>
                </a:spcBef>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企业的特点是规模大、数量少</a:t>
              </a:r>
              <a:endParaRPr lang="zh-CN" altLang="en-US" sz="2000" b="1" dirty="0">
                <a:solidFill>
                  <a:srgbClr val="000000"/>
                </a:solidFill>
                <a:latin typeface="微软雅黑" panose="020B0503020204020204" charset="-122"/>
                <a:ea typeface="微软雅黑" panose="020B0503020204020204" charset="-122"/>
              </a:endParaRPr>
            </a:p>
          </p:txBody>
        </p:sp>
        <p:sp>
          <p:nvSpPr>
            <p:cNvPr id="71690" name="Rectangle 14"/>
            <p:cNvSpPr/>
            <p:nvPr/>
          </p:nvSpPr>
          <p:spPr>
            <a:xfrm>
              <a:off x="2780" y="7212"/>
              <a:ext cx="3855" cy="1262"/>
            </a:xfrm>
            <a:prstGeom prst="rect">
              <a:avLst/>
            </a:prstGeom>
            <a:noFill/>
            <a:ln w="9525">
              <a:noFill/>
            </a:ln>
          </p:spPr>
          <p:txBody>
            <a:bodyPr anchor="t" anchorCtr="false">
              <a:spAutoFit/>
            </a:bodyPr>
            <a:p>
              <a:pPr>
                <a:lnSpc>
                  <a:spcPct val="90000"/>
                </a:lnSpc>
                <a:spcBef>
                  <a:spcPct val="20000"/>
                </a:spcBef>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可做个案处理，从委托到完成可以有一定周期</a:t>
              </a:r>
              <a:endParaRPr lang="zh-CN" altLang="en-US" sz="2000" b="1" dirty="0">
                <a:solidFill>
                  <a:srgbClr val="000000"/>
                </a:solidFill>
                <a:latin typeface="微软雅黑" panose="020B0503020204020204" charset="-122"/>
                <a:ea typeface="微软雅黑" panose="020B0503020204020204" charset="-122"/>
              </a:endParaRPr>
            </a:p>
          </p:txBody>
        </p:sp>
        <p:sp>
          <p:nvSpPr>
            <p:cNvPr id="71691" name="AutoShape 16"/>
            <p:cNvSpPr/>
            <p:nvPr/>
          </p:nvSpPr>
          <p:spPr>
            <a:xfrm>
              <a:off x="7427" y="3820"/>
              <a:ext cx="4423" cy="2948"/>
            </a:xfrm>
            <a:prstGeom prst="downArrowCallout">
              <a:avLst>
                <a:gd name="adj1" fmla="val 32695"/>
                <a:gd name="adj2" fmla="val 32703"/>
                <a:gd name="adj3" fmla="val 16662"/>
                <a:gd name="adj4" fmla="val 66667"/>
              </a:avLst>
            </a:prstGeom>
            <a:solidFill>
              <a:srgbClr val="FFFF00"/>
            </a:solidFill>
            <a:ln w="12700" cap="flat" cmpd="sng">
              <a:solidFill>
                <a:srgbClr val="009999"/>
              </a:solidFill>
              <a:prstDash val="solid"/>
              <a:miter/>
              <a:headEnd type="none" w="med" len="med"/>
              <a:tailEnd type="none" w="med" len="med"/>
            </a:ln>
          </p:spPr>
          <p:txBody>
            <a:bodyPr lIns="36000" rIns="36000" anchor="ctr" anchorCtr="false"/>
            <a:p>
              <a:pPr algn="ctr">
                <a:spcBef>
                  <a:spcPct val="50000"/>
                </a:spcBef>
                <a:buClrTx/>
                <a:buFont typeface="Arial" panose="020B0604020202020204" pitchFamily="34" charset="0"/>
              </a:pPr>
              <a:endParaRPr lang="zh-CN" altLang="en-US" sz="1600" b="1" dirty="0">
                <a:latin typeface="微软雅黑" panose="020B0503020204020204" charset="-122"/>
                <a:ea typeface="微软雅黑" panose="020B0503020204020204" charset="-122"/>
              </a:endParaRPr>
            </a:p>
          </p:txBody>
        </p:sp>
        <p:sp>
          <p:nvSpPr>
            <p:cNvPr id="71692" name="Rectangle 18"/>
            <p:cNvSpPr/>
            <p:nvPr/>
          </p:nvSpPr>
          <p:spPr>
            <a:xfrm>
              <a:off x="7428" y="7020"/>
              <a:ext cx="3967" cy="1820"/>
            </a:xfrm>
            <a:prstGeom prst="rect">
              <a:avLst/>
            </a:prstGeom>
            <a:solidFill>
              <a:srgbClr val="FFFF00"/>
            </a:solidFill>
            <a:ln w="12700" cap="flat" cmpd="sng">
              <a:solidFill>
                <a:srgbClr val="009999"/>
              </a:solidFill>
              <a:prstDash val="solid"/>
              <a:miter/>
              <a:headEnd type="none" w="med" len="med"/>
              <a:tailEnd type="none" w="med" len="med"/>
            </a:ln>
          </p:spPr>
          <p:txBody>
            <a:bodyPr lIns="36000" rIns="36000" anchor="ctr" anchorCtr="false"/>
            <a:p>
              <a:pPr algn="ctr">
                <a:spcBef>
                  <a:spcPct val="50000"/>
                </a:spcBef>
                <a:buClrTx/>
                <a:buFont typeface="Arial" panose="020B0604020202020204" pitchFamily="34" charset="0"/>
              </a:pPr>
              <a:endParaRPr lang="zh-CN" altLang="en-US" sz="1600" b="1" dirty="0">
                <a:latin typeface="微软雅黑" panose="020B0503020204020204" charset="-122"/>
                <a:ea typeface="微软雅黑" panose="020B0503020204020204" charset="-122"/>
              </a:endParaRPr>
            </a:p>
          </p:txBody>
        </p:sp>
        <p:sp>
          <p:nvSpPr>
            <p:cNvPr id="71693" name="Rectangle 23"/>
            <p:cNvSpPr/>
            <p:nvPr/>
          </p:nvSpPr>
          <p:spPr>
            <a:xfrm>
              <a:off x="7598" y="7029"/>
              <a:ext cx="4082" cy="1389"/>
            </a:xfrm>
            <a:prstGeom prst="rect">
              <a:avLst/>
            </a:prstGeom>
            <a:noFill/>
            <a:ln w="9525">
              <a:noFill/>
            </a:ln>
          </p:spPr>
          <p:txBody>
            <a:bodyPr anchor="t" anchorCtr="false">
              <a:spAutoFit/>
            </a:bodyPr>
            <a:p>
              <a:pPr>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不可能做个案处理，必须批量处理信息，自动化地出具报告。</a:t>
              </a:r>
              <a:endParaRPr lang="zh-CN" altLang="en-US" sz="2000" b="1" dirty="0">
                <a:solidFill>
                  <a:srgbClr val="000000"/>
                </a:solidFill>
                <a:latin typeface="微软雅黑" panose="020B0503020204020204" charset="-122"/>
                <a:ea typeface="微软雅黑" panose="020B0503020204020204" charset="-122"/>
              </a:endParaRPr>
            </a:p>
          </p:txBody>
        </p:sp>
        <p:sp>
          <p:nvSpPr>
            <p:cNvPr id="71694" name="Rectangle 13"/>
            <p:cNvSpPr/>
            <p:nvPr/>
          </p:nvSpPr>
          <p:spPr>
            <a:xfrm>
              <a:off x="7428" y="4268"/>
              <a:ext cx="4648" cy="546"/>
            </a:xfrm>
            <a:prstGeom prst="rect">
              <a:avLst/>
            </a:prstGeom>
            <a:noFill/>
            <a:ln w="9525">
              <a:noFill/>
            </a:ln>
          </p:spPr>
          <p:txBody>
            <a:bodyPr anchor="t" anchorCtr="false">
              <a:spAutoFit/>
            </a:bodyPr>
            <a:p>
              <a:pPr>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个人的特点是人数众多</a:t>
              </a:r>
              <a:endParaRPr lang="zh-CN" altLang="en-US" sz="2000" b="1" dirty="0">
                <a:solidFill>
                  <a:srgbClr val="000000"/>
                </a:solidFill>
                <a:latin typeface="微软雅黑" panose="020B0503020204020204" charset="-122"/>
                <a:ea typeface="微软雅黑" panose="020B0503020204020204" charset="-122"/>
              </a:endParaRPr>
            </a:p>
          </p:txBody>
        </p:sp>
      </p:grpSp>
      <p:sp>
        <p:nvSpPr>
          <p:cNvPr id="3" name="文本框 2"/>
          <p:cNvSpPr txBox="true"/>
          <p:nvPr/>
        </p:nvSpPr>
        <p:spPr>
          <a:xfrm>
            <a:off x="6188075" y="5645150"/>
            <a:ext cx="2476500" cy="645160"/>
          </a:xfrm>
          <a:prstGeom prst="rect">
            <a:avLst/>
          </a:prstGeom>
          <a:noFill/>
        </p:spPr>
        <p:txBody>
          <a:bodyPr wrap="square" rtlCol="0">
            <a:spAutoFit/>
          </a:bodyPr>
          <a:p>
            <a:r>
              <a:rPr lang="zh-CN" altLang="en-US">
                <a:latin typeface="微软雅黑" panose="020B0503020204020204" charset="-122"/>
                <a:ea typeface="微软雅黑" panose="020B0503020204020204" charset="-122"/>
              </a:rPr>
              <a:t>原则：批处理、成本最优、时间性</a:t>
            </a:r>
            <a:endParaRPr lang="zh-CN" altLang="en-US">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六、个人征信调查</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6"/>
          <p:cNvGrpSpPr/>
          <p:nvPr/>
        </p:nvGrpSpPr>
        <p:grpSpPr>
          <a:xfrm>
            <a:off x="2085658" y="1546225"/>
            <a:ext cx="8034337" cy="5149850"/>
            <a:chOff x="0" y="0"/>
            <a:chExt cx="7621588" cy="4138383"/>
          </a:xfrm>
        </p:grpSpPr>
        <p:sp>
          <p:nvSpPr>
            <p:cNvPr id="3" name="Freeform 35"/>
            <p:cNvSpPr/>
            <p:nvPr/>
          </p:nvSpPr>
          <p:spPr>
            <a:xfrm flipH="true" flipV="true">
              <a:off x="14288" y="2193696"/>
              <a:ext cx="7607300" cy="1944687"/>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3796" h="816">
                  <a:moveTo>
                    <a:pt x="3724" y="288"/>
                  </a:moveTo>
                  <a:cubicBezTo>
                    <a:pt x="2535" y="289"/>
                    <a:pt x="1346" y="290"/>
                    <a:pt x="1346" y="290"/>
                  </a:cubicBezTo>
                  <a:cubicBezTo>
                    <a:pt x="1304" y="288"/>
                    <a:pt x="1272" y="282"/>
                    <a:pt x="1246" y="258"/>
                  </a:cubicBezTo>
                  <a:cubicBezTo>
                    <a:pt x="1156" y="168"/>
                    <a:pt x="1066" y="79"/>
                    <a:pt x="1066" y="79"/>
                  </a:cubicBezTo>
                  <a:cubicBezTo>
                    <a:pt x="1034" y="48"/>
                    <a:pt x="1002" y="0"/>
                    <a:pt x="923" y="4"/>
                  </a:cubicBezTo>
                  <a:cubicBezTo>
                    <a:pt x="513" y="4"/>
                    <a:pt x="103" y="4"/>
                    <a:pt x="103" y="4"/>
                  </a:cubicBezTo>
                  <a:cubicBezTo>
                    <a:pt x="38" y="4"/>
                    <a:pt x="0" y="42"/>
                    <a:pt x="2" y="88"/>
                  </a:cubicBezTo>
                  <a:cubicBezTo>
                    <a:pt x="2" y="410"/>
                    <a:pt x="2" y="729"/>
                    <a:pt x="2" y="729"/>
                  </a:cubicBezTo>
                  <a:cubicBezTo>
                    <a:pt x="0" y="812"/>
                    <a:pt x="103" y="804"/>
                    <a:pt x="103" y="804"/>
                  </a:cubicBezTo>
                  <a:cubicBezTo>
                    <a:pt x="1895" y="804"/>
                    <a:pt x="3688" y="804"/>
                    <a:pt x="3688" y="804"/>
                  </a:cubicBezTo>
                  <a:cubicBezTo>
                    <a:pt x="3688" y="804"/>
                    <a:pt x="3794" y="816"/>
                    <a:pt x="3790" y="716"/>
                  </a:cubicBezTo>
                  <a:cubicBezTo>
                    <a:pt x="3790" y="536"/>
                    <a:pt x="3790" y="356"/>
                    <a:pt x="3790" y="356"/>
                  </a:cubicBezTo>
                  <a:cubicBezTo>
                    <a:pt x="3790" y="356"/>
                    <a:pt x="3796" y="288"/>
                    <a:pt x="3724" y="288"/>
                  </a:cubicBezTo>
                  <a:close/>
                </a:path>
              </a:pathLst>
            </a:custGeom>
            <a:gradFill rotWithShape="true">
              <a:gsLst>
                <a:gs pos="0">
                  <a:srgbClr val="B6D74D"/>
                </a:gs>
                <a:gs pos="100000">
                  <a:srgbClr val="546324"/>
                </a:gs>
              </a:gsLst>
              <a:lin ang="5400000" scaled="true"/>
              <a:tileRect/>
            </a:gradFill>
            <a:ln w="9525">
              <a:noFill/>
            </a:ln>
            <a:effectLst>
              <a:outerShdw dist="35921" dir="2699999" algn="ctr" rotWithShape="0">
                <a:srgbClr val="DEF5FA"/>
              </a:outerShdw>
            </a:effectLst>
          </p:spPr>
          <p:txBody>
            <a:bodyPr/>
            <a:p>
              <a:endParaRPr lang="zh-CN" altLang="en-US">
                <a:latin typeface="微软雅黑" panose="020B0503020204020204" charset="-122"/>
                <a:ea typeface="微软雅黑" panose="020B0503020204020204" charset="-122"/>
              </a:endParaRPr>
            </a:p>
          </p:txBody>
        </p:sp>
        <p:sp>
          <p:nvSpPr>
            <p:cNvPr id="4" name="Freeform 36"/>
            <p:cNvSpPr/>
            <p:nvPr/>
          </p:nvSpPr>
          <p:spPr>
            <a:xfrm>
              <a:off x="0" y="0"/>
              <a:ext cx="7607300" cy="211772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pathLst>
                <a:path w="3796" h="816">
                  <a:moveTo>
                    <a:pt x="3724" y="288"/>
                  </a:moveTo>
                  <a:cubicBezTo>
                    <a:pt x="2535" y="289"/>
                    <a:pt x="1346" y="290"/>
                    <a:pt x="1346" y="290"/>
                  </a:cubicBezTo>
                  <a:cubicBezTo>
                    <a:pt x="1304" y="288"/>
                    <a:pt x="1272" y="282"/>
                    <a:pt x="1246" y="258"/>
                  </a:cubicBezTo>
                  <a:cubicBezTo>
                    <a:pt x="1156" y="168"/>
                    <a:pt x="1066" y="79"/>
                    <a:pt x="1066" y="79"/>
                  </a:cubicBezTo>
                  <a:cubicBezTo>
                    <a:pt x="1034" y="48"/>
                    <a:pt x="1002" y="0"/>
                    <a:pt x="923" y="4"/>
                  </a:cubicBezTo>
                  <a:cubicBezTo>
                    <a:pt x="513" y="4"/>
                    <a:pt x="103" y="4"/>
                    <a:pt x="103" y="4"/>
                  </a:cubicBezTo>
                  <a:cubicBezTo>
                    <a:pt x="38" y="4"/>
                    <a:pt x="0" y="42"/>
                    <a:pt x="2" y="88"/>
                  </a:cubicBezTo>
                  <a:cubicBezTo>
                    <a:pt x="2" y="410"/>
                    <a:pt x="2" y="729"/>
                    <a:pt x="2" y="729"/>
                  </a:cubicBezTo>
                  <a:cubicBezTo>
                    <a:pt x="0" y="812"/>
                    <a:pt x="103" y="804"/>
                    <a:pt x="103" y="804"/>
                  </a:cubicBezTo>
                  <a:cubicBezTo>
                    <a:pt x="1895" y="804"/>
                    <a:pt x="3688" y="804"/>
                    <a:pt x="3688" y="804"/>
                  </a:cubicBezTo>
                  <a:cubicBezTo>
                    <a:pt x="3688" y="804"/>
                    <a:pt x="3794" y="816"/>
                    <a:pt x="3790" y="716"/>
                  </a:cubicBezTo>
                  <a:cubicBezTo>
                    <a:pt x="3790" y="536"/>
                    <a:pt x="3790" y="356"/>
                    <a:pt x="3790" y="356"/>
                  </a:cubicBezTo>
                  <a:cubicBezTo>
                    <a:pt x="3790" y="356"/>
                    <a:pt x="3796" y="288"/>
                    <a:pt x="3724" y="288"/>
                  </a:cubicBezTo>
                  <a:close/>
                </a:path>
              </a:pathLst>
            </a:custGeom>
            <a:solidFill>
              <a:srgbClr val="FFFF00"/>
            </a:solidFill>
            <a:ln w="9525">
              <a:noFill/>
            </a:ln>
            <a:effectLst>
              <a:outerShdw dist="35921" dir="2699999" algn="ctr" rotWithShape="0">
                <a:srgbClr val="DEF5FA"/>
              </a:outerShdw>
            </a:effectLst>
          </p:spPr>
          <p:txBody>
            <a:bodyPr/>
            <a:p>
              <a:endParaRPr lang="zh-CN" altLang="en-US">
                <a:latin typeface="微软雅黑" panose="020B0503020204020204" charset="-122"/>
                <a:ea typeface="微软雅黑" panose="020B0503020204020204" charset="-122"/>
              </a:endParaRPr>
            </a:p>
          </p:txBody>
        </p:sp>
        <p:sp>
          <p:nvSpPr>
            <p:cNvPr id="5" name="Rectangle 37"/>
            <p:cNvSpPr/>
            <p:nvPr/>
          </p:nvSpPr>
          <p:spPr>
            <a:xfrm>
              <a:off x="220662" y="1303107"/>
              <a:ext cx="2025941" cy="1920875"/>
            </a:xfrm>
            <a:prstGeom prst="rect">
              <a:avLst/>
            </a:prstGeom>
            <a:gradFill rotWithShape="true">
              <a:gsLst>
                <a:gs pos="0">
                  <a:srgbClr val="FFFFFF"/>
                </a:gs>
                <a:gs pos="100000">
                  <a:srgbClr val="DAE9FA"/>
                </a:gs>
              </a:gsLst>
              <a:lin ang="5400000" scaled="true"/>
              <a:tileRect/>
            </a:gradFill>
            <a:ln w="9525" cap="flat" cmpd="sng">
              <a:solidFill>
                <a:srgbClr val="F8F8F8"/>
              </a:solidFill>
              <a:prstDash val="solid"/>
              <a:miter/>
              <a:headEnd type="none" w="med" len="med"/>
              <a:tailEnd type="none" w="med" len="med"/>
            </a:ln>
            <a:effectLst>
              <a:outerShdw dist="35921" dir="2699999" algn="ctr" rotWithShape="0">
                <a:srgbClr val="080808">
                  <a:alpha val="50000"/>
                </a:srgbClr>
              </a:outerShdw>
            </a:effectLst>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6" name="Rectangle 38"/>
            <p:cNvSpPr/>
            <p:nvPr/>
          </p:nvSpPr>
          <p:spPr>
            <a:xfrm>
              <a:off x="2840137" y="1328504"/>
              <a:ext cx="2003102" cy="1837535"/>
            </a:xfrm>
            <a:prstGeom prst="rect">
              <a:avLst/>
            </a:prstGeom>
            <a:gradFill rotWithShape="true">
              <a:gsLst>
                <a:gs pos="0">
                  <a:srgbClr val="FFFFFF"/>
                </a:gs>
                <a:gs pos="100000">
                  <a:srgbClr val="DAE9FA"/>
                </a:gs>
              </a:gsLst>
              <a:lin ang="5400000" scaled="true"/>
              <a:tileRect/>
            </a:gradFill>
            <a:ln w="9525" cap="flat" cmpd="sng">
              <a:solidFill>
                <a:srgbClr val="F8F8F8"/>
              </a:solidFill>
              <a:prstDash val="solid"/>
              <a:miter/>
              <a:headEnd type="none" w="med" len="med"/>
              <a:tailEnd type="none" w="med" len="med"/>
            </a:ln>
            <a:effectLst>
              <a:outerShdw dist="35921" dir="2699999" algn="ctr" rotWithShape="0">
                <a:srgbClr val="080808">
                  <a:alpha val="50000"/>
                </a:srgbClr>
              </a:outerShdw>
            </a:effectLst>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 name="Rectangle 39"/>
            <p:cNvSpPr/>
            <p:nvPr/>
          </p:nvSpPr>
          <p:spPr>
            <a:xfrm>
              <a:off x="5432426" y="1373751"/>
              <a:ext cx="2016224" cy="1792288"/>
            </a:xfrm>
            <a:prstGeom prst="rect">
              <a:avLst/>
            </a:prstGeom>
            <a:gradFill rotWithShape="true">
              <a:gsLst>
                <a:gs pos="0">
                  <a:srgbClr val="FFFFFF"/>
                </a:gs>
                <a:gs pos="100000">
                  <a:srgbClr val="DAE9FA"/>
                </a:gs>
              </a:gsLst>
              <a:lin ang="5400000" scaled="true"/>
              <a:tileRect/>
            </a:gradFill>
            <a:ln w="9525" cap="flat" cmpd="sng">
              <a:solidFill>
                <a:srgbClr val="F8F8F8"/>
              </a:solidFill>
              <a:prstDash val="solid"/>
              <a:miter/>
              <a:headEnd type="none" w="med" len="med"/>
              <a:tailEnd type="none" w="med" len="med"/>
            </a:ln>
            <a:effectLst>
              <a:outerShdw dist="35921" dir="2699999" algn="ctr" rotWithShape="0">
                <a:srgbClr val="080808">
                  <a:alpha val="50000"/>
                </a:srgbClr>
              </a:outerShdw>
            </a:effectLst>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8" name="Rectangle 42"/>
            <p:cNvSpPr/>
            <p:nvPr/>
          </p:nvSpPr>
          <p:spPr>
            <a:xfrm>
              <a:off x="220662" y="1303011"/>
              <a:ext cx="2025650" cy="1783134"/>
            </a:xfrm>
            <a:prstGeom prst="rect">
              <a:avLst/>
            </a:prstGeom>
            <a:noFill/>
            <a:ln w="9525">
              <a:noFill/>
            </a:ln>
          </p:spPr>
          <p:txBody>
            <a:bodyPr anchor="t" anchorCtr="false">
              <a:spAutoFit/>
            </a:bodyPr>
            <a:p>
              <a:pPr>
                <a:lnSpc>
                  <a:spcPts val="2400"/>
                </a:lnSpc>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各类征信机构收集数据，保存在中央数据库或是各征信公司的数据库中。任何企业或银行都可以查询。</a:t>
              </a:r>
              <a:endParaRPr lang="zh-CN" altLang="en-US" sz="2000" b="1" dirty="0">
                <a:solidFill>
                  <a:srgbClr val="000000"/>
                </a:solidFill>
                <a:latin typeface="微软雅黑" panose="020B0503020204020204" charset="-122"/>
                <a:ea typeface="微软雅黑" panose="020B0503020204020204" charset="-122"/>
              </a:endParaRPr>
            </a:p>
          </p:txBody>
        </p:sp>
        <p:sp>
          <p:nvSpPr>
            <p:cNvPr id="9" name="Rectangle 44"/>
            <p:cNvSpPr/>
            <p:nvPr/>
          </p:nvSpPr>
          <p:spPr>
            <a:xfrm>
              <a:off x="2062162" y="807766"/>
              <a:ext cx="4512775" cy="429230"/>
            </a:xfrm>
            <a:prstGeom prst="rect">
              <a:avLst/>
            </a:prstGeom>
            <a:noFill/>
            <a:ln w="9525">
              <a:noFill/>
            </a:ln>
          </p:spPr>
          <p:txBody>
            <a:bodyPr wrap="none" anchor="t" anchorCtr="false">
              <a:spAutoFit/>
            </a:bodyPr>
            <a:p>
              <a:pPr>
                <a:lnSpc>
                  <a:spcPct val="120000"/>
                </a:lnSpc>
                <a:buClrTx/>
                <a:buFont typeface="Arial" panose="020B0604020202020204" pitchFamily="34" charset="0"/>
              </a:pPr>
              <a:r>
                <a:rPr lang="zh-CN" altLang="en-US" sz="2800" b="1" dirty="0">
                  <a:solidFill>
                    <a:srgbClr val="130401"/>
                  </a:solidFill>
                  <a:latin typeface="微软雅黑" panose="020B0503020204020204" charset="-122"/>
                  <a:ea typeface="微软雅黑" panose="020B0503020204020204" charset="-122"/>
                </a:rPr>
                <a:t>西方国家征信由信用局完成</a:t>
              </a:r>
              <a:endParaRPr lang="zh-CN" altLang="en-US" sz="2800" b="1" dirty="0">
                <a:solidFill>
                  <a:srgbClr val="130401"/>
                </a:solidFill>
                <a:latin typeface="微软雅黑" panose="020B0503020204020204" charset="-122"/>
                <a:ea typeface="微软雅黑" panose="020B0503020204020204" charset="-122"/>
              </a:endParaRPr>
            </a:p>
          </p:txBody>
        </p:sp>
        <p:cxnSp>
          <p:nvCxnSpPr>
            <p:cNvPr id="10" name="AutoShape 45"/>
            <p:cNvCxnSpPr>
              <a:stCxn id="5" idx="0"/>
              <a:endCxn id="9" idx="1"/>
            </p:cNvCxnSpPr>
            <p:nvPr/>
          </p:nvCxnSpPr>
          <p:spPr>
            <a:xfrm rot="5400000" flipH="true" flipV="true">
              <a:off x="1507534" y="748480"/>
              <a:ext cx="280725" cy="828529"/>
            </a:xfrm>
            <a:prstGeom prst="bentConnector2">
              <a:avLst/>
            </a:prstGeom>
            <a:ln w="9525" cap="flat" cmpd="sng">
              <a:solidFill>
                <a:srgbClr val="EAEAEA"/>
              </a:solidFill>
              <a:prstDash val="solid"/>
              <a:miter/>
              <a:headEnd type="none" w="med" len="med"/>
              <a:tailEnd type="triangle" w="med" len="med"/>
            </a:ln>
          </p:spPr>
        </p:cxnSp>
        <p:cxnSp>
          <p:nvCxnSpPr>
            <p:cNvPr id="11" name="AutoShape 46"/>
            <p:cNvCxnSpPr>
              <a:stCxn id="7" idx="0"/>
              <a:endCxn id="9" idx="3"/>
            </p:cNvCxnSpPr>
            <p:nvPr/>
          </p:nvCxnSpPr>
          <p:spPr>
            <a:xfrm rot="5400000" flipH="true" flipV="true">
              <a:off x="6332052" y="1130867"/>
              <a:ext cx="351369" cy="134399"/>
            </a:xfrm>
            <a:prstGeom prst="bentConnector4">
              <a:avLst>
                <a:gd name="adj1" fmla="val 19458"/>
                <a:gd name="adj2" fmla="val 270093"/>
              </a:avLst>
            </a:prstGeom>
            <a:ln w="9525" cap="flat" cmpd="sng">
              <a:solidFill>
                <a:srgbClr val="EAEAEA"/>
              </a:solidFill>
              <a:prstDash val="solid"/>
              <a:miter/>
              <a:headEnd type="none" w="med" len="med"/>
              <a:tailEnd type="triangle" w="med" len="med"/>
            </a:ln>
          </p:spPr>
        </p:cxnSp>
        <p:sp>
          <p:nvSpPr>
            <p:cNvPr id="13" name="Rectangle 49"/>
            <p:cNvSpPr/>
            <p:nvPr/>
          </p:nvSpPr>
          <p:spPr>
            <a:xfrm>
              <a:off x="2840037" y="1303011"/>
              <a:ext cx="2003102" cy="1649620"/>
            </a:xfrm>
            <a:prstGeom prst="rect">
              <a:avLst/>
            </a:prstGeom>
            <a:noFill/>
            <a:ln w="9525">
              <a:noFill/>
            </a:ln>
          </p:spPr>
          <p:txBody>
            <a:bodyPr anchor="t" anchorCtr="false">
              <a:spAutoFit/>
            </a:bodyPr>
            <a:p>
              <a:pPr>
                <a:lnSpc>
                  <a:spcPts val="2600"/>
                </a:lnSpc>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rPr>
                <a:t>在各项信用交易中形成的关于企业或消费者的各种记录也会反馈到数据库中，完成动态跟踪。</a:t>
              </a:r>
              <a:endParaRPr lang="zh-CN" altLang="en-US" sz="2000" b="1" dirty="0">
                <a:solidFill>
                  <a:srgbClr val="000000"/>
                </a:solidFill>
                <a:latin typeface="微软雅黑" panose="020B0503020204020204" charset="-122"/>
                <a:ea typeface="微软雅黑" panose="020B0503020204020204" charset="-122"/>
              </a:endParaRPr>
            </a:p>
          </p:txBody>
        </p:sp>
        <p:sp>
          <p:nvSpPr>
            <p:cNvPr id="15" name="Rectangle 50"/>
            <p:cNvSpPr/>
            <p:nvPr/>
          </p:nvSpPr>
          <p:spPr>
            <a:xfrm>
              <a:off x="5432426" y="1382402"/>
              <a:ext cx="2189162" cy="1712564"/>
            </a:xfrm>
            <a:prstGeom prst="rect">
              <a:avLst/>
            </a:prstGeom>
            <a:noFill/>
            <a:ln w="9525">
              <a:noFill/>
            </a:ln>
          </p:spPr>
          <p:txBody>
            <a:bodyPr anchor="t" anchorCtr="false">
              <a:spAutoFit/>
            </a:bodyPr>
            <a:p>
              <a:pPr>
                <a:lnSpc>
                  <a:spcPts val="2300"/>
                </a:lnSpc>
                <a:buClrTx/>
                <a:buFont typeface="Arial" panose="020B0604020202020204" pitchFamily="34" charset="0"/>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信用局是靠搭建广泛的征信渠道和平台、长期收集大量的数据并保证及时的动态更新来完成个人信用调查的。 </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16" name="Rectangle 53"/>
            <p:cNvSpPr/>
            <p:nvPr/>
          </p:nvSpPr>
          <p:spPr>
            <a:xfrm>
              <a:off x="2154238" y="1492021"/>
              <a:ext cx="184731" cy="366406"/>
            </a:xfrm>
            <a:prstGeom prst="rect">
              <a:avLst/>
            </a:prstGeom>
            <a:noFill/>
            <a:ln w="9525">
              <a:noFill/>
            </a:ln>
          </p:spPr>
          <p:txBody>
            <a:bodyPr wrap="none" anchor="t" anchorCtr="false">
              <a:spAutoFit/>
            </a:bodyPr>
            <a:p>
              <a:pPr>
                <a:buClrTx/>
                <a:buFont typeface="Arial" panose="020B0604020202020204" pitchFamily="34" charset="0"/>
              </a:pPr>
              <a:endParaRPr lang="en-US" altLang="zh-CN" b="1" dirty="0">
                <a:solidFill>
                  <a:srgbClr val="464646"/>
                </a:solidFill>
                <a:latin typeface="微软雅黑" panose="020B0503020204020204" charset="-122"/>
                <a:ea typeface="微软雅黑" panose="020B0503020204020204" charset="-122"/>
              </a:endParaRPr>
            </a:p>
          </p:txBody>
        </p:sp>
      </p:grpSp>
      <p:sp>
        <p:nvSpPr>
          <p:cNvPr id="17" name="文本框 16"/>
          <p:cNvSpPr txBox="true"/>
          <p:nvPr/>
        </p:nvSpPr>
        <p:spPr>
          <a:xfrm>
            <a:off x="1947545" y="1018540"/>
            <a:ext cx="6407150" cy="460375"/>
          </a:xfrm>
          <a:prstGeom prst="rect">
            <a:avLst/>
          </a:prstGeom>
          <a:noFill/>
        </p:spPr>
        <p:txBody>
          <a:bodyPr wrap="square" rtlCol="0">
            <a:spAutoFit/>
          </a:bodyPr>
          <a:p>
            <a:r>
              <a:rPr lang="zh-CN" altLang="en-US" sz="2400" b="1" dirty="0">
                <a:solidFill>
                  <a:srgbClr val="000000"/>
                </a:solidFill>
                <a:latin typeface="微软雅黑" panose="020B0503020204020204" charset="-122"/>
                <a:ea typeface="微软雅黑" panose="020B0503020204020204" charset="-122"/>
              </a:rPr>
              <a:t>（二）西方征信国家的个人征信调查</a:t>
            </a:r>
            <a:endParaRPr lang="zh-CN" altLang="en-US" sz="2400" b="1" dirty="0">
              <a:solidFill>
                <a:srgbClr val="000000"/>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六、个人征信调查</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03705" y="1536700"/>
            <a:ext cx="8784590" cy="4687570"/>
            <a:chOff x="283" y="2553"/>
            <a:chExt cx="13834" cy="7382"/>
          </a:xfrm>
        </p:grpSpPr>
        <p:sp>
          <p:nvSpPr>
            <p:cNvPr id="63494" name="AutoShape 4"/>
            <p:cNvSpPr>
              <a:spLocks noChangeArrowheads="true"/>
            </p:cNvSpPr>
            <p:nvPr/>
          </p:nvSpPr>
          <p:spPr bwMode="auto">
            <a:xfrm>
              <a:off x="575" y="2555"/>
              <a:ext cx="13045" cy="7375"/>
            </a:xfrm>
            <a:prstGeom prst="roundRect">
              <a:avLst>
                <a:gd name="adj" fmla="val 50000"/>
              </a:avLst>
            </a:prstGeom>
            <a:gradFill rotWithShape="false">
              <a:gsLst>
                <a:gs pos="0">
                  <a:srgbClr val="37556B"/>
                </a:gs>
                <a:gs pos="50000">
                  <a:schemeClr val="accent1"/>
                </a:gs>
                <a:gs pos="100000">
                  <a:srgbClr val="37556B"/>
                </a:gs>
              </a:gsLst>
              <a:lin ang="5400000" scaled="true"/>
            </a:gradFill>
            <a:ln>
              <a:noFill/>
            </a:ln>
          </p:spPr>
          <p:txBody>
            <a:bodyPr wrap="none" anchor="ct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73734" name="AutoShape 6"/>
            <p:cNvSpPr/>
            <p:nvPr/>
          </p:nvSpPr>
          <p:spPr>
            <a:xfrm>
              <a:off x="933" y="2553"/>
              <a:ext cx="12165" cy="7382"/>
            </a:xfrm>
            <a:prstGeom prst="roundRect">
              <a:avLst>
                <a:gd name="adj" fmla="val 16667"/>
              </a:avLst>
            </a:prstGeom>
            <a:solidFill>
              <a:schemeClr val="folHlink"/>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grpSp>
          <p:nvGrpSpPr>
            <p:cNvPr id="73735" name="Group 27"/>
            <p:cNvGrpSpPr/>
            <p:nvPr/>
          </p:nvGrpSpPr>
          <p:grpSpPr>
            <a:xfrm>
              <a:off x="283" y="2955"/>
              <a:ext cx="13835" cy="6225"/>
              <a:chOff x="0" y="0"/>
              <a:chExt cx="3436" cy="918"/>
            </a:xfrm>
          </p:grpSpPr>
          <p:sp>
            <p:nvSpPr>
              <p:cNvPr id="73736" name="Line 28"/>
              <p:cNvSpPr/>
              <p:nvPr/>
            </p:nvSpPr>
            <p:spPr>
              <a:xfrm>
                <a:off x="255" y="0"/>
                <a:ext cx="2926" cy="0"/>
              </a:xfrm>
              <a:prstGeom prst="line">
                <a:avLst/>
              </a:prstGeom>
              <a:ln w="12700" cap="flat" cmpd="sng">
                <a:solidFill>
                  <a:schemeClr val="bg1"/>
                </a:solidFill>
                <a:prstDash val="solid"/>
                <a:round/>
                <a:headEnd type="none" w="med" len="med"/>
                <a:tailEnd type="none" w="med" len="med"/>
              </a:ln>
            </p:spPr>
          </p:sp>
          <p:sp>
            <p:nvSpPr>
              <p:cNvPr id="73737" name="Line 29"/>
              <p:cNvSpPr/>
              <p:nvPr/>
            </p:nvSpPr>
            <p:spPr>
              <a:xfrm>
                <a:off x="198" y="48"/>
                <a:ext cx="3055" cy="0"/>
              </a:xfrm>
              <a:prstGeom prst="line">
                <a:avLst/>
              </a:prstGeom>
              <a:ln w="12700" cap="flat" cmpd="sng">
                <a:solidFill>
                  <a:schemeClr val="bg1"/>
                </a:solidFill>
                <a:prstDash val="solid"/>
                <a:round/>
                <a:headEnd type="none" w="med" len="med"/>
                <a:tailEnd type="none" w="med" len="med"/>
              </a:ln>
            </p:spPr>
          </p:sp>
          <p:sp>
            <p:nvSpPr>
              <p:cNvPr id="73738" name="Line 30"/>
              <p:cNvSpPr/>
              <p:nvPr/>
            </p:nvSpPr>
            <p:spPr>
              <a:xfrm>
                <a:off x="150" y="96"/>
                <a:ext cx="3148" cy="0"/>
              </a:xfrm>
              <a:prstGeom prst="line">
                <a:avLst/>
              </a:prstGeom>
              <a:ln w="12700" cap="flat" cmpd="sng">
                <a:solidFill>
                  <a:schemeClr val="bg1"/>
                </a:solidFill>
                <a:prstDash val="solid"/>
                <a:round/>
                <a:headEnd type="none" w="med" len="med"/>
                <a:tailEnd type="none" w="med" len="med"/>
              </a:ln>
            </p:spPr>
          </p:sp>
          <p:sp>
            <p:nvSpPr>
              <p:cNvPr id="73739" name="Line 31"/>
              <p:cNvSpPr/>
              <p:nvPr/>
            </p:nvSpPr>
            <p:spPr>
              <a:xfrm>
                <a:off x="108" y="144"/>
                <a:ext cx="3226" cy="0"/>
              </a:xfrm>
              <a:prstGeom prst="line">
                <a:avLst/>
              </a:prstGeom>
              <a:ln w="12700" cap="flat" cmpd="sng">
                <a:solidFill>
                  <a:schemeClr val="bg1"/>
                </a:solidFill>
                <a:prstDash val="solid"/>
                <a:round/>
                <a:headEnd type="none" w="med" len="med"/>
                <a:tailEnd type="none" w="med" len="med"/>
              </a:ln>
            </p:spPr>
          </p:sp>
          <p:sp>
            <p:nvSpPr>
              <p:cNvPr id="73740" name="Line 32"/>
              <p:cNvSpPr/>
              <p:nvPr/>
            </p:nvSpPr>
            <p:spPr>
              <a:xfrm>
                <a:off x="78" y="192"/>
                <a:ext cx="3280" cy="0"/>
              </a:xfrm>
              <a:prstGeom prst="line">
                <a:avLst/>
              </a:prstGeom>
              <a:ln w="12700" cap="flat" cmpd="sng">
                <a:solidFill>
                  <a:schemeClr val="bg1"/>
                </a:solidFill>
                <a:prstDash val="solid"/>
                <a:round/>
                <a:headEnd type="none" w="med" len="med"/>
                <a:tailEnd type="none" w="med" len="med"/>
              </a:ln>
            </p:spPr>
          </p:sp>
          <p:sp>
            <p:nvSpPr>
              <p:cNvPr id="73741" name="Line 33"/>
              <p:cNvSpPr/>
              <p:nvPr/>
            </p:nvSpPr>
            <p:spPr>
              <a:xfrm>
                <a:off x="48" y="240"/>
                <a:ext cx="3337" cy="0"/>
              </a:xfrm>
              <a:prstGeom prst="line">
                <a:avLst/>
              </a:prstGeom>
              <a:ln w="12700" cap="flat" cmpd="sng">
                <a:solidFill>
                  <a:schemeClr val="bg1"/>
                </a:solidFill>
                <a:prstDash val="solid"/>
                <a:round/>
                <a:headEnd type="none" w="med" len="med"/>
                <a:tailEnd type="none" w="med" len="med"/>
              </a:ln>
            </p:spPr>
          </p:sp>
          <p:sp>
            <p:nvSpPr>
              <p:cNvPr id="73742" name="Line 34"/>
              <p:cNvSpPr/>
              <p:nvPr/>
            </p:nvSpPr>
            <p:spPr>
              <a:xfrm>
                <a:off x="30" y="288"/>
                <a:ext cx="3373" cy="0"/>
              </a:xfrm>
              <a:prstGeom prst="line">
                <a:avLst/>
              </a:prstGeom>
              <a:ln w="12700" cap="flat" cmpd="sng">
                <a:solidFill>
                  <a:schemeClr val="bg1"/>
                </a:solidFill>
                <a:prstDash val="solid"/>
                <a:round/>
                <a:headEnd type="none" w="med" len="med"/>
                <a:tailEnd type="none" w="med" len="med"/>
              </a:ln>
            </p:spPr>
          </p:sp>
          <p:sp>
            <p:nvSpPr>
              <p:cNvPr id="73743" name="Line 35"/>
              <p:cNvSpPr/>
              <p:nvPr/>
            </p:nvSpPr>
            <p:spPr>
              <a:xfrm>
                <a:off x="18" y="336"/>
                <a:ext cx="3403" cy="0"/>
              </a:xfrm>
              <a:prstGeom prst="line">
                <a:avLst/>
              </a:prstGeom>
              <a:ln w="12700" cap="flat" cmpd="sng">
                <a:solidFill>
                  <a:schemeClr val="bg1"/>
                </a:solidFill>
                <a:prstDash val="solid"/>
                <a:round/>
                <a:headEnd type="none" w="med" len="med"/>
                <a:tailEnd type="none" w="med" len="med"/>
              </a:ln>
            </p:spPr>
          </p:sp>
          <p:sp>
            <p:nvSpPr>
              <p:cNvPr id="73744" name="Line 36"/>
              <p:cNvSpPr/>
              <p:nvPr/>
            </p:nvSpPr>
            <p:spPr>
              <a:xfrm>
                <a:off x="12" y="384"/>
                <a:ext cx="3418" cy="0"/>
              </a:xfrm>
              <a:prstGeom prst="line">
                <a:avLst/>
              </a:prstGeom>
              <a:ln w="12700" cap="flat" cmpd="sng">
                <a:solidFill>
                  <a:schemeClr val="bg1"/>
                </a:solidFill>
                <a:prstDash val="solid"/>
                <a:round/>
                <a:headEnd type="none" w="med" len="med"/>
                <a:tailEnd type="none" w="med" len="med"/>
              </a:ln>
            </p:spPr>
          </p:sp>
          <p:sp>
            <p:nvSpPr>
              <p:cNvPr id="73745" name="Line 37"/>
              <p:cNvSpPr/>
              <p:nvPr/>
            </p:nvSpPr>
            <p:spPr>
              <a:xfrm>
                <a:off x="0" y="432"/>
                <a:ext cx="3436" cy="0"/>
              </a:xfrm>
              <a:prstGeom prst="line">
                <a:avLst/>
              </a:prstGeom>
              <a:ln w="12700" cap="flat" cmpd="sng">
                <a:solidFill>
                  <a:schemeClr val="bg1"/>
                </a:solidFill>
                <a:prstDash val="solid"/>
                <a:round/>
                <a:headEnd type="none" w="med" len="med"/>
                <a:tailEnd type="none" w="med" len="med"/>
              </a:ln>
            </p:spPr>
          </p:sp>
          <p:sp>
            <p:nvSpPr>
              <p:cNvPr id="73746" name="Line 38"/>
              <p:cNvSpPr/>
              <p:nvPr/>
            </p:nvSpPr>
            <p:spPr>
              <a:xfrm>
                <a:off x="3" y="480"/>
                <a:ext cx="3433" cy="0"/>
              </a:xfrm>
              <a:prstGeom prst="line">
                <a:avLst/>
              </a:prstGeom>
              <a:ln w="12700" cap="flat" cmpd="sng">
                <a:solidFill>
                  <a:schemeClr val="bg1"/>
                </a:solidFill>
                <a:prstDash val="solid"/>
                <a:round/>
                <a:headEnd type="none" w="med" len="med"/>
                <a:tailEnd type="none" w="med" len="med"/>
              </a:ln>
            </p:spPr>
          </p:sp>
          <p:sp>
            <p:nvSpPr>
              <p:cNvPr id="73747" name="Line 39"/>
              <p:cNvSpPr/>
              <p:nvPr/>
            </p:nvSpPr>
            <p:spPr>
              <a:xfrm>
                <a:off x="9" y="528"/>
                <a:ext cx="3418" cy="0"/>
              </a:xfrm>
              <a:prstGeom prst="line">
                <a:avLst/>
              </a:prstGeom>
              <a:ln w="12700" cap="flat" cmpd="sng">
                <a:solidFill>
                  <a:schemeClr val="bg1"/>
                </a:solidFill>
                <a:prstDash val="solid"/>
                <a:round/>
                <a:headEnd type="none" w="med" len="med"/>
                <a:tailEnd type="none" w="med" len="med"/>
              </a:ln>
            </p:spPr>
          </p:sp>
          <p:sp>
            <p:nvSpPr>
              <p:cNvPr id="73748" name="Line 40"/>
              <p:cNvSpPr/>
              <p:nvPr/>
            </p:nvSpPr>
            <p:spPr>
              <a:xfrm>
                <a:off x="18" y="576"/>
                <a:ext cx="3406" cy="0"/>
              </a:xfrm>
              <a:prstGeom prst="line">
                <a:avLst/>
              </a:prstGeom>
              <a:ln w="12700" cap="flat" cmpd="sng">
                <a:solidFill>
                  <a:schemeClr val="bg1"/>
                </a:solidFill>
                <a:prstDash val="solid"/>
                <a:round/>
                <a:headEnd type="none" w="med" len="med"/>
                <a:tailEnd type="none" w="med" len="med"/>
              </a:ln>
            </p:spPr>
          </p:sp>
          <p:sp>
            <p:nvSpPr>
              <p:cNvPr id="73749" name="Line 41"/>
              <p:cNvSpPr/>
              <p:nvPr/>
            </p:nvSpPr>
            <p:spPr>
              <a:xfrm>
                <a:off x="30" y="630"/>
                <a:ext cx="3373" cy="0"/>
              </a:xfrm>
              <a:prstGeom prst="line">
                <a:avLst/>
              </a:prstGeom>
              <a:ln w="12700" cap="flat" cmpd="sng">
                <a:solidFill>
                  <a:schemeClr val="bg1"/>
                </a:solidFill>
                <a:prstDash val="solid"/>
                <a:round/>
                <a:headEnd type="none" w="med" len="med"/>
                <a:tailEnd type="none" w="med" len="med"/>
              </a:ln>
            </p:spPr>
          </p:sp>
          <p:sp>
            <p:nvSpPr>
              <p:cNvPr id="73750" name="Line 42"/>
              <p:cNvSpPr/>
              <p:nvPr/>
            </p:nvSpPr>
            <p:spPr>
              <a:xfrm>
                <a:off x="51" y="678"/>
                <a:ext cx="3343" cy="0"/>
              </a:xfrm>
              <a:prstGeom prst="line">
                <a:avLst/>
              </a:prstGeom>
              <a:ln w="12700" cap="flat" cmpd="sng">
                <a:solidFill>
                  <a:schemeClr val="bg1"/>
                </a:solidFill>
                <a:prstDash val="solid"/>
                <a:round/>
                <a:headEnd type="none" w="med" len="med"/>
                <a:tailEnd type="none" w="med" len="med"/>
              </a:ln>
            </p:spPr>
          </p:sp>
          <p:sp>
            <p:nvSpPr>
              <p:cNvPr id="73751" name="Line 43"/>
              <p:cNvSpPr/>
              <p:nvPr/>
            </p:nvSpPr>
            <p:spPr>
              <a:xfrm>
                <a:off x="72" y="726"/>
                <a:ext cx="3295" cy="0"/>
              </a:xfrm>
              <a:prstGeom prst="line">
                <a:avLst/>
              </a:prstGeom>
              <a:ln w="12700" cap="flat" cmpd="sng">
                <a:solidFill>
                  <a:schemeClr val="bg1"/>
                </a:solidFill>
                <a:prstDash val="solid"/>
                <a:round/>
                <a:headEnd type="none" w="med" len="med"/>
                <a:tailEnd type="none" w="med" len="med"/>
              </a:ln>
            </p:spPr>
          </p:sp>
          <p:sp>
            <p:nvSpPr>
              <p:cNvPr id="73752" name="Line 44"/>
              <p:cNvSpPr/>
              <p:nvPr/>
            </p:nvSpPr>
            <p:spPr>
              <a:xfrm>
                <a:off x="102" y="774"/>
                <a:ext cx="3235" cy="0"/>
              </a:xfrm>
              <a:prstGeom prst="line">
                <a:avLst/>
              </a:prstGeom>
              <a:ln w="12700" cap="flat" cmpd="sng">
                <a:solidFill>
                  <a:schemeClr val="bg1"/>
                </a:solidFill>
                <a:prstDash val="solid"/>
                <a:round/>
                <a:headEnd type="none" w="med" len="med"/>
                <a:tailEnd type="none" w="med" len="med"/>
              </a:ln>
            </p:spPr>
          </p:sp>
          <p:sp>
            <p:nvSpPr>
              <p:cNvPr id="73753" name="Line 45"/>
              <p:cNvSpPr/>
              <p:nvPr/>
            </p:nvSpPr>
            <p:spPr>
              <a:xfrm>
                <a:off x="141" y="822"/>
                <a:ext cx="3154" cy="0"/>
              </a:xfrm>
              <a:prstGeom prst="line">
                <a:avLst/>
              </a:prstGeom>
              <a:ln w="12700" cap="flat" cmpd="sng">
                <a:solidFill>
                  <a:schemeClr val="bg1"/>
                </a:solidFill>
                <a:prstDash val="solid"/>
                <a:round/>
                <a:headEnd type="none" w="med" len="med"/>
                <a:tailEnd type="none" w="med" len="med"/>
              </a:ln>
            </p:spPr>
          </p:sp>
          <p:sp>
            <p:nvSpPr>
              <p:cNvPr id="73754" name="Line 46"/>
              <p:cNvSpPr/>
              <p:nvPr/>
            </p:nvSpPr>
            <p:spPr>
              <a:xfrm>
                <a:off x="189" y="870"/>
                <a:ext cx="3061" cy="0"/>
              </a:xfrm>
              <a:prstGeom prst="line">
                <a:avLst/>
              </a:prstGeom>
              <a:ln w="12700" cap="flat" cmpd="sng">
                <a:solidFill>
                  <a:schemeClr val="bg1"/>
                </a:solidFill>
                <a:prstDash val="solid"/>
                <a:round/>
                <a:headEnd type="none" w="med" len="med"/>
                <a:tailEnd type="none" w="med" len="med"/>
              </a:ln>
            </p:spPr>
          </p:sp>
          <p:sp>
            <p:nvSpPr>
              <p:cNvPr id="73755" name="Line 47"/>
              <p:cNvSpPr/>
              <p:nvPr/>
            </p:nvSpPr>
            <p:spPr>
              <a:xfrm>
                <a:off x="246" y="918"/>
                <a:ext cx="2950" cy="0"/>
              </a:xfrm>
              <a:prstGeom prst="line">
                <a:avLst/>
              </a:prstGeom>
              <a:ln w="12700" cap="flat" cmpd="sng">
                <a:solidFill>
                  <a:schemeClr val="bg1"/>
                </a:solidFill>
                <a:prstDash val="solid"/>
                <a:round/>
                <a:headEnd type="none" w="med" len="med"/>
                <a:tailEnd type="none" w="med" len="med"/>
              </a:ln>
            </p:spPr>
          </p:sp>
        </p:grpSp>
        <p:sp>
          <p:nvSpPr>
            <p:cNvPr id="73756" name="AutoShape 48"/>
            <p:cNvSpPr/>
            <p:nvPr/>
          </p:nvSpPr>
          <p:spPr>
            <a:xfrm>
              <a:off x="1033" y="2678"/>
              <a:ext cx="11905" cy="7002"/>
            </a:xfrm>
            <a:prstGeom prst="roundRect">
              <a:avLst>
                <a:gd name="adj" fmla="val 16667"/>
              </a:avLst>
            </a:prstGeom>
            <a:solidFill>
              <a:schemeClr val="bg1"/>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3757" name="Rectangle 51"/>
            <p:cNvSpPr/>
            <p:nvPr/>
          </p:nvSpPr>
          <p:spPr>
            <a:xfrm>
              <a:off x="1545" y="3033"/>
              <a:ext cx="10940" cy="6712"/>
            </a:xfrm>
            <a:prstGeom prst="rect">
              <a:avLst/>
            </a:prstGeom>
            <a:noFill/>
            <a:ln w="9525">
              <a:noFill/>
            </a:ln>
          </p:spPr>
          <p:txBody>
            <a:bodyPr lIns="10800" tIns="10800" rIns="18000" bIns="10800" anchor="t" anchorCtr="false"/>
            <a:p>
              <a:pPr marL="342900" indent="-342900">
                <a:buClrTx/>
                <a:buFont typeface="Wingdings" panose="05000000000000000000" pitchFamily="2" charset="2"/>
                <a:buChar char="n"/>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美国全国信用报告协会设计了标准信用报告格式</a:t>
              </a:r>
              <a:r>
                <a:rPr lang="en-US" altLang="zh-CN" dirty="0">
                  <a:solidFill>
                    <a:srgbClr val="FF0000"/>
                  </a:solidFill>
                  <a:latin typeface="微软雅黑" panose="020B0503020204020204" charset="-122"/>
                  <a:ea typeface="微软雅黑" panose="020B0503020204020204" charset="-122"/>
                  <a:cs typeface="微软雅黑" panose="020B0503020204020204" charset="-122"/>
                </a:rPr>
                <a:t>——“</a:t>
              </a:r>
              <a:r>
                <a:rPr lang="zh-CN" altLang="en-US" dirty="0">
                  <a:solidFill>
                    <a:srgbClr val="FF0000"/>
                  </a:solidFill>
                  <a:latin typeface="微软雅黑" panose="020B0503020204020204" charset="-122"/>
                  <a:ea typeface="微软雅黑" panose="020B0503020204020204" charset="-122"/>
                  <a:cs typeface="微软雅黑" panose="020B0503020204020204" charset="-122"/>
                </a:rPr>
                <a:t>信用观察</a:t>
              </a:r>
              <a:r>
                <a:rPr lang="en-US" altLang="zh-CN" dirty="0">
                  <a:solidFill>
                    <a:srgbClr val="FF0000"/>
                  </a:solidFill>
                  <a:latin typeface="微软雅黑" panose="020B0503020204020204" charset="-122"/>
                  <a:ea typeface="微软雅黑" panose="020B0503020204020204" charset="-122"/>
                  <a:cs typeface="微软雅黑" panose="020B0503020204020204" charset="-122"/>
                </a:rPr>
                <a:t>2000”</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，对信用报告的内容和基本格式提出了基本要求。个人征信调查要包括以下几类信息：</a:t>
              </a:r>
              <a:r>
                <a:rPr lang="zh-CN" altLang="en-US" dirty="0">
                  <a:solidFill>
                    <a:srgbClr val="0000FF"/>
                  </a:solidFill>
                  <a:latin typeface="微软雅黑" panose="020B0503020204020204" charset="-122"/>
                  <a:ea typeface="微软雅黑" panose="020B0503020204020204" charset="-122"/>
                  <a:cs typeface="微软雅黑" panose="020B0503020204020204" charset="-122"/>
                </a:rPr>
                <a:t>人口统计资料、流水帐信息、就业资料、公共记录资料、信用局查询记录。</a:t>
              </a:r>
              <a:endParaRPr lang="zh-CN" altLang="en-US" dirty="0">
                <a:solidFill>
                  <a:srgbClr val="0000FF"/>
                </a:solidFill>
                <a:latin typeface="微软雅黑" panose="020B0503020204020204" charset="-122"/>
                <a:ea typeface="微软雅黑" panose="020B0503020204020204" charset="-122"/>
                <a:cs typeface="微软雅黑" panose="020B0503020204020204" charset="-122"/>
              </a:endParaRPr>
            </a:p>
            <a:p>
              <a:pPr marL="342900" indent="-342900">
                <a:buClrTx/>
                <a:buFont typeface="Wingdings" panose="05000000000000000000" pitchFamily="2" charset="2"/>
                <a:buChar char="n"/>
              </a:pPr>
              <a:endParaRPr lang="zh-CN" altLang="en-US" dirty="0">
                <a:solidFill>
                  <a:srgbClr val="0000FF"/>
                </a:solidFill>
                <a:latin typeface="微软雅黑" panose="020B0503020204020204" charset="-122"/>
                <a:ea typeface="微软雅黑" panose="020B0503020204020204" charset="-122"/>
                <a:cs typeface="微软雅黑" panose="020B0503020204020204" charset="-122"/>
              </a:endParaRPr>
            </a:p>
            <a:p>
              <a:pPr marL="342900" indent="-342900">
                <a:buClrTx/>
                <a:buFont typeface="Wingdings" panose="05000000000000000000" pitchFamily="2" charset="2"/>
                <a:buChar char="n"/>
              </a:pPr>
              <a:r>
                <a:rPr lang="en-US" altLang="zh-CN" dirty="0">
                  <a:solidFill>
                    <a:srgbClr val="000000"/>
                  </a:solidFill>
                  <a:latin typeface="微软雅黑" panose="020B0503020204020204" charset="-122"/>
                  <a:ea typeface="微软雅黑" panose="020B0503020204020204" charset="-122"/>
                  <a:cs typeface="微软雅黑" panose="020B0503020204020204" charset="-122"/>
                </a:rPr>
                <a:t>“</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信用观察</a:t>
              </a:r>
              <a:r>
                <a:rPr lang="en-US" altLang="zh-CN" dirty="0">
                  <a:solidFill>
                    <a:srgbClr val="000000"/>
                  </a:solidFill>
                  <a:latin typeface="微软雅黑" panose="020B0503020204020204" charset="-122"/>
                  <a:ea typeface="微软雅黑" panose="020B0503020204020204" charset="-122"/>
                  <a:cs typeface="微软雅黑" panose="020B0503020204020204" charset="-122"/>
                </a:rPr>
                <a:t>2000”</a:t>
              </a:r>
              <a:r>
                <a:rPr lang="zh-CN" altLang="en-US" dirty="0">
                  <a:solidFill>
                    <a:srgbClr val="000000"/>
                  </a:solidFill>
                  <a:latin typeface="微软雅黑" panose="020B0503020204020204" charset="-122"/>
                  <a:ea typeface="微软雅黑" panose="020B0503020204020204" charset="-122"/>
                  <a:cs typeface="微软雅黑" panose="020B0503020204020204" charset="-122"/>
                </a:rPr>
                <a:t>规定了对信用调查的基本要求，但由于信息收集的渠道不同，以及不同的评分标准和报告风格，各大信用局在收集信息当中也会体现不同的特色。</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grpSp>
      <p:sp>
        <p:nvSpPr>
          <p:cNvPr id="17" name="文本框 16"/>
          <p:cNvSpPr txBox="true"/>
          <p:nvPr/>
        </p:nvSpPr>
        <p:spPr>
          <a:xfrm>
            <a:off x="1947545" y="1018540"/>
            <a:ext cx="6407150" cy="460375"/>
          </a:xfrm>
          <a:prstGeom prst="rect">
            <a:avLst/>
          </a:prstGeom>
          <a:noFill/>
        </p:spPr>
        <p:txBody>
          <a:bodyPr wrap="square" rtlCol="0">
            <a:spAutoFit/>
          </a:bodyPr>
          <a:p>
            <a:r>
              <a:rPr lang="zh-CN" altLang="en-US" sz="2400" b="1" dirty="0">
                <a:solidFill>
                  <a:srgbClr val="000000"/>
                </a:solidFill>
                <a:latin typeface="微软雅黑" panose="020B0503020204020204" charset="-122"/>
                <a:ea typeface="微软雅黑" panose="020B0503020204020204" charset="-122"/>
              </a:rPr>
              <a:t>（三）个人征信调查的基本内容</a:t>
            </a:r>
            <a:endParaRPr lang="zh-CN" altLang="en-US" sz="2400" b="1" dirty="0">
              <a:solidFill>
                <a:srgbClr val="000000"/>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六、个人征信调查</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719580" y="887413"/>
            <a:ext cx="8753475" cy="5594350"/>
            <a:chOff x="670" y="2093"/>
            <a:chExt cx="13785" cy="8810"/>
          </a:xfrm>
        </p:grpSpPr>
        <p:sp>
          <p:nvSpPr>
            <p:cNvPr id="74757" name="AutoShape 8"/>
            <p:cNvSpPr/>
            <p:nvPr/>
          </p:nvSpPr>
          <p:spPr>
            <a:xfrm>
              <a:off x="670" y="2093"/>
              <a:ext cx="5170" cy="977"/>
            </a:xfrm>
            <a:prstGeom prst="chevron">
              <a:avLst>
                <a:gd name="adj" fmla="val 16601"/>
              </a:avLst>
            </a:prstGeom>
            <a:solidFill>
              <a:srgbClr val="EAEAEA"/>
            </a:solidFill>
            <a:ln w="6350" cap="flat" cmpd="sng">
              <a:solidFill>
                <a:srgbClr val="808080"/>
              </a:solidFill>
              <a:prstDash val="solid"/>
              <a:miter/>
              <a:headEnd type="none" w="med" len="med"/>
              <a:tailEnd type="none" w="med" len="med"/>
            </a:ln>
            <a:effectLst>
              <a:outerShdw dist="63500" dir="2212193" algn="ctr" rotWithShape="0">
                <a:srgbClr val="172F37"/>
              </a:outerShdw>
            </a:effectLst>
          </p:spPr>
          <p:txBody>
            <a:bodyPr lIns="0" tIns="0" rIns="0" bIns="0"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4758" name="Text Box 9"/>
            <p:cNvSpPr txBox="true"/>
            <p:nvPr/>
          </p:nvSpPr>
          <p:spPr>
            <a:xfrm>
              <a:off x="670" y="2263"/>
              <a:ext cx="4830" cy="605"/>
            </a:xfrm>
            <a:prstGeom prst="rect">
              <a:avLst/>
            </a:prstGeom>
            <a:noFill/>
            <a:ln w="9525">
              <a:noFill/>
            </a:ln>
          </p:spPr>
          <p:txBody>
            <a:bodyPr lIns="0" tIns="0" rIns="0" bIns="0" anchor="ctr" anchorCtr="false">
              <a:spAutoFit/>
            </a:bodyPr>
            <a:p>
              <a:pPr algn="ctr" eaLnBrk="0" hangingPunct="0">
                <a:lnSpc>
                  <a:spcPct val="120000"/>
                </a:lnSpc>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（四）个人征信的模式</a:t>
              </a:r>
              <a:endParaRPr lang="zh-CN" altLang="en-US" b="1" dirty="0">
                <a:solidFill>
                  <a:srgbClr val="000000"/>
                </a:solidFill>
                <a:latin typeface="微软雅黑" panose="020B0503020204020204" charset="-122"/>
                <a:ea typeface="微软雅黑" panose="020B0503020204020204" charset="-122"/>
              </a:endParaRPr>
            </a:p>
          </p:txBody>
        </p:sp>
        <p:sp>
          <p:nvSpPr>
            <p:cNvPr id="68622" name="Rectangle 10"/>
            <p:cNvSpPr/>
            <p:nvPr/>
          </p:nvSpPr>
          <p:spPr>
            <a:xfrm>
              <a:off x="990" y="3265"/>
              <a:ext cx="4668" cy="7638"/>
            </a:xfrm>
            <a:prstGeom prst="rect">
              <a:avLst/>
            </a:prstGeom>
            <a:noFill/>
            <a:ln w="9525">
              <a:noFill/>
            </a:ln>
          </p:spPr>
          <p:txBody>
            <a:bodyPr lIns="0" tIns="0" rIns="0" bIns="0" anchor="t" anchorCtr="false">
              <a:spAutoFit/>
            </a:bodyPr>
            <a:p>
              <a:pPr fontAlgn="auto">
                <a:lnSpc>
                  <a:spcPts val="1900"/>
                </a:lnSpc>
                <a:spcAft>
                  <a:spcPts val="600"/>
                </a:spcAft>
                <a:buClrTx/>
                <a:buFont typeface="Arial" panose="020B0604020202020204" pitchFamily="34" charset="0"/>
              </a:pPr>
              <a:r>
                <a:rPr lang="en-US" altLang="zh-CN" b="1"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b="1" dirty="0">
                  <a:solidFill>
                    <a:srgbClr val="000000"/>
                  </a:solidFill>
                  <a:latin typeface="微软雅黑" panose="020B0503020204020204" charset="-122"/>
                  <a:ea typeface="微软雅黑" panose="020B0503020204020204" charset="-122"/>
                  <a:cs typeface="微软雅黑" panose="020B0503020204020204" charset="-122"/>
                </a:rPr>
                <a:t>、同业征信</a:t>
              </a:r>
              <a:endParaRPr lang="en-US" altLang="zh-CN" b="1" dirty="0">
                <a:solidFill>
                  <a:srgbClr val="000000"/>
                </a:solidFill>
                <a:latin typeface="微软雅黑" panose="020B0503020204020204" charset="-122"/>
                <a:ea typeface="微软雅黑" panose="020B0503020204020204" charset="-122"/>
                <a:cs typeface="微软雅黑" panose="020B0503020204020204" charset="-122"/>
              </a:endParaRPr>
            </a:p>
            <a:p>
              <a:pPr fontAlgn="auto">
                <a:lnSpc>
                  <a:spcPct val="100000"/>
                </a:lnSpc>
                <a:spcAft>
                  <a:spcPts val="600"/>
                </a:spcAft>
                <a:buClrTx/>
                <a:buFont typeface="Arial" panose="020B0604020202020204" pitchFamily="34" charset="0"/>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由征信机构在一个独立或封闭的系统内部进行征信和提供征信服务的征信工作方式。</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a:lnSpc>
                  <a:spcPts val="1900"/>
                </a:lnSpc>
                <a:buClrTx/>
                <a:buFont typeface="Arial" panose="020B0604020202020204" pitchFamily="34" charset="0"/>
              </a:pP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fontAlgn="auto">
                <a:lnSpc>
                  <a:spcPts val="1900"/>
                </a:lnSpc>
                <a:spcAft>
                  <a:spcPts val="600"/>
                </a:spcAft>
                <a:buClrTx/>
                <a:buFont typeface="Arial" panose="020B0604020202020204" pitchFamily="34" charset="0"/>
              </a:pPr>
              <a:r>
                <a:rPr lang="en-US" altLang="zh-CN" b="1" dirty="0">
                  <a:solidFill>
                    <a:srgbClr val="000000"/>
                  </a:solidFill>
                  <a:latin typeface="微软雅黑" panose="020B0503020204020204" charset="-122"/>
                  <a:ea typeface="微软雅黑" panose="020B0503020204020204" charset="-122"/>
                  <a:cs typeface="微软雅黑" panose="020B0503020204020204" charset="-122"/>
                </a:rPr>
                <a:t>2、联合征信</a:t>
              </a:r>
              <a:endParaRPr lang="en-US" altLang="zh-CN" b="1" dirty="0">
                <a:solidFill>
                  <a:srgbClr val="000000"/>
                </a:solidFill>
                <a:latin typeface="微软雅黑" panose="020B0503020204020204" charset="-122"/>
                <a:ea typeface="微软雅黑" panose="020B0503020204020204" charset="-122"/>
                <a:cs typeface="微软雅黑" panose="020B0503020204020204" charset="-122"/>
              </a:endParaRPr>
            </a:p>
            <a:p>
              <a:pPr fontAlgn="auto">
                <a:lnSpc>
                  <a:spcPct val="100000"/>
                </a:lnSpc>
                <a:buClrTx/>
                <a:buFont typeface="Arial" panose="020B0604020202020204" pitchFamily="34" charset="0"/>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征信机构根据协议，从一家以上的征信数据源收集征信数据的形式。</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a:lnSpc>
                  <a:spcPts val="1900"/>
                </a:lnSpc>
                <a:buClrTx/>
                <a:buFont typeface="Arial" panose="020B0604020202020204" pitchFamily="34" charset="0"/>
              </a:pP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a:p>
              <a:pPr fontAlgn="auto">
                <a:lnSpc>
                  <a:spcPts val="1900"/>
                </a:lnSpc>
                <a:spcAft>
                  <a:spcPts val="600"/>
                </a:spcAft>
                <a:buClrTx/>
                <a:buFont typeface="Arial" panose="020B0604020202020204" pitchFamily="34" charset="0"/>
              </a:pPr>
              <a:r>
                <a:rPr lang="en-US" altLang="zh-CN" b="1"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b="1" dirty="0">
                  <a:solidFill>
                    <a:srgbClr val="000000"/>
                  </a:solidFill>
                  <a:latin typeface="微软雅黑" panose="020B0503020204020204" charset="-122"/>
                  <a:ea typeface="微软雅黑" panose="020B0503020204020204" charset="-122"/>
                  <a:cs typeface="微软雅黑" panose="020B0503020204020204" charset="-122"/>
                </a:rPr>
                <a:t>、金融联合征信</a:t>
              </a:r>
              <a:endParaRPr lang="en-US" altLang="zh-CN" b="1" dirty="0">
                <a:solidFill>
                  <a:srgbClr val="000000"/>
                </a:solidFill>
                <a:latin typeface="微软雅黑" panose="020B0503020204020204" charset="-122"/>
                <a:ea typeface="微软雅黑" panose="020B0503020204020204" charset="-122"/>
                <a:cs typeface="微软雅黑" panose="020B0503020204020204" charset="-122"/>
              </a:endParaRPr>
            </a:p>
            <a:p>
              <a:pPr fontAlgn="auto">
                <a:lnSpc>
                  <a:spcPct val="100000"/>
                </a:lnSpc>
                <a:buClrTx/>
                <a:buFont typeface="Arial" panose="020B0604020202020204" pitchFamily="34" charset="0"/>
              </a:pPr>
              <a:r>
                <a:rPr lang="zh-CN" altLang="en-US" dirty="0">
                  <a:solidFill>
                    <a:srgbClr val="000000"/>
                  </a:solidFill>
                  <a:latin typeface="微软雅黑" panose="020B0503020204020204" charset="-122"/>
                  <a:ea typeface="微软雅黑" panose="020B0503020204020204" charset="-122"/>
                  <a:cs typeface="微软雅黑" panose="020B0503020204020204" charset="-122"/>
                </a:rPr>
                <a:t>从信息收集的角度来看，它是联合征信的一种，需要广泛地收集个人信用信息；从使用的角度来看，它很像同业征信，只能向有会员资格的金融机构提供服务。</a:t>
              </a:r>
              <a:endParaRPr lang="zh-CN" altLang="en-US" dirty="0">
                <a:solidFill>
                  <a:srgbClr val="000000"/>
                </a:solidFill>
                <a:latin typeface="微软雅黑" panose="020B0503020204020204" charset="-122"/>
                <a:ea typeface="微软雅黑" panose="020B0503020204020204" charset="-122"/>
                <a:cs typeface="微软雅黑" panose="020B0503020204020204" charset="-122"/>
              </a:endParaRPr>
            </a:p>
          </p:txBody>
        </p:sp>
        <p:sp>
          <p:nvSpPr>
            <p:cNvPr id="74760" name="Rectangle 11"/>
            <p:cNvSpPr/>
            <p:nvPr/>
          </p:nvSpPr>
          <p:spPr>
            <a:xfrm>
              <a:off x="9111" y="3757"/>
              <a:ext cx="4533" cy="6847"/>
            </a:xfrm>
            <a:prstGeom prst="rect">
              <a:avLst/>
            </a:prstGeom>
            <a:noFill/>
            <a:ln w="6350" cap="flat" cmpd="sng">
              <a:solidFill>
                <a:schemeClr val="tx1"/>
              </a:solidFill>
              <a:prstDash val="solid"/>
              <a:miter/>
              <a:headEnd type="none" w="med" len="med"/>
              <a:tailEnd type="none" w="med" len="med"/>
            </a:ln>
          </p:spPr>
          <p:txBody>
            <a:bodyPr lIns="0" tIns="0" rIns="0" bIns="0"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4761" name="AutoShape 12"/>
            <p:cNvSpPr/>
            <p:nvPr/>
          </p:nvSpPr>
          <p:spPr>
            <a:xfrm>
              <a:off x="8220" y="2133"/>
              <a:ext cx="6203" cy="977"/>
            </a:xfrm>
            <a:prstGeom prst="chevron">
              <a:avLst>
                <a:gd name="adj" fmla="val 16597"/>
              </a:avLst>
            </a:prstGeom>
            <a:solidFill>
              <a:srgbClr val="EAEAEA"/>
            </a:solidFill>
            <a:ln w="6350" cap="flat" cmpd="sng">
              <a:solidFill>
                <a:srgbClr val="808080"/>
              </a:solidFill>
              <a:prstDash val="solid"/>
              <a:miter/>
              <a:headEnd type="none" w="med" len="med"/>
              <a:tailEnd type="none" w="med" len="med"/>
            </a:ln>
            <a:effectLst>
              <a:outerShdw dist="63500" dir="2212193" algn="ctr" rotWithShape="0">
                <a:srgbClr val="172F37"/>
              </a:outerShdw>
            </a:effectLst>
          </p:spPr>
          <p:txBody>
            <a:bodyPr lIns="0" tIns="0" rIns="0" bIns="0" anchor="ctr" anchorCtr="false">
              <a:spAutoFit/>
            </a:bodyPr>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74762" name="Text Box 13"/>
            <p:cNvSpPr txBox="true"/>
            <p:nvPr/>
          </p:nvSpPr>
          <p:spPr>
            <a:xfrm>
              <a:off x="8035" y="2300"/>
              <a:ext cx="6420" cy="605"/>
            </a:xfrm>
            <a:prstGeom prst="rect">
              <a:avLst/>
            </a:prstGeom>
            <a:noFill/>
            <a:ln w="9525">
              <a:noFill/>
            </a:ln>
          </p:spPr>
          <p:txBody>
            <a:bodyPr lIns="0" tIns="0" rIns="0" bIns="0" anchor="ctr" anchorCtr="false">
              <a:spAutoFit/>
            </a:bodyPr>
            <a:p>
              <a:pPr algn="ctr" eaLnBrk="0" hangingPunct="0">
                <a:lnSpc>
                  <a:spcPct val="120000"/>
                </a:lnSpc>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（五）个人信用调查报告种类</a:t>
              </a:r>
              <a:endParaRPr lang="zh-CN" altLang="en-US" b="1" dirty="0">
                <a:solidFill>
                  <a:srgbClr val="000000"/>
                </a:solidFill>
                <a:latin typeface="微软雅黑" panose="020B0503020204020204" charset="-122"/>
                <a:ea typeface="微软雅黑" panose="020B0503020204020204" charset="-122"/>
              </a:endParaRPr>
            </a:p>
          </p:txBody>
        </p:sp>
        <p:sp>
          <p:nvSpPr>
            <p:cNvPr id="68626" name="Rectangle 14"/>
            <p:cNvSpPr/>
            <p:nvPr/>
          </p:nvSpPr>
          <p:spPr>
            <a:xfrm>
              <a:off x="9268" y="4748"/>
              <a:ext cx="4220" cy="4248"/>
            </a:xfrm>
            <a:prstGeom prst="rect">
              <a:avLst/>
            </a:prstGeom>
            <a:noFill/>
            <a:ln w="9525">
              <a:noFill/>
            </a:ln>
          </p:spPr>
          <p:txBody>
            <a:bodyPr lIns="0" tIns="0" rIns="0" bIns="0" anchor="t" anchorCtr="false">
              <a:spAutoFit/>
            </a:bodyPr>
            <a:p>
              <a:pPr>
                <a:lnSpc>
                  <a:spcPct val="150000"/>
                </a:lnSpc>
                <a:buClrTx/>
                <a:buFont typeface="Arial" panose="020B0604020202020204" pitchFamily="34" charset="0"/>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、标准信用报告；</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50000"/>
                </a:lnSpc>
                <a:buClrTx/>
                <a:buFont typeface="Arial" panose="020B0604020202020204" pitchFamily="34" charset="0"/>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、购房贷款信用报告；</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50000"/>
                </a:lnSpc>
                <a:buClrTx/>
                <a:buFont typeface="Arial" panose="020B0604020202020204" pitchFamily="34" charset="0"/>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3</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、就业报告；</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50000"/>
                </a:lnSpc>
                <a:buClrTx/>
                <a:buFont typeface="Arial" panose="020B0604020202020204" pitchFamily="34" charset="0"/>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4</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、商业报告；</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50000"/>
                </a:lnSpc>
                <a:buClrTx/>
                <a:buFont typeface="Arial" panose="020B0604020202020204" pitchFamily="34" charset="0"/>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5</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、人事报告；</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50000"/>
                </a:lnSpc>
                <a:buClrTx/>
                <a:buFont typeface="Arial" panose="020B0604020202020204" pitchFamily="34" charset="0"/>
              </a:pPr>
              <a:r>
                <a:rPr lang="en-US" altLang="zh-CN" sz="2000" b="1" dirty="0">
                  <a:solidFill>
                    <a:srgbClr val="000000"/>
                  </a:solidFill>
                  <a:latin typeface="微软雅黑" panose="020B0503020204020204" charset="-122"/>
                  <a:ea typeface="微软雅黑" panose="020B0503020204020204" charset="-122"/>
                  <a:cs typeface="微软雅黑" panose="020B0503020204020204" charset="-122"/>
                </a:rPr>
                <a:t>6</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、信用评分报告。 </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p:txBody>
        </p:sp>
        <p:pic>
          <p:nvPicPr>
            <p:cNvPr id="74765" name="图形 2" descr="v 形箭头"/>
            <p:cNvPicPr>
              <a:picLocks noChangeAspect="true"/>
            </p:cNvPicPr>
            <p:nvPr/>
          </p:nvPicPr>
          <p:blipFill>
            <a:blip r:embed="rId4"/>
            <a:stretch>
              <a:fillRect/>
            </a:stretch>
          </p:blipFill>
          <p:spPr>
            <a:xfrm>
              <a:off x="6345" y="5184"/>
              <a:ext cx="2080" cy="1440"/>
            </a:xfrm>
            <a:prstGeom prst="rect">
              <a:avLst/>
            </a:prstGeom>
            <a:noFill/>
            <a:ln w="9525">
              <a:noFill/>
            </a:ln>
          </p:spPr>
        </p:pic>
        <p:pic>
          <p:nvPicPr>
            <p:cNvPr id="74766" name="图片 3"/>
            <p:cNvPicPr>
              <a:picLocks noChangeAspect="true"/>
            </p:cNvPicPr>
            <p:nvPr/>
          </p:nvPicPr>
          <p:blipFill>
            <a:blip r:embed="rId5"/>
            <a:stretch>
              <a:fillRect/>
            </a:stretch>
          </p:blipFill>
          <p:spPr>
            <a:xfrm>
              <a:off x="6342" y="7191"/>
              <a:ext cx="2083" cy="1440"/>
            </a:xfrm>
            <a:prstGeom prst="rect">
              <a:avLst/>
            </a:prstGeom>
            <a:noFill/>
            <a:ln w="9525">
              <a:noFill/>
            </a:ln>
          </p:spPr>
        </p:pic>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30" name="文本框 29"/>
          <p:cNvSpPr txBox="true"/>
          <p:nvPr/>
        </p:nvSpPr>
        <p:spPr>
          <a:xfrm>
            <a:off x="5116195" y="2244090"/>
            <a:ext cx="3957320" cy="1198880"/>
          </a:xfrm>
          <a:prstGeom prst="rect">
            <a:avLst/>
          </a:prstGeom>
          <a:noFill/>
        </p:spPr>
        <p:txBody>
          <a:bodyPr wrap="square" rtlCol="0">
            <a:spAutoFit/>
          </a:bodyPr>
          <a:lstStyle/>
          <a:p>
            <a:pPr fontAlgn="auto">
              <a:lnSpc>
                <a:spcPct val="100000"/>
              </a:lnSpc>
            </a:pP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r>
              <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    </a:t>
            </a: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endPar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8" name="图片 7"/>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73832" y="2540"/>
            <a:ext cx="3352802" cy="838200"/>
          </a:xfrm>
          <a:prstGeom prst="rect">
            <a:avLst/>
          </a:prstGeom>
        </p:spPr>
      </p:pic>
      <p:sp>
        <p:nvSpPr>
          <p:cNvPr id="14" name="文本框 13"/>
          <p:cNvSpPr txBox="true"/>
          <p:nvPr/>
        </p:nvSpPr>
        <p:spPr>
          <a:xfrm>
            <a:off x="1203579" y="3315274"/>
            <a:ext cx="2034540" cy="337185"/>
          </a:xfrm>
          <a:prstGeom prst="rect">
            <a:avLst/>
          </a:prstGeom>
          <a:noFill/>
        </p:spPr>
        <p:txBody>
          <a:bodyPr wrap="none" rtlCol="0">
            <a:spAutoFit/>
          </a:bodyPr>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pic>
        <p:nvPicPr>
          <p:cNvPr id="5" name="图片 4"/>
          <p:cNvPicPr>
            <a:picLocks noChangeAspect="true"/>
          </p:cNvPicPr>
          <p:nvPr/>
        </p:nvPicPr>
        <p:blipFill>
          <a:blip r:embed="rId5"/>
          <a:stretch>
            <a:fillRect/>
          </a:stretch>
        </p:blipFill>
        <p:spPr>
          <a:xfrm>
            <a:off x="1630045" y="2007235"/>
            <a:ext cx="1180465" cy="1180465"/>
          </a:xfrm>
          <a:prstGeom prst="rect">
            <a:avLst/>
          </a:prstGeom>
        </p:spPr>
      </p:pic>
      <p:pic>
        <p:nvPicPr>
          <p:cNvPr id="9" name="44B7C0F4-79DB-4F8B-9303-0E098D69D8BE-2" descr="/tmp/qt_temp.XV2261qt_temp"/>
          <p:cNvPicPr>
            <a:picLocks noChangeAspect="true"/>
          </p:cNvPicPr>
          <p:nvPr/>
        </p:nvPicPr>
        <p:blipFill>
          <a:blip r:embed="rId6"/>
          <a:stretch>
            <a:fillRect/>
          </a:stretch>
        </p:blipFill>
        <p:spPr>
          <a:xfrm>
            <a:off x="9342120" y="4352290"/>
            <a:ext cx="1305560" cy="13055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6350"/>
            <a:ext cx="12192002" cy="6858000"/>
            <a:chOff x="-2" y="254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254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第二节 征信概述</a:t>
            </a:r>
            <a:endParaRPr lang="zh-CN" altLang="en-US" sz="3200" dirty="0">
              <a:solidFill>
                <a:schemeClr val="bg1"/>
              </a:solidFill>
              <a:latin typeface="微软雅黑" panose="020B0503020204020204" charset="-122"/>
              <a:ea typeface="微软雅黑" panose="020B0503020204020204" charset="-122"/>
            </a:endParaRPr>
          </a:p>
        </p:txBody>
      </p:sp>
      <p:grpSp>
        <p:nvGrpSpPr>
          <p:cNvPr id="6" name="组合 5"/>
          <p:cNvGrpSpPr/>
          <p:nvPr/>
        </p:nvGrpSpPr>
        <p:grpSpPr>
          <a:xfrm>
            <a:off x="2901253" y="1645285"/>
            <a:ext cx="6391337" cy="4133760"/>
            <a:chOff x="1965" y="2428"/>
            <a:chExt cx="9088" cy="6210"/>
          </a:xfrm>
        </p:grpSpPr>
        <p:sp>
          <p:nvSpPr>
            <p:cNvPr id="9224" name="AutoShape 5"/>
            <p:cNvSpPr/>
            <p:nvPr/>
          </p:nvSpPr>
          <p:spPr>
            <a:xfrm>
              <a:off x="4093" y="5665"/>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四、信用数据</a:t>
              </a:r>
              <a:endParaRPr lang="zh-CN" altLang="en-US" sz="2400" b="1" dirty="0">
                <a:latin typeface="微软雅黑" panose="020B0503020204020204" charset="-122"/>
                <a:ea typeface="微软雅黑" panose="020B0503020204020204" charset="-122"/>
              </a:endParaRPr>
            </a:p>
          </p:txBody>
        </p:sp>
        <p:sp>
          <p:nvSpPr>
            <p:cNvPr id="9225" name="AutoShape 6"/>
            <p:cNvSpPr/>
            <p:nvPr/>
          </p:nvSpPr>
          <p:spPr>
            <a:xfrm>
              <a:off x="3845" y="4593"/>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lgn="l">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三、</a:t>
              </a:r>
              <a:r>
                <a:rPr lang="zh-CN" altLang="en-US" sz="2400" b="1" dirty="0">
                  <a:latin typeface="微软雅黑" panose="020B0503020204020204" charset="-122"/>
                  <a:ea typeface="微软雅黑" panose="020B0503020204020204" charset="-122"/>
                  <a:sym typeface="+mn-ea"/>
                </a:rPr>
                <a:t>征信渠道</a:t>
              </a:r>
              <a:endParaRPr lang="zh-CN" altLang="en-US" sz="2400" b="1" dirty="0">
                <a:latin typeface="微软雅黑" panose="020B0503020204020204" charset="-122"/>
                <a:ea typeface="微软雅黑" panose="020B0503020204020204" charset="-122"/>
              </a:endParaRPr>
            </a:p>
          </p:txBody>
        </p:sp>
        <p:sp>
          <p:nvSpPr>
            <p:cNvPr id="9226" name="AutoShape 7"/>
            <p:cNvSpPr/>
            <p:nvPr/>
          </p:nvSpPr>
          <p:spPr>
            <a:xfrm>
              <a:off x="3375" y="3510"/>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二、征信法制环境</a:t>
              </a:r>
              <a:endParaRPr lang="zh-CN" altLang="en-US" sz="2400" b="1" dirty="0">
                <a:latin typeface="微软雅黑" panose="020B0503020204020204" charset="-122"/>
                <a:ea typeface="微软雅黑" panose="020B0503020204020204" charset="-122"/>
              </a:endParaRPr>
            </a:p>
          </p:txBody>
        </p:sp>
        <p:sp>
          <p:nvSpPr>
            <p:cNvPr id="9227" name="AutoShape 8"/>
            <p:cNvSpPr/>
            <p:nvPr/>
          </p:nvSpPr>
          <p:spPr>
            <a:xfrm>
              <a:off x="2880" y="2428"/>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cs typeface="微软雅黑" panose="020B0503020204020204" charset="-122"/>
                </a:rPr>
                <a:t>一、征信的内涵</a:t>
              </a:r>
              <a:r>
                <a:rPr lang="zh-CN" altLang="en-US" sz="2400" dirty="0">
                  <a:latin typeface="微软雅黑" panose="020B0503020204020204" charset="-122"/>
                  <a:ea typeface="微软雅黑" panose="020B0503020204020204" charset="-122"/>
                  <a:cs typeface="微软雅黑" panose="020B0503020204020204" charset="-122"/>
                </a:rPr>
                <a:t> </a:t>
              </a:r>
              <a:endParaRPr lang="zh-CN" altLang="en-US" sz="2400" dirty="0">
                <a:latin typeface="微软雅黑" panose="020B0503020204020204" charset="-122"/>
                <a:ea typeface="微软雅黑" panose="020B0503020204020204" charset="-122"/>
                <a:cs typeface="微软雅黑" panose="020B0503020204020204" charset="-122"/>
              </a:endParaRPr>
            </a:p>
          </p:txBody>
        </p:sp>
        <p:grpSp>
          <p:nvGrpSpPr>
            <p:cNvPr id="9228" name="Group 9"/>
            <p:cNvGrpSpPr/>
            <p:nvPr/>
          </p:nvGrpSpPr>
          <p:grpSpPr>
            <a:xfrm>
              <a:off x="1965" y="2628"/>
              <a:ext cx="600" cy="600"/>
              <a:chOff x="0" y="0"/>
              <a:chExt cx="1615" cy="1615"/>
            </a:xfrm>
          </p:grpSpPr>
          <p:sp>
            <p:nvSpPr>
              <p:cNvPr id="9268" name="Oval 10"/>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9" name="Oval 11"/>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3" name="Oval 12"/>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1" name="Oval 13"/>
              <p:cNvSpPr/>
              <p:nvPr/>
            </p:nvSpPr>
            <p:spPr>
              <a:xfrm>
                <a:off x="176" y="176"/>
                <a:ext cx="1262" cy="1264"/>
              </a:xfrm>
              <a:prstGeom prst="ellipse">
                <a:avLst/>
              </a:prstGeom>
              <a:gradFill rotWithShape="true">
                <a:gsLst>
                  <a:gs pos="0">
                    <a:srgbClr val="000000"/>
                  </a:gs>
                  <a:gs pos="100000">
                    <a:srgbClr val="FFCC00"/>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 name="Oval 14"/>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73" name="Oval 15"/>
              <p:cNvSpPr/>
              <p:nvPr/>
            </p:nvSpPr>
            <p:spPr>
              <a:xfrm>
                <a:off x="259" y="259"/>
                <a:ext cx="1096" cy="1098"/>
              </a:xfrm>
              <a:prstGeom prst="ellipse">
                <a:avLst/>
              </a:prstGeom>
              <a:gradFill rotWithShape="true">
                <a:gsLst>
                  <a:gs pos="0">
                    <a:srgbClr val="FFCC00"/>
                  </a:gs>
                  <a:gs pos="100000">
                    <a:srgbClr val="7C6300"/>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29" name="Group 16"/>
            <p:cNvGrpSpPr/>
            <p:nvPr/>
          </p:nvGrpSpPr>
          <p:grpSpPr>
            <a:xfrm>
              <a:off x="2555" y="3613"/>
              <a:ext cx="600" cy="600"/>
              <a:chOff x="0" y="0"/>
              <a:chExt cx="1615" cy="1615"/>
            </a:xfrm>
          </p:grpSpPr>
          <p:sp>
            <p:nvSpPr>
              <p:cNvPr id="9262" name="Oval 17"/>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63" name="Oval 18"/>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5" name="Oval 19"/>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5" name="Oval 20"/>
              <p:cNvSpPr/>
              <p:nvPr/>
            </p:nvSpPr>
            <p:spPr>
              <a:xfrm>
                <a:off x="176" y="176"/>
                <a:ext cx="1262" cy="1264"/>
              </a:xfrm>
              <a:prstGeom prst="ellipse">
                <a:avLst/>
              </a:prstGeom>
              <a:gradFill rotWithShape="true">
                <a:gsLst>
                  <a:gs pos="0">
                    <a:srgbClr val="000000"/>
                  </a:gs>
                  <a:gs pos="100000">
                    <a:srgbClr val="48BE67"/>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0" name="Oval 21"/>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7" name="Oval 22"/>
              <p:cNvSpPr/>
              <p:nvPr/>
            </p:nvSpPr>
            <p:spPr>
              <a:xfrm>
                <a:off x="259" y="259"/>
                <a:ext cx="1096" cy="1098"/>
              </a:xfrm>
              <a:prstGeom prst="ellipse">
                <a:avLst/>
              </a:prstGeom>
              <a:gradFill rotWithShape="true">
                <a:gsLst>
                  <a:gs pos="0">
                    <a:srgbClr val="48BE67"/>
                  </a:gs>
                  <a:gs pos="100000">
                    <a:srgbClr val="235C32"/>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30" name="Group 23"/>
            <p:cNvGrpSpPr/>
            <p:nvPr/>
          </p:nvGrpSpPr>
          <p:grpSpPr>
            <a:xfrm>
              <a:off x="3280" y="4760"/>
              <a:ext cx="600" cy="600"/>
              <a:chOff x="0" y="0"/>
              <a:chExt cx="1615" cy="1615"/>
            </a:xfrm>
          </p:grpSpPr>
          <p:sp>
            <p:nvSpPr>
              <p:cNvPr id="9256" name="Oval 24"/>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57" name="Oval 25"/>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5" name="Oval 26"/>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9" name="Oval 27"/>
              <p:cNvSpPr/>
              <p:nvPr/>
            </p:nvSpPr>
            <p:spPr>
              <a:xfrm>
                <a:off x="176" y="176"/>
                <a:ext cx="1262" cy="1264"/>
              </a:xfrm>
              <a:prstGeom prst="ellipse">
                <a:avLst/>
              </a:prstGeom>
              <a:gradFill rotWithShape="true">
                <a:gsLst>
                  <a:gs pos="0">
                    <a:srgbClr val="21B3E1"/>
                  </a:gs>
                  <a:gs pos="100000">
                    <a:srgbClr val="0F5368"/>
                  </a:gs>
                </a:gsLst>
                <a:lin ang="54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67" name="Oval 28"/>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61" name="Oval 29"/>
              <p:cNvSpPr/>
              <p:nvPr/>
            </p:nvSpPr>
            <p:spPr>
              <a:xfrm>
                <a:off x="259" y="259"/>
                <a:ext cx="1096" cy="1098"/>
              </a:xfrm>
              <a:prstGeom prst="ellipse">
                <a:avLst/>
              </a:prstGeom>
              <a:gradFill rotWithShape="true">
                <a:gsLst>
                  <a:gs pos="0">
                    <a:srgbClr val="21B3E1"/>
                  </a:gs>
                  <a:gs pos="100000">
                    <a:srgbClr val="1057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grpSp>
          <p:nvGrpSpPr>
            <p:cNvPr id="9231" name="Group 30"/>
            <p:cNvGrpSpPr/>
            <p:nvPr/>
          </p:nvGrpSpPr>
          <p:grpSpPr>
            <a:xfrm>
              <a:off x="3505" y="5785"/>
              <a:ext cx="600" cy="600"/>
              <a:chOff x="0" y="0"/>
              <a:chExt cx="1615" cy="1615"/>
            </a:xfrm>
          </p:grpSpPr>
          <p:sp>
            <p:nvSpPr>
              <p:cNvPr id="9250" name="Oval 31"/>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51" name="Oval 32"/>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72" name="Oval 33"/>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3" name="Oval 34"/>
              <p:cNvSpPr/>
              <p:nvPr/>
            </p:nvSpPr>
            <p:spPr>
              <a:xfrm>
                <a:off x="176" y="176"/>
                <a:ext cx="1262" cy="1264"/>
              </a:xfrm>
              <a:prstGeom prst="ellipse">
                <a:avLst/>
              </a:prstGeom>
              <a:gradFill rotWithShape="true">
                <a:gsLst>
                  <a:gs pos="0">
                    <a:srgbClr val="000000"/>
                  </a:gs>
                  <a:gs pos="100000">
                    <a:srgbClr val="8D67E1"/>
                  </a:gs>
                </a:gsLst>
                <a:lin ang="189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14374" name="Oval 35"/>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55" name="Oval 36"/>
              <p:cNvSpPr/>
              <p:nvPr/>
            </p:nvSpPr>
            <p:spPr>
              <a:xfrm>
                <a:off x="259" y="259"/>
                <a:ext cx="1096" cy="1098"/>
              </a:xfrm>
              <a:prstGeom prst="ellipse">
                <a:avLst/>
              </a:prstGeom>
              <a:gradFill rotWithShape="true">
                <a:gsLst>
                  <a:gs pos="0">
                    <a:srgbClr val="8D67E1"/>
                  </a:gs>
                  <a:gs pos="100000">
                    <a:srgbClr val="4532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sp>
          <p:nvSpPr>
            <p:cNvPr id="9232" name="AutoShape 6"/>
            <p:cNvSpPr/>
            <p:nvPr/>
          </p:nvSpPr>
          <p:spPr>
            <a:xfrm>
              <a:off x="3898" y="6740"/>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五、企业征信调查</a:t>
              </a:r>
              <a:endParaRPr lang="zh-CN" altLang="en-US" sz="2400" b="1" dirty="0">
                <a:latin typeface="微软雅黑" panose="020B0503020204020204" charset="-122"/>
                <a:ea typeface="微软雅黑" panose="020B0503020204020204" charset="-122"/>
              </a:endParaRPr>
            </a:p>
          </p:txBody>
        </p:sp>
        <p:grpSp>
          <p:nvGrpSpPr>
            <p:cNvPr id="9233" name="Group 23"/>
            <p:cNvGrpSpPr/>
            <p:nvPr/>
          </p:nvGrpSpPr>
          <p:grpSpPr>
            <a:xfrm>
              <a:off x="3345" y="6838"/>
              <a:ext cx="600" cy="600"/>
              <a:chOff x="0" y="0"/>
              <a:chExt cx="1615" cy="1615"/>
            </a:xfrm>
          </p:grpSpPr>
          <p:sp>
            <p:nvSpPr>
              <p:cNvPr id="9244" name="Oval 24"/>
              <p:cNvSpPr/>
              <p:nvPr/>
            </p:nvSpPr>
            <p:spPr>
              <a:xfrm>
                <a:off x="0" y="0"/>
                <a:ext cx="1615" cy="1615"/>
              </a:xfrm>
              <a:prstGeom prst="ellipse">
                <a:avLst/>
              </a:prstGeom>
              <a:gradFill rotWithShape="true">
                <a:gsLst>
                  <a:gs pos="0">
                    <a:srgbClr val="767676"/>
                  </a:gs>
                  <a:gs pos="50000">
                    <a:srgbClr val="FFFFFF"/>
                  </a:gs>
                  <a:gs pos="100000">
                    <a:srgbClr val="767676"/>
                  </a:gs>
                </a:gsLst>
                <a:lin ang="540000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9245" name="Oval 25"/>
              <p:cNvSpPr/>
              <p:nvPr/>
            </p:nvSpPr>
            <p:spPr>
              <a:xfrm>
                <a:off x="92" y="91"/>
                <a:ext cx="1430" cy="1430"/>
              </a:xfrm>
              <a:prstGeom prst="ellipse">
                <a:avLst/>
              </a:prstGeom>
              <a:gradFill rotWithShape="true">
                <a:gsLst>
                  <a:gs pos="0">
                    <a:srgbClr val="FFFFFF"/>
                  </a:gs>
                  <a:gs pos="50000">
                    <a:srgbClr val="A2A2A2"/>
                  </a:gs>
                  <a:gs pos="100000">
                    <a:srgbClr val="FFFFFF"/>
                  </a:gs>
                </a:gsLst>
                <a:lin ang="0" scaled="true"/>
                <a:tileRect/>
              </a:gradFill>
              <a:ln w="9525">
                <a:noFill/>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5" name="Oval 26"/>
              <p:cNvSpPr>
                <a:spLocks noChangeArrowheads="true"/>
              </p:cNvSpPr>
              <p:nvPr/>
            </p:nvSpPr>
            <p:spPr bwMode="auto">
              <a:xfrm>
                <a:off x="175" y="175"/>
                <a:ext cx="1265" cy="1265"/>
              </a:xfrm>
              <a:prstGeom prst="ellipse">
                <a:avLst/>
              </a:prstGeom>
              <a:gradFill rotWithShape="true">
                <a:gsLst>
                  <a:gs pos="0">
                    <a:srgbClr val="9999FF"/>
                  </a:gs>
                  <a:gs pos="50000">
                    <a:srgbClr val="FFFFFF"/>
                  </a:gs>
                  <a:gs pos="100000">
                    <a:srgbClr val="9999FF"/>
                  </a:gs>
                </a:gsLst>
                <a:lin ang="18900000" scaled="true"/>
              </a:gradFill>
              <a:ln>
                <a:noFill/>
              </a:ln>
            </p:spPr>
            <p:txBody>
              <a:bodyPr wrap="square"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7" name="Oval 27"/>
              <p:cNvSpPr/>
              <p:nvPr/>
            </p:nvSpPr>
            <p:spPr>
              <a:xfrm>
                <a:off x="176" y="176"/>
                <a:ext cx="1262" cy="1264"/>
              </a:xfrm>
              <a:prstGeom prst="ellipse">
                <a:avLst/>
              </a:prstGeom>
              <a:gradFill rotWithShape="true">
                <a:gsLst>
                  <a:gs pos="0">
                    <a:srgbClr val="21B3E1"/>
                  </a:gs>
                  <a:gs pos="100000">
                    <a:srgbClr val="0F5368"/>
                  </a:gs>
                </a:gsLst>
                <a:lin ang="5400000" scaled="true"/>
                <a:tileRect/>
              </a:gradFill>
              <a:ln w="9525">
                <a:noFill/>
              </a:ln>
            </p:spPr>
            <p:txBody>
              <a:bodyPr wrap="square"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sp>
            <p:nvSpPr>
              <p:cNvPr id="47" name="Oval 28"/>
              <p:cNvSpPr>
                <a:spLocks noChangeArrowheads="true"/>
              </p:cNvSpPr>
              <p:nvPr/>
            </p:nvSpPr>
            <p:spPr bwMode="auto">
              <a:xfrm>
                <a:off x="256" y="256"/>
                <a:ext cx="1097" cy="1104"/>
              </a:xfrm>
              <a:prstGeom prst="ellipse">
                <a:avLst/>
              </a:prstGeom>
              <a:gradFill rotWithShape="true">
                <a:gsLst>
                  <a:gs pos="0">
                    <a:srgbClr val="9999FF"/>
                  </a:gs>
                  <a:gs pos="50000">
                    <a:srgbClr val="53538A"/>
                  </a:gs>
                  <a:gs pos="100000">
                    <a:srgbClr val="9999FF"/>
                  </a:gs>
                </a:gsLst>
                <a:lin ang="2700000" scaled="true"/>
              </a:gradFill>
              <a:ln>
                <a:noFill/>
              </a:ln>
            </p:spPr>
            <p:txBody>
              <a:bodyPr anchor="ctr">
                <a:spAutoFit/>
              </a:bodyPr>
              <a:lstStyle>
                <a:lvl1pPr eaLnBrk="0" hangingPunct="0">
                  <a:defRPr sz="2400">
                    <a:solidFill>
                      <a:srgbClr val="17347D"/>
                    </a:solidFill>
                    <a:latin typeface="宋体" panose="02010600030101010101" pitchFamily="2" charset="-122"/>
                    <a:ea typeface="宋体" panose="02010600030101010101" pitchFamily="2" charset="-122"/>
                  </a:defRPr>
                </a:lvl1pPr>
                <a:lvl2pPr marL="742950" indent="-285750" eaLnBrk="0" hangingPunct="0">
                  <a:defRPr sz="2400">
                    <a:solidFill>
                      <a:srgbClr val="17347D"/>
                    </a:solidFill>
                    <a:latin typeface="宋体" panose="02010600030101010101" pitchFamily="2" charset="-122"/>
                    <a:ea typeface="宋体" panose="02010600030101010101" pitchFamily="2" charset="-122"/>
                  </a:defRPr>
                </a:lvl2pPr>
                <a:lvl3pPr marL="1143000" indent="-228600" eaLnBrk="0" hangingPunct="0">
                  <a:defRPr sz="2400">
                    <a:solidFill>
                      <a:srgbClr val="17347D"/>
                    </a:solidFill>
                    <a:latin typeface="宋体" panose="02010600030101010101" pitchFamily="2" charset="-122"/>
                    <a:ea typeface="宋体" panose="02010600030101010101" pitchFamily="2" charset="-122"/>
                  </a:defRPr>
                </a:lvl3pPr>
                <a:lvl4pPr marL="1600200" indent="-228600" eaLnBrk="0" hangingPunct="0">
                  <a:defRPr sz="2400">
                    <a:solidFill>
                      <a:srgbClr val="17347D"/>
                    </a:solidFill>
                    <a:latin typeface="宋体" panose="02010600030101010101" pitchFamily="2" charset="-122"/>
                    <a:ea typeface="宋体" panose="02010600030101010101" pitchFamily="2" charset="-122"/>
                  </a:defRPr>
                </a:lvl4pPr>
                <a:lvl5pPr marL="2057400" indent="-228600" eaLnBrk="0" hangingPunct="0">
                  <a:defRPr sz="2400">
                    <a:solidFill>
                      <a:srgbClr val="17347D"/>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rgbClr val="17347D"/>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9249" name="Oval 29"/>
              <p:cNvSpPr/>
              <p:nvPr/>
            </p:nvSpPr>
            <p:spPr>
              <a:xfrm>
                <a:off x="259" y="259"/>
                <a:ext cx="1096" cy="1098"/>
              </a:xfrm>
              <a:prstGeom prst="ellipse">
                <a:avLst/>
              </a:prstGeom>
              <a:gradFill rotWithShape="true">
                <a:gsLst>
                  <a:gs pos="0">
                    <a:srgbClr val="21B3E1"/>
                  </a:gs>
                  <a:gs pos="100000">
                    <a:srgbClr val="10576D"/>
                  </a:gs>
                </a:gsLst>
                <a:lin ang="18900000" scaled="true"/>
                <a:tileRect/>
              </a:gradFill>
              <a:ln w="9525">
                <a:noFill/>
              </a:ln>
            </p:spPr>
            <p:txBody>
              <a:bodyPr anchor="ctr" anchorCtr="false">
                <a:spAutoFit/>
              </a:bodyPr>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eaLnBrk="1" hangingPunct="1">
                  <a:spcBef>
                    <a:spcPct val="0"/>
                  </a:spcBef>
                  <a:buClrTx/>
                  <a:buFont typeface="Arial" panose="020B0604020202020204" pitchFamily="34" charset="0"/>
                  <a:buNone/>
                </a:pPr>
                <a:endParaRPr lang="zh-CN" altLang="en-US" sz="2400" dirty="0">
                  <a:latin typeface="微软雅黑" panose="020B0503020204020204" charset="-122"/>
                  <a:ea typeface="微软雅黑" panose="020B0503020204020204" charset="-122"/>
                </a:endParaRPr>
              </a:p>
            </p:txBody>
          </p:sp>
        </p:grpSp>
        <p:pic>
          <p:nvPicPr>
            <p:cNvPr id="9234" name="图片 5"/>
            <p:cNvPicPr>
              <a:picLocks noChangeAspect="true"/>
            </p:cNvPicPr>
            <p:nvPr/>
          </p:nvPicPr>
          <p:blipFill>
            <a:blip r:embed="rId4"/>
            <a:stretch>
              <a:fillRect/>
            </a:stretch>
          </p:blipFill>
          <p:spPr>
            <a:xfrm>
              <a:off x="2695" y="7935"/>
              <a:ext cx="605" cy="605"/>
            </a:xfrm>
            <a:prstGeom prst="rect">
              <a:avLst/>
            </a:prstGeom>
            <a:noFill/>
            <a:ln w="9525">
              <a:noFill/>
            </a:ln>
          </p:spPr>
        </p:pic>
        <p:sp>
          <p:nvSpPr>
            <p:cNvPr id="9235" name="AutoShape 6"/>
            <p:cNvSpPr/>
            <p:nvPr/>
          </p:nvSpPr>
          <p:spPr>
            <a:xfrm>
              <a:off x="3398" y="7838"/>
              <a:ext cx="6960" cy="800"/>
            </a:xfrm>
            <a:prstGeom prst="roundRect">
              <a:avLst>
                <a:gd name="adj" fmla="val 50000"/>
              </a:avLst>
            </a:prstGeom>
            <a:noFill/>
            <a:ln w="28575" cap="flat" cmpd="sng">
              <a:solidFill>
                <a:srgbClr val="DDDDDD"/>
              </a:solidFill>
              <a:prstDash val="solid"/>
              <a:headEnd type="none" w="med" len="med"/>
              <a:tailEnd type="none" w="med" len="med"/>
            </a:ln>
          </p:spPr>
          <p:txBody>
            <a:bodyPr wrap="none" anchor="ctr"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kern="1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kern="1200">
                  <a:solidFill>
                    <a:srgbClr val="17347D"/>
                  </a:solidFill>
                  <a:latin typeface="宋体" panose="02010600030101010101" pitchFamily="2" charset="-122"/>
                  <a:ea typeface="宋体" panose="02010600030101010101" pitchFamily="2" charset="-122"/>
                  <a:cs typeface="+mn-ea"/>
                </a:defRPr>
              </a:lvl2pPr>
              <a:lvl3pPr marL="1143000" indent="-228600" algn="l" rtl="0" eaLnBrk="0" fontAlgn="base" hangingPunct="0">
                <a:spcBef>
                  <a:spcPct val="20000"/>
                </a:spcBef>
                <a:spcAft>
                  <a:spcPct val="0"/>
                </a:spcAft>
                <a:buClr>
                  <a:srgbClr val="17347D"/>
                </a:buClr>
                <a:buFont typeface="Wingdings" panose="05000000000000000000" pitchFamily="2" charset="2"/>
                <a:buChar char="•"/>
                <a:defRPr sz="2400" kern="1200">
                  <a:solidFill>
                    <a:srgbClr val="17347D"/>
                  </a:solidFill>
                  <a:latin typeface="宋体" panose="02010600030101010101" pitchFamily="2" charset="-122"/>
                  <a:ea typeface="宋体" panose="02010600030101010101" pitchFamily="2" charset="-122"/>
                  <a:cs typeface="+mn-ea"/>
                </a:defRPr>
              </a:lvl3pPr>
              <a:lvl4pPr marL="16002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4pPr>
              <a:lvl5pPr marL="2057400" indent="-228600" algn="l" rtl="0" eaLnBrk="0" fontAlgn="base" hangingPunct="0">
                <a:spcBef>
                  <a:spcPct val="20000"/>
                </a:spcBef>
                <a:spcAft>
                  <a:spcPct val="0"/>
                </a:spcAft>
                <a:buFont typeface="Wingdings" panose="05000000000000000000" pitchFamily="2" charset="2"/>
                <a:buChar char="»"/>
                <a:defRPr sz="2000" kern="1200">
                  <a:solidFill>
                    <a:srgbClr val="17347D"/>
                  </a:solidFill>
                  <a:latin typeface="Arial" panose="020B0604020202020204" pitchFamily="34" charset="0"/>
                  <a:ea typeface="宋体" panose="02010600030101010101" pitchFamily="2" charset="-122"/>
                  <a:cs typeface="+mn-ea"/>
                </a:defRPr>
              </a:lvl5pPr>
            </a:lstStyle>
            <a:p>
              <a:pPr marL="0" lvl="0" indent="0">
                <a:spcBef>
                  <a:spcPct val="0"/>
                </a:spcBef>
                <a:buClrTx/>
                <a:buFont typeface="Arial" panose="020B0604020202020204" pitchFamily="34" charset="0"/>
                <a:buNone/>
              </a:pPr>
              <a:r>
                <a:rPr lang="zh-CN" altLang="en-US" sz="2400" b="1" dirty="0">
                  <a:latin typeface="微软雅黑" panose="020B0503020204020204" charset="-122"/>
                  <a:ea typeface="微软雅黑" panose="020B0503020204020204" charset="-122"/>
                </a:rPr>
                <a:t>六、个人征信调查</a:t>
              </a:r>
              <a:endParaRPr lang="zh-CN" altLang="en-US" sz="2400" b="1"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一、征信的内涵</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2027555" y="1255395"/>
            <a:ext cx="8137208" cy="4968558"/>
            <a:chOff x="963" y="2338"/>
            <a:chExt cx="12815" cy="7825"/>
          </a:xfrm>
        </p:grpSpPr>
        <p:graphicFrame>
          <p:nvGraphicFramePr>
            <p:cNvPr id="54276" name="对象 6"/>
            <p:cNvGraphicFramePr>
              <a:graphicFrameLocks noChangeAspect="true"/>
            </p:cNvGraphicFramePr>
            <p:nvPr/>
          </p:nvGraphicFramePr>
          <p:xfrm>
            <a:off x="10148" y="2418"/>
            <a:ext cx="3630" cy="2610"/>
          </p:xfrm>
          <a:graphic>
            <a:graphicData uri="http://schemas.openxmlformats.org/presentationml/2006/ole">
              <mc:AlternateContent xmlns:mc="http://schemas.openxmlformats.org/markup-compatibility/2006">
                <mc:Choice xmlns:v="urn:schemas-microsoft-com:vml" Requires="v">
                  <p:oleObj spid="_x0000_s3080" name="" r:id="rId4" imgW="4876800" imgH="3248025" progId="">
                    <p:embed/>
                  </p:oleObj>
                </mc:Choice>
                <mc:Fallback>
                  <p:oleObj name="" r:id="rId4" imgW="4876800" imgH="3248025" progId="">
                    <p:embed/>
                    <p:pic>
                      <p:nvPicPr>
                        <p:cNvPr id="0" name="图片 3079"/>
                        <p:cNvPicPr/>
                        <p:nvPr/>
                      </p:nvPicPr>
                      <p:blipFill>
                        <a:blip r:embed="rId5"/>
                        <a:stretch>
                          <a:fillRect/>
                        </a:stretch>
                      </p:blipFill>
                      <p:spPr>
                        <a:xfrm>
                          <a:off x="10148" y="2418"/>
                          <a:ext cx="3630" cy="2610"/>
                        </a:xfrm>
                        <a:prstGeom prst="rect">
                          <a:avLst/>
                        </a:prstGeom>
                        <a:noFill/>
                        <a:ln w="38100">
                          <a:noFill/>
                          <a:miter/>
                        </a:ln>
                      </p:spPr>
                    </p:pic>
                  </p:oleObj>
                </mc:Fallback>
              </mc:AlternateContent>
            </a:graphicData>
          </a:graphic>
        </p:graphicFrame>
        <p:sp>
          <p:nvSpPr>
            <p:cNvPr id="54277" name="TextBox 7"/>
            <p:cNvSpPr txBox="true"/>
            <p:nvPr/>
          </p:nvSpPr>
          <p:spPr>
            <a:xfrm>
              <a:off x="10715" y="3360"/>
              <a:ext cx="2835" cy="580"/>
            </a:xfrm>
            <a:prstGeom prst="rect">
              <a:avLst/>
            </a:prstGeom>
            <a:noFill/>
            <a:ln w="9525">
              <a:noFill/>
            </a:ln>
          </p:spPr>
          <p:txBody>
            <a:bodyPr anchor="t" anchorCtr="false">
              <a:spAutoFit/>
            </a:bodyPr>
            <a:p>
              <a:pPr>
                <a:buClrTx/>
                <a:buFont typeface="Arial" panose="020B0604020202020204" pitchFamily="34" charset="0"/>
              </a:pPr>
              <a:r>
                <a:rPr lang="zh-CN" altLang="en-US" b="1" dirty="0">
                  <a:solidFill>
                    <a:srgbClr val="000000"/>
                  </a:solidFill>
                  <a:latin typeface="微软雅黑" panose="020B0503020204020204" charset="-122"/>
                  <a:ea typeface="微软雅黑" panose="020B0503020204020204" charset="-122"/>
                </a:rPr>
                <a:t>什么是征信</a:t>
              </a:r>
              <a:endParaRPr lang="zh-CN" altLang="en-US" b="1" dirty="0">
                <a:solidFill>
                  <a:srgbClr val="000000"/>
                </a:solidFill>
                <a:latin typeface="微软雅黑" panose="020B0503020204020204" charset="-122"/>
                <a:ea typeface="微软雅黑" panose="020B0503020204020204" charset="-122"/>
              </a:endParaRPr>
            </a:p>
          </p:txBody>
        </p:sp>
        <p:graphicFrame>
          <p:nvGraphicFramePr>
            <p:cNvPr id="54278" name="对象 8"/>
            <p:cNvGraphicFramePr>
              <a:graphicFrameLocks noChangeAspect="true"/>
            </p:cNvGraphicFramePr>
            <p:nvPr/>
          </p:nvGraphicFramePr>
          <p:xfrm>
            <a:off x="10715" y="5288"/>
            <a:ext cx="2955" cy="4875"/>
          </p:xfrm>
          <a:graphic>
            <a:graphicData uri="http://schemas.openxmlformats.org/presentationml/2006/ole">
              <mc:AlternateContent xmlns:mc="http://schemas.openxmlformats.org/markup-compatibility/2006">
                <mc:Choice xmlns:v="urn:schemas-microsoft-com:vml" Requires="v">
                  <p:oleObj spid="_x0000_s3079" name="" r:id="rId6" imgW="1909445" imgH="2099945" progId="">
                    <p:embed/>
                  </p:oleObj>
                </mc:Choice>
                <mc:Fallback>
                  <p:oleObj name="" r:id="rId6" imgW="1909445" imgH="2099945" progId="">
                    <p:embed/>
                    <p:pic>
                      <p:nvPicPr>
                        <p:cNvPr id="0" name="图片 3078"/>
                        <p:cNvPicPr/>
                        <p:nvPr/>
                      </p:nvPicPr>
                      <p:blipFill>
                        <a:blip r:embed="rId7"/>
                        <a:stretch>
                          <a:fillRect/>
                        </a:stretch>
                      </p:blipFill>
                      <p:spPr>
                        <a:xfrm>
                          <a:off x="10715" y="5288"/>
                          <a:ext cx="2955" cy="4875"/>
                        </a:xfrm>
                        <a:prstGeom prst="rect">
                          <a:avLst/>
                        </a:prstGeom>
                        <a:noFill/>
                        <a:ln w="38100">
                          <a:noFill/>
                          <a:miter/>
                        </a:ln>
                      </p:spPr>
                    </p:pic>
                  </p:oleObj>
                </mc:Fallback>
              </mc:AlternateContent>
            </a:graphicData>
          </a:graphic>
        </p:graphicFrame>
        <p:sp>
          <p:nvSpPr>
            <p:cNvPr id="57352" name="TextBox 9"/>
            <p:cNvSpPr txBox="true"/>
            <p:nvPr/>
          </p:nvSpPr>
          <p:spPr>
            <a:xfrm>
              <a:off x="963" y="2338"/>
              <a:ext cx="8620" cy="5756"/>
            </a:xfrm>
            <a:prstGeom prst="rect">
              <a:avLst/>
            </a:prstGeom>
            <a:noFill/>
            <a:ln w="9525">
              <a:noFill/>
            </a:ln>
          </p:spPr>
          <p:txBody>
            <a:bodyPr anchor="t" anchorCtr="false">
              <a:spAutoFit/>
            </a:bodyPr>
            <a:p>
              <a:pPr>
                <a:lnSpc>
                  <a:spcPct val="120000"/>
                </a:lnSpc>
                <a:buClrTx/>
                <a:buFont typeface="Arial" panose="020B0604020202020204" pitchFamily="34" charset="0"/>
                <a:buNone/>
              </a:pPr>
              <a:endParaRPr lang="en-US" altLang="zh-CN" b="1"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20000"/>
                </a:lnSpc>
                <a:buClrTx/>
                <a:buFont typeface="Arial" panose="020B0604020202020204" pitchFamily="34" charset="0"/>
                <a:buNone/>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征信就是资信调查，是指征信机构通过各类手段广泛收集、处理信用信息，以验证调查对象的信用状况。</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20000"/>
                </a:lnSpc>
                <a:buClrTx/>
                <a:buFont typeface="Arial" panose="020B0604020202020204" pitchFamily="34" charset="0"/>
                <a:buNone/>
              </a:pP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20000"/>
                </a:lnSpc>
                <a:buClrTx/>
                <a:buFont typeface="Arial" panose="020B0604020202020204" pitchFamily="34" charset="0"/>
                <a:buNone/>
              </a:pP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征信有广义和狭义之分：</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20000"/>
                </a:lnSpc>
                <a:buClrTx/>
                <a:buFont typeface="黑体" panose="02010609060101010101" pitchFamily="49" charset="-122"/>
                <a:buAutoNum type="circleNumDbPlain"/>
              </a:pPr>
              <a:r>
                <a:rPr lang="zh-CN" altLang="en-US" sz="2000" b="1" dirty="0">
                  <a:solidFill>
                    <a:srgbClr val="FF0000"/>
                  </a:solidFill>
                  <a:latin typeface="微软雅黑" panose="020B0503020204020204" charset="-122"/>
                  <a:ea typeface="微软雅黑" panose="020B0503020204020204" charset="-122"/>
                  <a:cs typeface="微软雅黑" panose="020B0503020204020204" charset="-122"/>
                </a:rPr>
                <a:t>广义的征信</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泛指调查、了解、验证他人信用。</a:t>
              </a:r>
              <a:endParaRPr lang="zh-CN" altLang="en-US" sz="2000" b="1" dirty="0">
                <a:solidFill>
                  <a:srgbClr val="000000"/>
                </a:solidFill>
                <a:latin typeface="微软雅黑" panose="020B0503020204020204" charset="-122"/>
                <a:ea typeface="微软雅黑" panose="020B0503020204020204" charset="-122"/>
                <a:cs typeface="微软雅黑" panose="020B0503020204020204" charset="-122"/>
              </a:endParaRPr>
            </a:p>
            <a:p>
              <a:pPr>
                <a:lnSpc>
                  <a:spcPct val="120000"/>
                </a:lnSpc>
                <a:buClrTx/>
                <a:buFont typeface="黑体" panose="02010609060101010101" pitchFamily="49" charset="-122"/>
                <a:buAutoNum type="circleNumDbPlain"/>
              </a:pPr>
              <a:r>
                <a:rPr lang="zh-CN" altLang="en-US" sz="2000" b="1" dirty="0">
                  <a:solidFill>
                    <a:srgbClr val="FF0000"/>
                  </a:solidFill>
                  <a:latin typeface="微软雅黑" panose="020B0503020204020204" charset="-122"/>
                  <a:ea typeface="微软雅黑" panose="020B0503020204020204" charset="-122"/>
                  <a:cs typeface="微软雅黑" panose="020B0503020204020204" charset="-122"/>
                </a:rPr>
                <a:t>狭义的征信</a:t>
              </a:r>
              <a:r>
                <a:rPr lang="zh-CN" altLang="en-US" sz="2000" b="1" dirty="0">
                  <a:solidFill>
                    <a:srgbClr val="000000"/>
                  </a:solidFill>
                  <a:latin typeface="微软雅黑" panose="020B0503020204020204" charset="-122"/>
                  <a:ea typeface="微软雅黑" panose="020B0503020204020204" charset="-122"/>
                  <a:cs typeface="微软雅黑" panose="020B0503020204020204" charset="-122"/>
                </a:rPr>
                <a:t>主要是指信用机构对企业或个人信用进行调查、验证并出具信用报告。 </a:t>
              </a:r>
              <a:endParaRPr lang="zh-CN" altLang="en-US" b="1" dirty="0">
                <a:solidFill>
                  <a:srgbClr val="000000"/>
                </a:solidFill>
                <a:latin typeface="微软雅黑" panose="020B0503020204020204" charset="-122"/>
                <a:ea typeface="微软雅黑" panose="020B0503020204020204" charset="-122"/>
                <a:cs typeface="微软雅黑" panose="020B0503020204020204" charset="-122"/>
              </a:endParaRPr>
            </a:p>
            <a:p>
              <a:pPr>
                <a:buClrTx/>
                <a:buFont typeface="Arial" panose="020B0604020202020204" pitchFamily="34" charset="0"/>
                <a:buNone/>
              </a:pPr>
              <a:endParaRPr lang="zh-CN" altLang="en-US" dirty="0">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二、征信法治环境</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954530" y="1379855"/>
            <a:ext cx="8383270" cy="4940935"/>
            <a:chOff x="575" y="2398"/>
            <a:chExt cx="13044" cy="7531"/>
          </a:xfrm>
        </p:grpSpPr>
        <p:sp>
          <p:nvSpPr>
            <p:cNvPr id="55302" name="AutoShape 4"/>
            <p:cNvSpPr>
              <a:spLocks noChangeArrowheads="true"/>
            </p:cNvSpPr>
            <p:nvPr/>
          </p:nvSpPr>
          <p:spPr bwMode="auto">
            <a:xfrm>
              <a:off x="575" y="2555"/>
              <a:ext cx="13045" cy="7375"/>
            </a:xfrm>
            <a:prstGeom prst="roundRect">
              <a:avLst>
                <a:gd name="adj" fmla="val 50000"/>
              </a:avLst>
            </a:prstGeom>
            <a:gradFill rotWithShape="false">
              <a:gsLst>
                <a:gs pos="0">
                  <a:srgbClr val="37556B"/>
                </a:gs>
                <a:gs pos="50000">
                  <a:schemeClr val="accent1"/>
                </a:gs>
                <a:gs pos="100000">
                  <a:srgbClr val="37556B"/>
                </a:gs>
              </a:gsLst>
              <a:lin ang="5400000" scaled="true"/>
            </a:gradFill>
            <a:ln>
              <a:noFill/>
            </a:ln>
          </p:spPr>
          <p:txBody>
            <a:bodyPr wrap="none" anchor="ctr"/>
            <a:lstStyle>
              <a:lvl1pPr eaLnBrk="0" hangingPunct="0">
                <a:defRPr sz="2400">
                  <a:solidFill>
                    <a:schemeClr val="tx1"/>
                  </a:solidFill>
                  <a:latin typeface="宋体" panose="02010600030101010101" pitchFamily="2" charset="-122"/>
                  <a:ea typeface="宋体" panose="02010600030101010101" pitchFamily="2" charset="-122"/>
                </a:defRPr>
              </a:lvl1pPr>
              <a:lvl2pPr marL="742950" indent="-285750" eaLnBrk="0" hangingPunct="0">
                <a:defRPr sz="2400">
                  <a:solidFill>
                    <a:schemeClr val="tx1"/>
                  </a:solidFill>
                  <a:latin typeface="宋体" panose="02010600030101010101" pitchFamily="2" charset="-122"/>
                  <a:ea typeface="宋体" panose="02010600030101010101" pitchFamily="2" charset="-122"/>
                </a:defRPr>
              </a:lvl2pPr>
              <a:lvl3pPr marL="1143000" indent="-228600" eaLnBrk="0" hangingPunct="0">
                <a:defRPr sz="2400">
                  <a:solidFill>
                    <a:schemeClr val="tx1"/>
                  </a:solidFill>
                  <a:latin typeface="宋体" panose="02010600030101010101" pitchFamily="2" charset="-122"/>
                  <a:ea typeface="宋体" panose="02010600030101010101" pitchFamily="2" charset="-122"/>
                </a:defRPr>
              </a:lvl3pPr>
              <a:lvl4pPr marL="1600200" indent="-228600" eaLnBrk="0" hangingPunct="0">
                <a:defRPr sz="2400">
                  <a:solidFill>
                    <a:schemeClr val="tx1"/>
                  </a:solidFill>
                  <a:latin typeface="宋体" panose="02010600030101010101" pitchFamily="2" charset="-122"/>
                  <a:ea typeface="宋体" panose="02010600030101010101" pitchFamily="2" charset="-122"/>
                </a:defRPr>
              </a:lvl4pPr>
              <a:lvl5pPr marL="2057400" indent="-228600" eaLnBrk="0" hangingPunct="0">
                <a:defRPr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宋体" panose="02010600030101010101" pitchFamily="2" charset="-122"/>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 name="AutoShape 6"/>
            <p:cNvSpPr/>
            <p:nvPr/>
          </p:nvSpPr>
          <p:spPr>
            <a:xfrm>
              <a:off x="915" y="2510"/>
              <a:ext cx="12165" cy="7383"/>
            </a:xfrm>
            <a:prstGeom prst="roundRect">
              <a:avLst>
                <a:gd name="adj" fmla="val 16667"/>
              </a:avLst>
            </a:prstGeom>
            <a:solidFill>
              <a:schemeClr val="folHlink"/>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55324" name="AutoShape 48"/>
            <p:cNvSpPr/>
            <p:nvPr/>
          </p:nvSpPr>
          <p:spPr>
            <a:xfrm>
              <a:off x="1038" y="2398"/>
              <a:ext cx="11905" cy="7250"/>
            </a:xfrm>
            <a:prstGeom prst="roundRect">
              <a:avLst>
                <a:gd name="adj" fmla="val 16667"/>
              </a:avLst>
            </a:prstGeom>
            <a:solidFill>
              <a:schemeClr val="bg1"/>
            </a:solidFill>
            <a:ln w="9525">
              <a:noFill/>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59402" name="Rectangle 51"/>
            <p:cNvSpPr>
              <a:spLocks noChangeArrowheads="true"/>
            </p:cNvSpPr>
            <p:nvPr/>
          </p:nvSpPr>
          <p:spPr bwMode="auto">
            <a:xfrm>
              <a:off x="1458" y="2728"/>
              <a:ext cx="11353" cy="6713"/>
            </a:xfrm>
            <a:prstGeom prst="rect">
              <a:avLst/>
            </a:prstGeom>
            <a:noFill/>
            <a:ln>
              <a:noFill/>
            </a:ln>
          </p:spPr>
          <p:txBody>
            <a:bodyPr lIns="10800" tIns="10800" rIns="18000" bIns="10800"/>
            <a:lstStyle>
              <a:lvl1pPr>
                <a:spcBef>
                  <a:spcPct val="20000"/>
                </a:spcBef>
                <a:buClr>
                  <a:schemeClr val="hlink"/>
                </a:buClr>
                <a:buFont typeface="Wingdings" panose="05000000000000000000" pitchFamily="2" charset="2"/>
                <a:buChar char="v"/>
                <a:defRPr sz="32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一个国家的信用管理体系建设和征信服务的全面开展，必须创造必要的法治环境。要保障征信数据的开放，规范授信和信用管理行为，保护消费者的权益，就必须有一系列相关的法律法规及相应的惩罚机制。</a:t>
              </a:r>
              <a:endPar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24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457200" marR="0" lvl="0" indent="-457200" algn="l" defTabSz="914400" rtl="0" eaLnBrk="1" fontAlgn="base" latinLnBrk="0" hangingPunct="1">
                <a:lnSpc>
                  <a:spcPct val="100000"/>
                </a:lnSpc>
                <a:spcBef>
                  <a:spcPct val="0"/>
                </a:spcBef>
                <a:spcAft>
                  <a:spcPct val="0"/>
                </a:spcAft>
                <a:buClrTx/>
                <a:buSzTx/>
                <a:buFont typeface="Arial" panose="020B0604020202020204" pitchFamily="34" charset="0"/>
                <a:buAutoNum type="arabicPeriod"/>
                <a:defRPr/>
              </a:pP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征信数据开放的法律保障</a:t>
              </a:r>
              <a:endPar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征信数据是制作征信产品的原材料，是开展信用管理服务的基础性条件。</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2. </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规范授信行为的法律保障</a:t>
              </a:r>
              <a:endPar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规范授信行为的法律可分为两类：一类目的在于保护消费者的权益；另一类目的在于控制和指导授信金融机构的工作方式和业务范围。</a:t>
              </a:r>
              <a:endParaRPr kumimoji="0" lang="en-US" altLang="zh-CN"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3. </a:t>
              </a:r>
              <a:r>
                <a:rPr kumimoji="0" lang="zh-CN" altLang="en-US"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规范信用管理行为的法律保障</a:t>
              </a:r>
              <a:endParaRPr kumimoji="0" lang="en-US" altLang="zh-CN" sz="2000" b="1"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0"/>
                </a:spcBef>
                <a:spcAft>
                  <a:spcPct val="0"/>
                </a:spcAft>
                <a:buClrTx/>
                <a:buSzTx/>
                <a:buFont typeface="Wingdings" panose="05000000000000000000" pitchFamily="2" charset="2"/>
                <a:buNone/>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基本可以分为银行相关信用法律和非银行相关信用法律两类。</a:t>
              </a:r>
              <a:endParaRPr kumimoji="0" lang="zh-CN" altLang="en-US" sz="2000" b="0" i="0" u="none" strike="noStrike" kern="1200" cap="none" spc="0" normalizeH="0" baseline="0" noProof="0" dirty="0">
                <a:ln>
                  <a:noFill/>
                </a:ln>
                <a:solidFill>
                  <a:srgbClr val="000000"/>
                </a:solidFill>
                <a:effectLst/>
                <a:uLnTx/>
                <a:uFillTx/>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三、征信渠道</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7" name="组合 26"/>
          <p:cNvGrpSpPr/>
          <p:nvPr/>
        </p:nvGrpSpPr>
        <p:grpSpPr>
          <a:xfrm>
            <a:off x="1445260" y="904875"/>
            <a:ext cx="9300845" cy="5953125"/>
            <a:chOff x="1" y="2035"/>
            <a:chExt cx="14647" cy="9375"/>
          </a:xfrm>
        </p:grpSpPr>
        <p:sp>
          <p:nvSpPr>
            <p:cNvPr id="13" name="流程图: 存储数据 3"/>
            <p:cNvSpPr/>
            <p:nvPr/>
          </p:nvSpPr>
          <p:spPr bwMode="auto">
            <a:xfrm rot="5400000">
              <a:off x="-1046" y="5219"/>
              <a:ext cx="6628" cy="4535"/>
            </a:xfrm>
            <a:prstGeom prst="flowChartOnlineStorage">
              <a:avLst/>
            </a:prstGeom>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false" compatLnSpc="true"/>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5" name="箭头: 五边形 4"/>
            <p:cNvSpPr/>
            <p:nvPr/>
          </p:nvSpPr>
          <p:spPr bwMode="auto">
            <a:xfrm>
              <a:off x="850" y="2035"/>
              <a:ext cx="13108" cy="2483"/>
            </a:xfrm>
            <a:prstGeom prst="homePlate">
              <a:avLst/>
            </a:prstGeom>
            <a:solidFill>
              <a:srgbClr val="EDF1D7"/>
            </a:solidFill>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rtlCol="0" anchor="t" anchorCtr="false" compatLnSpc="true"/>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按照征信机构获取信息的方式，征信渠道可以划分为</a:t>
              </a:r>
              <a:r>
                <a:rPr kumimoji="0"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直接渠道</a:t>
              </a:r>
              <a:r>
                <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和</a:t>
              </a:r>
              <a:r>
                <a:rPr kumimoji="0" lang="zh-CN" altLang="en-US" sz="2000" b="1"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间接渠道</a:t>
              </a:r>
              <a:r>
                <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。直接渠道是指征信机构通过各种公开手段拿到企业或个人的征信资料。间接渠道是指征信机构在法律、法规允许的范围内从调查公司等其他第三方信息提供机构获得资料。</a:t>
              </a:r>
              <a:endParaRPr kumimoji="0" lang="zh-CN" altLang="en-US" sz="20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6" name="流程图: 存储数据 5"/>
            <p:cNvSpPr/>
            <p:nvPr/>
          </p:nvSpPr>
          <p:spPr bwMode="auto">
            <a:xfrm rot="5400000">
              <a:off x="3584" y="5186"/>
              <a:ext cx="6628" cy="4535"/>
            </a:xfrm>
            <a:prstGeom prst="flowChartOnlineStorage">
              <a:avLst/>
            </a:prstGeom>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false" compatLnSpc="true"/>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流程图: 存储数据 6"/>
            <p:cNvSpPr/>
            <p:nvPr/>
          </p:nvSpPr>
          <p:spPr bwMode="auto">
            <a:xfrm rot="5400000">
              <a:off x="8134" y="5219"/>
              <a:ext cx="7370" cy="5013"/>
            </a:xfrm>
            <a:prstGeom prst="flowChartOnlineStorage">
              <a:avLst/>
            </a:prstGeom>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false" compatLnSpc="true"/>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23" name="文本框 7"/>
            <p:cNvSpPr txBox="true"/>
            <p:nvPr/>
          </p:nvSpPr>
          <p:spPr>
            <a:xfrm>
              <a:off x="95" y="4783"/>
              <a:ext cx="4733" cy="4117"/>
            </a:xfrm>
            <a:prstGeom prst="rect">
              <a:avLst/>
            </a:prstGeom>
            <a:noFill/>
            <a:ln w="9525">
              <a:noFill/>
            </a:ln>
          </p:spPr>
          <p:txBody>
            <a:bodyPr anchor="t" anchorCtr="false">
              <a:spAutoFit/>
            </a:bodyPr>
            <a:p>
              <a:pPr eaLnBrk="0" hangingPunct="0"/>
              <a:r>
                <a:rPr lang="en-US" altLang="zh-CN" dirty="0">
                  <a:latin typeface="微软雅黑" panose="020B0503020204020204" charset="-122"/>
                  <a:ea typeface="微软雅黑" panose="020B0503020204020204" charset="-122"/>
                  <a:cs typeface="微软雅黑" panose="020B0503020204020204" charset="-122"/>
                </a:rPr>
                <a:t>1. </a:t>
              </a:r>
              <a:r>
                <a:rPr lang="zh-CN" altLang="en-US" dirty="0">
                  <a:latin typeface="微软雅黑" panose="020B0503020204020204" charset="-122"/>
                  <a:ea typeface="微软雅黑" panose="020B0503020204020204" charset="-122"/>
                  <a:cs typeface="微软雅黑" panose="020B0503020204020204" charset="-122"/>
                </a:rPr>
                <a:t>个人征信渠道</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endParaRPr lang="en-US" altLang="zh-CN" sz="2000" dirty="0">
                <a:latin typeface="微软雅黑" panose="020B0503020204020204" charset="-122"/>
                <a:ea typeface="微软雅黑" panose="020B0503020204020204" charset="-122"/>
                <a:cs typeface="微软雅黑" panose="020B0503020204020204" charset="-122"/>
              </a:endParaRPr>
            </a:p>
            <a:p>
              <a:pPr eaLnBrk="0" hangingPunct="0"/>
              <a:r>
                <a:rPr lang="en-US" altLang="zh-CN" sz="2000" dirty="0">
                  <a:latin typeface="微软雅黑" panose="020B0503020204020204" charset="-122"/>
                  <a:ea typeface="微软雅黑" panose="020B0503020204020204" charset="-122"/>
                  <a:cs typeface="微软雅黑" panose="020B0503020204020204" charset="-122"/>
                </a:rPr>
                <a:t>(1) </a:t>
              </a:r>
              <a:r>
                <a:rPr lang="zh-CN" altLang="en-US" sz="2000" dirty="0">
                  <a:latin typeface="微软雅黑" panose="020B0503020204020204" charset="-122"/>
                  <a:ea typeface="微软雅黑" panose="020B0503020204020204" charset="-122"/>
                  <a:cs typeface="微软雅黑" panose="020B0503020204020204" charset="-122"/>
                </a:rPr>
                <a:t>商业银行、信用卡公司、公用事业机构和零售商。</a:t>
              </a:r>
              <a:endParaRPr lang="zh-CN" altLang="en-US" sz="2000" dirty="0">
                <a:latin typeface="微软雅黑" panose="020B0503020204020204" charset="-122"/>
                <a:ea typeface="微软雅黑" panose="020B0503020204020204" charset="-122"/>
                <a:cs typeface="微软雅黑" panose="020B0503020204020204" charset="-122"/>
              </a:endParaRPr>
            </a:p>
            <a:p>
              <a:pPr eaLnBrk="0" hangingPunct="0"/>
              <a:r>
                <a:rPr lang="en-US" altLang="zh-CN" sz="2000" dirty="0">
                  <a:latin typeface="微软雅黑" panose="020B0503020204020204" charset="-122"/>
                  <a:ea typeface="微软雅黑" panose="020B0503020204020204" charset="-122"/>
                  <a:cs typeface="微软雅黑" panose="020B0503020204020204" charset="-122"/>
                </a:rPr>
                <a:t>(2) </a:t>
              </a:r>
              <a:r>
                <a:rPr lang="zh-CN" altLang="en-US" sz="2000" dirty="0">
                  <a:latin typeface="微软雅黑" panose="020B0503020204020204" charset="-122"/>
                  <a:ea typeface="微软雅黑" panose="020B0503020204020204" charset="-122"/>
                  <a:cs typeface="微软雅黑" panose="020B0503020204020204" charset="-122"/>
                </a:rPr>
                <a:t>就业单位。</a:t>
              </a:r>
              <a:endParaRPr lang="zh-CN" altLang="en-US" sz="2000" dirty="0">
                <a:latin typeface="微软雅黑" panose="020B0503020204020204" charset="-122"/>
                <a:ea typeface="微软雅黑" panose="020B0503020204020204" charset="-122"/>
                <a:cs typeface="微软雅黑" panose="020B0503020204020204" charset="-122"/>
              </a:endParaRPr>
            </a:p>
            <a:p>
              <a:pPr eaLnBrk="0" hangingPunct="0"/>
              <a:r>
                <a:rPr lang="en-US" altLang="zh-CN" sz="2000" dirty="0">
                  <a:latin typeface="微软雅黑" panose="020B0503020204020204" charset="-122"/>
                  <a:ea typeface="微软雅黑" panose="020B0503020204020204" charset="-122"/>
                  <a:cs typeface="微软雅黑" panose="020B0503020204020204" charset="-122"/>
                </a:rPr>
                <a:t>(3) </a:t>
              </a:r>
              <a:r>
                <a:rPr lang="zh-CN" altLang="en-US" sz="2000" dirty="0">
                  <a:latin typeface="微软雅黑" panose="020B0503020204020204" charset="-122"/>
                  <a:ea typeface="微软雅黑" panose="020B0503020204020204" charset="-122"/>
                  <a:cs typeface="微软雅黑" panose="020B0503020204020204" charset="-122"/>
                </a:rPr>
                <a:t>公安、法院、税务、劳动人事等政府部门。</a:t>
              </a:r>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24" name="文本框 8"/>
            <p:cNvSpPr txBox="true"/>
            <p:nvPr/>
          </p:nvSpPr>
          <p:spPr>
            <a:xfrm>
              <a:off x="4728" y="4783"/>
              <a:ext cx="4987" cy="5572"/>
            </a:xfrm>
            <a:prstGeom prst="rect">
              <a:avLst/>
            </a:prstGeom>
            <a:noFill/>
            <a:ln w="9525">
              <a:noFill/>
            </a:ln>
          </p:spPr>
          <p:txBody>
            <a:bodyPr anchor="t" anchorCtr="false">
              <a:spAutoFit/>
            </a:bodyPr>
            <a:p>
              <a:pPr eaLnBrk="0" hangingPunct="0"/>
              <a:r>
                <a:rPr lang="en-US" altLang="zh-CN" dirty="0">
                  <a:latin typeface="微软雅黑" panose="020B0503020204020204" charset="-122"/>
                  <a:ea typeface="微软雅黑" panose="020B0503020204020204" charset="-122"/>
                  <a:cs typeface="微软雅黑" panose="020B0503020204020204" charset="-122"/>
                </a:rPr>
                <a:t>2. </a:t>
              </a:r>
              <a:r>
                <a:rPr lang="zh-CN" altLang="en-US" dirty="0">
                  <a:latin typeface="微软雅黑" panose="020B0503020204020204" charset="-122"/>
                  <a:ea typeface="微软雅黑" panose="020B0503020204020204" charset="-122"/>
                  <a:cs typeface="微软雅黑" panose="020B0503020204020204" charset="-122"/>
                </a:rPr>
                <a:t>企业征信渠道</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endParaRPr lang="en-US" altLang="zh-CN" sz="2000" dirty="0">
                <a:latin typeface="微软雅黑" panose="020B0503020204020204" charset="-122"/>
                <a:ea typeface="微软雅黑" panose="020B0503020204020204" charset="-122"/>
                <a:cs typeface="微软雅黑" panose="020B0503020204020204" charset="-122"/>
              </a:endParaRPr>
            </a:p>
            <a:p>
              <a:pPr eaLnBrk="0" hangingPunct="0"/>
              <a:r>
                <a:rPr lang="en-US" altLang="zh-CN" sz="2000" dirty="0">
                  <a:latin typeface="微软雅黑" panose="020B0503020204020204" charset="-122"/>
                  <a:ea typeface="微软雅黑" panose="020B0503020204020204" charset="-122"/>
                  <a:cs typeface="微软雅黑" panose="020B0503020204020204" charset="-122"/>
                </a:rPr>
                <a:t>(1) </a:t>
              </a:r>
              <a:r>
                <a:rPr lang="zh-CN" altLang="en-US" sz="2000" dirty="0">
                  <a:latin typeface="微软雅黑" panose="020B0503020204020204" charset="-122"/>
                  <a:ea typeface="微软雅黑" panose="020B0503020204020204" charset="-122"/>
                  <a:cs typeface="微软雅黑" panose="020B0503020204020204" charset="-122"/>
                </a:rPr>
                <a:t>市场监督部门及税务部门。</a:t>
              </a:r>
              <a:endParaRPr lang="zh-CN" altLang="en-US" sz="2000" dirty="0">
                <a:latin typeface="微软雅黑" panose="020B0503020204020204" charset="-122"/>
                <a:ea typeface="微软雅黑" panose="020B0503020204020204" charset="-122"/>
                <a:cs typeface="微软雅黑" panose="020B0503020204020204" charset="-122"/>
              </a:endParaRPr>
            </a:p>
            <a:p>
              <a:pPr eaLnBrk="0" hangingPunct="0"/>
              <a:r>
                <a:rPr lang="en-US" altLang="zh-CN" sz="2000" dirty="0">
                  <a:latin typeface="微软雅黑" panose="020B0503020204020204" charset="-122"/>
                  <a:ea typeface="微软雅黑" panose="020B0503020204020204" charset="-122"/>
                  <a:cs typeface="微软雅黑" panose="020B0503020204020204" charset="-122"/>
                </a:rPr>
                <a:t>(2) </a:t>
              </a:r>
              <a:r>
                <a:rPr lang="zh-CN" altLang="en-US" sz="2000" dirty="0">
                  <a:latin typeface="微软雅黑" panose="020B0503020204020204" charset="-122"/>
                  <a:ea typeface="微软雅黑" panose="020B0503020204020204" charset="-122"/>
                  <a:cs typeface="微软雅黑" panose="020B0503020204020204" charset="-122"/>
                </a:rPr>
                <a:t>商业银行。</a:t>
              </a:r>
              <a:endParaRPr lang="zh-CN" altLang="en-US" sz="2000" dirty="0">
                <a:latin typeface="微软雅黑" panose="020B0503020204020204" charset="-122"/>
                <a:ea typeface="微软雅黑" panose="020B0503020204020204" charset="-122"/>
                <a:cs typeface="微软雅黑" panose="020B0503020204020204" charset="-122"/>
              </a:endParaRPr>
            </a:p>
            <a:p>
              <a:pPr eaLnBrk="0" hangingPunct="0"/>
              <a:r>
                <a:rPr lang="en-US" altLang="zh-CN" sz="2000" dirty="0">
                  <a:latin typeface="微软雅黑" panose="020B0503020204020204" charset="-122"/>
                  <a:ea typeface="微软雅黑" panose="020B0503020204020204" charset="-122"/>
                  <a:cs typeface="微软雅黑" panose="020B0503020204020204" charset="-122"/>
                </a:rPr>
                <a:t>(3) </a:t>
              </a:r>
              <a:r>
                <a:rPr lang="zh-CN" altLang="en-US" sz="2000" dirty="0">
                  <a:latin typeface="微软雅黑" panose="020B0503020204020204" charset="-122"/>
                  <a:ea typeface="微软雅黑" panose="020B0503020204020204" charset="-122"/>
                  <a:cs typeface="微软雅黑" panose="020B0503020204020204" charset="-122"/>
                </a:rPr>
                <a:t>法院、公安等政府部门。</a:t>
              </a:r>
              <a:endParaRPr lang="zh-CN" altLang="en-US" sz="2000" dirty="0">
                <a:latin typeface="微软雅黑" panose="020B0503020204020204" charset="-122"/>
                <a:ea typeface="微软雅黑" panose="020B0503020204020204" charset="-122"/>
                <a:cs typeface="微软雅黑" panose="020B0503020204020204" charset="-122"/>
              </a:endParaRPr>
            </a:p>
            <a:p>
              <a:pPr eaLnBrk="0" hangingPunct="0"/>
              <a:r>
                <a:rPr lang="en-US" altLang="zh-CN" sz="2000" dirty="0">
                  <a:latin typeface="微软雅黑" panose="020B0503020204020204" charset="-122"/>
                  <a:ea typeface="微软雅黑" panose="020B0503020204020204" charset="-122"/>
                  <a:cs typeface="微软雅黑" panose="020B0503020204020204" charset="-122"/>
                </a:rPr>
                <a:t>(4) </a:t>
              </a:r>
              <a:r>
                <a:rPr lang="zh-CN" altLang="en-US" sz="2000" dirty="0">
                  <a:latin typeface="微软雅黑" panose="020B0503020204020204" charset="-122"/>
                  <a:ea typeface="微软雅黑" panose="020B0503020204020204" charset="-122"/>
                  <a:cs typeface="微软雅黑" panose="020B0503020204020204" charset="-122"/>
                </a:rPr>
                <a:t>官方公报及数据库。</a:t>
              </a:r>
              <a:endParaRPr lang="zh-CN" altLang="en-US" sz="2000" dirty="0">
                <a:latin typeface="微软雅黑" panose="020B0503020204020204" charset="-122"/>
                <a:ea typeface="微软雅黑" panose="020B0503020204020204" charset="-122"/>
                <a:cs typeface="微软雅黑" panose="020B0503020204020204" charset="-122"/>
              </a:endParaRPr>
            </a:p>
            <a:p>
              <a:pPr eaLnBrk="0" hangingPunct="0"/>
              <a:r>
                <a:rPr lang="en-US" altLang="zh-CN" sz="2000" dirty="0">
                  <a:latin typeface="微软雅黑" panose="020B0503020204020204" charset="-122"/>
                  <a:ea typeface="微软雅黑" panose="020B0503020204020204" charset="-122"/>
                  <a:cs typeface="微软雅黑" panose="020B0503020204020204" charset="-122"/>
                </a:rPr>
                <a:t>(5) </a:t>
              </a:r>
              <a:r>
                <a:rPr lang="zh-CN" altLang="en-US" sz="2000" dirty="0">
                  <a:latin typeface="微软雅黑" panose="020B0503020204020204" charset="-122"/>
                  <a:ea typeface="微软雅黑" panose="020B0503020204020204" charset="-122"/>
                  <a:cs typeface="微软雅黑" panose="020B0503020204020204" charset="-122"/>
                </a:rPr>
                <a:t>报纸、杂志等新闻出版物及商业互联网站。</a:t>
              </a:r>
              <a:endParaRPr lang="zh-CN" altLang="en-US" sz="2000" dirty="0">
                <a:latin typeface="微软雅黑" panose="020B0503020204020204" charset="-122"/>
                <a:ea typeface="微软雅黑" panose="020B0503020204020204" charset="-122"/>
                <a:cs typeface="微软雅黑" panose="020B0503020204020204" charset="-122"/>
              </a:endParaRPr>
            </a:p>
            <a:p>
              <a:pPr eaLnBrk="0" hangingPunct="0"/>
              <a:endParaRPr lang="zh-CN" altLang="en-US" sz="2000" dirty="0">
                <a:latin typeface="微软雅黑" panose="020B0503020204020204" charset="-122"/>
                <a:ea typeface="微软雅黑" panose="020B0503020204020204" charset="-122"/>
                <a:cs typeface="微软雅黑" panose="020B0503020204020204" charset="-122"/>
              </a:endParaRPr>
            </a:p>
          </p:txBody>
        </p:sp>
        <p:sp>
          <p:nvSpPr>
            <p:cNvPr id="26" name="文本框 9"/>
            <p:cNvSpPr txBox="true"/>
            <p:nvPr/>
          </p:nvSpPr>
          <p:spPr>
            <a:xfrm>
              <a:off x="9298" y="4563"/>
              <a:ext cx="5350" cy="6057"/>
            </a:xfrm>
            <a:prstGeom prst="rect">
              <a:avLst/>
            </a:prstGeom>
            <a:noFill/>
            <a:ln w="9525">
              <a:noFill/>
            </a:ln>
          </p:spPr>
          <p:txBody>
            <a:bodyPr anchor="t" anchorCtr="false">
              <a:spAutoFit/>
            </a:bodyPr>
            <a:p>
              <a:pPr eaLnBrk="0" hangingPunct="0"/>
              <a:r>
                <a:rPr lang="en-US" altLang="zh-CN" dirty="0">
                  <a:latin typeface="微软雅黑" panose="020B0503020204020204" charset="-122"/>
                  <a:ea typeface="微软雅黑" panose="020B0503020204020204" charset="-122"/>
                  <a:cs typeface="微软雅黑" panose="020B0503020204020204" charset="-122"/>
                </a:rPr>
                <a:t>3. </a:t>
              </a:r>
              <a:r>
                <a:rPr lang="zh-CN" altLang="en-US" dirty="0">
                  <a:latin typeface="微软雅黑" panose="020B0503020204020204" charset="-122"/>
                  <a:ea typeface="微软雅黑" panose="020B0503020204020204" charset="-122"/>
                  <a:cs typeface="微软雅黑" panose="020B0503020204020204" charset="-122"/>
                </a:rPr>
                <a:t>征信渠道的使用</a:t>
              </a:r>
              <a:endParaRPr lang="zh-CN" altLang="en-US" dirty="0">
                <a:latin typeface="微软雅黑" panose="020B0503020204020204" charset="-122"/>
                <a:ea typeface="微软雅黑" panose="020B0503020204020204" charset="-122"/>
                <a:cs typeface="微软雅黑" panose="020B0503020204020204" charset="-122"/>
              </a:endParaRPr>
            </a:p>
            <a:p>
              <a:pPr eaLnBrk="0" hangingPunct="0"/>
              <a:r>
                <a:rPr lang="en-US" altLang="zh-CN" sz="2000" dirty="0">
                  <a:latin typeface="微软雅黑" panose="020B0503020204020204" charset="-122"/>
                  <a:ea typeface="微软雅黑" panose="020B0503020204020204" charset="-122"/>
                  <a:cs typeface="微软雅黑" panose="020B0503020204020204" charset="-122"/>
                </a:rPr>
                <a:t>(1) </a:t>
              </a:r>
              <a:r>
                <a:rPr lang="zh-CN" altLang="en-US" sz="2000" dirty="0">
                  <a:latin typeface="微软雅黑" panose="020B0503020204020204" charset="-122"/>
                  <a:ea typeface="微软雅黑" panose="020B0503020204020204" charset="-122"/>
                  <a:cs typeface="微软雅黑" panose="020B0503020204020204" charset="-122"/>
                </a:rPr>
                <a:t>通过合法、公开的渠道免费获取信用信息。</a:t>
              </a:r>
              <a:endParaRPr lang="zh-CN" altLang="en-US" sz="2000" dirty="0">
                <a:latin typeface="微软雅黑" panose="020B0503020204020204" charset="-122"/>
                <a:ea typeface="微软雅黑" panose="020B0503020204020204" charset="-122"/>
                <a:cs typeface="微软雅黑" panose="020B0503020204020204" charset="-122"/>
              </a:endParaRPr>
            </a:p>
            <a:p>
              <a:pPr eaLnBrk="0" hangingPunct="0"/>
              <a:r>
                <a:rPr lang="en-US" altLang="zh-CN" sz="2000" dirty="0">
                  <a:latin typeface="微软雅黑" panose="020B0503020204020204" charset="-122"/>
                  <a:ea typeface="微软雅黑" panose="020B0503020204020204" charset="-122"/>
                  <a:cs typeface="微软雅黑" panose="020B0503020204020204" charset="-122"/>
                </a:rPr>
                <a:t>(2) </a:t>
              </a:r>
              <a:r>
                <a:rPr lang="zh-CN" altLang="en-US" sz="2000" dirty="0">
                  <a:latin typeface="微软雅黑" panose="020B0503020204020204" charset="-122"/>
                  <a:ea typeface="微软雅黑" panose="020B0503020204020204" charset="-122"/>
                  <a:cs typeface="微软雅黑" panose="020B0503020204020204" charset="-122"/>
                </a:rPr>
                <a:t>企业、个人自愿提供信用信息。</a:t>
              </a:r>
              <a:endParaRPr lang="zh-CN" altLang="en-US" sz="2000" dirty="0">
                <a:latin typeface="微软雅黑" panose="020B0503020204020204" charset="-122"/>
                <a:ea typeface="微软雅黑" panose="020B0503020204020204" charset="-122"/>
                <a:cs typeface="微软雅黑" panose="020B0503020204020204" charset="-122"/>
              </a:endParaRPr>
            </a:p>
            <a:p>
              <a:pPr eaLnBrk="0" hangingPunct="0"/>
              <a:r>
                <a:rPr lang="en-US" altLang="zh-CN" sz="2000" dirty="0">
                  <a:latin typeface="微软雅黑" panose="020B0503020204020204" charset="-122"/>
                  <a:ea typeface="微软雅黑" panose="020B0503020204020204" charset="-122"/>
                  <a:cs typeface="微软雅黑" panose="020B0503020204020204" charset="-122"/>
                </a:rPr>
                <a:t>(3) </a:t>
              </a:r>
              <a:r>
                <a:rPr lang="zh-CN" altLang="en-US" sz="2000" dirty="0">
                  <a:latin typeface="微软雅黑" panose="020B0503020204020204" charset="-122"/>
                  <a:ea typeface="微软雅黑" panose="020B0503020204020204" charset="-122"/>
                  <a:cs typeface="微软雅黑" panose="020B0503020204020204" charset="-122"/>
                </a:rPr>
                <a:t>依法或按照合约从政府有关部门或单位以及其他信息提供单位获取信息。</a:t>
              </a:r>
              <a:endParaRPr lang="zh-CN" altLang="en-US" sz="2000" dirty="0">
                <a:latin typeface="微软雅黑" panose="020B0503020204020204" charset="-122"/>
                <a:ea typeface="微软雅黑" panose="020B0503020204020204" charset="-122"/>
                <a:cs typeface="微软雅黑" panose="020B0503020204020204" charset="-122"/>
              </a:endParaRPr>
            </a:p>
            <a:p>
              <a:pPr eaLnBrk="0" hangingPunct="0"/>
              <a:r>
                <a:rPr lang="en-US" altLang="zh-CN" sz="2000" dirty="0">
                  <a:latin typeface="微软雅黑" panose="020B0503020204020204" charset="-122"/>
                  <a:ea typeface="微软雅黑" panose="020B0503020204020204" charset="-122"/>
                  <a:cs typeface="微软雅黑" panose="020B0503020204020204" charset="-122"/>
                </a:rPr>
                <a:t>(4) </a:t>
              </a:r>
              <a:r>
                <a:rPr lang="zh-CN" altLang="en-US" sz="2000" dirty="0">
                  <a:latin typeface="微软雅黑" panose="020B0503020204020204" charset="-122"/>
                  <a:ea typeface="微软雅黑" panose="020B0503020204020204" charset="-122"/>
                  <a:cs typeface="微软雅黑" panose="020B0503020204020204" charset="-122"/>
                </a:rPr>
                <a:t>通过金融机构特别是商业银行获取信息。</a:t>
              </a:r>
              <a:endParaRPr lang="zh-CN" altLang="en-US" sz="2000" dirty="0">
                <a:latin typeface="微软雅黑" panose="020B0503020204020204" charset="-122"/>
                <a:ea typeface="微软雅黑" panose="020B0503020204020204" charset="-122"/>
                <a:cs typeface="微软雅黑" panose="020B0503020204020204" charset="-122"/>
              </a:endParaRPr>
            </a:p>
            <a:p>
              <a:pPr eaLnBrk="0" hangingPunct="0"/>
              <a:r>
                <a:rPr lang="en-US" altLang="zh-CN" sz="2000" dirty="0">
                  <a:latin typeface="微软雅黑" panose="020B0503020204020204" charset="-122"/>
                  <a:ea typeface="微软雅黑" panose="020B0503020204020204" charset="-122"/>
                  <a:cs typeface="微软雅黑" panose="020B0503020204020204" charset="-122"/>
                </a:rPr>
                <a:t>(5) </a:t>
              </a:r>
              <a:r>
                <a:rPr lang="zh-CN" altLang="en-US" sz="2000" dirty="0">
                  <a:latin typeface="微软雅黑" panose="020B0503020204020204" charset="-122"/>
                  <a:ea typeface="微软雅黑" panose="020B0503020204020204" charset="-122"/>
                  <a:cs typeface="微软雅黑" panose="020B0503020204020204" charset="-122"/>
                </a:rPr>
                <a:t>通过间接的渠道获得信息。</a:t>
              </a:r>
              <a:endParaRPr lang="zh-CN" altLang="en-US" dirty="0">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三、征信渠道</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706880" y="1194118"/>
            <a:ext cx="8778875" cy="5091112"/>
            <a:chOff x="315" y="2098"/>
            <a:chExt cx="13825" cy="8017"/>
          </a:xfrm>
        </p:grpSpPr>
        <p:pic>
          <p:nvPicPr>
            <p:cNvPr id="56321" name="Picture 7" descr="4981745_080354055435_2"/>
            <p:cNvPicPr>
              <a:picLocks noChangeAspect="true"/>
            </p:cNvPicPr>
            <p:nvPr/>
          </p:nvPicPr>
          <p:blipFill>
            <a:blip r:embed="rId4"/>
            <a:stretch>
              <a:fillRect/>
            </a:stretch>
          </p:blipFill>
          <p:spPr>
            <a:xfrm>
              <a:off x="4620" y="2098"/>
              <a:ext cx="5103" cy="3105"/>
            </a:xfrm>
            <a:prstGeom prst="rect">
              <a:avLst/>
            </a:prstGeom>
            <a:noFill/>
            <a:ln w="9525">
              <a:noFill/>
            </a:ln>
          </p:spPr>
        </p:pic>
        <p:sp>
          <p:nvSpPr>
            <p:cNvPr id="2" name="TextBox 8"/>
            <p:cNvSpPr txBox="true"/>
            <p:nvPr/>
          </p:nvSpPr>
          <p:spPr>
            <a:xfrm>
              <a:off x="6748" y="2453"/>
              <a:ext cx="2040" cy="1598"/>
            </a:xfrm>
            <a:prstGeom prst="rect">
              <a:avLst/>
            </a:prstGeom>
            <a:noFill/>
            <a:ln w="9525">
              <a:noFill/>
            </a:ln>
          </p:spPr>
          <p:txBody>
            <a:bodyPr anchor="t" anchorCtr="false">
              <a:spAutoFit/>
            </a:bodyPr>
            <a:p>
              <a:pPr>
                <a:buClrTx/>
                <a:buFont typeface="Arial" panose="020B0604020202020204" pitchFamily="34" charset="0"/>
              </a:pPr>
              <a:r>
                <a:rPr lang="zh-CN" altLang="en-US" sz="2000" b="1" dirty="0">
                  <a:solidFill>
                    <a:srgbClr val="FF0000"/>
                  </a:solidFill>
                  <a:latin typeface="微软雅黑" panose="020B0503020204020204" charset="-122"/>
                  <a:ea typeface="微软雅黑" panose="020B0503020204020204" charset="-122"/>
                </a:rPr>
                <a:t>征信从哪来，怎么用</a:t>
              </a:r>
              <a:endParaRPr lang="zh-CN" altLang="en-US" sz="2000" b="1" dirty="0">
                <a:solidFill>
                  <a:srgbClr val="FF0000"/>
                </a:solidFill>
                <a:latin typeface="微软雅黑" panose="020B0503020204020204" charset="-122"/>
                <a:ea typeface="微软雅黑" panose="020B0503020204020204" charset="-122"/>
              </a:endParaRPr>
            </a:p>
          </p:txBody>
        </p:sp>
        <p:grpSp>
          <p:nvGrpSpPr>
            <p:cNvPr id="60423" name="组合 9"/>
            <p:cNvGrpSpPr/>
            <p:nvPr/>
          </p:nvGrpSpPr>
          <p:grpSpPr>
            <a:xfrm>
              <a:off x="315" y="4493"/>
              <a:ext cx="13825" cy="5622"/>
              <a:chOff x="0" y="0"/>
              <a:chExt cx="12260911" cy="4439385"/>
            </a:xfrm>
          </p:grpSpPr>
          <p:grpSp>
            <p:nvGrpSpPr>
              <p:cNvPr id="56327" name="Group 5"/>
              <p:cNvGrpSpPr/>
              <p:nvPr/>
            </p:nvGrpSpPr>
            <p:grpSpPr>
              <a:xfrm>
                <a:off x="8078534" y="0"/>
                <a:ext cx="4182377" cy="4439385"/>
                <a:chOff x="0" y="0"/>
                <a:chExt cx="2383" cy="2740"/>
              </a:xfrm>
            </p:grpSpPr>
            <p:sp>
              <p:nvSpPr>
                <p:cNvPr id="56328" name="Rectangle 6"/>
                <p:cNvSpPr/>
                <p:nvPr/>
              </p:nvSpPr>
              <p:spPr>
                <a:xfrm>
                  <a:off x="70" y="0"/>
                  <a:ext cx="2244" cy="2669"/>
                </a:xfrm>
                <a:prstGeom prst="rect">
                  <a:avLst/>
                </a:prstGeom>
                <a:gradFill rotWithShape="false">
                  <a:gsLst>
                    <a:gs pos="0">
                      <a:srgbClr val="A3D4FF">
                        <a:alpha val="100000"/>
                      </a:srgbClr>
                    </a:gs>
                    <a:gs pos="50000">
                      <a:srgbClr val="C6E3FF">
                        <a:alpha val="100000"/>
                      </a:srgbClr>
                    </a:gs>
                    <a:gs pos="100000">
                      <a:srgbClr val="E3F0FF">
                        <a:alpha val="100000"/>
                      </a:srgbClr>
                    </a:gs>
                  </a:gsLst>
                  <a:lin ang="5400000"/>
                  <a:tileRect/>
                </a:gra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56329" name="Rectangle 7"/>
                <p:cNvSpPr/>
                <p:nvPr/>
              </p:nvSpPr>
              <p:spPr>
                <a:xfrm>
                  <a:off x="69" y="0"/>
                  <a:ext cx="2245" cy="365"/>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56330" name="Rectangle 8"/>
                <p:cNvSpPr/>
                <p:nvPr/>
              </p:nvSpPr>
              <p:spPr>
                <a:xfrm>
                  <a:off x="211" y="54"/>
                  <a:ext cx="2085" cy="283"/>
                </a:xfrm>
                <a:prstGeom prst="rect">
                  <a:avLst/>
                </a:prstGeom>
                <a:noFill/>
                <a:ln w="9525">
                  <a:noFill/>
                </a:ln>
              </p:spPr>
              <p:txBody>
                <a:bodyPr lIns="0" tIns="0" rIns="0" bIns="0" anchor="t" anchorCtr="false">
                  <a:spAutoFit/>
                </a:bodyPr>
                <a:p>
                  <a:pPr marL="168275" indent="-168275">
                    <a:spcBef>
                      <a:spcPct val="20000"/>
                    </a:spcBef>
                    <a:buClr>
                      <a:schemeClr val="tx2"/>
                    </a:buClr>
                    <a:buFont typeface="Wingdings" panose="05000000000000000000" pitchFamily="2" charset="2"/>
                    <a:buChar char="§"/>
                  </a:pPr>
                  <a:r>
                    <a:rPr lang="zh-CN" altLang="en-US" b="1" dirty="0">
                      <a:solidFill>
                        <a:schemeClr val="bg1"/>
                      </a:solidFill>
                      <a:latin typeface="微软雅黑" panose="020B0503020204020204" charset="-122"/>
                      <a:ea typeface="微软雅黑" panose="020B0503020204020204" charset="-122"/>
                    </a:rPr>
                    <a:t>征信渠道的使用</a:t>
                  </a:r>
                  <a:endParaRPr lang="zh-CN" altLang="en-US" b="1" dirty="0">
                    <a:solidFill>
                      <a:schemeClr val="bg1"/>
                    </a:solidFill>
                    <a:latin typeface="微软雅黑" panose="020B0503020204020204" charset="-122"/>
                    <a:ea typeface="微软雅黑" panose="020B0503020204020204" charset="-122"/>
                  </a:endParaRPr>
                </a:p>
              </p:txBody>
            </p:sp>
            <p:sp>
              <p:nvSpPr>
                <p:cNvPr id="56331" name="Rectangle 9"/>
                <p:cNvSpPr/>
                <p:nvPr/>
              </p:nvSpPr>
              <p:spPr>
                <a:xfrm>
                  <a:off x="0" y="378"/>
                  <a:ext cx="2383" cy="2362"/>
                </a:xfrm>
                <a:prstGeom prst="rect">
                  <a:avLst/>
                </a:prstGeom>
                <a:noFill/>
                <a:ln w="9525">
                  <a:noFill/>
                </a:ln>
              </p:spPr>
              <p:txBody>
                <a:bodyPr lIns="0" tIns="0" rIns="0" bIns="0" anchor="t" anchorCtr="false">
                  <a:spAutoFit/>
                </a:bodyPr>
                <a:p>
                  <a:pPr marL="342900" lvl="1" indent="-342900" algn="l" rtl="0" eaLnBrk="1" fontAlgn="base" hangingPunct="1">
                    <a:lnSpc>
                      <a:spcPts val="2000"/>
                    </a:lnSpc>
                    <a:spcBef>
                      <a:spcPct val="0"/>
                    </a:spcBef>
                    <a:spcAft>
                      <a:spcPct val="0"/>
                    </a:spcAft>
                    <a:buClrTx/>
                    <a:buFont typeface="Wingdings" panose="05000000000000000000" pitchFamily="2" charset="2"/>
                    <a:buChar char="u"/>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通过合法、公开的渠道免费获取信用信息；</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marL="342900" lvl="1" indent="-342900" algn="l" rtl="0" eaLnBrk="1" fontAlgn="base" hangingPunct="1">
                    <a:lnSpc>
                      <a:spcPts val="2000"/>
                    </a:lnSpc>
                    <a:spcBef>
                      <a:spcPct val="0"/>
                    </a:spcBef>
                    <a:spcAft>
                      <a:spcPct val="0"/>
                    </a:spcAft>
                    <a:buClrTx/>
                    <a:buFont typeface="Wingdings" panose="05000000000000000000" pitchFamily="2" charset="2"/>
                    <a:buChar char="u"/>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企业、个人自愿提供信用信息；</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marL="342900" lvl="1" indent="-342900" algn="l" rtl="0" eaLnBrk="1" fontAlgn="base" hangingPunct="1">
                    <a:lnSpc>
                      <a:spcPts val="2000"/>
                    </a:lnSpc>
                    <a:spcBef>
                      <a:spcPct val="0"/>
                    </a:spcBef>
                    <a:spcAft>
                      <a:spcPct val="0"/>
                    </a:spcAft>
                    <a:buClrTx/>
                    <a:buFont typeface="Wingdings" panose="05000000000000000000" pitchFamily="2" charset="2"/>
                    <a:buChar char="u"/>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依法或按照合约从政府有关部门或单位以及其他信息提供单位获取信息；</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marL="342900" lvl="1" indent="-342900" algn="l" rtl="0" eaLnBrk="1" fontAlgn="base" hangingPunct="1">
                    <a:lnSpc>
                      <a:spcPts val="2000"/>
                    </a:lnSpc>
                    <a:spcBef>
                      <a:spcPct val="0"/>
                    </a:spcBef>
                    <a:spcAft>
                      <a:spcPct val="0"/>
                    </a:spcAft>
                    <a:buClrTx/>
                    <a:buFont typeface="Wingdings" panose="05000000000000000000" pitchFamily="2" charset="2"/>
                    <a:buChar char="u"/>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通过金融机构特别是商业银行获取信息；</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a:p>
                  <a:pPr marL="342900" lvl="1" indent="-342900" algn="l" rtl="0" eaLnBrk="1" fontAlgn="base" hangingPunct="1">
                    <a:lnSpc>
                      <a:spcPts val="2000"/>
                    </a:lnSpc>
                    <a:spcBef>
                      <a:spcPct val="0"/>
                    </a:spcBef>
                    <a:spcAft>
                      <a:spcPct val="0"/>
                    </a:spcAft>
                    <a:buClrTx/>
                    <a:buFont typeface="Wingdings" panose="05000000000000000000" pitchFamily="2" charset="2"/>
                    <a:buChar char="u"/>
                  </a:pPr>
                  <a:r>
                    <a:rPr lang="zh-CN" altLang="en-US" sz="2000" dirty="0">
                      <a:solidFill>
                        <a:srgbClr val="000000"/>
                      </a:solidFill>
                      <a:latin typeface="微软雅黑" panose="020B0503020204020204" charset="-122"/>
                      <a:ea typeface="微软雅黑" panose="020B0503020204020204" charset="-122"/>
                      <a:cs typeface="微软雅黑" panose="020B0503020204020204" charset="-122"/>
                    </a:rPr>
                    <a:t>通过间接的渠道获得信息。 </a:t>
                  </a:r>
                  <a:endParaRPr lang="zh-CN" altLang="en-US" sz="2000" dirty="0">
                    <a:solidFill>
                      <a:srgbClr val="000000"/>
                    </a:solidFill>
                    <a:latin typeface="微软雅黑" panose="020B0503020204020204" charset="-122"/>
                    <a:ea typeface="微软雅黑" panose="020B0503020204020204" charset="-122"/>
                    <a:cs typeface="微软雅黑" panose="020B0503020204020204" charset="-122"/>
                  </a:endParaRPr>
                </a:p>
              </p:txBody>
            </p:sp>
          </p:grpSp>
          <p:grpSp>
            <p:nvGrpSpPr>
              <p:cNvPr id="56332" name="Group 10"/>
              <p:cNvGrpSpPr/>
              <p:nvPr/>
            </p:nvGrpSpPr>
            <p:grpSpPr>
              <a:xfrm>
                <a:off x="0" y="21069"/>
                <a:ext cx="3940175" cy="4319489"/>
                <a:chOff x="0" y="0"/>
                <a:chExt cx="2245" cy="2666"/>
              </a:xfrm>
            </p:grpSpPr>
            <p:sp>
              <p:nvSpPr>
                <p:cNvPr id="56333" name="Rectangle 11"/>
                <p:cNvSpPr/>
                <p:nvPr/>
              </p:nvSpPr>
              <p:spPr>
                <a:xfrm>
                  <a:off x="0" y="0"/>
                  <a:ext cx="2245" cy="2666"/>
                </a:xfrm>
                <a:prstGeom prst="rect">
                  <a:avLst/>
                </a:prstGeom>
                <a:gradFill rotWithShape="false">
                  <a:gsLst>
                    <a:gs pos="0">
                      <a:srgbClr val="A3D4FF">
                        <a:alpha val="100000"/>
                      </a:srgbClr>
                    </a:gs>
                    <a:gs pos="50000">
                      <a:srgbClr val="C6E3FF">
                        <a:alpha val="100000"/>
                      </a:srgbClr>
                    </a:gs>
                    <a:gs pos="100000">
                      <a:srgbClr val="E3F0FF">
                        <a:alpha val="100000"/>
                      </a:srgbClr>
                    </a:gs>
                  </a:gsLst>
                  <a:lin ang="5400000"/>
                  <a:tileRect/>
                </a:gra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56334" name="Rectangle 12"/>
                <p:cNvSpPr/>
                <p:nvPr/>
              </p:nvSpPr>
              <p:spPr>
                <a:xfrm>
                  <a:off x="0" y="0"/>
                  <a:ext cx="2245" cy="365"/>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56335" name="Rectangle 13"/>
                <p:cNvSpPr/>
                <p:nvPr/>
              </p:nvSpPr>
              <p:spPr>
                <a:xfrm>
                  <a:off x="155" y="69"/>
                  <a:ext cx="2085" cy="283"/>
                </a:xfrm>
                <a:prstGeom prst="rect">
                  <a:avLst/>
                </a:prstGeom>
                <a:noFill/>
                <a:ln w="9525">
                  <a:noFill/>
                </a:ln>
              </p:spPr>
              <p:txBody>
                <a:bodyPr lIns="0" tIns="0" rIns="0" bIns="0" anchor="t" anchorCtr="false">
                  <a:spAutoFit/>
                </a:bodyPr>
                <a:p>
                  <a:pPr marL="168275" indent="-168275">
                    <a:spcBef>
                      <a:spcPct val="20000"/>
                    </a:spcBef>
                    <a:buClr>
                      <a:schemeClr val="tx2"/>
                    </a:buClr>
                    <a:buFont typeface="Wingdings" panose="05000000000000000000" pitchFamily="2" charset="2"/>
                    <a:buChar char="§"/>
                  </a:pPr>
                  <a:r>
                    <a:rPr lang="zh-CN" altLang="en-US" b="1" dirty="0">
                      <a:solidFill>
                        <a:schemeClr val="bg1"/>
                      </a:solidFill>
                      <a:latin typeface="微软雅黑" panose="020B0503020204020204" charset="-122"/>
                      <a:ea typeface="微软雅黑" panose="020B0503020204020204" charset="-122"/>
                      <a:cs typeface="微软雅黑" panose="020B0503020204020204" charset="-122"/>
                    </a:rPr>
                    <a:t>个人征信渠道</a:t>
                  </a:r>
                  <a:r>
                    <a:rPr lang="en-US" altLang="zh-CN" b="1" dirty="0">
                      <a:solidFill>
                        <a:schemeClr val="bg1"/>
                      </a:solidFill>
                      <a:latin typeface="微软雅黑" panose="020B0503020204020204" charset="-122"/>
                      <a:ea typeface="微软雅黑" panose="020B0503020204020204" charset="-122"/>
                      <a:cs typeface="微软雅黑" panose="020B0503020204020204" charset="-122"/>
                    </a:rPr>
                    <a:t> </a:t>
                  </a:r>
                  <a:endParaRPr lang="en-US" altLang="zh-CN" b="1"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56336" name="Rectangle 14"/>
                <p:cNvSpPr/>
                <p:nvPr/>
              </p:nvSpPr>
              <p:spPr>
                <a:xfrm>
                  <a:off x="0" y="441"/>
                  <a:ext cx="2175" cy="1701"/>
                </a:xfrm>
                <a:prstGeom prst="rect">
                  <a:avLst/>
                </a:prstGeom>
                <a:noFill/>
                <a:ln w="9525">
                  <a:noFill/>
                </a:ln>
              </p:spPr>
              <p:txBody>
                <a:bodyPr lIns="0" tIns="0" rIns="0" bIns="0" anchor="t" anchorCtr="false">
                  <a:spAutoFit/>
                </a:bodyPr>
                <a:p>
                  <a:pPr marL="342900" indent="-342900">
                    <a:lnSpc>
                      <a:spcPct val="120000"/>
                    </a:lnSpc>
                    <a:buClrTx/>
                    <a:buFont typeface="Wingdings" panose="05000000000000000000" pitchFamily="2" charset="2"/>
                    <a:buChar char="u"/>
                  </a:pPr>
                  <a:r>
                    <a:rPr lang="zh-CN" altLang="en-US" sz="2000" dirty="0">
                      <a:solidFill>
                        <a:srgbClr val="000000"/>
                      </a:solidFill>
                      <a:latin typeface="微软雅黑" panose="020B0503020204020204" charset="-122"/>
                      <a:ea typeface="微软雅黑" panose="020B0503020204020204" charset="-122"/>
                    </a:rPr>
                    <a:t>商业银行、信用卡公司、公用事业机构和零售商；</a:t>
                  </a:r>
                  <a:endParaRPr lang="zh-CN" altLang="en-US" sz="2000" dirty="0">
                    <a:solidFill>
                      <a:srgbClr val="000000"/>
                    </a:solidFill>
                    <a:latin typeface="微软雅黑" panose="020B0503020204020204" charset="-122"/>
                    <a:ea typeface="微软雅黑" panose="020B0503020204020204" charset="-122"/>
                  </a:endParaRPr>
                </a:p>
                <a:p>
                  <a:pPr marL="342900" indent="-342900">
                    <a:lnSpc>
                      <a:spcPct val="120000"/>
                    </a:lnSpc>
                    <a:buClrTx/>
                    <a:buFont typeface="Wingdings" panose="05000000000000000000" pitchFamily="2" charset="2"/>
                    <a:buChar char="u"/>
                  </a:pPr>
                  <a:r>
                    <a:rPr lang="zh-CN" altLang="en-US" sz="2000" dirty="0">
                      <a:solidFill>
                        <a:srgbClr val="000000"/>
                      </a:solidFill>
                      <a:latin typeface="微软雅黑" panose="020B0503020204020204" charset="-122"/>
                      <a:ea typeface="微软雅黑" panose="020B0503020204020204" charset="-122"/>
                    </a:rPr>
                    <a:t>就业单位；</a:t>
                  </a:r>
                  <a:endParaRPr lang="zh-CN" altLang="en-US" sz="2000" dirty="0">
                    <a:solidFill>
                      <a:srgbClr val="000000"/>
                    </a:solidFill>
                    <a:latin typeface="微软雅黑" panose="020B0503020204020204" charset="-122"/>
                    <a:ea typeface="微软雅黑" panose="020B0503020204020204" charset="-122"/>
                  </a:endParaRPr>
                </a:p>
                <a:p>
                  <a:pPr marL="342900" indent="-342900">
                    <a:lnSpc>
                      <a:spcPct val="120000"/>
                    </a:lnSpc>
                    <a:buClrTx/>
                    <a:buFont typeface="Wingdings" panose="05000000000000000000" pitchFamily="2" charset="2"/>
                    <a:buChar char="u"/>
                  </a:pPr>
                  <a:r>
                    <a:rPr lang="zh-CN" altLang="en-US" sz="2000" dirty="0">
                      <a:solidFill>
                        <a:srgbClr val="000000"/>
                      </a:solidFill>
                      <a:latin typeface="微软雅黑" panose="020B0503020204020204" charset="-122"/>
                      <a:ea typeface="微软雅黑" panose="020B0503020204020204" charset="-122"/>
                    </a:rPr>
                    <a:t>公安、法院、税务、劳动人事等政府部门。</a:t>
                  </a:r>
                  <a:endParaRPr lang="zh-CN" altLang="en-US" sz="2000" dirty="0">
                    <a:solidFill>
                      <a:srgbClr val="000000"/>
                    </a:solidFill>
                    <a:latin typeface="微软雅黑" panose="020B0503020204020204" charset="-122"/>
                    <a:ea typeface="微软雅黑" panose="020B0503020204020204" charset="-122"/>
                  </a:endParaRPr>
                </a:p>
              </p:txBody>
            </p:sp>
          </p:grpSp>
          <p:grpSp>
            <p:nvGrpSpPr>
              <p:cNvPr id="56337" name="Group 5"/>
              <p:cNvGrpSpPr/>
              <p:nvPr/>
            </p:nvGrpSpPr>
            <p:grpSpPr>
              <a:xfrm>
                <a:off x="4116831" y="0"/>
                <a:ext cx="3940175" cy="4324350"/>
                <a:chOff x="0" y="0"/>
                <a:chExt cx="2245" cy="2669"/>
              </a:xfrm>
            </p:grpSpPr>
            <p:sp>
              <p:nvSpPr>
                <p:cNvPr id="56338" name="Rectangle 6"/>
                <p:cNvSpPr/>
                <p:nvPr/>
              </p:nvSpPr>
              <p:spPr>
                <a:xfrm>
                  <a:off x="0" y="0"/>
                  <a:ext cx="2245" cy="2669"/>
                </a:xfrm>
                <a:prstGeom prst="rect">
                  <a:avLst/>
                </a:prstGeom>
                <a:gradFill rotWithShape="false">
                  <a:gsLst>
                    <a:gs pos="0">
                      <a:srgbClr val="A3D4FF">
                        <a:alpha val="100000"/>
                      </a:srgbClr>
                    </a:gs>
                    <a:gs pos="50000">
                      <a:srgbClr val="C6E3FF">
                        <a:alpha val="100000"/>
                      </a:srgbClr>
                    </a:gs>
                    <a:gs pos="100000">
                      <a:srgbClr val="E3F0FF">
                        <a:alpha val="100000"/>
                      </a:srgbClr>
                    </a:gs>
                  </a:gsLst>
                  <a:lin ang="5400000"/>
                  <a:tileRect/>
                </a:gradFill>
                <a:ln w="9525" cap="flat" cmpd="sng">
                  <a:solidFill>
                    <a:schemeClr val="tx1"/>
                  </a:solidFill>
                  <a:prstDash val="solid"/>
                  <a:miter/>
                  <a:headEnd type="none" w="med" len="med"/>
                  <a:tailEnd type="none" w="med" len="med"/>
                </a:ln>
                <a:effectLst>
                  <a:outerShdw dist="35921" dir="2699999" algn="ctr" rotWithShape="0">
                    <a:schemeClr val="bg2"/>
                  </a:outerShdw>
                </a:effectLst>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56339" name="Rectangle 7"/>
                <p:cNvSpPr/>
                <p:nvPr/>
              </p:nvSpPr>
              <p:spPr>
                <a:xfrm>
                  <a:off x="0" y="0"/>
                  <a:ext cx="2245" cy="365"/>
                </a:xfrm>
                <a:prstGeom prst="rect">
                  <a:avLst/>
                </a:prstGeom>
                <a:solidFill>
                  <a:schemeClr val="tx1"/>
                </a:solidFill>
                <a:ln w="9525" cap="flat" cmpd="sng">
                  <a:solidFill>
                    <a:schemeClr val="tx1"/>
                  </a:solidFill>
                  <a:prstDash val="solid"/>
                  <a:miter/>
                  <a:headEnd type="none" w="med" len="med"/>
                  <a:tailEnd type="none" w="med" len="med"/>
                </a:ln>
              </p:spPr>
              <p:txBody>
                <a:bodyPr wrap="none" anchor="ctr" anchorCtr="false"/>
                <a:p>
                  <a:pPr>
                    <a:buClrTx/>
                    <a:buFont typeface="Arial" panose="020B0604020202020204" pitchFamily="34" charset="0"/>
                  </a:pPr>
                  <a:endParaRPr lang="zh-CN" altLang="en-US" dirty="0">
                    <a:latin typeface="微软雅黑" panose="020B0503020204020204" charset="-122"/>
                    <a:ea typeface="微软雅黑" panose="020B0503020204020204" charset="-122"/>
                  </a:endParaRPr>
                </a:p>
              </p:txBody>
            </p:sp>
            <p:sp>
              <p:nvSpPr>
                <p:cNvPr id="56340" name="Rectangle 8"/>
                <p:cNvSpPr/>
                <p:nvPr/>
              </p:nvSpPr>
              <p:spPr>
                <a:xfrm>
                  <a:off x="97" y="73"/>
                  <a:ext cx="2085" cy="283"/>
                </a:xfrm>
                <a:prstGeom prst="rect">
                  <a:avLst/>
                </a:prstGeom>
                <a:noFill/>
                <a:ln w="9525">
                  <a:noFill/>
                </a:ln>
              </p:spPr>
              <p:txBody>
                <a:bodyPr lIns="0" tIns="0" rIns="0" bIns="0" anchor="t" anchorCtr="false">
                  <a:spAutoFit/>
                </a:bodyPr>
                <a:p>
                  <a:pPr marL="168275" indent="-168275">
                    <a:spcBef>
                      <a:spcPct val="20000"/>
                    </a:spcBef>
                    <a:buClr>
                      <a:schemeClr val="tx2"/>
                    </a:buClr>
                    <a:buFont typeface="Wingdings" panose="05000000000000000000" pitchFamily="2" charset="2"/>
                    <a:buChar char="§"/>
                  </a:pPr>
                  <a:r>
                    <a:rPr lang="zh-CN" altLang="en-US" b="1" dirty="0">
                      <a:solidFill>
                        <a:schemeClr val="bg1"/>
                      </a:solidFill>
                      <a:latin typeface="微软雅黑" panose="020B0503020204020204" charset="-122"/>
                      <a:ea typeface="微软雅黑" panose="020B0503020204020204" charset="-122"/>
                      <a:cs typeface="微软雅黑" panose="020B0503020204020204" charset="-122"/>
                    </a:rPr>
                    <a:t>企业征信渠道</a:t>
                  </a:r>
                  <a:r>
                    <a:rPr lang="en-US" altLang="zh-CN" b="1" dirty="0">
                      <a:solidFill>
                        <a:schemeClr val="bg1"/>
                      </a:solidFill>
                      <a:latin typeface="微软雅黑" panose="020B0503020204020204" charset="-122"/>
                      <a:ea typeface="微软雅黑" panose="020B0503020204020204" charset="-122"/>
                      <a:cs typeface="微软雅黑" panose="020B0503020204020204" charset="-122"/>
                    </a:rPr>
                    <a:t> </a:t>
                  </a:r>
                  <a:endParaRPr lang="en-US" altLang="zh-CN" b="1" dirty="0">
                    <a:solidFill>
                      <a:schemeClr val="bg1"/>
                    </a:solidFill>
                    <a:latin typeface="微软雅黑" panose="020B0503020204020204" charset="-122"/>
                    <a:ea typeface="微软雅黑" panose="020B0503020204020204" charset="-122"/>
                    <a:cs typeface="微软雅黑" panose="020B0503020204020204" charset="-122"/>
                  </a:endParaRPr>
                </a:p>
              </p:txBody>
            </p:sp>
            <p:sp>
              <p:nvSpPr>
                <p:cNvPr id="56341" name="Rectangle 9"/>
                <p:cNvSpPr/>
                <p:nvPr/>
              </p:nvSpPr>
              <p:spPr>
                <a:xfrm>
                  <a:off x="90" y="441"/>
                  <a:ext cx="2086" cy="2166"/>
                </a:xfrm>
                <a:prstGeom prst="rect">
                  <a:avLst/>
                </a:prstGeom>
                <a:noFill/>
                <a:ln w="9525">
                  <a:noFill/>
                </a:ln>
              </p:spPr>
              <p:txBody>
                <a:bodyPr lIns="0" tIns="0" rIns="0" bIns="0" anchor="t" anchorCtr="false">
                  <a:spAutoFit/>
                </a:bodyPr>
                <a:p>
                  <a:pPr marL="342900" indent="-342900">
                    <a:lnSpc>
                      <a:spcPts val="2200"/>
                    </a:lnSpc>
                    <a:buClrTx/>
                    <a:buFont typeface="Wingdings" panose="05000000000000000000" pitchFamily="2" charset="2"/>
                    <a:buChar char="u"/>
                  </a:pPr>
                  <a:r>
                    <a:rPr lang="zh-CN" altLang="en-US" sz="2000" dirty="0">
                      <a:solidFill>
                        <a:srgbClr val="000000"/>
                      </a:solidFill>
                      <a:latin typeface="微软雅黑" panose="020B0503020204020204" charset="-122"/>
                      <a:ea typeface="微软雅黑" panose="020B0503020204020204" charset="-122"/>
                    </a:rPr>
                    <a:t>工商行政管理部门及税务部门；</a:t>
                  </a:r>
                  <a:endParaRPr lang="en-US" altLang="zh-CN" sz="2000" dirty="0">
                    <a:solidFill>
                      <a:srgbClr val="000000"/>
                    </a:solidFill>
                    <a:latin typeface="微软雅黑" panose="020B0503020204020204" charset="-122"/>
                    <a:ea typeface="微软雅黑" panose="020B0503020204020204" charset="-122"/>
                  </a:endParaRPr>
                </a:p>
                <a:p>
                  <a:pPr marL="342900" indent="-342900">
                    <a:lnSpc>
                      <a:spcPts val="2200"/>
                    </a:lnSpc>
                    <a:buClrTx/>
                    <a:buFont typeface="Wingdings" panose="05000000000000000000" pitchFamily="2" charset="2"/>
                    <a:buChar char="u"/>
                  </a:pPr>
                  <a:r>
                    <a:rPr lang="zh-CN" altLang="en-US" sz="2000" dirty="0">
                      <a:solidFill>
                        <a:srgbClr val="000000"/>
                      </a:solidFill>
                      <a:latin typeface="微软雅黑" panose="020B0503020204020204" charset="-122"/>
                      <a:ea typeface="微软雅黑" panose="020B0503020204020204" charset="-122"/>
                    </a:rPr>
                    <a:t>商业银行；</a:t>
                  </a:r>
                  <a:endParaRPr lang="en-US" altLang="zh-CN" sz="2000" dirty="0">
                    <a:solidFill>
                      <a:srgbClr val="000000"/>
                    </a:solidFill>
                    <a:latin typeface="微软雅黑" panose="020B0503020204020204" charset="-122"/>
                    <a:ea typeface="微软雅黑" panose="020B0503020204020204" charset="-122"/>
                  </a:endParaRPr>
                </a:p>
                <a:p>
                  <a:pPr marL="342900" indent="-342900">
                    <a:lnSpc>
                      <a:spcPts val="2200"/>
                    </a:lnSpc>
                    <a:buClrTx/>
                    <a:buFont typeface="Wingdings" panose="05000000000000000000" pitchFamily="2" charset="2"/>
                    <a:buChar char="u"/>
                  </a:pPr>
                  <a:r>
                    <a:rPr lang="zh-CN" altLang="en-US" sz="2000" dirty="0">
                      <a:solidFill>
                        <a:srgbClr val="000000"/>
                      </a:solidFill>
                      <a:latin typeface="微软雅黑" panose="020B0503020204020204" charset="-122"/>
                      <a:ea typeface="微软雅黑" panose="020B0503020204020204" charset="-122"/>
                    </a:rPr>
                    <a:t>法院、公安等政府部门；官方公报及数据库；</a:t>
                  </a:r>
                  <a:endParaRPr lang="en-US" altLang="zh-CN" sz="2000" dirty="0">
                    <a:solidFill>
                      <a:srgbClr val="000000"/>
                    </a:solidFill>
                    <a:latin typeface="微软雅黑" panose="020B0503020204020204" charset="-122"/>
                    <a:ea typeface="微软雅黑" panose="020B0503020204020204" charset="-122"/>
                  </a:endParaRPr>
                </a:p>
                <a:p>
                  <a:pPr marL="342900" indent="-342900">
                    <a:lnSpc>
                      <a:spcPts val="2200"/>
                    </a:lnSpc>
                    <a:buClrTx/>
                    <a:buFont typeface="Wingdings" panose="05000000000000000000" pitchFamily="2" charset="2"/>
                    <a:buChar char="u"/>
                  </a:pPr>
                  <a:r>
                    <a:rPr lang="zh-CN" altLang="en-US" sz="2000" dirty="0">
                      <a:solidFill>
                        <a:srgbClr val="000000"/>
                      </a:solidFill>
                      <a:latin typeface="微软雅黑" panose="020B0503020204020204" charset="-122"/>
                      <a:ea typeface="微软雅黑" panose="020B0503020204020204" charset="-122"/>
                    </a:rPr>
                    <a:t>报纸、杂志等新闻出版物及商业互联网站；</a:t>
                  </a:r>
                  <a:endParaRPr lang="en-US" altLang="zh-CN" sz="2000" dirty="0">
                    <a:solidFill>
                      <a:srgbClr val="000000"/>
                    </a:solidFill>
                    <a:latin typeface="微软雅黑" panose="020B0503020204020204" charset="-122"/>
                    <a:ea typeface="微软雅黑" panose="020B0503020204020204" charset="-122"/>
                  </a:endParaRPr>
                </a:p>
                <a:p>
                  <a:pPr marL="342900" indent="-342900">
                    <a:lnSpc>
                      <a:spcPts val="2200"/>
                    </a:lnSpc>
                    <a:buClrTx/>
                    <a:buFont typeface="Wingdings" panose="05000000000000000000" pitchFamily="2" charset="2"/>
                    <a:buChar char="u"/>
                  </a:pPr>
                  <a:r>
                    <a:rPr lang="zh-CN" altLang="en-US" sz="2000" dirty="0">
                      <a:solidFill>
                        <a:srgbClr val="000000"/>
                      </a:solidFill>
                      <a:latin typeface="微软雅黑" panose="020B0503020204020204" charset="-122"/>
                      <a:ea typeface="微软雅黑" panose="020B0503020204020204" charset="-122"/>
                    </a:rPr>
                    <a:t>其他信息提供机构。</a:t>
                  </a:r>
                  <a:endParaRPr lang="zh-CN" altLang="en-US" sz="2000" dirty="0">
                    <a:solidFill>
                      <a:srgbClr val="000000"/>
                    </a:solidFill>
                    <a:latin typeface="微软雅黑" panose="020B0503020204020204" charset="-122"/>
                    <a:ea typeface="微软雅黑" panose="020B0503020204020204" charset="-122"/>
                  </a:endParaRPr>
                </a:p>
              </p:txBody>
            </p:sp>
          </p:gr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a:t>
            </a:r>
            <a:r>
              <a:rPr lang="zh-CN" altLang="en-US" sz="3200" dirty="0">
                <a:solidFill>
                  <a:srgbClr val="FFFFFF"/>
                </a:solidFill>
                <a:latin typeface="黑体" panose="02010609060101010101" pitchFamily="49" charset="-122"/>
                <a:ea typeface="黑体" panose="02010609060101010101" pitchFamily="49" charset="-122"/>
                <a:sym typeface="+mn-ea"/>
              </a:rPr>
              <a:t>信用数据</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 name="组合 1"/>
          <p:cNvGrpSpPr/>
          <p:nvPr/>
        </p:nvGrpSpPr>
        <p:grpSpPr>
          <a:xfrm>
            <a:off x="1906270" y="1609725"/>
            <a:ext cx="8380095" cy="3638550"/>
            <a:chOff x="808" y="2225"/>
            <a:chExt cx="13197" cy="5730"/>
          </a:xfrm>
        </p:grpSpPr>
        <p:pic>
          <p:nvPicPr>
            <p:cNvPr id="57346" name="图片 7"/>
            <p:cNvPicPr>
              <a:picLocks noChangeAspect="true"/>
            </p:cNvPicPr>
            <p:nvPr/>
          </p:nvPicPr>
          <p:blipFill>
            <a:blip r:embed="rId4"/>
            <a:stretch>
              <a:fillRect/>
            </a:stretch>
          </p:blipFill>
          <p:spPr>
            <a:xfrm>
              <a:off x="1078" y="3813"/>
              <a:ext cx="3330" cy="3855"/>
            </a:xfrm>
            <a:prstGeom prst="rect">
              <a:avLst/>
            </a:prstGeom>
            <a:noFill/>
            <a:ln w="9525">
              <a:noFill/>
            </a:ln>
          </p:spPr>
        </p:pic>
        <p:sp>
          <p:nvSpPr>
            <p:cNvPr id="57347" name="文本框 9"/>
            <p:cNvSpPr txBox="true"/>
            <p:nvPr/>
          </p:nvSpPr>
          <p:spPr>
            <a:xfrm>
              <a:off x="808" y="2225"/>
              <a:ext cx="7200" cy="725"/>
            </a:xfrm>
            <a:prstGeom prst="rect">
              <a:avLst/>
            </a:prstGeom>
            <a:noFill/>
            <a:ln w="9525">
              <a:noFill/>
            </a:ln>
          </p:spPr>
          <p:txBody>
            <a:bodyPr wrap="square" anchor="t" anchorCtr="false">
              <a:spAutoFit/>
            </a:bodyPr>
            <a:p>
              <a:pPr eaLnBrk="0" hangingPunct="0">
                <a:buClrTx/>
                <a:buFontTx/>
              </a:pPr>
              <a:r>
                <a:rPr lang="en-US" altLang="zh-CN" sz="2400" dirty="0">
                  <a:solidFill>
                    <a:srgbClr val="0B1A3F"/>
                  </a:solidFill>
                  <a:latin typeface="微软雅黑" panose="020B0503020204020204" charset="-122"/>
                  <a:ea typeface="微软雅黑" panose="020B0503020204020204" charset="-122"/>
                  <a:cs typeface="微软雅黑" panose="020B0503020204020204" charset="-122"/>
                </a:rPr>
                <a:t>(</a:t>
              </a:r>
              <a:r>
                <a:rPr lang="zh-CN" altLang="en-US" sz="2400" dirty="0">
                  <a:solidFill>
                    <a:srgbClr val="0B1A3F"/>
                  </a:solidFill>
                  <a:latin typeface="微软雅黑" panose="020B0503020204020204" charset="-122"/>
                  <a:ea typeface="微软雅黑" panose="020B0503020204020204" charset="-122"/>
                  <a:cs typeface="微软雅黑" panose="020B0503020204020204" charset="-122"/>
                </a:rPr>
                <a:t>一</a:t>
              </a:r>
              <a:r>
                <a:rPr lang="en-US" altLang="zh-CN" sz="2400" dirty="0">
                  <a:solidFill>
                    <a:srgbClr val="0B1A3F"/>
                  </a:solidFill>
                  <a:latin typeface="微软雅黑" panose="020B0503020204020204" charset="-122"/>
                  <a:ea typeface="微软雅黑" panose="020B0503020204020204" charset="-122"/>
                  <a:cs typeface="微软雅黑" panose="020B0503020204020204" charset="-122"/>
                </a:rPr>
                <a:t>) </a:t>
              </a:r>
              <a:r>
                <a:rPr lang="zh-CN" altLang="en-US" sz="2400" dirty="0">
                  <a:solidFill>
                    <a:srgbClr val="0B1A3F"/>
                  </a:solidFill>
                  <a:latin typeface="微软雅黑" panose="020B0503020204020204" charset="-122"/>
                  <a:ea typeface="微软雅黑" panose="020B0503020204020204" charset="-122"/>
                  <a:cs typeface="微软雅黑" panose="020B0503020204020204" charset="-122"/>
                </a:rPr>
                <a:t>信用数据概述</a:t>
              </a:r>
              <a:endParaRPr lang="zh-CN" altLang="en-US" sz="2400" dirty="0">
                <a:solidFill>
                  <a:srgbClr val="0B1A3F"/>
                </a:solidFill>
                <a:latin typeface="微软雅黑" panose="020B0503020204020204" charset="-122"/>
                <a:ea typeface="微软雅黑" panose="020B0503020204020204" charset="-122"/>
                <a:cs typeface="微软雅黑" panose="020B0503020204020204" charset="-122"/>
              </a:endParaRPr>
            </a:p>
          </p:txBody>
        </p:sp>
        <p:sp>
          <p:nvSpPr>
            <p:cNvPr id="57348" name="文本框 11"/>
            <p:cNvSpPr txBox="true"/>
            <p:nvPr/>
          </p:nvSpPr>
          <p:spPr>
            <a:xfrm>
              <a:off x="5500" y="3738"/>
              <a:ext cx="8505" cy="4217"/>
            </a:xfrm>
            <a:prstGeom prst="rect">
              <a:avLst/>
            </a:prstGeom>
            <a:noFill/>
            <a:ln w="9525">
              <a:noFill/>
            </a:ln>
          </p:spPr>
          <p:txBody>
            <a:bodyPr wrap="square" anchor="t" anchorCtr="false">
              <a:spAutoFit/>
            </a:bodyPr>
            <a:p>
              <a:pPr eaLnBrk="0" hangingPunct="0">
                <a:buClrTx/>
                <a:buFontTx/>
              </a:pPr>
              <a:r>
                <a:rPr lang="zh-CN" altLang="en-US" dirty="0">
                  <a:solidFill>
                    <a:srgbClr val="11275E"/>
                  </a:solidFill>
                  <a:latin typeface="微软雅黑" panose="020B0503020204020204" charset="-122"/>
                  <a:ea typeface="微软雅黑" panose="020B0503020204020204" charset="-122"/>
                </a:rPr>
                <a:t>征信服务离不开信用数据，信用数据是征信机构从事信用工作必备的基础。征信业务，无论是企业征信还是个人征信，都是建立在对大量信用数据的收集、整理、分析和归纳的基础上。信用机构必须具备数据收集、保存、传输、整理、分析的技术能力。</a:t>
              </a:r>
              <a:endParaRPr lang="zh-CN" altLang="en-US" dirty="0">
                <a:solidFill>
                  <a:srgbClr val="11275E"/>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四、</a:t>
            </a:r>
            <a:r>
              <a:rPr lang="zh-CN" altLang="en-US" sz="3200" dirty="0">
                <a:solidFill>
                  <a:srgbClr val="FFFFFF"/>
                </a:solidFill>
                <a:latin typeface="黑体" panose="02010609060101010101" pitchFamily="49" charset="-122"/>
                <a:ea typeface="黑体" panose="02010609060101010101" pitchFamily="49" charset="-122"/>
                <a:sym typeface="+mn-ea"/>
              </a:rPr>
              <a:t>信用数据</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3" name="组合 2"/>
          <p:cNvGrpSpPr/>
          <p:nvPr/>
        </p:nvGrpSpPr>
        <p:grpSpPr>
          <a:xfrm>
            <a:off x="1273175" y="1381760"/>
            <a:ext cx="9645650" cy="4855210"/>
            <a:chOff x="2005" y="2176"/>
            <a:chExt cx="15190" cy="7646"/>
          </a:xfrm>
        </p:grpSpPr>
        <p:grpSp>
          <p:nvGrpSpPr>
            <p:cNvPr id="2" name="组合 1"/>
            <p:cNvGrpSpPr/>
            <p:nvPr/>
          </p:nvGrpSpPr>
          <p:grpSpPr>
            <a:xfrm>
              <a:off x="2005" y="2850"/>
              <a:ext cx="15190" cy="6973"/>
              <a:chOff x="-645" y="2675"/>
              <a:chExt cx="15190" cy="6973"/>
            </a:xfrm>
          </p:grpSpPr>
          <p:pic>
            <p:nvPicPr>
              <p:cNvPr id="58375" name="AutoShape 81"/>
              <p:cNvPicPr/>
              <p:nvPr/>
            </p:nvPicPr>
            <p:blipFill>
              <a:blip r:embed="rId4"/>
              <a:stretch>
                <a:fillRect/>
              </a:stretch>
            </p:blipFill>
            <p:spPr>
              <a:xfrm>
                <a:off x="-645" y="3385"/>
                <a:ext cx="8193" cy="6263"/>
              </a:xfrm>
              <a:prstGeom prst="rect">
                <a:avLst/>
              </a:prstGeom>
              <a:noFill/>
              <a:ln w="9525">
                <a:noFill/>
              </a:ln>
            </p:spPr>
          </p:pic>
          <p:pic>
            <p:nvPicPr>
              <p:cNvPr id="58376" name="圆角矩形 43"/>
              <p:cNvPicPr/>
              <p:nvPr/>
            </p:nvPicPr>
            <p:blipFill>
              <a:blip r:embed="rId5"/>
              <a:stretch>
                <a:fillRect/>
              </a:stretch>
            </p:blipFill>
            <p:spPr>
              <a:xfrm>
                <a:off x="2238" y="2675"/>
                <a:ext cx="2475" cy="1718"/>
              </a:xfrm>
              <a:prstGeom prst="rect">
                <a:avLst/>
              </a:prstGeom>
              <a:noFill/>
              <a:ln w="9525">
                <a:noFill/>
              </a:ln>
            </p:spPr>
          </p:pic>
          <p:pic>
            <p:nvPicPr>
              <p:cNvPr id="58377" name="AutoShape 81"/>
              <p:cNvPicPr/>
              <p:nvPr/>
            </p:nvPicPr>
            <p:blipFill>
              <a:blip r:embed="rId6"/>
              <a:stretch>
                <a:fillRect/>
              </a:stretch>
            </p:blipFill>
            <p:spPr>
              <a:xfrm>
                <a:off x="6485" y="3255"/>
                <a:ext cx="8060" cy="6393"/>
              </a:xfrm>
              <a:prstGeom prst="rect">
                <a:avLst/>
              </a:prstGeom>
              <a:noFill/>
              <a:ln w="9525">
                <a:noFill/>
              </a:ln>
            </p:spPr>
          </p:pic>
          <p:pic>
            <p:nvPicPr>
              <p:cNvPr id="58378" name="圆角矩形 17"/>
              <p:cNvPicPr/>
              <p:nvPr/>
            </p:nvPicPr>
            <p:blipFill>
              <a:blip r:embed="rId7"/>
              <a:stretch>
                <a:fillRect/>
              </a:stretch>
            </p:blipFill>
            <p:spPr>
              <a:xfrm>
                <a:off x="9318" y="2698"/>
                <a:ext cx="2485" cy="1717"/>
              </a:xfrm>
              <a:prstGeom prst="rect">
                <a:avLst/>
              </a:prstGeom>
              <a:noFill/>
              <a:ln w="9525">
                <a:noFill/>
              </a:ln>
            </p:spPr>
          </p:pic>
          <p:pic>
            <p:nvPicPr>
              <p:cNvPr id="58379" name="AutoShape 69"/>
              <p:cNvPicPr/>
              <p:nvPr/>
            </p:nvPicPr>
            <p:blipFill>
              <a:blip r:embed="rId8"/>
              <a:stretch>
                <a:fillRect/>
              </a:stretch>
            </p:blipFill>
            <p:spPr>
              <a:xfrm>
                <a:off x="9893" y="3093"/>
                <a:ext cx="1335" cy="1392"/>
              </a:xfrm>
              <a:prstGeom prst="rect">
                <a:avLst/>
              </a:prstGeom>
              <a:noFill/>
              <a:ln w="9525">
                <a:noFill/>
              </a:ln>
            </p:spPr>
          </p:pic>
          <p:pic>
            <p:nvPicPr>
              <p:cNvPr id="58380" name="AutoShape 69"/>
              <p:cNvPicPr/>
              <p:nvPr/>
            </p:nvPicPr>
            <p:blipFill>
              <a:blip r:embed="rId9"/>
              <a:stretch>
                <a:fillRect/>
              </a:stretch>
            </p:blipFill>
            <p:spPr>
              <a:xfrm>
                <a:off x="2808" y="3113"/>
                <a:ext cx="1335" cy="1400"/>
              </a:xfrm>
              <a:prstGeom prst="rect">
                <a:avLst/>
              </a:prstGeom>
              <a:noFill/>
              <a:ln w="9525">
                <a:noFill/>
              </a:ln>
            </p:spPr>
          </p:pic>
          <p:sp>
            <p:nvSpPr>
              <p:cNvPr id="58382" name="矩形 55"/>
              <p:cNvSpPr/>
              <p:nvPr/>
            </p:nvSpPr>
            <p:spPr>
              <a:xfrm>
                <a:off x="1058" y="4105"/>
                <a:ext cx="4667" cy="580"/>
              </a:xfrm>
              <a:prstGeom prst="rect">
                <a:avLst/>
              </a:prstGeom>
              <a:noFill/>
              <a:ln w="9525">
                <a:noFill/>
              </a:ln>
            </p:spPr>
            <p:txBody>
              <a:bodyPr anchor="t" anchorCtr="false">
                <a:spAutoFit/>
              </a:bodyPr>
              <a:p>
                <a:pPr algn="ctr">
                  <a:buClrTx/>
                  <a:buFont typeface="Arial" panose="020B0604020202020204" pitchFamily="34" charset="0"/>
                </a:pPr>
                <a:r>
                  <a:rPr lang="zh-CN" altLang="en-US" b="1" dirty="0">
                    <a:solidFill>
                      <a:srgbClr val="0000FF"/>
                    </a:solidFill>
                    <a:latin typeface="微软雅黑" panose="020B0503020204020204" charset="-122"/>
                    <a:ea typeface="微软雅黑" panose="020B0503020204020204" charset="-122"/>
                  </a:rPr>
                  <a:t>信用信息查询服务</a:t>
                </a:r>
                <a:endParaRPr lang="zh-CN" altLang="en-US" b="1" dirty="0">
                  <a:solidFill>
                    <a:srgbClr val="0000FF"/>
                  </a:solidFill>
                  <a:latin typeface="微软雅黑" panose="020B0503020204020204" charset="-122"/>
                  <a:ea typeface="微软雅黑" panose="020B0503020204020204" charset="-122"/>
                </a:endParaRPr>
              </a:p>
            </p:txBody>
          </p:sp>
          <p:sp>
            <p:nvSpPr>
              <p:cNvPr id="58383" name="矩形 65"/>
              <p:cNvSpPr/>
              <p:nvPr/>
            </p:nvSpPr>
            <p:spPr>
              <a:xfrm>
                <a:off x="8123" y="4105"/>
                <a:ext cx="5220" cy="1308"/>
              </a:xfrm>
              <a:prstGeom prst="rect">
                <a:avLst/>
              </a:prstGeom>
              <a:noFill/>
              <a:ln w="9525">
                <a:noFill/>
              </a:ln>
            </p:spPr>
            <p:txBody>
              <a:bodyPr anchor="t" anchorCtr="false">
                <a:spAutoFit/>
              </a:bodyPr>
              <a:p>
                <a:pPr algn="ctr">
                  <a:buClrTx/>
                  <a:buFont typeface="Arial" panose="020B0604020202020204" pitchFamily="34" charset="0"/>
                </a:pPr>
                <a:r>
                  <a:rPr lang="zh-CN" altLang="en-US" b="1" dirty="0">
                    <a:solidFill>
                      <a:srgbClr val="0000FF"/>
                    </a:solidFill>
                    <a:latin typeface="微软雅黑" panose="020B0503020204020204" charset="-122"/>
                    <a:ea typeface="微软雅黑" panose="020B0503020204020204" charset="-122"/>
                  </a:rPr>
                  <a:t>利用征信数据库为企业间提供商务合作服务</a:t>
                </a:r>
                <a:endParaRPr lang="zh-CN" altLang="en-US" b="1" dirty="0">
                  <a:solidFill>
                    <a:srgbClr val="0000FF"/>
                  </a:solidFill>
                  <a:latin typeface="微软雅黑" panose="020B0503020204020204" charset="-122"/>
                  <a:ea typeface="微软雅黑" panose="020B0503020204020204" charset="-122"/>
                </a:endParaRPr>
              </a:p>
            </p:txBody>
          </p:sp>
          <p:sp>
            <p:nvSpPr>
              <p:cNvPr id="58384" name="矩形 44"/>
              <p:cNvSpPr/>
              <p:nvPr/>
            </p:nvSpPr>
            <p:spPr>
              <a:xfrm>
                <a:off x="810" y="5030"/>
                <a:ext cx="5105" cy="2083"/>
              </a:xfrm>
              <a:prstGeom prst="rect">
                <a:avLst/>
              </a:prstGeom>
              <a:noFill/>
              <a:ln w="9525">
                <a:noFill/>
              </a:ln>
            </p:spPr>
            <p:txBody>
              <a:bodyPr anchor="t" anchorCtr="false">
                <a:spAutoFit/>
              </a:bodyPr>
              <a:p>
                <a:pPr>
                  <a:buClrTx/>
                  <a:buFont typeface="Arial" panose="020B0604020202020204" pitchFamily="34" charset="0"/>
                </a:pPr>
                <a:r>
                  <a:rPr lang="zh-CN" altLang="en-US" sz="2000" dirty="0">
                    <a:solidFill>
                      <a:srgbClr val="000000"/>
                    </a:solidFill>
                    <a:latin typeface="微软雅黑" panose="020B0503020204020204" charset="-122"/>
                    <a:ea typeface="微软雅黑" panose="020B0503020204020204" charset="-122"/>
                  </a:rPr>
                  <a:t>储存在商业信用数据库中的丰富的企业数据和个人数据，可以为社会提供详实、快速、高效的信用信息查询服务。</a:t>
                </a:r>
                <a:endParaRPr lang="zh-CN" altLang="en-US" sz="2000" dirty="0">
                  <a:solidFill>
                    <a:srgbClr val="000000"/>
                  </a:solidFill>
                  <a:latin typeface="微软雅黑" panose="020B0503020204020204" charset="-122"/>
                  <a:ea typeface="微软雅黑" panose="020B0503020204020204" charset="-122"/>
                </a:endParaRPr>
              </a:p>
            </p:txBody>
          </p:sp>
          <p:sp>
            <p:nvSpPr>
              <p:cNvPr id="58385" name="矩形 46"/>
              <p:cNvSpPr/>
              <p:nvPr/>
            </p:nvSpPr>
            <p:spPr>
              <a:xfrm>
                <a:off x="7685" y="5485"/>
                <a:ext cx="5545" cy="2083"/>
              </a:xfrm>
              <a:prstGeom prst="rect">
                <a:avLst/>
              </a:prstGeom>
              <a:noFill/>
              <a:ln w="9525">
                <a:noFill/>
              </a:ln>
            </p:spPr>
            <p:txBody>
              <a:bodyPr anchor="t" anchorCtr="false">
                <a:spAutoFit/>
              </a:bodyPr>
              <a:p>
                <a:pPr>
                  <a:buClrTx/>
                  <a:buFont typeface="Arial" panose="020B0604020202020204" pitchFamily="34" charset="0"/>
                </a:pPr>
                <a:r>
                  <a:rPr lang="zh-CN" altLang="en-US" sz="2000" dirty="0">
                    <a:latin typeface="微软雅黑" panose="020B0503020204020204" charset="-122"/>
                    <a:ea typeface="微软雅黑" panose="020B0503020204020204" charset="-122"/>
                  </a:rPr>
                  <a:t>为</a:t>
                </a:r>
                <a:r>
                  <a:rPr lang="zh-CN" altLang="en-US" sz="2000" dirty="0">
                    <a:solidFill>
                      <a:srgbClr val="000000"/>
                    </a:solidFill>
                    <a:latin typeface="微软雅黑" panose="020B0503020204020204" charset="-122"/>
                    <a:ea typeface="微软雅黑" panose="020B0503020204020204" charset="-122"/>
                  </a:rPr>
                  <a:t>企业的商务活动提供一个平台，使企业能够获得行业内和行业间的各类信息，促进企业之间的商务合作和交流。</a:t>
                </a:r>
                <a:endParaRPr lang="zh-CN" altLang="en-US" sz="2000" dirty="0">
                  <a:solidFill>
                    <a:srgbClr val="000000"/>
                  </a:solidFill>
                  <a:latin typeface="微软雅黑" panose="020B0503020204020204" charset="-122"/>
                  <a:ea typeface="微软雅黑" panose="020B0503020204020204" charset="-122"/>
                </a:endParaRPr>
              </a:p>
            </p:txBody>
          </p:sp>
        </p:grpSp>
        <p:sp>
          <p:nvSpPr>
            <p:cNvPr id="58369" name="标题 1"/>
            <p:cNvSpPr>
              <a:spLocks noGrp="true"/>
            </p:cNvSpPr>
            <p:nvPr/>
          </p:nvSpPr>
          <p:spPr>
            <a:xfrm>
              <a:off x="2835" y="2176"/>
              <a:ext cx="13530" cy="887"/>
            </a:xfrm>
            <a:prstGeom prst="rect">
              <a:avLst/>
            </a:prstGeom>
            <a:noFill/>
            <a:ln w="9525">
              <a:noFill/>
            </a:ln>
          </p:spPr>
          <p:txBody>
            <a:bodyPr vert="horz" wrap="square" lIns="91440" tIns="45720" rIns="91440" bIns="45720" anchor="ctr" anchorCtr="false"/>
            <a:lstStyle>
              <a:lvl1pPr algn="l" rtl="0" eaLnBrk="0" fontAlgn="base" hangingPunct="0">
                <a:spcBef>
                  <a:spcPct val="0"/>
                </a:spcBef>
                <a:spcAft>
                  <a:spcPct val="0"/>
                </a:spcAft>
                <a:defRPr sz="3600" b="1" kern="1200">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r>
                <a:rPr lang="zh-CN" altLang="en-US" sz="2400" dirty="0">
                  <a:solidFill>
                    <a:srgbClr val="130401"/>
                  </a:solidFill>
                  <a:latin typeface="微软雅黑" panose="020B0503020204020204" charset="-122"/>
                  <a:ea typeface="微软雅黑" panose="020B0503020204020204" charset="-122"/>
                </a:rPr>
                <a:t>（二）信用数据服务</a:t>
              </a:r>
              <a:endParaRPr lang="zh-CN" altLang="en-US" sz="2400" dirty="0">
                <a:solidFill>
                  <a:srgbClr val="130401"/>
                </a:solidFill>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4203</Words>
  <Application>WPS 演示</Application>
  <PresentationFormat>宽屏</PresentationFormat>
  <Paragraphs>330</Paragraphs>
  <Slides>25</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0</vt:i4>
      </vt:variant>
      <vt:variant>
        <vt:lpstr>幻灯片标题</vt:lpstr>
      </vt:variant>
      <vt:variant>
        <vt:i4>25</vt:i4>
      </vt:variant>
    </vt:vector>
  </HeadingPairs>
  <TitlesOfParts>
    <vt:vector size="35" baseType="lpstr">
      <vt:lpstr>Arial</vt:lpstr>
      <vt:lpstr>宋体</vt:lpstr>
      <vt:lpstr>Wingdings</vt:lpstr>
      <vt:lpstr>微软雅黑</vt:lpstr>
      <vt:lpstr>经典综艺体简</vt:lpstr>
      <vt:lpstr>新宋体</vt:lpstr>
      <vt:lpstr>黑体</vt:lpstr>
      <vt:lpstr>Arial Unicode MS</vt:lpstr>
      <vt:lpstr>Arial Black</vt:lpstr>
      <vt:lpstr>Office 主题​​</vt:lpstr>
      <vt:lpstr>PowerPoint 演示文稿</vt:lpstr>
      <vt:lpstr>本章大纲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zjz</dc:creator>
  <cp:lastModifiedBy>zjz</cp:lastModifiedBy>
  <cp:revision>61</cp:revision>
  <dcterms:created xsi:type="dcterms:W3CDTF">2021-06-13T06:35:13Z</dcterms:created>
  <dcterms:modified xsi:type="dcterms:W3CDTF">2021-06-13T06:35:13Z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2052-11.1.0.9604</vt:lpwstr>
  </property>
</Properties>
</file>