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6"/>
  </p:handoutMasterIdLst>
  <p:sldIdLst>
    <p:sldId id="276" r:id="rId3"/>
    <p:sldId id="277" r:id="rId4"/>
    <p:sldId id="257" r:id="rId6"/>
    <p:sldId id="317" r:id="rId7"/>
    <p:sldId id="318" r:id="rId8"/>
    <p:sldId id="319" r:id="rId9"/>
    <p:sldId id="320" r:id="rId10"/>
    <p:sldId id="321" r:id="rId11"/>
    <p:sldId id="322" r:id="rId12"/>
    <p:sldId id="323" r:id="rId13"/>
    <p:sldId id="325" r:id="rId14"/>
    <p:sldId id="283"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1.xml"/><Relationship Id="rId20" Type="http://schemas.openxmlformats.org/officeDocument/2006/relationships/customXmlProps" Target="../customXml/itemProps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第三章：企业信用管理</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10065385"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8297545" y="4352925"/>
            <a:ext cx="1305560" cy="1305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39925" y="2151380"/>
            <a:ext cx="8112125" cy="4401820"/>
            <a:chOff x="1080" y="3003"/>
            <a:chExt cx="12775" cy="6932"/>
          </a:xfrm>
        </p:grpSpPr>
        <p:sp>
          <p:nvSpPr>
            <p:cNvPr id="19463" name="Rectangle 2"/>
            <p:cNvSpPr/>
            <p:nvPr/>
          </p:nvSpPr>
          <p:spPr>
            <a:xfrm>
              <a:off x="11195" y="3060"/>
              <a:ext cx="2478" cy="6743"/>
            </a:xfrm>
            <a:prstGeom prst="rect">
              <a:avLst/>
            </a:prstGeom>
            <a:solidFill>
              <a:srgbClr val="969696"/>
            </a:solidFill>
            <a:ln w="6350" cap="flat" cmpd="sng">
              <a:solidFill>
                <a:schemeClr val="accent2"/>
              </a:solidFill>
              <a:prstDash val="solid"/>
              <a:miter/>
              <a:headEnd type="none" w="med" len="med"/>
              <a:tailEnd type="none" w="med" len="med"/>
            </a:ln>
            <a:effectLst>
              <a:outerShdw dist="35921" dir="2699999" algn="ctr" rotWithShape="0">
                <a:schemeClr val="hlink"/>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4" name="AutoShape 3"/>
            <p:cNvSpPr/>
            <p:nvPr/>
          </p:nvSpPr>
          <p:spPr>
            <a:xfrm rot="5400000">
              <a:off x="1580"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5" name="AutoShape 4"/>
            <p:cNvSpPr/>
            <p:nvPr/>
          </p:nvSpPr>
          <p:spPr>
            <a:xfrm rot="5400000">
              <a:off x="3563"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6" name="AutoShape 5"/>
            <p:cNvSpPr/>
            <p:nvPr/>
          </p:nvSpPr>
          <p:spPr>
            <a:xfrm rot="5400000">
              <a:off x="5545"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7" name="AutoShape 6"/>
            <p:cNvSpPr/>
            <p:nvPr/>
          </p:nvSpPr>
          <p:spPr>
            <a:xfrm rot="5400000">
              <a:off x="7540"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8" name="AutoShape 7"/>
            <p:cNvSpPr/>
            <p:nvPr/>
          </p:nvSpPr>
          <p:spPr>
            <a:xfrm rot="5400000">
              <a:off x="-377" y="6340"/>
              <a:ext cx="5115" cy="1803"/>
            </a:xfrm>
            <a:prstGeom prst="homePlate">
              <a:avLst>
                <a:gd name="adj" fmla="val 14832"/>
              </a:avLst>
            </a:prstGeom>
            <a:solidFill>
              <a:schemeClr val="accent2"/>
            </a:solidFill>
            <a:ln w="6350">
              <a:noFill/>
            </a:ln>
            <a:effectLst>
              <a:outerShdw dist="35921" dir="2699999" algn="ctr" rotWithShape="0">
                <a:schemeClr val="bg2"/>
              </a:outer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69" name="Rectangle 9"/>
            <p:cNvSpPr/>
            <p:nvPr/>
          </p:nvSpPr>
          <p:spPr>
            <a:xfrm>
              <a:off x="1285" y="3828"/>
              <a:ext cx="1788"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0" name="Text Box 10"/>
            <p:cNvSpPr txBox="true"/>
            <p:nvPr/>
          </p:nvSpPr>
          <p:spPr>
            <a:xfrm>
              <a:off x="1355" y="4030"/>
              <a:ext cx="1645"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1" name="Rectangle 11"/>
            <p:cNvSpPr/>
            <p:nvPr/>
          </p:nvSpPr>
          <p:spPr>
            <a:xfrm>
              <a:off x="3245" y="3828"/>
              <a:ext cx="1793"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2" name="Text Box 12"/>
            <p:cNvSpPr txBox="true"/>
            <p:nvPr/>
          </p:nvSpPr>
          <p:spPr>
            <a:xfrm>
              <a:off x="3320" y="4030"/>
              <a:ext cx="1643"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3" name="Rectangle 13"/>
            <p:cNvSpPr/>
            <p:nvPr/>
          </p:nvSpPr>
          <p:spPr>
            <a:xfrm>
              <a:off x="5228" y="3828"/>
              <a:ext cx="1792"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4" name="Text Box 14"/>
            <p:cNvSpPr txBox="true"/>
            <p:nvPr/>
          </p:nvSpPr>
          <p:spPr>
            <a:xfrm>
              <a:off x="5303" y="4030"/>
              <a:ext cx="1642"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5" name="Rectangle 15"/>
            <p:cNvSpPr/>
            <p:nvPr/>
          </p:nvSpPr>
          <p:spPr>
            <a:xfrm>
              <a:off x="7210" y="3828"/>
              <a:ext cx="1793"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6" name="Text Box 16"/>
            <p:cNvSpPr txBox="true"/>
            <p:nvPr/>
          </p:nvSpPr>
          <p:spPr>
            <a:xfrm>
              <a:off x="7285" y="4030"/>
              <a:ext cx="1643"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7" name="Rectangle 17"/>
            <p:cNvSpPr/>
            <p:nvPr/>
          </p:nvSpPr>
          <p:spPr>
            <a:xfrm>
              <a:off x="9203" y="3828"/>
              <a:ext cx="1792" cy="690"/>
            </a:xfrm>
            <a:prstGeom prst="rect">
              <a:avLst/>
            </a:prstGeom>
            <a:solidFill>
              <a:schemeClr val="accent2"/>
            </a:solidFill>
            <a:ln w="6350">
              <a:noFill/>
            </a:ln>
            <a:effectLst>
              <a:outerShdw dist="35921" dir="2699999" algn="ctr" rotWithShape="0">
                <a:schemeClr val="hlink"/>
              </a:outerShdw>
            </a:effectLst>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78" name="Text Box 18"/>
            <p:cNvSpPr txBox="true"/>
            <p:nvPr/>
          </p:nvSpPr>
          <p:spPr>
            <a:xfrm>
              <a:off x="9280" y="4030"/>
              <a:ext cx="1640" cy="288"/>
            </a:xfrm>
            <a:prstGeom prst="rect">
              <a:avLst/>
            </a:prstGeom>
            <a:noFill/>
            <a:ln w="6350">
              <a:noFill/>
            </a:ln>
          </p:spPr>
          <p:txBody>
            <a:bodyPr lIns="0" tIns="0" rIns="0" bIns="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1200" b="1" dirty="0">
                  <a:solidFill>
                    <a:srgbClr val="000000"/>
                  </a:solidFill>
                  <a:latin typeface="微软雅黑" panose="020B0503020204020204" charset="-122"/>
                  <a:ea typeface="微软雅黑" panose="020B0503020204020204" charset="-122"/>
                </a:rPr>
                <a:t>…</a:t>
              </a:r>
              <a:endParaRPr lang="zh-CN" altLang="en-US" sz="1200" b="1" dirty="0">
                <a:solidFill>
                  <a:srgbClr val="000000"/>
                </a:solidFill>
                <a:latin typeface="微软雅黑" panose="020B0503020204020204" charset="-122"/>
                <a:ea typeface="微软雅黑" panose="020B0503020204020204" charset="-122"/>
              </a:endParaRPr>
            </a:p>
          </p:txBody>
        </p:sp>
        <p:sp>
          <p:nvSpPr>
            <p:cNvPr id="19479" name="AutoShape 19"/>
            <p:cNvSpPr/>
            <p:nvPr/>
          </p:nvSpPr>
          <p:spPr>
            <a:xfrm>
              <a:off x="1080" y="6463"/>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0" name="AutoShape 20"/>
            <p:cNvSpPr/>
            <p:nvPr/>
          </p:nvSpPr>
          <p:spPr>
            <a:xfrm>
              <a:off x="1080" y="7985"/>
              <a:ext cx="10498" cy="1333"/>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1" name="AutoShape 21"/>
            <p:cNvSpPr/>
            <p:nvPr/>
          </p:nvSpPr>
          <p:spPr>
            <a:xfrm>
              <a:off x="1080" y="4943"/>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2" name="AutoShape 21"/>
            <p:cNvSpPr/>
            <p:nvPr/>
          </p:nvSpPr>
          <p:spPr>
            <a:xfrm>
              <a:off x="1080" y="3398"/>
              <a:ext cx="10498" cy="1332"/>
            </a:xfrm>
            <a:prstGeom prst="homePlate">
              <a:avLst>
                <a:gd name="adj" fmla="val 19804"/>
              </a:avLst>
            </a:prstGeom>
            <a:solidFill>
              <a:schemeClr val="accent1"/>
            </a:solidFill>
            <a:ln w="6350" cap="flat" cmpd="sng">
              <a:solidFill>
                <a:schemeClr val="tx1"/>
              </a:solidFill>
              <a:prstDash val="solid"/>
              <a:miter/>
              <a:headEnd type="none" w="med" len="med"/>
              <a:tailEnd type="none" w="med" len="med"/>
            </a:ln>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9483" name="TextBox 27"/>
            <p:cNvSpPr txBox="true"/>
            <p:nvPr/>
          </p:nvSpPr>
          <p:spPr>
            <a:xfrm>
              <a:off x="12053" y="3003"/>
              <a:ext cx="1802" cy="693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用</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理</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四</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大</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平</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衡</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等</a:t>
              </a:r>
              <a:endParaRPr lang="en-US" altLang="zh-CN" sz="2800" b="1"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800" b="1" dirty="0">
                  <a:latin typeface="微软雅黑" panose="020B0503020204020204" charset="-122"/>
                  <a:ea typeface="微软雅黑" panose="020B0503020204020204" charset="-122"/>
                </a:rPr>
                <a:t>式</a:t>
              </a:r>
              <a:endParaRPr lang="zh-CN" altLang="en-US" sz="2800" dirty="0">
                <a:latin typeface="微软雅黑" panose="020B0503020204020204" charset="-122"/>
                <a:ea typeface="微软雅黑" panose="020B0503020204020204" charset="-122"/>
              </a:endParaRPr>
            </a:p>
          </p:txBody>
        </p:sp>
        <p:sp>
          <p:nvSpPr>
            <p:cNvPr id="30" name="TextBox 29"/>
            <p:cNvSpPr txBox="true"/>
            <p:nvPr/>
          </p:nvSpPr>
          <p:spPr>
            <a:xfrm>
              <a:off x="1080" y="3398"/>
              <a:ext cx="10148" cy="1016"/>
            </a:xfrm>
            <a:prstGeom prst="rect">
              <a:avLst/>
            </a:prstGeom>
            <a:solidFill>
              <a:schemeClr val="accent2">
                <a:lumMod val="40000"/>
                <a:lumOff val="60000"/>
              </a:schemeClr>
            </a:solidFill>
          </p:spPr>
          <p:txBody>
            <a:bodyPr wrap="square">
              <a:spAutoFit/>
            </a:bodyPr>
            <a:lstStyle/>
            <a:p>
              <a:pPr marR="0" defTabSz="914400" eaLnBrk="1" hangingPunct="1">
                <a:buClrTx/>
                <a:buSzTx/>
                <a:buFontTx/>
                <a:buNone/>
                <a:defRPr/>
              </a:pP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成功销售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平衡等式：最大销售（包括赊销）</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及时付款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最小坏账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最大利润（</a:t>
              </a:r>
              <a:r>
                <a:rPr kumimoji="0" lang="zh-CN" altLang="en-US" b="1" kern="1200" cap="none" spc="0" normalizeH="0" baseline="0" noProof="0" dirty="0">
                  <a:solidFill>
                    <a:srgbClr val="FFFF00"/>
                  </a:solidFill>
                  <a:latin typeface="微软雅黑" panose="020B0503020204020204" charset="-122"/>
                  <a:ea typeface="微软雅黑" panose="020B0503020204020204" charset="-122"/>
                  <a:cs typeface="微软雅黑" panose="020B0503020204020204" charset="-122"/>
                </a:rPr>
                <a:t>信用管理追求的最佳目标</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a:t>
              </a:r>
              <a:endParaRPr kumimoji="0" lang="zh-CN" altLang="en-US"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1" name="TextBox 30"/>
            <p:cNvSpPr txBox="true"/>
            <p:nvPr/>
          </p:nvSpPr>
          <p:spPr>
            <a:xfrm>
              <a:off x="1080" y="4955"/>
              <a:ext cx="10148" cy="1308"/>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一般销售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的平衡等式：低销售</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（快或慢）付款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零坏账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低利润</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2" name="TextBox 31"/>
            <p:cNvSpPr txBox="true"/>
            <p:nvPr/>
          </p:nvSpPr>
          <p:spPr>
            <a:xfrm>
              <a:off x="1080" y="6468"/>
              <a:ext cx="10148" cy="1310"/>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较差销售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的平衡等式：低销售</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零坏账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负利润</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现金流量的不足</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sp>
          <p:nvSpPr>
            <p:cNvPr id="33" name="TextBox 32"/>
            <p:cNvSpPr txBox="true"/>
            <p:nvPr/>
          </p:nvSpPr>
          <p:spPr>
            <a:xfrm>
              <a:off x="1115" y="7973"/>
              <a:ext cx="10113" cy="1308"/>
            </a:xfrm>
            <a:prstGeom prst="rect">
              <a:avLst/>
            </a:prstGeom>
            <a:solidFill>
              <a:schemeClr val="accent2">
                <a:lumMod val="40000"/>
                <a:lumOff val="60000"/>
              </a:schemeClr>
            </a:solidFill>
          </p:spPr>
          <p:txBody>
            <a:bodyPr>
              <a:spAutoFit/>
            </a:bodyPr>
            <a:lstStyle/>
            <a:p>
              <a:pPr marR="0" defTabSz="914400" eaLnBrk="1" hangingPunct="1">
                <a:buClrTx/>
                <a:buSzTx/>
                <a:buFontTx/>
                <a:buNone/>
                <a:defRPr/>
              </a:pP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最差销售</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的平衡等式：最大销售额</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缓慢付款</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较高坏账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现金流量严重不足 </a:t>
              </a:r>
              <a:r>
                <a:rPr kumimoji="0" lang="en-US" altLang="zh-CN" b="1" kern="1200" cap="none" spc="0" normalizeH="0" baseline="0" noProof="0" dirty="0">
                  <a:latin typeface="微软雅黑" panose="020B0503020204020204" charset="-122"/>
                  <a:ea typeface="微软雅黑" panose="020B0503020204020204" charset="-122"/>
                  <a:cs typeface="微软雅黑" panose="020B0503020204020204" charset="-122"/>
                </a:rPr>
                <a:t>= </a:t>
              </a:r>
              <a:r>
                <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rPr>
                <a:t>破产</a:t>
              </a:r>
              <a:endParaRPr kumimoji="0" lang="zh-CN" altLang="en-US" b="1"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grpSp>
      <p:sp>
        <p:nvSpPr>
          <p:cNvPr id="20486" name="Rectangle 3"/>
          <p:cNvSpPr>
            <a:spLocks noGrp="true"/>
          </p:cNvSpPr>
          <p:nvPr/>
        </p:nvSpPr>
        <p:spPr>
          <a:xfrm>
            <a:off x="1752600" y="987425"/>
            <a:ext cx="8686800" cy="114808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gn="just" eaLnBrk="1" hangingPunct="1">
              <a:spcBef>
                <a:spcPts val="0"/>
              </a:spcBef>
              <a:buNone/>
            </a:pPr>
            <a:r>
              <a:rPr lang="zh-CN" altLang="en-US" sz="1800" b="1" dirty="0">
                <a:solidFill>
                  <a:srgbClr val="FF0000"/>
                </a:solidFill>
                <a:latin typeface="微软雅黑" panose="020B0503020204020204" charset="-122"/>
                <a:ea typeface="微软雅黑" panose="020B0503020204020204" charset="-122"/>
              </a:rPr>
              <a:t>信用管理的目标</a:t>
            </a:r>
            <a:r>
              <a:rPr lang="zh-CN" altLang="en-US" sz="1800" dirty="0">
                <a:solidFill>
                  <a:srgbClr val="FF0000"/>
                </a:solidFill>
                <a:latin typeface="微软雅黑" panose="020B0503020204020204" charset="-122"/>
                <a:ea typeface="微软雅黑" panose="020B0503020204020204" charset="-122"/>
              </a:rPr>
              <a:t>：</a:t>
            </a:r>
            <a:r>
              <a:rPr lang="zh-CN" altLang="en-US" sz="1800" dirty="0">
                <a:latin typeface="微软雅黑" panose="020B0503020204020204" charset="-122"/>
                <a:ea typeface="微软雅黑" panose="020B0503020204020204" charset="-122"/>
              </a:rPr>
              <a:t>力求企业在实现销售最大化的同时，回款最快化、坏账最小化，以实现现金流最大化的目标，将信用风险降至最低，使企业的效益和价值得到最大程度的提高。</a:t>
            </a:r>
            <a:endParaRPr lang="zh-CN" altLang="en-US" sz="18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（三）企业信用管理目标</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81200" y="1393825"/>
            <a:ext cx="8229600" cy="4508539"/>
            <a:chOff x="720" y="2235"/>
            <a:chExt cx="12960" cy="6690"/>
          </a:xfrm>
        </p:grpSpPr>
        <p:sp>
          <p:nvSpPr>
            <p:cNvPr id="22534" name="Rectangle 3"/>
            <p:cNvSpPr>
              <a:spLocks noGrp="true"/>
            </p:cNvSpPr>
            <p:nvPr/>
          </p:nvSpPr>
          <p:spPr>
            <a:xfrm>
              <a:off x="720" y="2235"/>
              <a:ext cx="12960" cy="89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eaLnBrk="1" hangingPunct="1">
                <a:lnSpc>
                  <a:spcPct val="90000"/>
                </a:lnSpc>
              </a:pPr>
              <a:r>
                <a:rPr lang="zh-CN" altLang="en-US" sz="2400" b="1" dirty="0">
                  <a:latin typeface="微软雅黑" panose="020B0503020204020204" charset="-122"/>
                  <a:ea typeface="微软雅黑" panose="020B0503020204020204" charset="-122"/>
                  <a:cs typeface="微软雅黑" panose="020B0503020204020204" charset="-122"/>
                </a:rPr>
                <a:t>要实现信用管理目标，必须做好以下</a:t>
              </a:r>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方面工作：</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7" name="AutoShape 4"/>
            <p:cNvSpPr>
              <a:spLocks noChangeArrowheads="true"/>
            </p:cNvSpPr>
            <p:nvPr/>
          </p:nvSpPr>
          <p:spPr bwMode="gray">
            <a:xfrm>
              <a:off x="3163" y="3305"/>
              <a:ext cx="6593" cy="1203"/>
            </a:xfrm>
            <a:prstGeom prst="homePlate">
              <a:avLst>
                <a:gd name="adj" fmla="val 51607"/>
              </a:avLst>
            </a:prstGeom>
            <a:gradFill rotWithShape="true">
              <a:gsLst>
                <a:gs pos="0">
                  <a:schemeClr val="folHlink"/>
                </a:gs>
                <a:gs pos="100000">
                  <a:schemeClr val="folHlink">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folHlink"/>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36" name="Group 5"/>
            <p:cNvGrpSpPr/>
            <p:nvPr/>
          </p:nvGrpSpPr>
          <p:grpSpPr>
            <a:xfrm>
              <a:off x="2030" y="3285"/>
              <a:ext cx="2085" cy="1405"/>
              <a:chOff x="2161" y="696"/>
              <a:chExt cx="1360" cy="1356"/>
            </a:xfrm>
          </p:grpSpPr>
          <p:grpSp>
            <p:nvGrpSpPr>
              <p:cNvPr id="22586" name="Group 6"/>
              <p:cNvGrpSpPr/>
              <p:nvPr/>
            </p:nvGrpSpPr>
            <p:grpSpPr>
              <a:xfrm>
                <a:off x="2161" y="696"/>
                <a:ext cx="1360" cy="1356"/>
                <a:chOff x="2508" y="1231"/>
                <a:chExt cx="1248" cy="1240"/>
              </a:xfrm>
            </p:grpSpPr>
            <p:sp>
              <p:nvSpPr>
                <p:cNvPr id="22588" name="Oval 7"/>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89" name="Oval 8"/>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0" name="Oval 9"/>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1" name="Oval 10"/>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92" name="Oval 11"/>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10" name="Oval 12"/>
              <p:cNvSpPr>
                <a:spLocks noChangeArrowheads="true"/>
              </p:cNvSpPr>
              <p:nvPr/>
            </p:nvSpPr>
            <p:spPr bwMode="gray">
              <a:xfrm>
                <a:off x="2322" y="843"/>
                <a:ext cx="1052" cy="1054"/>
              </a:xfrm>
              <a:prstGeom prst="ellipse">
                <a:avLst/>
              </a:prstGeom>
              <a:gradFill rotWithShape="true">
                <a:gsLst>
                  <a:gs pos="0">
                    <a:schemeClr val="folHlink">
                      <a:gamma/>
                      <a:shade val="46275"/>
                      <a:invGamma/>
                    </a:schemeClr>
                  </a:gs>
                  <a:gs pos="100000">
                    <a:schemeClr val="folHlink"/>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37" name="Group 13"/>
            <p:cNvGrpSpPr/>
            <p:nvPr/>
          </p:nvGrpSpPr>
          <p:grpSpPr>
            <a:xfrm>
              <a:off x="2393" y="3613"/>
              <a:ext cx="1385" cy="942"/>
              <a:chOff x="523" y="2809"/>
              <a:chExt cx="876" cy="882"/>
            </a:xfrm>
          </p:grpSpPr>
          <p:sp>
            <p:nvSpPr>
              <p:cNvPr id="22579" name="Oval 14"/>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81" name="Line 16"/>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82" name="Freeform 17"/>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83" name="Freeform 18"/>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84" name="Freeform 19"/>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38" name="Rectangle 21"/>
            <p:cNvSpPr/>
            <p:nvPr/>
          </p:nvSpPr>
          <p:spPr>
            <a:xfrm>
              <a:off x="2764" y="3565"/>
              <a:ext cx="882"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1</a:t>
              </a:r>
              <a:endParaRPr lang="en-US" altLang="zh-CN" sz="2400" b="1" dirty="0">
                <a:solidFill>
                  <a:srgbClr val="F8F8F8"/>
                </a:solidFill>
                <a:latin typeface="微软雅黑" panose="020B0503020204020204" charset="-122"/>
                <a:ea typeface="微软雅黑" panose="020B0503020204020204" charset="-122"/>
              </a:endParaRPr>
            </a:p>
          </p:txBody>
        </p:sp>
        <p:sp>
          <p:nvSpPr>
            <p:cNvPr id="2" name="Rectangle 22"/>
            <p:cNvSpPr>
              <a:spLocks noChangeArrowheads="true"/>
            </p:cNvSpPr>
            <p:nvPr/>
          </p:nvSpPr>
          <p:spPr bwMode="auto">
            <a:xfrm>
              <a:off x="3923" y="3493"/>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最大化的高质量销售</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6" name="AutoShape 25"/>
            <p:cNvSpPr>
              <a:spLocks noChangeArrowheads="true"/>
            </p:cNvSpPr>
            <p:nvPr/>
          </p:nvSpPr>
          <p:spPr bwMode="gray">
            <a:xfrm>
              <a:off x="3163" y="5378"/>
              <a:ext cx="6593" cy="1205"/>
            </a:xfrm>
            <a:prstGeom prst="homePlate">
              <a:avLst>
                <a:gd name="adj" fmla="val 51607"/>
              </a:avLst>
            </a:prstGeom>
            <a:gradFill rotWithShape="true">
              <a:gsLst>
                <a:gs pos="0">
                  <a:schemeClr val="accent2"/>
                </a:gs>
                <a:gs pos="100000">
                  <a:schemeClr val="accent2">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2"/>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41" name="Group 26"/>
            <p:cNvGrpSpPr/>
            <p:nvPr/>
          </p:nvGrpSpPr>
          <p:grpSpPr>
            <a:xfrm>
              <a:off x="2030" y="5358"/>
              <a:ext cx="2085" cy="1405"/>
              <a:chOff x="2161" y="696"/>
              <a:chExt cx="1360" cy="1356"/>
            </a:xfrm>
          </p:grpSpPr>
          <p:grpSp>
            <p:nvGrpSpPr>
              <p:cNvPr id="22572" name="Group 27"/>
              <p:cNvGrpSpPr/>
              <p:nvPr/>
            </p:nvGrpSpPr>
            <p:grpSpPr>
              <a:xfrm>
                <a:off x="2161" y="696"/>
                <a:ext cx="1360" cy="1356"/>
                <a:chOff x="2508" y="1231"/>
                <a:chExt cx="1248" cy="1240"/>
              </a:xfrm>
            </p:grpSpPr>
            <p:sp>
              <p:nvSpPr>
                <p:cNvPr id="22574" name="Oval 28"/>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5" name="Oval 29"/>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6" name="Oval 30"/>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7" name="Oval 31"/>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78" name="Oval 32"/>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29" name="Oval 33"/>
              <p:cNvSpPr>
                <a:spLocks noChangeArrowheads="true"/>
              </p:cNvSpPr>
              <p:nvPr/>
            </p:nvSpPr>
            <p:spPr bwMode="gray">
              <a:xfrm>
                <a:off x="2322" y="843"/>
                <a:ext cx="1052" cy="1054"/>
              </a:xfrm>
              <a:prstGeom prst="ellipse">
                <a:avLst/>
              </a:prstGeom>
              <a:gradFill rotWithShape="true">
                <a:gsLst>
                  <a:gs pos="0">
                    <a:schemeClr val="accent2">
                      <a:gamma/>
                      <a:shade val="46275"/>
                      <a:invGamma/>
                    </a:schemeClr>
                  </a:gs>
                  <a:gs pos="100000">
                    <a:schemeClr val="accent2"/>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42" name="Group 34"/>
            <p:cNvGrpSpPr/>
            <p:nvPr/>
          </p:nvGrpSpPr>
          <p:grpSpPr>
            <a:xfrm>
              <a:off x="2368" y="5685"/>
              <a:ext cx="1385" cy="943"/>
              <a:chOff x="523" y="2809"/>
              <a:chExt cx="876" cy="882"/>
            </a:xfrm>
          </p:grpSpPr>
          <p:sp>
            <p:nvSpPr>
              <p:cNvPr id="22565" name="Oval 35"/>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6" name="Line 36"/>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22567" name="Line 37"/>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68" name="Freeform 38"/>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69" name="Freeform 39"/>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70" name="Freeform 40"/>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71" name="Freeform 41"/>
              <p:cNvSpPr/>
              <p:nvPr/>
            </p:nvSpPr>
            <p:spPr>
              <a:xfrm rot="-5400000" flipV="true">
                <a:off x="898" y="26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43" name="Rectangle 42"/>
            <p:cNvSpPr/>
            <p:nvPr/>
          </p:nvSpPr>
          <p:spPr>
            <a:xfrm>
              <a:off x="2722" y="5718"/>
              <a:ext cx="686"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2</a:t>
              </a:r>
              <a:endParaRPr lang="en-US" altLang="zh-CN" sz="2400" b="1" dirty="0">
                <a:solidFill>
                  <a:srgbClr val="F8F8F8"/>
                </a:solidFill>
                <a:latin typeface="微软雅黑" panose="020B0503020204020204" charset="-122"/>
                <a:ea typeface="微软雅黑" panose="020B0503020204020204" charset="-122"/>
              </a:endParaRPr>
            </a:p>
          </p:txBody>
        </p:sp>
        <p:sp>
          <p:nvSpPr>
            <p:cNvPr id="45" name="AutoShape 46"/>
            <p:cNvSpPr>
              <a:spLocks noChangeArrowheads="true"/>
            </p:cNvSpPr>
            <p:nvPr/>
          </p:nvSpPr>
          <p:spPr bwMode="gray">
            <a:xfrm>
              <a:off x="3163" y="7540"/>
              <a:ext cx="6593" cy="1205"/>
            </a:xfrm>
            <a:prstGeom prst="homePlate">
              <a:avLst>
                <a:gd name="adj" fmla="val 51607"/>
              </a:avLst>
            </a:prstGeom>
            <a:gradFill rotWithShape="true">
              <a:gsLst>
                <a:gs pos="0">
                  <a:schemeClr val="accent1"/>
                </a:gs>
                <a:gs pos="100000">
                  <a:schemeClr val="accent1">
                    <a:gamma/>
                    <a:tint val="40000"/>
                    <a:invGamma/>
                  </a:schemeClr>
                </a:gs>
              </a:gsLst>
              <a:lin ang="0" scaled="true"/>
            </a:gradFill>
            <a:ln w="19050">
              <a:miter lim="800000"/>
            </a:ln>
            <a:effectLst/>
            <a:scene3d>
              <a:camera prst="legacyObliqueBottomLeft"/>
              <a:lightRig rig="legacyFlat3" dir="b"/>
            </a:scene3d>
            <a:sp3d extrusionH="430200" prstMaterial="legacyMetal">
              <a:bevelT w="13500" h="13500" prst="angle"/>
              <a:bevelB w="13500" h="13500" prst="angle"/>
              <a:extrusionClr>
                <a:schemeClr val="accent1"/>
              </a:extrusionClr>
            </a:sp3d>
          </p:spPr>
          <p:txBody>
            <a:bodyPr wrap="none" anchor="ctr">
              <a:flatTx/>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22545" name="Group 47"/>
            <p:cNvGrpSpPr/>
            <p:nvPr/>
          </p:nvGrpSpPr>
          <p:grpSpPr>
            <a:xfrm>
              <a:off x="2030" y="7520"/>
              <a:ext cx="2085" cy="1405"/>
              <a:chOff x="2161" y="696"/>
              <a:chExt cx="1360" cy="1356"/>
            </a:xfrm>
          </p:grpSpPr>
          <p:grpSp>
            <p:nvGrpSpPr>
              <p:cNvPr id="22558" name="Group 48"/>
              <p:cNvGrpSpPr/>
              <p:nvPr/>
            </p:nvGrpSpPr>
            <p:grpSpPr>
              <a:xfrm>
                <a:off x="2161" y="696"/>
                <a:ext cx="1360" cy="1356"/>
                <a:chOff x="2508" y="1231"/>
                <a:chExt cx="1248" cy="1240"/>
              </a:xfrm>
            </p:grpSpPr>
            <p:sp>
              <p:nvSpPr>
                <p:cNvPr id="22560" name="Oval 49"/>
                <p:cNvSpPr/>
                <p:nvPr/>
              </p:nvSpPr>
              <p:spPr>
                <a:xfrm>
                  <a:off x="2508" y="1231"/>
                  <a:ext cx="1248" cy="1240"/>
                </a:xfrm>
                <a:prstGeom prst="ellipse">
                  <a:avLst/>
                </a:prstGeom>
                <a:solidFill>
                  <a:srgbClr val="808080"/>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1" name="Oval 50"/>
                <p:cNvSpPr/>
                <p:nvPr/>
              </p:nvSpPr>
              <p:spPr>
                <a:xfrm>
                  <a:off x="2541" y="1256"/>
                  <a:ext cx="1190" cy="1190"/>
                </a:xfrm>
                <a:prstGeom prst="ellipse">
                  <a:avLst/>
                </a:prstGeom>
                <a:gradFill rotWithShape="true">
                  <a:gsLst>
                    <a:gs pos="0">
                      <a:srgbClr val="F8F8F8"/>
                    </a:gs>
                    <a:gs pos="100000">
                      <a:srgbClr val="414141"/>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2" name="Oval 51"/>
                <p:cNvSpPr/>
                <p:nvPr/>
              </p:nvSpPr>
              <p:spPr>
                <a:xfrm>
                  <a:off x="2590" y="1305"/>
                  <a:ext cx="1092" cy="1092"/>
                </a:xfrm>
                <a:prstGeom prst="ellipse">
                  <a:avLst/>
                </a:prstGeom>
                <a:solidFill>
                  <a:srgbClr val="808080">
                    <a:alpha val="25098"/>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3" name="Oval 52"/>
                <p:cNvSpPr/>
                <p:nvPr/>
              </p:nvSpPr>
              <p:spPr>
                <a:xfrm>
                  <a:off x="2623" y="1330"/>
                  <a:ext cx="1026" cy="1026"/>
                </a:xfrm>
                <a:prstGeom prst="ellipse">
                  <a:avLst/>
                </a:prstGeom>
                <a:solidFill>
                  <a:srgbClr val="808080">
                    <a:alpha val="30196"/>
                  </a:srgbClr>
                </a:soli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64" name="Oval 53"/>
                <p:cNvSpPr/>
                <p:nvPr/>
              </p:nvSpPr>
              <p:spPr>
                <a:xfrm>
                  <a:off x="2637" y="1346"/>
                  <a:ext cx="993" cy="994"/>
                </a:xfrm>
                <a:prstGeom prst="ellipse">
                  <a:avLst/>
                </a:prstGeom>
                <a:gradFill rotWithShape="true">
                  <a:gsLst>
                    <a:gs pos="0">
                      <a:srgbClr val="5C5C5C"/>
                    </a:gs>
                    <a:gs pos="100000">
                      <a:srgbClr val="FFFFFF"/>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48" name="Oval 54"/>
              <p:cNvSpPr>
                <a:spLocks noChangeArrowheads="true"/>
              </p:cNvSpPr>
              <p:nvPr/>
            </p:nvSpPr>
            <p:spPr bwMode="gray">
              <a:xfrm>
                <a:off x="2322" y="843"/>
                <a:ext cx="1052" cy="1054"/>
              </a:xfrm>
              <a:prstGeom prst="ellipse">
                <a:avLst/>
              </a:prstGeom>
              <a:gradFill rotWithShape="true">
                <a:gsLst>
                  <a:gs pos="0">
                    <a:schemeClr val="accent1">
                      <a:gamma/>
                      <a:shade val="46275"/>
                      <a:invGamma/>
                    </a:schemeClr>
                  </a:gs>
                  <a:gs pos="100000">
                    <a:schemeClr val="accent1"/>
                  </a:gs>
                </a:gsLst>
                <a:lin ang="5400000" scaled="true"/>
              </a:gradFill>
              <a:ln w="57150">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grpSp>
          <p:nvGrpSpPr>
            <p:cNvPr id="22546" name="Group 55"/>
            <p:cNvGrpSpPr/>
            <p:nvPr/>
          </p:nvGrpSpPr>
          <p:grpSpPr>
            <a:xfrm>
              <a:off x="2368" y="7848"/>
              <a:ext cx="1385" cy="942"/>
              <a:chOff x="523" y="2809"/>
              <a:chExt cx="876" cy="882"/>
            </a:xfrm>
          </p:grpSpPr>
          <p:sp>
            <p:nvSpPr>
              <p:cNvPr id="22551" name="Oval 56"/>
              <p:cNvSpPr/>
              <p:nvPr/>
            </p:nvSpPr>
            <p:spPr>
              <a:xfrm>
                <a:off x="523" y="2809"/>
                <a:ext cx="876" cy="876"/>
              </a:xfrm>
              <a:prstGeom prst="ellipse">
                <a:avLst/>
              </a:prstGeom>
              <a:noFill/>
              <a:ln w="19050" cap="flat" cmpd="sng">
                <a:solidFill>
                  <a:srgbClr val="FFFFFF">
                    <a:alpha val="20000"/>
                  </a:srgbClr>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2552" name="Line 57"/>
              <p:cNvSpPr/>
              <p:nvPr/>
            </p:nvSpPr>
            <p:spPr>
              <a:xfrm>
                <a:off x="964" y="2809"/>
                <a:ext cx="0" cy="870"/>
              </a:xfrm>
              <a:prstGeom prst="line">
                <a:avLst/>
              </a:prstGeom>
              <a:ln w="19050" cap="flat" cmpd="sng">
                <a:solidFill>
                  <a:srgbClr val="FFFFFF">
                    <a:alpha val="20000"/>
                  </a:srgbClr>
                </a:solidFill>
                <a:prstDash val="solid"/>
                <a:headEnd type="none" w="med" len="med"/>
                <a:tailEnd type="none" w="med" len="med"/>
              </a:ln>
            </p:spPr>
          </p:sp>
          <p:sp>
            <p:nvSpPr>
              <p:cNvPr id="22553" name="Line 58"/>
              <p:cNvSpPr/>
              <p:nvPr/>
            </p:nvSpPr>
            <p:spPr>
              <a:xfrm>
                <a:off x="523" y="3244"/>
                <a:ext cx="876" cy="0"/>
              </a:xfrm>
              <a:prstGeom prst="line">
                <a:avLst/>
              </a:prstGeom>
              <a:ln w="19050" cap="flat" cmpd="sng">
                <a:solidFill>
                  <a:srgbClr val="FFFFFF">
                    <a:alpha val="20000"/>
                  </a:srgbClr>
                </a:solidFill>
                <a:prstDash val="solid"/>
                <a:headEnd type="none" w="med" len="med"/>
                <a:tailEnd type="none" w="med" len="med"/>
              </a:ln>
            </p:spPr>
          </p:sp>
          <p:sp>
            <p:nvSpPr>
              <p:cNvPr id="22554" name="Freeform 59"/>
              <p:cNvSpPr/>
              <p:nvPr/>
            </p:nvSpPr>
            <p:spPr>
              <a:xfrm>
                <a:off x="1023" y="2815"/>
                <a:ext cx="182" cy="864"/>
              </a:xfrm>
              <a:custGeom>
                <a:avLst/>
                <a:gdLst/>
                <a:ahLst/>
                <a:cxnLst>
                  <a:cxn ang="0">
                    <a:pos x="0" y="0"/>
                  </a:cxn>
                  <a:cxn ang="0">
                    <a:pos x="182" y="435"/>
                  </a:cxn>
                  <a:cxn ang="0">
                    <a:pos x="6" y="864"/>
                  </a:cxn>
                </a:cxnLst>
                <a:pathLst>
                  <a:path w="182" h="864">
                    <a:moveTo>
                      <a:pt x="0" y="0"/>
                    </a:moveTo>
                    <a:cubicBezTo>
                      <a:pt x="59" y="89"/>
                      <a:pt x="182" y="177"/>
                      <a:pt x="182" y="435"/>
                    </a:cubicBezTo>
                    <a:cubicBezTo>
                      <a:pt x="182" y="693"/>
                      <a:pt x="70" y="800"/>
                      <a:pt x="6" y="864"/>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5" name="Freeform 60"/>
              <p:cNvSpPr/>
              <p:nvPr/>
            </p:nvSpPr>
            <p:spPr>
              <a:xfrm>
                <a:off x="726" y="2821"/>
                <a:ext cx="197" cy="870"/>
              </a:xfrm>
              <a:custGeom>
                <a:avLst/>
                <a:gdLst/>
                <a:ahLst/>
                <a:cxnLst>
                  <a:cxn ang="0">
                    <a:pos x="167" y="0"/>
                  </a:cxn>
                  <a:cxn ang="0">
                    <a:pos x="0" y="436"/>
                  </a:cxn>
                  <a:cxn ang="0">
                    <a:pos x="197" y="870"/>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6" name="Freeform 61"/>
              <p:cNvSpPr/>
              <p:nvPr/>
            </p:nvSpPr>
            <p:spPr>
              <a:xfrm rot="5400000">
                <a:off x="890" y="3170"/>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22557" name="Freeform 62"/>
              <p:cNvSpPr/>
              <p:nvPr/>
            </p:nvSpPr>
            <p:spPr>
              <a:xfrm rot="-5400000" flipV="true">
                <a:off x="898" y="2667"/>
                <a:ext cx="114" cy="653"/>
              </a:xfrm>
              <a:custGeom>
                <a:avLst/>
                <a:gdLst/>
                <a:ahLst/>
                <a:cxnLst>
                  <a:cxn ang="0">
                    <a:pos x="2" y="0"/>
                  </a:cxn>
                  <a:cxn ang="0">
                    <a:pos x="0" y="44"/>
                  </a:cxn>
                  <a:cxn ang="0">
                    <a:pos x="3" y="87"/>
                  </a:cxn>
                </a:cxnLst>
                <a:pathLst>
                  <a:path w="197" h="870">
                    <a:moveTo>
                      <a:pt x="167" y="0"/>
                    </a:moveTo>
                    <a:cubicBezTo>
                      <a:pt x="117" y="64"/>
                      <a:pt x="0" y="178"/>
                      <a:pt x="0" y="436"/>
                    </a:cubicBezTo>
                    <a:cubicBezTo>
                      <a:pt x="0" y="694"/>
                      <a:pt x="124" y="769"/>
                      <a:pt x="197" y="870"/>
                    </a:cubicBezTo>
                  </a:path>
                </a:pathLst>
              </a:custGeom>
              <a:noFill/>
              <a:ln w="19050" cap="flat" cmpd="sng">
                <a:solidFill>
                  <a:srgbClr val="FFFFFF">
                    <a:alpha val="20000"/>
                  </a:srgbClr>
                </a:solidFill>
                <a:prstDash val="solid"/>
                <a:round/>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grpSp>
        <p:sp>
          <p:nvSpPr>
            <p:cNvPr id="22548" name="Rectangle 42"/>
            <p:cNvSpPr/>
            <p:nvPr/>
          </p:nvSpPr>
          <p:spPr>
            <a:xfrm>
              <a:off x="2688" y="7854"/>
              <a:ext cx="672" cy="68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en-US" altLang="zh-CN" sz="2400" b="1" dirty="0">
                  <a:solidFill>
                    <a:srgbClr val="F8F8F8"/>
                  </a:solidFill>
                  <a:latin typeface="微软雅黑" panose="020B0503020204020204" charset="-122"/>
                  <a:ea typeface="微软雅黑" panose="020B0503020204020204" charset="-122"/>
                </a:rPr>
                <a:t>3</a:t>
              </a:r>
              <a:endParaRPr lang="en-US" altLang="zh-CN" sz="2400" b="1" dirty="0">
                <a:solidFill>
                  <a:srgbClr val="F8F8F8"/>
                </a:solidFill>
                <a:latin typeface="微软雅黑" panose="020B0503020204020204" charset="-122"/>
                <a:ea typeface="微软雅黑" panose="020B0503020204020204" charset="-122"/>
              </a:endParaRPr>
            </a:p>
          </p:txBody>
        </p:sp>
        <p:sp>
          <p:nvSpPr>
            <p:cNvPr id="65" name="Rectangle 22"/>
            <p:cNvSpPr>
              <a:spLocks noChangeArrowheads="true"/>
            </p:cNvSpPr>
            <p:nvPr/>
          </p:nvSpPr>
          <p:spPr bwMode="auto">
            <a:xfrm>
              <a:off x="3936" y="5625"/>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最快的应收账款周转</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7" name="Rectangle 22"/>
            <p:cNvSpPr>
              <a:spLocks noChangeArrowheads="true"/>
            </p:cNvSpPr>
            <p:nvPr/>
          </p:nvSpPr>
          <p:spPr bwMode="auto">
            <a:xfrm>
              <a:off x="4070" y="7875"/>
              <a:ext cx="5640" cy="775"/>
            </a:xfrm>
            <a:prstGeom prst="rect">
              <a:avLst/>
            </a:prstGeom>
            <a:noFill/>
            <a:ln w="9525" algn="ctr">
              <a:noFill/>
              <a:miter lim="800000"/>
            </a:ln>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最小的坏账损失</a:t>
              </a:r>
              <a:endParaRPr kumimoji="0" lang="zh-CN" altLang="en-US" sz="2800" b="1"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892233"/>
            <a:ext cx="4276725" cy="2194560"/>
          </a:xfrm>
          <a:prstGeom prst="rect">
            <a:avLst/>
          </a:prstGeom>
          <a:noFill/>
          <a:ln w="9525" algn="ctr">
            <a:noFill/>
            <a:miter lim="800000"/>
          </a:ln>
          <a:effectLst/>
        </p:spPr>
        <p:txBody>
          <a:bodyPr wrap="square" anchor="ctr">
            <a:spAutoFit/>
          </a:bodyPr>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第一节  企业信用管理概论</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第二节  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第三节  企业客户管理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第四节  企业赊销管理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ts val="328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第五节  应收账款管理</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了解企业信用管理概念和企业信用管理制度</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掌握企业客户管理制度和赊销管理政策</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重点掌握企业应收帐款管理制度和帐款催收技巧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第一节 企业信用管理概论</a:t>
            </a:r>
            <a:endParaRPr lang="zh-CN" altLang="en-US" sz="3200" dirty="0">
              <a:solidFill>
                <a:schemeClr val="bg1"/>
              </a:solidFill>
              <a:latin typeface="微软雅黑" panose="020B0503020204020204" charset="-122"/>
              <a:ea typeface="微软雅黑" panose="020B0503020204020204" charset="-122"/>
            </a:endParaRPr>
          </a:p>
        </p:txBody>
      </p:sp>
      <p:grpSp>
        <p:nvGrpSpPr>
          <p:cNvPr id="2" name="组合 1"/>
          <p:cNvGrpSpPr/>
          <p:nvPr/>
        </p:nvGrpSpPr>
        <p:grpSpPr>
          <a:xfrm>
            <a:off x="1848485" y="2170748"/>
            <a:ext cx="5395913" cy="1541462"/>
            <a:chOff x="2280" y="2868"/>
            <a:chExt cx="8498" cy="2427"/>
          </a:xfrm>
        </p:grpSpPr>
        <p:sp>
          <p:nvSpPr>
            <p:cNvPr id="8200" name="AutoShape 32"/>
            <p:cNvSpPr/>
            <p:nvPr/>
          </p:nvSpPr>
          <p:spPr>
            <a:xfrm>
              <a:off x="3818" y="4495"/>
              <a:ext cx="6960" cy="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a:t>
              </a:r>
              <a:r>
                <a:rPr lang="zh-CN" altLang="zh-CN" sz="2400" b="1" dirty="0">
                  <a:latin typeface="微软雅黑" panose="020B0503020204020204" charset="-122"/>
                  <a:ea typeface="微软雅黑" panose="020B0503020204020204" charset="-122"/>
                </a:rPr>
                <a:t>、企业信用管理</a:t>
              </a:r>
              <a:r>
                <a:rPr lang="zh-CN" altLang="en-US" sz="2400" b="1" dirty="0">
                  <a:latin typeface="微软雅黑" panose="020B0503020204020204" charset="-122"/>
                  <a:ea typeface="微软雅黑" panose="020B0503020204020204" charset="-122"/>
                </a:rPr>
                <a:t>内容</a:t>
              </a:r>
              <a:endParaRPr lang="en-US" altLang="zh-CN" sz="2400" b="1" dirty="0">
                <a:solidFill>
                  <a:schemeClr val="tx2"/>
                </a:solidFill>
                <a:latin typeface="微软雅黑" panose="020B0503020204020204" charset="-122"/>
                <a:ea typeface="微软雅黑" panose="020B0503020204020204" charset="-122"/>
              </a:endParaRPr>
            </a:p>
          </p:txBody>
        </p:sp>
        <p:sp>
          <p:nvSpPr>
            <p:cNvPr id="8201" name="AutoShape 34"/>
            <p:cNvSpPr/>
            <p:nvPr/>
          </p:nvSpPr>
          <p:spPr>
            <a:xfrm>
              <a:off x="2780" y="2868"/>
              <a:ext cx="6960" cy="800"/>
            </a:xfrm>
            <a:prstGeom prst="roundRect">
              <a:avLst>
                <a:gd name="adj" fmla="val 50000"/>
              </a:avLst>
            </a:prstGeom>
            <a:noFill/>
            <a:ln w="28575" cap="flat" cmpd="sng">
              <a:solidFill>
                <a:schemeClr val="bg2"/>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一、企业信用风险</a:t>
              </a:r>
              <a:endParaRPr lang="zh-CN" altLang="en-US" sz="2400" b="1" dirty="0">
                <a:latin typeface="微软雅黑" panose="020B0503020204020204" charset="-122"/>
                <a:ea typeface="微软雅黑" panose="020B0503020204020204" charset="-122"/>
              </a:endParaRPr>
            </a:p>
          </p:txBody>
        </p:sp>
        <p:grpSp>
          <p:nvGrpSpPr>
            <p:cNvPr id="8202" name="Group 35"/>
            <p:cNvGrpSpPr/>
            <p:nvPr/>
          </p:nvGrpSpPr>
          <p:grpSpPr>
            <a:xfrm>
              <a:off x="2280" y="3008"/>
              <a:ext cx="600" cy="600"/>
              <a:chOff x="2078" y="1680"/>
              <a:chExt cx="1615" cy="1615"/>
            </a:xfrm>
          </p:grpSpPr>
          <p:sp>
            <p:nvSpPr>
              <p:cNvPr id="8210" name="Oval 36"/>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8211" name="Oval 37"/>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30" name="Oval 38"/>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13" name="Oval 39"/>
              <p:cNvSpPr/>
              <p:nvPr/>
            </p:nvSpPr>
            <p:spPr>
              <a:xfrm>
                <a:off x="2254" y="1856"/>
                <a:ext cx="1262" cy="1264"/>
              </a:xfrm>
              <a:prstGeom prst="ellipse">
                <a:avLst/>
              </a:prstGeom>
              <a:gradFill rotWithShape="true">
                <a:gsLst>
                  <a:gs pos="0">
                    <a:srgbClr val="000000"/>
                  </a:gs>
                  <a:gs pos="100000">
                    <a:srgbClr val="FFCC00"/>
                  </a:gs>
                </a:gsLst>
                <a:lin ang="2700000" scaled="true"/>
                <a:tileRect/>
              </a:gradFill>
              <a:ln w="38100">
                <a:noFill/>
              </a:ln>
            </p:spPr>
            <p:txBody>
              <a:bodyPr wrap="none"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32" name="Oval 40"/>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15" name="Oval 41"/>
              <p:cNvSpPr/>
              <p:nvPr/>
            </p:nvSpPr>
            <p:spPr>
              <a:xfrm>
                <a:off x="2337" y="1939"/>
                <a:ext cx="1096" cy="109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8203" name="Group 49"/>
            <p:cNvGrpSpPr/>
            <p:nvPr/>
          </p:nvGrpSpPr>
          <p:grpSpPr>
            <a:xfrm>
              <a:off x="3050" y="4688"/>
              <a:ext cx="600" cy="600"/>
              <a:chOff x="2078" y="1680"/>
              <a:chExt cx="1615" cy="1615"/>
            </a:xfrm>
          </p:grpSpPr>
          <p:sp>
            <p:nvSpPr>
              <p:cNvPr id="8204" name="Oval 5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8205" name="Oval 5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44" name="Oval 52"/>
              <p:cNvSpPr>
                <a:spLocks noChangeArrowheads="true"/>
              </p:cNvSpPr>
              <p:nvPr/>
            </p:nvSpPr>
            <p:spPr bwMode="gray">
              <a:xfrm>
                <a:off x="2253" y="1855"/>
                <a:ext cx="1265" cy="1265"/>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w="38100" algn="ctr">
                <a:noFill/>
                <a:round/>
              </a:ln>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07" name="Oval 53"/>
              <p:cNvSpPr/>
              <p:nvPr/>
            </p:nvSpPr>
            <p:spPr>
              <a:xfrm>
                <a:off x="2254" y="1856"/>
                <a:ext cx="1262" cy="1264"/>
              </a:xfrm>
              <a:prstGeom prst="ellipse">
                <a:avLst/>
              </a:prstGeom>
              <a:gradFill rotWithShape="true">
                <a:gsLst>
                  <a:gs pos="0">
                    <a:srgbClr val="21B3E1"/>
                  </a:gs>
                  <a:gs pos="100000">
                    <a:srgbClr val="0F5368"/>
                  </a:gs>
                </a:gsLst>
                <a:lin ang="5400000" scaled="true"/>
                <a:tileRect/>
              </a:gradFill>
              <a:ln w="38100">
                <a:noFill/>
              </a:ln>
            </p:spPr>
            <p:txBody>
              <a:bodyPr wrap="none"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10646" name="Oval 54"/>
              <p:cNvSpPr>
                <a:spLocks noChangeArrowheads="true"/>
              </p:cNvSpPr>
              <p:nvPr/>
            </p:nvSpPr>
            <p:spPr bwMode="gray">
              <a:xfrm>
                <a:off x="2334" y="1936"/>
                <a:ext cx="1097" cy="1104"/>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w="38100" algn="ctr">
                <a:noFill/>
                <a:round/>
              </a:ln>
              <a:effec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209" name="Oval 55"/>
              <p:cNvSpPr/>
              <p:nvPr/>
            </p:nvSpPr>
            <p:spPr>
              <a:xfrm>
                <a:off x="2337" y="1939"/>
                <a:ext cx="1096" cy="1098"/>
              </a:xfrm>
              <a:prstGeom prst="ellipse">
                <a:avLst/>
              </a:prstGeom>
              <a:gradFill rotWithShape="true">
                <a:gsLst>
                  <a:gs pos="0">
                    <a:srgbClr val="21B3E1"/>
                  </a:gs>
                  <a:gs pos="100000">
                    <a:srgbClr val="10576D"/>
                  </a:gs>
                </a:gsLst>
                <a:lin ang="2700000" scaled="true"/>
                <a:tileRect/>
              </a:gradFill>
              <a:ln w="38100">
                <a:noFill/>
              </a:ln>
            </p:spPr>
            <p:txBody>
              <a:bodyPr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（一）企业信用风险因素</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834640" y="1675130"/>
            <a:ext cx="6699885" cy="3960495"/>
            <a:chOff x="1650" y="3293"/>
            <a:chExt cx="10551" cy="6237"/>
          </a:xfrm>
        </p:grpSpPr>
        <p:sp>
          <p:nvSpPr>
            <p:cNvPr id="10246" name="AutoShape 21"/>
            <p:cNvSpPr/>
            <p:nvPr/>
          </p:nvSpPr>
          <p:spPr>
            <a:xfrm>
              <a:off x="1650" y="3928"/>
              <a:ext cx="4908" cy="5602"/>
            </a:xfrm>
            <a:prstGeom prst="roundRect">
              <a:avLst>
                <a:gd name="adj" fmla="val 17509"/>
              </a:avLst>
            </a:prstGeom>
            <a:gradFill rotWithShape="true">
              <a:gsLst>
                <a:gs pos="0">
                  <a:srgbClr val="4E91D4"/>
                </a:gs>
                <a:gs pos="100000">
                  <a:srgbClr val="3477A4"/>
                </a:gs>
              </a:gsLst>
              <a:lin ang="27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27655" name="AutoShape 22"/>
            <p:cNvSpPr>
              <a:spLocks noChangeArrowheads="true"/>
            </p:cNvSpPr>
            <p:nvPr/>
          </p:nvSpPr>
          <p:spPr bwMode="auto">
            <a:xfrm>
              <a:off x="1725" y="3943"/>
              <a:ext cx="4760" cy="5498"/>
            </a:xfrm>
            <a:prstGeom prst="roundRect">
              <a:avLst>
                <a:gd name="adj" fmla="val 16667"/>
              </a:avLst>
            </a:prstGeom>
            <a:solidFill>
              <a:schemeClr val="accent1">
                <a:lumMod val="20000"/>
                <a:lumOff val="80000"/>
              </a:schemeClr>
            </a:solid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248" name="AutoShape 24"/>
            <p:cNvSpPr/>
            <p:nvPr/>
          </p:nvSpPr>
          <p:spPr>
            <a:xfrm>
              <a:off x="1765" y="3985"/>
              <a:ext cx="4695" cy="1390"/>
            </a:xfrm>
            <a:prstGeom prst="roundRect">
              <a:avLst>
                <a:gd name="adj" fmla="val 50000"/>
              </a:avLst>
            </a:prstGeom>
            <a:gradFill rotWithShape="true">
              <a:gsLst>
                <a:gs pos="0">
                  <a:srgbClr val="BEE0F7"/>
                </a:gs>
                <a:gs pos="100000">
                  <a:srgbClr val="3CA1E6">
                    <a:alpha val="0"/>
                  </a:srgbClr>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nvGrpSpPr>
            <p:cNvPr id="12300" name="Group 27"/>
            <p:cNvGrpSpPr/>
            <p:nvPr/>
          </p:nvGrpSpPr>
          <p:grpSpPr bwMode="auto">
            <a:xfrm>
              <a:off x="3384" y="3348"/>
              <a:ext cx="1457" cy="1260"/>
              <a:chOff x="1289" y="582"/>
              <a:chExt cx="668" cy="668"/>
            </a:xfrm>
            <a:solidFill>
              <a:schemeClr val="bg2"/>
            </a:solidFill>
          </p:grpSpPr>
          <p:sp>
            <p:nvSpPr>
              <p:cNvPr id="12318" name="Oval 28"/>
              <p:cNvSpPr>
                <a:spLocks noChangeArrowheads="true"/>
              </p:cNvSpPr>
              <p:nvPr/>
            </p:nvSpPr>
            <p:spPr bwMode="gray">
              <a:xfrm>
                <a:off x="1289" y="582"/>
                <a:ext cx="668" cy="668"/>
              </a:xfrm>
              <a:prstGeom prst="ellipse">
                <a:avLst/>
              </a:prstGeom>
              <a:grpFill/>
              <a:ln>
                <a:noFill/>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19" name="Oval 29"/>
              <p:cNvSpPr>
                <a:spLocks noChangeArrowheads="true"/>
              </p:cNvSpPr>
              <p:nvPr/>
            </p:nvSpPr>
            <p:spPr bwMode="gray">
              <a:xfrm>
                <a:off x="1296" y="587"/>
                <a:ext cx="646" cy="647"/>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0" name="Oval 30"/>
              <p:cNvSpPr>
                <a:spLocks noChangeArrowheads="true"/>
              </p:cNvSpPr>
              <p:nvPr/>
            </p:nvSpPr>
            <p:spPr bwMode="gray">
              <a:xfrm>
                <a:off x="1304" y="591"/>
                <a:ext cx="631" cy="631"/>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1" name="Oval 31"/>
              <p:cNvSpPr>
                <a:spLocks noChangeArrowheads="true"/>
              </p:cNvSpPr>
              <p:nvPr/>
            </p:nvSpPr>
            <p:spPr bwMode="gray">
              <a:xfrm>
                <a:off x="1311" y="597"/>
                <a:ext cx="600" cy="589"/>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2322" name="Oval 32"/>
              <p:cNvSpPr>
                <a:spLocks noChangeArrowheads="true"/>
              </p:cNvSpPr>
              <p:nvPr/>
            </p:nvSpPr>
            <p:spPr bwMode="gray">
              <a:xfrm>
                <a:off x="1346" y="613"/>
                <a:ext cx="533" cy="479"/>
              </a:xfrm>
              <a:prstGeom prst="ellipse">
                <a:avLst/>
              </a:prstGeom>
              <a:grpFill/>
              <a:ln>
                <a:noFill/>
              </a:ln>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0250" name="Text Box 33"/>
            <p:cNvSpPr txBox="true"/>
            <p:nvPr/>
          </p:nvSpPr>
          <p:spPr>
            <a:xfrm>
              <a:off x="3835" y="3503"/>
              <a:ext cx="533" cy="7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en-US" altLang="zh-CN" sz="2400" b="1" dirty="0">
                  <a:solidFill>
                    <a:srgbClr val="000000"/>
                  </a:solidFill>
                  <a:latin typeface="微软雅黑" panose="020B0503020204020204" charset="-122"/>
                  <a:ea typeface="微软雅黑" panose="020B0503020204020204" charset="-122"/>
                </a:rPr>
                <a:t>1</a:t>
              </a:r>
              <a:endParaRPr lang="en-US" altLang="zh-CN" sz="2400" b="1" dirty="0">
                <a:solidFill>
                  <a:srgbClr val="000000"/>
                </a:solidFill>
                <a:latin typeface="微软雅黑" panose="020B0503020204020204" charset="-122"/>
                <a:ea typeface="微软雅黑" panose="020B0503020204020204" charset="-122"/>
              </a:endParaRPr>
            </a:p>
          </p:txBody>
        </p:sp>
        <p:sp>
          <p:nvSpPr>
            <p:cNvPr id="27660" name="Text Box 34"/>
            <p:cNvSpPr txBox="true"/>
            <p:nvPr/>
          </p:nvSpPr>
          <p:spPr>
            <a:xfrm>
              <a:off x="1705" y="5050"/>
              <a:ext cx="4668" cy="353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just" eaLnBrk="1" hangingPunct="1">
                <a:spcBef>
                  <a:spcPct val="0"/>
                </a:spcBef>
                <a:buClrTx/>
                <a:buFont typeface="Arial" panose="020B0604020202020204" pitchFamily="34" charset="0"/>
                <a:buNone/>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外部因素</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、市场竞争压力大</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、缺乏良好的社会诚信环境</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、法律法规不完善</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marL="0" lvl="0" indent="0" algn="just" eaLnBrk="1" hangingPunct="1">
                <a:spcBef>
                  <a:spcPct val="0"/>
                </a:spcBef>
                <a:buClrTx/>
                <a:buFont typeface="Arial" panose="020B0604020202020204" pitchFamily="34" charset="0"/>
                <a:buNone/>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4</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、社会信用体系不健全</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grpSp>
          <p:nvGrpSpPr>
            <p:cNvPr id="27661" name="Group 35"/>
            <p:cNvGrpSpPr/>
            <p:nvPr/>
          </p:nvGrpSpPr>
          <p:grpSpPr bwMode="auto">
            <a:xfrm>
              <a:off x="7293" y="3293"/>
              <a:ext cx="4908" cy="6237"/>
              <a:chOff x="2208" y="1287"/>
              <a:chExt cx="1363" cy="2003"/>
            </a:xfrm>
            <a:solidFill>
              <a:schemeClr val="accent6">
                <a:lumMod val="20000"/>
                <a:lumOff val="80000"/>
              </a:schemeClr>
            </a:solidFill>
          </p:grpSpPr>
          <p:sp>
            <p:nvSpPr>
              <p:cNvPr id="27663" name="AutoShape 36"/>
              <p:cNvSpPr>
                <a:spLocks noChangeArrowheads="true"/>
              </p:cNvSpPr>
              <p:nvPr/>
            </p:nvSpPr>
            <p:spPr bwMode="auto">
              <a:xfrm>
                <a:off x="2208" y="1490"/>
                <a:ext cx="1363" cy="1800"/>
              </a:xfrm>
              <a:prstGeom prst="roundRect">
                <a:avLst>
                  <a:gd name="adj" fmla="val 17509"/>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4" name="AutoShape 37"/>
              <p:cNvSpPr>
                <a:spLocks noChangeArrowheads="true"/>
              </p:cNvSpPr>
              <p:nvPr/>
            </p:nvSpPr>
            <p:spPr bwMode="auto">
              <a:xfrm>
                <a:off x="2229" y="1495"/>
                <a:ext cx="1322" cy="1766"/>
              </a:xfrm>
              <a:prstGeom prst="roundRect">
                <a:avLst>
                  <a:gd name="adj" fmla="val 16667"/>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5" name="AutoShape 38"/>
              <p:cNvSpPr>
                <a:spLocks noChangeArrowheads="true"/>
              </p:cNvSpPr>
              <p:nvPr/>
            </p:nvSpPr>
            <p:spPr bwMode="auto">
              <a:xfrm>
                <a:off x="2240" y="2795"/>
                <a:ext cx="1304" cy="447"/>
              </a:xfrm>
              <a:prstGeom prst="roundRect">
                <a:avLst>
                  <a:gd name="adj" fmla="val 50000"/>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6" name="AutoShape 39"/>
              <p:cNvSpPr>
                <a:spLocks noChangeArrowheads="true"/>
              </p:cNvSpPr>
              <p:nvPr/>
            </p:nvSpPr>
            <p:spPr bwMode="auto">
              <a:xfrm>
                <a:off x="2240" y="1509"/>
                <a:ext cx="1304" cy="446"/>
              </a:xfrm>
              <a:prstGeom prst="roundRect">
                <a:avLst>
                  <a:gd name="adj" fmla="val 50000"/>
                </a:avLst>
              </a:prstGeom>
              <a:grpFill/>
              <a:ln>
                <a:noFill/>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7" name="Oval 40"/>
              <p:cNvSpPr>
                <a:spLocks noChangeArrowheads="true"/>
              </p:cNvSpPr>
              <p:nvPr/>
            </p:nvSpPr>
            <p:spPr bwMode="auto">
              <a:xfrm>
                <a:off x="2673" y="1292"/>
                <a:ext cx="405" cy="405"/>
              </a:xfrm>
              <a:prstGeom prst="ellipse">
                <a:avLst/>
              </a:prstGeom>
              <a:solidFill>
                <a:schemeClr val="accent2"/>
              </a:solidFill>
              <a:ln>
                <a:noFill/>
              </a:ln>
            </p:spPr>
            <p:txBody>
              <a:bodyPr anchor="ct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8" name="Oval 41"/>
              <p:cNvSpPr>
                <a:spLocks noChangeArrowheads="true"/>
              </p:cNvSpPr>
              <p:nvPr/>
            </p:nvSpPr>
            <p:spPr bwMode="auto">
              <a:xfrm>
                <a:off x="2681" y="1299"/>
                <a:ext cx="392" cy="392"/>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69" name="Oval 42"/>
              <p:cNvSpPr>
                <a:spLocks noChangeArrowheads="true"/>
              </p:cNvSpPr>
              <p:nvPr/>
            </p:nvSpPr>
            <p:spPr bwMode="auto">
              <a:xfrm>
                <a:off x="2686" y="1301"/>
                <a:ext cx="383" cy="383"/>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0" name="Oval 43"/>
              <p:cNvSpPr>
                <a:spLocks noChangeArrowheads="true"/>
              </p:cNvSpPr>
              <p:nvPr/>
            </p:nvSpPr>
            <p:spPr bwMode="auto">
              <a:xfrm>
                <a:off x="2693" y="1287"/>
                <a:ext cx="364" cy="357"/>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1" name="Oval 44"/>
              <p:cNvSpPr>
                <a:spLocks noChangeArrowheads="true"/>
              </p:cNvSpPr>
              <p:nvPr/>
            </p:nvSpPr>
            <p:spPr bwMode="auto">
              <a:xfrm>
                <a:off x="2712" y="1315"/>
                <a:ext cx="323" cy="290"/>
              </a:xfrm>
              <a:prstGeom prst="ellipse">
                <a:avLst/>
              </a:prstGeom>
              <a:grpFill/>
              <a:ln>
                <a:noFill/>
              </a:ln>
            </p:spPr>
            <p:txBody>
              <a:bodyPr vert="eaVert"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672" name="Text Box 45"/>
              <p:cNvSpPr txBox="true">
                <a:spLocks noChangeArrowheads="true"/>
              </p:cNvSpPr>
              <p:nvPr/>
            </p:nvSpPr>
            <p:spPr bwMode="auto">
              <a:xfrm>
                <a:off x="2802" y="1354"/>
                <a:ext cx="149" cy="233"/>
              </a:xfrm>
              <a:prstGeom prst="rect">
                <a:avLst/>
              </a:prstGeom>
              <a:grpFill/>
              <a:ln>
                <a:noFill/>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rPr>
                  <a:t>2</a:t>
                </a:r>
                <a:endParaRPr kumimoji="0" lang="en-US" altLang="zh-CN" sz="2400" b="1" i="0" u="none" strike="noStrike" kern="1200" cap="none" spc="0" normalizeH="0" baseline="0" noProof="0">
                  <a:ln>
                    <a:noFill/>
                  </a:ln>
                  <a:solidFill>
                    <a:srgbClr val="000000"/>
                  </a:solidFill>
                  <a:effectLst/>
                  <a:uLnTx/>
                  <a:uFillTx/>
                  <a:latin typeface="微软雅黑" panose="020B0503020204020204" charset="-122"/>
                  <a:ea typeface="微软雅黑" panose="020B0503020204020204" charset="-122"/>
                  <a:cs typeface="+mn-cs"/>
                </a:endParaRPr>
              </a:p>
            </p:txBody>
          </p:sp>
          <p:sp>
            <p:nvSpPr>
              <p:cNvPr id="27673" name="Text Box 46"/>
              <p:cNvSpPr txBox="true">
                <a:spLocks noChangeArrowheads="true"/>
              </p:cNvSpPr>
              <p:nvPr/>
            </p:nvSpPr>
            <p:spPr bwMode="auto">
              <a:xfrm>
                <a:off x="2265" y="1807"/>
                <a:ext cx="1296" cy="1291"/>
              </a:xfrm>
              <a:prstGeom prst="rect">
                <a:avLst/>
              </a:prstGeom>
              <a:grp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内部因素</a:t>
                </a: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、企业信用意识缺乏</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、企业缺少科学的信用管理制度和组织体系 </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just"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、企业对客户缺少科学的信用政策和规范的业务管理流程</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（二）企业信用风险来源</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12265" y="1927225"/>
            <a:ext cx="8967470" cy="4106545"/>
            <a:chOff x="473" y="2718"/>
            <a:chExt cx="14122" cy="6467"/>
          </a:xfrm>
        </p:grpSpPr>
        <p:sp>
          <p:nvSpPr>
            <p:cNvPr id="12294" name="AutoShape 3"/>
            <p:cNvSpPr/>
            <p:nvPr/>
          </p:nvSpPr>
          <p:spPr>
            <a:xfrm>
              <a:off x="473" y="2718"/>
              <a:ext cx="3720" cy="1030"/>
            </a:xfrm>
            <a:prstGeom prst="homePlate">
              <a:avLst>
                <a:gd name="adj" fmla="val 64591"/>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en-US" altLang="zh-CN" sz="1800" dirty="0">
                <a:latin typeface="微软雅黑" panose="020B0503020204020204" charset="-122"/>
                <a:ea typeface="微软雅黑" panose="020B0503020204020204" charset="-122"/>
              </a:endParaRPr>
            </a:p>
          </p:txBody>
        </p:sp>
        <p:sp>
          <p:nvSpPr>
            <p:cNvPr id="12295" name="AutoShape 4"/>
            <p:cNvSpPr/>
            <p:nvPr/>
          </p:nvSpPr>
          <p:spPr>
            <a:xfrm>
              <a:off x="473" y="3873"/>
              <a:ext cx="3720" cy="990"/>
            </a:xfrm>
            <a:prstGeom prst="homePlate">
              <a:avLst>
                <a:gd name="adj" fmla="val 64696"/>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6" name="AutoShape 5"/>
            <p:cNvSpPr/>
            <p:nvPr/>
          </p:nvSpPr>
          <p:spPr>
            <a:xfrm>
              <a:off x="473" y="4945"/>
              <a:ext cx="3720" cy="940"/>
            </a:xfrm>
            <a:prstGeom prst="homePlate">
              <a:avLst>
                <a:gd name="adj" fmla="val 64674"/>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7" name="Rectangle 6"/>
            <p:cNvSpPr/>
            <p:nvPr/>
          </p:nvSpPr>
          <p:spPr>
            <a:xfrm>
              <a:off x="4328" y="2845"/>
              <a:ext cx="9710" cy="903"/>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30000"/>
                </a:lnSpc>
                <a:spcBef>
                  <a:spcPct val="70000"/>
                </a:spcBef>
                <a:spcAft>
                  <a:spcPct val="10000"/>
                </a:spcAft>
                <a:buClr>
                  <a:schemeClr val="accent1"/>
                </a:buClr>
                <a:buSzPct val="50000"/>
                <a:buFont typeface="Monotype Sorts"/>
                <a:buNone/>
              </a:pPr>
              <a:endParaRPr lang="zh-CN" altLang="en-US" sz="1600" dirty="0">
                <a:latin typeface="微软雅黑" panose="020B0503020204020204" charset="-122"/>
                <a:ea typeface="微软雅黑" panose="020B0503020204020204" charset="-122"/>
              </a:endParaRPr>
            </a:p>
          </p:txBody>
        </p:sp>
        <p:sp>
          <p:nvSpPr>
            <p:cNvPr id="12298" name="AutoShape 7"/>
            <p:cNvSpPr/>
            <p:nvPr/>
          </p:nvSpPr>
          <p:spPr>
            <a:xfrm>
              <a:off x="473" y="6013"/>
              <a:ext cx="3720" cy="997"/>
            </a:xfrm>
            <a:prstGeom prst="homePlate">
              <a:avLst>
                <a:gd name="adj" fmla="val 64727"/>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299" name="Rectangle 8"/>
            <p:cNvSpPr/>
            <p:nvPr/>
          </p:nvSpPr>
          <p:spPr>
            <a:xfrm>
              <a:off x="4375" y="3913"/>
              <a:ext cx="9678" cy="907"/>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30000"/>
                </a:lnSpc>
                <a:spcBef>
                  <a:spcPct val="70000"/>
                </a:spcBef>
                <a:spcAft>
                  <a:spcPct val="10000"/>
                </a:spcAft>
                <a:buClr>
                  <a:schemeClr val="accent1"/>
                </a:buClr>
                <a:buSzPct val="50000"/>
                <a:buFont typeface="Monotype Sorts"/>
                <a:buNone/>
              </a:pPr>
              <a:endParaRPr lang="zh-CN" altLang="en-US" sz="1600" dirty="0">
                <a:latin typeface="微软雅黑" panose="020B0503020204020204" charset="-122"/>
                <a:ea typeface="微软雅黑" panose="020B0503020204020204" charset="-122"/>
              </a:endParaRPr>
            </a:p>
          </p:txBody>
        </p:sp>
        <p:sp>
          <p:nvSpPr>
            <p:cNvPr id="12300" name="Rectangle 9"/>
            <p:cNvSpPr/>
            <p:nvPr/>
          </p:nvSpPr>
          <p:spPr>
            <a:xfrm>
              <a:off x="4328" y="4938"/>
              <a:ext cx="9755" cy="1065"/>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40000"/>
                </a:lnSpc>
                <a:spcBef>
                  <a:spcPct val="70000"/>
                </a:spcBef>
                <a:spcAft>
                  <a:spcPct val="10000"/>
                </a:spcAft>
                <a:buClr>
                  <a:schemeClr val="accent1"/>
                </a:buClr>
                <a:buSzPct val="50000"/>
                <a:buFont typeface="Monotype Sorts"/>
                <a:buNone/>
              </a:pPr>
              <a:endParaRPr lang="zh-CN" altLang="en-US" sz="1400" dirty="0">
                <a:latin typeface="微软雅黑" panose="020B0503020204020204" charset="-122"/>
                <a:ea typeface="微软雅黑" panose="020B0503020204020204" charset="-122"/>
              </a:endParaRPr>
            </a:p>
          </p:txBody>
        </p:sp>
        <p:sp>
          <p:nvSpPr>
            <p:cNvPr id="12301" name="Rectangle 10"/>
            <p:cNvSpPr/>
            <p:nvPr/>
          </p:nvSpPr>
          <p:spPr>
            <a:xfrm>
              <a:off x="4328" y="6170"/>
              <a:ext cx="9710" cy="878"/>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12302" name="AutoShape 5"/>
            <p:cNvSpPr/>
            <p:nvPr/>
          </p:nvSpPr>
          <p:spPr>
            <a:xfrm>
              <a:off x="473" y="7115"/>
              <a:ext cx="3720" cy="940"/>
            </a:xfrm>
            <a:prstGeom prst="homePlate">
              <a:avLst>
                <a:gd name="adj" fmla="val 64674"/>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303" name="AutoShape 7"/>
            <p:cNvSpPr/>
            <p:nvPr/>
          </p:nvSpPr>
          <p:spPr>
            <a:xfrm>
              <a:off x="473" y="8188"/>
              <a:ext cx="3720" cy="997"/>
            </a:xfrm>
            <a:prstGeom prst="homePlate">
              <a:avLst>
                <a:gd name="adj" fmla="val 64727"/>
              </a:avLst>
            </a:prstGeom>
            <a:solidFill>
              <a:srgbClr val="FFCC66"/>
            </a:solidFill>
            <a:ln w="9525" cap="flat" cmpd="sng">
              <a:solidFill>
                <a:schemeClr val="bg2"/>
              </a:solidFill>
              <a:prstDash val="solid"/>
              <a:miter/>
              <a:headEnd type="none" w="med" len="med"/>
              <a:tailEnd type="none" w="med" len="med"/>
            </a:ln>
            <a:effectLst>
              <a:outerShdw dist="35921" dir="2699999" algn="ctr" rotWithShape="0">
                <a:schemeClr val="bg2"/>
              </a:outerShdw>
            </a:effectLst>
          </p:spPr>
          <p:txBody>
            <a:bodyPr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70000"/>
                </a:spcBef>
                <a:spcAft>
                  <a:spcPct val="10000"/>
                </a:spcAft>
                <a:buClr>
                  <a:schemeClr val="accent1"/>
                </a:buClr>
                <a:buSzPct val="50000"/>
                <a:buFont typeface="Monotype Sorts"/>
                <a:buNone/>
              </a:pPr>
              <a:endParaRPr lang="zh-CN" altLang="en-US" sz="1800" dirty="0">
                <a:latin typeface="微软雅黑" panose="020B0503020204020204" charset="-122"/>
                <a:ea typeface="微软雅黑" panose="020B0503020204020204" charset="-122"/>
              </a:endParaRPr>
            </a:p>
          </p:txBody>
        </p:sp>
        <p:sp>
          <p:nvSpPr>
            <p:cNvPr id="12304" name="Rectangle 10"/>
            <p:cNvSpPr/>
            <p:nvPr/>
          </p:nvSpPr>
          <p:spPr>
            <a:xfrm>
              <a:off x="4328" y="8238"/>
              <a:ext cx="9710" cy="877"/>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12305" name="Rectangle 10"/>
            <p:cNvSpPr/>
            <p:nvPr/>
          </p:nvSpPr>
          <p:spPr>
            <a:xfrm>
              <a:off x="4328" y="7190"/>
              <a:ext cx="9710" cy="878"/>
            </a:xfrm>
            <a:prstGeom prst="rect">
              <a:avLst/>
            </a:prstGeom>
            <a:solidFill>
              <a:srgbClr val="B3B3FF"/>
            </a:solidFill>
            <a:ln w="9525">
              <a:noFill/>
            </a:ln>
            <a:effectLst>
              <a:prstShdw prst="shdw17" dist="17961" dir="2699999">
                <a:srgbClr val="6B6B99"/>
              </a:prstShdw>
            </a:effectLst>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lnSpc>
                  <a:spcPct val="150000"/>
                </a:lnSpc>
                <a:spcBef>
                  <a:spcPct val="70000"/>
                </a:spcBef>
                <a:spcAft>
                  <a:spcPct val="10000"/>
                </a:spcAft>
                <a:buClr>
                  <a:schemeClr val="accent1"/>
                </a:buClr>
                <a:buSzPct val="50000"/>
                <a:buFont typeface="Monotype Sorts"/>
                <a:buNone/>
              </a:pPr>
              <a:endParaRPr lang="en-US" altLang="zh-CN" sz="1400" dirty="0">
                <a:latin typeface="微软雅黑" panose="020B0503020204020204" charset="-122"/>
                <a:ea typeface="微软雅黑" panose="020B0503020204020204" charset="-122"/>
              </a:endParaRPr>
            </a:p>
          </p:txBody>
        </p:sp>
        <p:sp>
          <p:nvSpPr>
            <p:cNvPr id="29714" name="TextBox 21"/>
            <p:cNvSpPr txBox="true"/>
            <p:nvPr/>
          </p:nvSpPr>
          <p:spPr>
            <a:xfrm>
              <a:off x="930" y="287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客户开发</a:t>
              </a:r>
              <a:endParaRPr lang="zh-CN" altLang="en-US" sz="2400" b="1" dirty="0">
                <a:latin typeface="微软雅黑" panose="020B0503020204020204" charset="-122"/>
                <a:ea typeface="微软雅黑" panose="020B0503020204020204" charset="-122"/>
              </a:endParaRPr>
            </a:p>
          </p:txBody>
        </p:sp>
        <p:sp>
          <p:nvSpPr>
            <p:cNvPr id="29715" name="TextBox 22"/>
            <p:cNvSpPr txBox="true"/>
            <p:nvPr/>
          </p:nvSpPr>
          <p:spPr>
            <a:xfrm>
              <a:off x="930" y="400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争取订单</a:t>
              </a:r>
              <a:endParaRPr lang="zh-CN" altLang="en-US" sz="2400" b="1" dirty="0">
                <a:latin typeface="微软雅黑" panose="020B0503020204020204" charset="-122"/>
                <a:ea typeface="微软雅黑" panose="020B0503020204020204" charset="-122"/>
              </a:endParaRPr>
            </a:p>
          </p:txBody>
        </p:sp>
        <p:sp>
          <p:nvSpPr>
            <p:cNvPr id="29716" name="TextBox 23"/>
            <p:cNvSpPr txBox="true"/>
            <p:nvPr/>
          </p:nvSpPr>
          <p:spPr>
            <a:xfrm>
              <a:off x="893" y="505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签约</a:t>
              </a:r>
              <a:endParaRPr lang="zh-CN" altLang="en-US" sz="2400" b="1" dirty="0">
                <a:latin typeface="微软雅黑" panose="020B0503020204020204" charset="-122"/>
                <a:ea typeface="微软雅黑" panose="020B0503020204020204" charset="-122"/>
              </a:endParaRPr>
            </a:p>
          </p:txBody>
        </p:sp>
        <p:sp>
          <p:nvSpPr>
            <p:cNvPr id="29717" name="TextBox 24"/>
            <p:cNvSpPr txBox="true"/>
            <p:nvPr/>
          </p:nvSpPr>
          <p:spPr>
            <a:xfrm>
              <a:off x="893" y="6205"/>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发货</a:t>
              </a:r>
              <a:endParaRPr lang="zh-CN" altLang="en-US" sz="2400" b="1" dirty="0">
                <a:latin typeface="微软雅黑" panose="020B0503020204020204" charset="-122"/>
                <a:ea typeface="微软雅黑" panose="020B0503020204020204" charset="-122"/>
              </a:endParaRPr>
            </a:p>
          </p:txBody>
        </p:sp>
        <p:sp>
          <p:nvSpPr>
            <p:cNvPr id="29718" name="TextBox 25"/>
            <p:cNvSpPr txBox="true"/>
            <p:nvPr/>
          </p:nvSpPr>
          <p:spPr>
            <a:xfrm>
              <a:off x="960" y="7143"/>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收款</a:t>
              </a:r>
              <a:endParaRPr lang="zh-CN" altLang="en-US" sz="2400" b="1" dirty="0">
                <a:latin typeface="微软雅黑" panose="020B0503020204020204" charset="-122"/>
                <a:ea typeface="微软雅黑" panose="020B0503020204020204" charset="-122"/>
              </a:endParaRPr>
            </a:p>
          </p:txBody>
        </p:sp>
        <p:sp>
          <p:nvSpPr>
            <p:cNvPr id="29719" name="TextBox 26"/>
            <p:cNvSpPr txBox="true"/>
            <p:nvPr/>
          </p:nvSpPr>
          <p:spPr>
            <a:xfrm>
              <a:off x="893" y="8298"/>
              <a:ext cx="288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货款拖欠</a:t>
              </a:r>
              <a:endParaRPr lang="zh-CN" altLang="en-US" sz="2400" b="1" dirty="0">
                <a:latin typeface="微软雅黑" panose="020B0503020204020204" charset="-122"/>
                <a:ea typeface="微软雅黑" panose="020B0503020204020204" charset="-122"/>
              </a:endParaRPr>
            </a:p>
          </p:txBody>
        </p:sp>
        <p:sp>
          <p:nvSpPr>
            <p:cNvPr id="29720" name="TextBox 27"/>
            <p:cNvSpPr txBox="true"/>
            <p:nvPr/>
          </p:nvSpPr>
          <p:spPr>
            <a:xfrm>
              <a:off x="4375" y="2845"/>
              <a:ext cx="854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信用不良的客户</a:t>
              </a:r>
              <a:endParaRPr lang="zh-CN" altLang="en-US" sz="2400" dirty="0">
                <a:latin typeface="微软雅黑" panose="020B0503020204020204" charset="-122"/>
                <a:ea typeface="微软雅黑" panose="020B0503020204020204" charset="-122"/>
              </a:endParaRPr>
            </a:p>
          </p:txBody>
        </p:sp>
        <p:sp>
          <p:nvSpPr>
            <p:cNvPr id="29721" name="TextBox 28"/>
            <p:cNvSpPr txBox="true"/>
            <p:nvPr/>
          </p:nvSpPr>
          <p:spPr>
            <a:xfrm>
              <a:off x="4375" y="4093"/>
              <a:ext cx="955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错误地选择信用条件、如给予过高信用限额</a:t>
              </a:r>
              <a:endParaRPr lang="zh-CN" altLang="en-US" sz="2400" dirty="0">
                <a:latin typeface="微软雅黑" panose="020B0503020204020204" charset="-122"/>
                <a:ea typeface="微软雅黑" panose="020B0503020204020204" charset="-122"/>
              </a:endParaRPr>
            </a:p>
          </p:txBody>
        </p:sp>
        <p:sp>
          <p:nvSpPr>
            <p:cNvPr id="29722" name="TextBox 29"/>
            <p:cNvSpPr txBox="true"/>
            <p:nvPr/>
          </p:nvSpPr>
          <p:spPr>
            <a:xfrm>
              <a:off x="4328" y="5053"/>
              <a:ext cx="9725"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合同条款订立不当将使企业丧失应有的权利</a:t>
              </a:r>
              <a:endParaRPr lang="zh-CN" altLang="en-US" sz="2400" dirty="0">
                <a:latin typeface="微软雅黑" panose="020B0503020204020204" charset="-122"/>
                <a:ea typeface="微软雅黑" panose="020B0503020204020204" charset="-122"/>
              </a:endParaRPr>
            </a:p>
          </p:txBody>
        </p:sp>
        <p:sp>
          <p:nvSpPr>
            <p:cNvPr id="29723" name="TextBox 30"/>
            <p:cNvSpPr txBox="true"/>
            <p:nvPr/>
          </p:nvSpPr>
          <p:spPr>
            <a:xfrm>
              <a:off x="4375" y="6190"/>
              <a:ext cx="9360" cy="7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货物纠纷是日后货款拖欠的一个间接原因</a:t>
              </a:r>
              <a:endParaRPr lang="zh-CN" altLang="en-US" sz="2400" dirty="0">
                <a:latin typeface="微软雅黑" panose="020B0503020204020204" charset="-122"/>
                <a:ea typeface="微软雅黑" panose="020B0503020204020204" charset="-122"/>
              </a:endParaRPr>
            </a:p>
          </p:txBody>
        </p:sp>
        <p:sp>
          <p:nvSpPr>
            <p:cNvPr id="29724" name="TextBox 32"/>
            <p:cNvSpPr txBox="true"/>
            <p:nvPr/>
          </p:nvSpPr>
          <p:spPr>
            <a:xfrm>
              <a:off x="3773" y="8153"/>
              <a:ext cx="10822" cy="101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eaLnBrk="1" hangingPunct="1">
                <a:lnSpc>
                  <a:spcPct val="150000"/>
                </a:lnSpc>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如不采取有效措施，有变成呆帐、坏帐的危险。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29725" name="矩形 33"/>
            <p:cNvSpPr/>
            <p:nvPr/>
          </p:nvSpPr>
          <p:spPr>
            <a:xfrm>
              <a:off x="3810" y="7133"/>
              <a:ext cx="10590" cy="1016"/>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eaLnBrk="1" hangingPunct="1">
                <a:lnSpc>
                  <a:spcPct val="150000"/>
                </a:lnSpc>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能否积极主动地催收货款，决定了帐款回收率</a:t>
              </a:r>
              <a:endParaRPr lang="zh-CN" altLang="en-US" sz="2400" dirty="0">
                <a:latin typeface="微软雅黑" panose="020B0503020204020204" charset="-122"/>
                <a:ea typeface="微软雅黑" panose="020B0503020204020204" charset="-122"/>
              </a:endParaRPr>
            </a:p>
          </p:txBody>
        </p:sp>
      </p:grpSp>
      <p:sp>
        <p:nvSpPr>
          <p:cNvPr id="3" name="文本框 2"/>
          <p:cNvSpPr txBox="true"/>
          <p:nvPr/>
        </p:nvSpPr>
        <p:spPr>
          <a:xfrm>
            <a:off x="2165985" y="1050925"/>
            <a:ext cx="7859395"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企业信用销售流程的</a:t>
            </a:r>
            <a:r>
              <a:rPr lang="en-US" altLang="zh-CN">
                <a:latin typeface="微软雅黑" panose="020B0503020204020204" charset="-122"/>
                <a:ea typeface="微软雅黑" panose="020B0503020204020204" charset="-122"/>
                <a:cs typeface="微软雅黑" panose="020B0503020204020204" charset="-122"/>
              </a:rPr>
              <a:t>6</a:t>
            </a:r>
            <a:r>
              <a:rPr lang="zh-CN" altLang="en-US">
                <a:latin typeface="微软雅黑" panose="020B0503020204020204" charset="-122"/>
                <a:ea typeface="微软雅黑" panose="020B0503020204020204" charset="-122"/>
                <a:cs typeface="微软雅黑" panose="020B0503020204020204" charset="-122"/>
              </a:rPr>
              <a:t>个环节是企业与客户交易过程中最容易出现问题的，是企业信用风险控制的关键点。</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 企业信用风险控制</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6" name="组合 15"/>
          <p:cNvGrpSpPr/>
          <p:nvPr/>
        </p:nvGrpSpPr>
        <p:grpSpPr>
          <a:xfrm>
            <a:off x="2049463" y="1345231"/>
            <a:ext cx="8093075" cy="4553285"/>
            <a:chOff x="828" y="2409"/>
            <a:chExt cx="12745" cy="7171"/>
          </a:xfrm>
        </p:grpSpPr>
        <p:sp>
          <p:nvSpPr>
            <p:cNvPr id="3" name="标注: 线形(带边框和强调线) 3"/>
            <p:cNvSpPr/>
            <p:nvPr/>
          </p:nvSpPr>
          <p:spPr bwMode="auto">
            <a:xfrm>
              <a:off x="9248" y="4613"/>
              <a:ext cx="4325" cy="4968"/>
            </a:xfrm>
            <a:prstGeom prst="accentBorderCallout1">
              <a:avLst>
                <a:gd name="adj1" fmla="val 18750"/>
                <a:gd name="adj2" fmla="val -8333"/>
                <a:gd name="adj3" fmla="val 648"/>
                <a:gd name="adj4" fmla="val -35744"/>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6" name="文本框 5"/>
            <p:cNvSpPr txBox="true"/>
            <p:nvPr/>
          </p:nvSpPr>
          <p:spPr>
            <a:xfrm>
              <a:off x="9600" y="4798"/>
              <a:ext cx="3840" cy="2761"/>
            </a:xfrm>
            <a:prstGeom prst="rect">
              <a:avLst/>
            </a:prstGeom>
            <a:noFill/>
          </p:spPr>
          <p:txBody>
            <a:bodyPr wrap="square" rtlCol="0">
              <a:spAutoFit/>
            </a:bodyPr>
            <a:p>
              <a:pPr marR="0" defTabSz="914400">
                <a:buClrTx/>
                <a:buSzTx/>
                <a:buFontTx/>
                <a:buNone/>
                <a:defRPr/>
              </a:pP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mn-cs"/>
                </a:rPr>
                <a:t>可控风险</a:t>
              </a:r>
              <a:endParaRPr kumimoji="0" lang="en-US" altLang="zh-CN" b="1"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企业可以借助信用管理水平的提升和有效的征信服务，来规避、控制、降低、转移信用风险。</a:t>
              </a:r>
              <a:endPar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7" name="标注: 线形(带边框和强调线) 8"/>
            <p:cNvSpPr/>
            <p:nvPr/>
          </p:nvSpPr>
          <p:spPr bwMode="auto">
            <a:xfrm rot="10800000">
              <a:off x="828" y="4613"/>
              <a:ext cx="4325" cy="4968"/>
            </a:xfrm>
            <a:prstGeom prst="accentBorderCallout1">
              <a:avLst>
                <a:gd name="adj1" fmla="val 82671"/>
                <a:gd name="adj2" fmla="val -9118"/>
                <a:gd name="adj3" fmla="val 110722"/>
                <a:gd name="adj4" fmla="val -47405"/>
              </a:avLst>
            </a:prstGeom>
          </p:spPr>
          <p:style>
            <a:lnRef idx="2">
              <a:schemeClr val="accent1"/>
            </a:lnRef>
            <a:fillRef idx="1">
              <a:schemeClr val="lt1"/>
            </a:fillRef>
            <a:effectRef idx="0">
              <a:schemeClr val="accent1"/>
            </a:effectRef>
            <a:fontRef idx="minor">
              <a:schemeClr val="dk1"/>
            </a:fontRef>
          </p:style>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8" name="文本框 7"/>
            <p:cNvSpPr txBox="true"/>
            <p:nvPr/>
          </p:nvSpPr>
          <p:spPr>
            <a:xfrm>
              <a:off x="1155" y="5380"/>
              <a:ext cx="3998" cy="1888"/>
            </a:xfrm>
            <a:prstGeom prst="rect">
              <a:avLst/>
            </a:prstGeom>
            <a:noFill/>
          </p:spPr>
          <p:txBody>
            <a:bodyPr wrap="square" rtlCol="0">
              <a:spAutoFit/>
            </a:bodyPr>
            <a:p>
              <a:pPr marR="0" defTabSz="914400">
                <a:buClrTx/>
                <a:buSzTx/>
                <a:buFontTx/>
                <a:buNone/>
                <a:defRPr/>
              </a:pP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mn-cs"/>
                </a:rPr>
                <a:t>不可控风险</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mn-cs"/>
              </a:endParaRPr>
            </a:p>
            <a:p>
              <a:pPr marR="0" defTabSz="914400">
                <a:buClrTx/>
                <a:buSzTx/>
                <a:buFontTx/>
                <a:buNone/>
                <a:defRPr/>
              </a:pPr>
              <a:r>
                <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rPr>
                <a:t>企业风险管理的重点是有效识别风险，规避和转移风险。</a:t>
              </a:r>
              <a:endParaRPr kumimoji="0" lang="zh-CN" altLang="en-US" kern="1200" cap="none" spc="0" normalizeH="0" baseline="0" noProof="0" dirty="0">
                <a:solidFill>
                  <a:schemeClr val="tx1">
                    <a:lumMod val="50000"/>
                  </a:schemeClr>
                </a:solidFill>
                <a:latin typeface="微软雅黑" panose="020B0503020204020204" charset="-122"/>
                <a:ea typeface="微软雅黑" panose="020B0503020204020204" charset="-122"/>
                <a:cs typeface="+mn-cs"/>
              </a:endParaRPr>
            </a:p>
          </p:txBody>
        </p:sp>
        <p:sp>
          <p:nvSpPr>
            <p:cNvPr id="13" name="椭圆 12"/>
            <p:cNvSpPr/>
            <p:nvPr/>
          </p:nvSpPr>
          <p:spPr bwMode="auto">
            <a:xfrm>
              <a:off x="5163" y="2409"/>
              <a:ext cx="4326" cy="2289"/>
            </a:xfrm>
            <a:prstGeom prst="ellipse">
              <a:avLst/>
            </a:prstGeom>
            <a:gradFill flip="none" rotWithShape="true">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6350" cap="flat" cmpd="sng">
              <a:solidFill>
                <a:schemeClr val="tx1"/>
              </a:solidFill>
              <a:prstDash val="solid"/>
              <a:round/>
            </a:ln>
            <a:effectLst>
              <a:outerShdw dist="35921" dir="2700000" algn="ctr" rotWithShape="0">
                <a:schemeClr val="bg2"/>
              </a:outerShdw>
            </a:effectLst>
          </p:spPr>
          <p:txBody>
            <a:bodyPr wrap="square" lIns="0" tIns="0" rIns="0" bIns="0" rtlCol="0" anchor="ctr">
              <a:spAutoFit/>
            </a:bodyPr>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5" name="文本框 11"/>
            <p:cNvSpPr txBox="true"/>
            <p:nvPr/>
          </p:nvSpPr>
          <p:spPr>
            <a:xfrm>
              <a:off x="5488" y="3100"/>
              <a:ext cx="4800" cy="822"/>
            </a:xfrm>
            <a:prstGeom prst="rect">
              <a:avLst/>
            </a:prstGeom>
            <a:noFill/>
            <a:ln w="9525">
              <a:noFill/>
            </a:ln>
          </p:spPr>
          <p:txBody>
            <a:bodyPr>
              <a:spAutoFit/>
            </a:bodyPr>
            <a:p>
              <a:r>
                <a:rPr lang="zh-CN" altLang="en-US" sz="2800" b="1" dirty="0">
                  <a:solidFill>
                    <a:srgbClr val="FF0000"/>
                  </a:solidFill>
                  <a:latin typeface="微软雅黑" panose="020B0503020204020204" charset="-122"/>
                  <a:ea typeface="微软雅黑" panose="020B0503020204020204" charset="-122"/>
                </a:rPr>
                <a:t>企业信用风险</a:t>
              </a:r>
              <a:endParaRPr lang="zh-CN" altLang="en-US" sz="2800" b="1" dirty="0">
                <a:solidFill>
                  <a:srgbClr val="FF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（四）信用风险控制的环节</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33550" y="1428115"/>
            <a:ext cx="8872393" cy="4509466"/>
            <a:chOff x="1468" y="2090"/>
            <a:chExt cx="13972" cy="7102"/>
          </a:xfrm>
        </p:grpSpPr>
        <p:grpSp>
          <p:nvGrpSpPr>
            <p:cNvPr id="14342" name="Group 58"/>
            <p:cNvGrpSpPr/>
            <p:nvPr/>
          </p:nvGrpSpPr>
          <p:grpSpPr>
            <a:xfrm>
              <a:off x="12834" y="2090"/>
              <a:ext cx="2606" cy="7102"/>
              <a:chOff x="714" y="1245"/>
              <a:chExt cx="859" cy="1675"/>
            </a:xfrm>
          </p:grpSpPr>
          <p:sp>
            <p:nvSpPr>
              <p:cNvPr id="14357" name="Freeform 59"/>
              <p:cNvSpPr/>
              <p:nvPr/>
            </p:nvSpPr>
            <p:spPr>
              <a:xfrm>
                <a:off x="714" y="1253"/>
                <a:ext cx="858" cy="1667"/>
              </a:xfrm>
              <a:custGeom>
                <a:avLst/>
                <a:gdLst/>
                <a:ahLst/>
                <a:cxnLst>
                  <a:cxn ang="0">
                    <a:pos x="308" y="0"/>
                  </a:cxn>
                  <a:cxn ang="0">
                    <a:pos x="567" y="0"/>
                  </a:cxn>
                  <a:cxn ang="0">
                    <a:pos x="518" y="64"/>
                  </a:cxn>
                  <a:cxn ang="0">
                    <a:pos x="367" y="64"/>
                  </a:cxn>
                  <a:cxn ang="0">
                    <a:pos x="310" y="166"/>
                  </a:cxn>
                  <a:cxn ang="0">
                    <a:pos x="570" y="166"/>
                  </a:cxn>
                  <a:cxn ang="0">
                    <a:pos x="517" y="65"/>
                  </a:cxn>
                  <a:cxn ang="0">
                    <a:pos x="567" y="1"/>
                  </a:cxn>
                  <a:cxn ang="0">
                    <a:pos x="658" y="159"/>
                  </a:cxn>
                  <a:cxn ang="0">
                    <a:pos x="707" y="160"/>
                  </a:cxn>
                  <a:cxn ang="0">
                    <a:pos x="724" y="214"/>
                  </a:cxn>
                  <a:cxn ang="0">
                    <a:pos x="801" y="214"/>
                  </a:cxn>
                  <a:cxn ang="0">
                    <a:pos x="802" y="252"/>
                  </a:cxn>
                  <a:cxn ang="0">
                    <a:pos x="831" y="253"/>
                  </a:cxn>
                  <a:cxn ang="0">
                    <a:pos x="858" y="253"/>
                  </a:cxn>
                  <a:cxn ang="0">
                    <a:pos x="858" y="486"/>
                  </a:cxn>
                  <a:cxn ang="0">
                    <a:pos x="801" y="487"/>
                  </a:cxn>
                  <a:cxn ang="0">
                    <a:pos x="800" y="536"/>
                  </a:cxn>
                  <a:cxn ang="0">
                    <a:pos x="727" y="536"/>
                  </a:cxn>
                  <a:cxn ang="0">
                    <a:pos x="706" y="594"/>
                  </a:cxn>
                  <a:cxn ang="0">
                    <a:pos x="666" y="595"/>
                  </a:cxn>
                  <a:cxn ang="0">
                    <a:pos x="663" y="713"/>
                  </a:cxn>
                  <a:cxn ang="0">
                    <a:pos x="636" y="713"/>
                  </a:cxn>
                  <a:cxn ang="0">
                    <a:pos x="627" y="731"/>
                  </a:cxn>
                  <a:cxn ang="0">
                    <a:pos x="627" y="849"/>
                  </a:cxn>
                  <a:cxn ang="0">
                    <a:pos x="579" y="850"/>
                  </a:cxn>
                  <a:cxn ang="0">
                    <a:pos x="582" y="1560"/>
                  </a:cxn>
                  <a:cxn ang="0">
                    <a:pos x="468" y="1667"/>
                  </a:cxn>
                  <a:cxn ang="0">
                    <a:pos x="322" y="1544"/>
                  </a:cxn>
                  <a:cxn ang="0">
                    <a:pos x="374" y="1509"/>
                  </a:cxn>
                  <a:cxn ang="0">
                    <a:pos x="374" y="1468"/>
                  </a:cxn>
                  <a:cxn ang="0">
                    <a:pos x="322" y="1431"/>
                  </a:cxn>
                  <a:cxn ang="0">
                    <a:pos x="374" y="1399"/>
                  </a:cxn>
                  <a:cxn ang="0">
                    <a:pos x="366" y="1386"/>
                  </a:cxn>
                  <a:cxn ang="0">
                    <a:pos x="321" y="1357"/>
                  </a:cxn>
                  <a:cxn ang="0">
                    <a:pos x="313" y="1265"/>
                  </a:cxn>
                  <a:cxn ang="0">
                    <a:pos x="307" y="1256"/>
                  </a:cxn>
                  <a:cxn ang="0">
                    <a:pos x="375" y="1203"/>
                  </a:cxn>
                  <a:cxn ang="0">
                    <a:pos x="375" y="1157"/>
                  </a:cxn>
                  <a:cxn ang="0">
                    <a:pos x="321" y="1103"/>
                  </a:cxn>
                  <a:cxn ang="0">
                    <a:pos x="374" y="1055"/>
                  </a:cxn>
                  <a:cxn ang="0">
                    <a:pos x="374" y="1007"/>
                  </a:cxn>
                  <a:cxn ang="0">
                    <a:pos x="322" y="945"/>
                  </a:cxn>
                  <a:cxn ang="0">
                    <a:pos x="312" y="844"/>
                  </a:cxn>
                  <a:cxn ang="0">
                    <a:pos x="249" y="844"/>
                  </a:cxn>
                  <a:cxn ang="0">
                    <a:pos x="249" y="708"/>
                  </a:cxn>
                  <a:cxn ang="0">
                    <a:pos x="211" y="708"/>
                  </a:cxn>
                  <a:cxn ang="0">
                    <a:pos x="211" y="589"/>
                  </a:cxn>
                  <a:cxn ang="0">
                    <a:pos x="169" y="589"/>
                  </a:cxn>
                  <a:cxn ang="0">
                    <a:pos x="150" y="532"/>
                  </a:cxn>
                  <a:cxn ang="0">
                    <a:pos x="65" y="532"/>
                  </a:cxn>
                  <a:cxn ang="0">
                    <a:pos x="65" y="482"/>
                  </a:cxn>
                  <a:cxn ang="0">
                    <a:pos x="0" y="482"/>
                  </a:cxn>
                  <a:cxn ang="0">
                    <a:pos x="0" y="247"/>
                  </a:cxn>
                  <a:cxn ang="0">
                    <a:pos x="64" y="247"/>
                  </a:cxn>
                  <a:cxn ang="0">
                    <a:pos x="64" y="213"/>
                  </a:cxn>
                  <a:cxn ang="0">
                    <a:pos x="136" y="213"/>
                  </a:cxn>
                  <a:cxn ang="0">
                    <a:pos x="153" y="198"/>
                  </a:cxn>
                  <a:cxn ang="0">
                    <a:pos x="170" y="160"/>
                  </a:cxn>
                  <a:cxn ang="0">
                    <a:pos x="211" y="160"/>
                  </a:cxn>
                  <a:cxn ang="0">
                    <a:pos x="308" y="0"/>
                  </a:cxn>
                </a:cxnLst>
                <a:pathLst>
                  <a:path w="858" h="1667">
                    <a:moveTo>
                      <a:pt x="308" y="0"/>
                    </a:moveTo>
                    <a:lnTo>
                      <a:pt x="567" y="0"/>
                    </a:lnTo>
                    <a:lnTo>
                      <a:pt x="518" y="64"/>
                    </a:lnTo>
                    <a:lnTo>
                      <a:pt x="367" y="64"/>
                    </a:lnTo>
                    <a:lnTo>
                      <a:pt x="310" y="166"/>
                    </a:lnTo>
                    <a:lnTo>
                      <a:pt x="570" y="166"/>
                    </a:lnTo>
                    <a:lnTo>
                      <a:pt x="517" y="65"/>
                    </a:lnTo>
                    <a:lnTo>
                      <a:pt x="567" y="1"/>
                    </a:lnTo>
                    <a:lnTo>
                      <a:pt x="658" y="159"/>
                    </a:lnTo>
                    <a:lnTo>
                      <a:pt x="707" y="160"/>
                    </a:lnTo>
                    <a:lnTo>
                      <a:pt x="724" y="214"/>
                    </a:lnTo>
                    <a:lnTo>
                      <a:pt x="801" y="214"/>
                    </a:lnTo>
                    <a:lnTo>
                      <a:pt x="802" y="252"/>
                    </a:lnTo>
                    <a:lnTo>
                      <a:pt x="831" y="253"/>
                    </a:lnTo>
                    <a:lnTo>
                      <a:pt x="858" y="253"/>
                    </a:lnTo>
                    <a:lnTo>
                      <a:pt x="858" y="486"/>
                    </a:lnTo>
                    <a:lnTo>
                      <a:pt x="801" y="487"/>
                    </a:lnTo>
                    <a:lnTo>
                      <a:pt x="800" y="536"/>
                    </a:lnTo>
                    <a:lnTo>
                      <a:pt x="727" y="536"/>
                    </a:lnTo>
                    <a:lnTo>
                      <a:pt x="706" y="594"/>
                    </a:lnTo>
                    <a:lnTo>
                      <a:pt x="666" y="595"/>
                    </a:lnTo>
                    <a:lnTo>
                      <a:pt x="663" y="713"/>
                    </a:lnTo>
                    <a:lnTo>
                      <a:pt x="636" y="713"/>
                    </a:lnTo>
                    <a:lnTo>
                      <a:pt x="627" y="731"/>
                    </a:lnTo>
                    <a:lnTo>
                      <a:pt x="627" y="849"/>
                    </a:lnTo>
                    <a:lnTo>
                      <a:pt x="579" y="850"/>
                    </a:lnTo>
                    <a:lnTo>
                      <a:pt x="582" y="1560"/>
                    </a:lnTo>
                    <a:lnTo>
                      <a:pt x="468" y="1667"/>
                    </a:lnTo>
                    <a:lnTo>
                      <a:pt x="322" y="1544"/>
                    </a:lnTo>
                    <a:lnTo>
                      <a:pt x="374" y="1509"/>
                    </a:lnTo>
                    <a:lnTo>
                      <a:pt x="374" y="1468"/>
                    </a:lnTo>
                    <a:lnTo>
                      <a:pt x="322" y="1431"/>
                    </a:lnTo>
                    <a:lnTo>
                      <a:pt x="374" y="1399"/>
                    </a:lnTo>
                    <a:lnTo>
                      <a:pt x="366" y="1386"/>
                    </a:lnTo>
                    <a:lnTo>
                      <a:pt x="321" y="1357"/>
                    </a:lnTo>
                    <a:lnTo>
                      <a:pt x="313" y="1265"/>
                    </a:lnTo>
                    <a:lnTo>
                      <a:pt x="307" y="1256"/>
                    </a:lnTo>
                    <a:lnTo>
                      <a:pt x="375" y="1203"/>
                    </a:lnTo>
                    <a:lnTo>
                      <a:pt x="375" y="1157"/>
                    </a:lnTo>
                    <a:lnTo>
                      <a:pt x="321" y="1103"/>
                    </a:lnTo>
                    <a:lnTo>
                      <a:pt x="374" y="1055"/>
                    </a:lnTo>
                    <a:lnTo>
                      <a:pt x="374" y="1007"/>
                    </a:lnTo>
                    <a:lnTo>
                      <a:pt x="322" y="945"/>
                    </a:lnTo>
                    <a:lnTo>
                      <a:pt x="312" y="844"/>
                    </a:lnTo>
                    <a:lnTo>
                      <a:pt x="249" y="844"/>
                    </a:lnTo>
                    <a:lnTo>
                      <a:pt x="249" y="708"/>
                    </a:lnTo>
                    <a:lnTo>
                      <a:pt x="211" y="708"/>
                    </a:lnTo>
                    <a:lnTo>
                      <a:pt x="211" y="589"/>
                    </a:lnTo>
                    <a:lnTo>
                      <a:pt x="169" y="589"/>
                    </a:lnTo>
                    <a:lnTo>
                      <a:pt x="150" y="532"/>
                    </a:lnTo>
                    <a:lnTo>
                      <a:pt x="65" y="532"/>
                    </a:lnTo>
                    <a:lnTo>
                      <a:pt x="65" y="482"/>
                    </a:lnTo>
                    <a:lnTo>
                      <a:pt x="0" y="482"/>
                    </a:lnTo>
                    <a:lnTo>
                      <a:pt x="0" y="247"/>
                    </a:lnTo>
                    <a:lnTo>
                      <a:pt x="64" y="247"/>
                    </a:lnTo>
                    <a:lnTo>
                      <a:pt x="64" y="213"/>
                    </a:lnTo>
                    <a:lnTo>
                      <a:pt x="136" y="213"/>
                    </a:lnTo>
                    <a:lnTo>
                      <a:pt x="153" y="198"/>
                    </a:lnTo>
                    <a:lnTo>
                      <a:pt x="170" y="160"/>
                    </a:lnTo>
                    <a:lnTo>
                      <a:pt x="211" y="160"/>
                    </a:lnTo>
                    <a:lnTo>
                      <a:pt x="308" y="0"/>
                    </a:lnTo>
                    <a:close/>
                  </a:path>
                </a:pathLst>
              </a:custGeom>
              <a:solidFill>
                <a:srgbClr val="FF9F00">
                  <a:alpha val="100000"/>
                </a:srgbClr>
              </a:solidFill>
              <a:ln w="9525">
                <a:noFill/>
              </a:ln>
            </p:spPr>
            <p:txBody>
              <a:bodyPr/>
              <a:p>
                <a:endParaRPr lang="zh-CN" altLang="en-US">
                  <a:latin typeface="微软雅黑" panose="020B0503020204020204" charset="-122"/>
                  <a:ea typeface="微软雅黑" panose="020B0503020204020204" charset="-122"/>
                </a:endParaRPr>
              </a:p>
            </p:txBody>
          </p:sp>
          <p:sp>
            <p:nvSpPr>
              <p:cNvPr id="14358" name="Freeform 60"/>
              <p:cNvSpPr/>
              <p:nvPr/>
            </p:nvSpPr>
            <p:spPr>
              <a:xfrm>
                <a:off x="714" y="1245"/>
                <a:ext cx="859" cy="1668"/>
              </a:xfrm>
              <a:custGeom>
                <a:avLst/>
                <a:gdLst/>
                <a:ahLst/>
                <a:cxnLst>
                  <a:cxn ang="0">
                    <a:pos x="308" y="0"/>
                  </a:cxn>
                  <a:cxn ang="0">
                    <a:pos x="567" y="0"/>
                  </a:cxn>
                  <a:cxn ang="0">
                    <a:pos x="518" y="64"/>
                  </a:cxn>
                  <a:cxn ang="0">
                    <a:pos x="367" y="64"/>
                  </a:cxn>
                  <a:cxn ang="0">
                    <a:pos x="310" y="166"/>
                  </a:cxn>
                  <a:cxn ang="0">
                    <a:pos x="570" y="166"/>
                  </a:cxn>
                  <a:cxn ang="0">
                    <a:pos x="517" y="65"/>
                  </a:cxn>
                  <a:cxn ang="0">
                    <a:pos x="567" y="1"/>
                  </a:cxn>
                  <a:cxn ang="0">
                    <a:pos x="659" y="159"/>
                  </a:cxn>
                  <a:cxn ang="0">
                    <a:pos x="707" y="160"/>
                  </a:cxn>
                  <a:cxn ang="0">
                    <a:pos x="724" y="214"/>
                  </a:cxn>
                  <a:cxn ang="0">
                    <a:pos x="801" y="214"/>
                  </a:cxn>
                  <a:cxn ang="0">
                    <a:pos x="802" y="252"/>
                  </a:cxn>
                  <a:cxn ang="0">
                    <a:pos x="831" y="253"/>
                  </a:cxn>
                  <a:cxn ang="0">
                    <a:pos x="859" y="253"/>
                  </a:cxn>
                  <a:cxn ang="0">
                    <a:pos x="859" y="486"/>
                  </a:cxn>
                  <a:cxn ang="0">
                    <a:pos x="801" y="487"/>
                  </a:cxn>
                  <a:cxn ang="0">
                    <a:pos x="800" y="536"/>
                  </a:cxn>
                  <a:cxn ang="0">
                    <a:pos x="727" y="536"/>
                  </a:cxn>
                  <a:cxn ang="0">
                    <a:pos x="706" y="594"/>
                  </a:cxn>
                  <a:cxn ang="0">
                    <a:pos x="666" y="595"/>
                  </a:cxn>
                  <a:cxn ang="0">
                    <a:pos x="663" y="713"/>
                  </a:cxn>
                  <a:cxn ang="0">
                    <a:pos x="636" y="713"/>
                  </a:cxn>
                  <a:cxn ang="0">
                    <a:pos x="629" y="723"/>
                  </a:cxn>
                  <a:cxn ang="0">
                    <a:pos x="629" y="850"/>
                  </a:cxn>
                  <a:cxn ang="0">
                    <a:pos x="579" y="850"/>
                  </a:cxn>
                  <a:cxn ang="0">
                    <a:pos x="582" y="1560"/>
                  </a:cxn>
                  <a:cxn ang="0">
                    <a:pos x="468" y="1668"/>
                  </a:cxn>
                  <a:cxn ang="0">
                    <a:pos x="322" y="1544"/>
                  </a:cxn>
                  <a:cxn ang="0">
                    <a:pos x="374" y="1509"/>
                  </a:cxn>
                  <a:cxn ang="0">
                    <a:pos x="374" y="1468"/>
                  </a:cxn>
                  <a:cxn ang="0">
                    <a:pos x="322" y="1431"/>
                  </a:cxn>
                  <a:cxn ang="0">
                    <a:pos x="374" y="1399"/>
                  </a:cxn>
                  <a:cxn ang="0">
                    <a:pos x="366" y="1386"/>
                  </a:cxn>
                  <a:cxn ang="0">
                    <a:pos x="321" y="1357"/>
                  </a:cxn>
                  <a:cxn ang="0">
                    <a:pos x="313" y="1265"/>
                  </a:cxn>
                  <a:cxn ang="0">
                    <a:pos x="307" y="1257"/>
                  </a:cxn>
                  <a:cxn ang="0">
                    <a:pos x="375" y="1203"/>
                  </a:cxn>
                  <a:cxn ang="0">
                    <a:pos x="375" y="1157"/>
                  </a:cxn>
                  <a:cxn ang="0">
                    <a:pos x="321" y="1103"/>
                  </a:cxn>
                  <a:cxn ang="0">
                    <a:pos x="374" y="1055"/>
                  </a:cxn>
                  <a:cxn ang="0">
                    <a:pos x="374" y="1007"/>
                  </a:cxn>
                  <a:cxn ang="0">
                    <a:pos x="322" y="945"/>
                  </a:cxn>
                  <a:cxn ang="0">
                    <a:pos x="312" y="844"/>
                  </a:cxn>
                  <a:cxn ang="0">
                    <a:pos x="249" y="844"/>
                  </a:cxn>
                  <a:cxn ang="0">
                    <a:pos x="249" y="708"/>
                  </a:cxn>
                  <a:cxn ang="0">
                    <a:pos x="212" y="708"/>
                  </a:cxn>
                  <a:cxn ang="0">
                    <a:pos x="212" y="589"/>
                  </a:cxn>
                  <a:cxn ang="0">
                    <a:pos x="169" y="589"/>
                  </a:cxn>
                  <a:cxn ang="0">
                    <a:pos x="150" y="532"/>
                  </a:cxn>
                  <a:cxn ang="0">
                    <a:pos x="65" y="532"/>
                  </a:cxn>
                  <a:cxn ang="0">
                    <a:pos x="65" y="482"/>
                  </a:cxn>
                  <a:cxn ang="0">
                    <a:pos x="0" y="482"/>
                  </a:cxn>
                  <a:cxn ang="0">
                    <a:pos x="0" y="247"/>
                  </a:cxn>
                  <a:cxn ang="0">
                    <a:pos x="64" y="247"/>
                  </a:cxn>
                  <a:cxn ang="0">
                    <a:pos x="64" y="213"/>
                  </a:cxn>
                  <a:cxn ang="0">
                    <a:pos x="136" y="213"/>
                  </a:cxn>
                  <a:cxn ang="0">
                    <a:pos x="153" y="198"/>
                  </a:cxn>
                  <a:cxn ang="0">
                    <a:pos x="170" y="160"/>
                  </a:cxn>
                  <a:cxn ang="0">
                    <a:pos x="212" y="160"/>
                  </a:cxn>
                  <a:cxn ang="0">
                    <a:pos x="308" y="0"/>
                  </a:cxn>
                </a:cxnLst>
                <a:pathLst>
                  <a:path w="859" h="1668">
                    <a:moveTo>
                      <a:pt x="308" y="0"/>
                    </a:moveTo>
                    <a:lnTo>
                      <a:pt x="567" y="0"/>
                    </a:lnTo>
                    <a:lnTo>
                      <a:pt x="518" y="64"/>
                    </a:lnTo>
                    <a:lnTo>
                      <a:pt x="367" y="64"/>
                    </a:lnTo>
                    <a:lnTo>
                      <a:pt x="310" y="166"/>
                    </a:lnTo>
                    <a:lnTo>
                      <a:pt x="570" y="166"/>
                    </a:lnTo>
                    <a:lnTo>
                      <a:pt x="517" y="65"/>
                    </a:lnTo>
                    <a:lnTo>
                      <a:pt x="567" y="1"/>
                    </a:lnTo>
                    <a:lnTo>
                      <a:pt x="659" y="159"/>
                    </a:lnTo>
                    <a:lnTo>
                      <a:pt x="707" y="160"/>
                    </a:lnTo>
                    <a:lnTo>
                      <a:pt x="724" y="214"/>
                    </a:lnTo>
                    <a:lnTo>
                      <a:pt x="801" y="214"/>
                    </a:lnTo>
                    <a:lnTo>
                      <a:pt x="802" y="252"/>
                    </a:lnTo>
                    <a:lnTo>
                      <a:pt x="831" y="253"/>
                    </a:lnTo>
                    <a:lnTo>
                      <a:pt x="859" y="253"/>
                    </a:lnTo>
                    <a:lnTo>
                      <a:pt x="859" y="486"/>
                    </a:lnTo>
                    <a:lnTo>
                      <a:pt x="801" y="487"/>
                    </a:lnTo>
                    <a:lnTo>
                      <a:pt x="800" y="536"/>
                    </a:lnTo>
                    <a:lnTo>
                      <a:pt x="727" y="536"/>
                    </a:lnTo>
                    <a:lnTo>
                      <a:pt x="706" y="594"/>
                    </a:lnTo>
                    <a:lnTo>
                      <a:pt x="666" y="595"/>
                    </a:lnTo>
                    <a:lnTo>
                      <a:pt x="663" y="713"/>
                    </a:lnTo>
                    <a:lnTo>
                      <a:pt x="636" y="713"/>
                    </a:lnTo>
                    <a:lnTo>
                      <a:pt x="629" y="723"/>
                    </a:lnTo>
                    <a:lnTo>
                      <a:pt x="629" y="850"/>
                    </a:lnTo>
                    <a:lnTo>
                      <a:pt x="579" y="850"/>
                    </a:lnTo>
                    <a:lnTo>
                      <a:pt x="582" y="1560"/>
                    </a:lnTo>
                    <a:lnTo>
                      <a:pt x="468" y="1668"/>
                    </a:lnTo>
                    <a:lnTo>
                      <a:pt x="322" y="1544"/>
                    </a:lnTo>
                    <a:lnTo>
                      <a:pt x="374" y="1509"/>
                    </a:lnTo>
                    <a:lnTo>
                      <a:pt x="374" y="1468"/>
                    </a:lnTo>
                    <a:lnTo>
                      <a:pt x="322" y="1431"/>
                    </a:lnTo>
                    <a:lnTo>
                      <a:pt x="374" y="1399"/>
                    </a:lnTo>
                    <a:lnTo>
                      <a:pt x="366" y="1386"/>
                    </a:lnTo>
                    <a:lnTo>
                      <a:pt x="321" y="1357"/>
                    </a:lnTo>
                    <a:lnTo>
                      <a:pt x="313" y="1265"/>
                    </a:lnTo>
                    <a:lnTo>
                      <a:pt x="307" y="1257"/>
                    </a:lnTo>
                    <a:lnTo>
                      <a:pt x="375" y="1203"/>
                    </a:lnTo>
                    <a:lnTo>
                      <a:pt x="375" y="1157"/>
                    </a:lnTo>
                    <a:lnTo>
                      <a:pt x="321" y="1103"/>
                    </a:lnTo>
                    <a:lnTo>
                      <a:pt x="374" y="1055"/>
                    </a:lnTo>
                    <a:lnTo>
                      <a:pt x="374" y="1007"/>
                    </a:lnTo>
                    <a:lnTo>
                      <a:pt x="322" y="945"/>
                    </a:lnTo>
                    <a:lnTo>
                      <a:pt x="312" y="844"/>
                    </a:lnTo>
                    <a:lnTo>
                      <a:pt x="249" y="844"/>
                    </a:lnTo>
                    <a:lnTo>
                      <a:pt x="249" y="708"/>
                    </a:lnTo>
                    <a:lnTo>
                      <a:pt x="212" y="708"/>
                    </a:lnTo>
                    <a:lnTo>
                      <a:pt x="212" y="589"/>
                    </a:lnTo>
                    <a:lnTo>
                      <a:pt x="169" y="589"/>
                    </a:lnTo>
                    <a:lnTo>
                      <a:pt x="150" y="532"/>
                    </a:lnTo>
                    <a:lnTo>
                      <a:pt x="65" y="532"/>
                    </a:lnTo>
                    <a:lnTo>
                      <a:pt x="65" y="482"/>
                    </a:lnTo>
                    <a:lnTo>
                      <a:pt x="0" y="482"/>
                    </a:lnTo>
                    <a:lnTo>
                      <a:pt x="0" y="247"/>
                    </a:lnTo>
                    <a:lnTo>
                      <a:pt x="64" y="247"/>
                    </a:lnTo>
                    <a:lnTo>
                      <a:pt x="64" y="213"/>
                    </a:lnTo>
                    <a:lnTo>
                      <a:pt x="136" y="213"/>
                    </a:lnTo>
                    <a:lnTo>
                      <a:pt x="153" y="198"/>
                    </a:lnTo>
                    <a:lnTo>
                      <a:pt x="170" y="160"/>
                    </a:lnTo>
                    <a:lnTo>
                      <a:pt x="212" y="160"/>
                    </a:lnTo>
                    <a:lnTo>
                      <a:pt x="308" y="0"/>
                    </a:lnTo>
                    <a:close/>
                  </a:path>
                </a:pathLst>
              </a:custGeom>
              <a:solidFill>
                <a:srgbClr val="BF7F00">
                  <a:alpha val="100000"/>
                </a:srgbClr>
              </a:solidFill>
              <a:ln w="9525">
                <a:noFill/>
              </a:ln>
            </p:spPr>
            <p:txBody>
              <a:bodyPr/>
              <a:p>
                <a:endParaRPr lang="zh-CN" altLang="en-US">
                  <a:latin typeface="微软雅黑" panose="020B0503020204020204" charset="-122"/>
                  <a:ea typeface="微软雅黑" panose="020B0503020204020204" charset="-122"/>
                </a:endParaRPr>
              </a:p>
            </p:txBody>
          </p:sp>
        </p:grpSp>
        <p:sp>
          <p:nvSpPr>
            <p:cNvPr id="14343" name="AutoShape 5"/>
            <p:cNvSpPr/>
            <p:nvPr/>
          </p:nvSpPr>
          <p:spPr>
            <a:xfrm>
              <a:off x="4610" y="3225"/>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识别信用良好的客户</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4" name="AutoShape 7"/>
            <p:cNvSpPr/>
            <p:nvPr/>
          </p:nvSpPr>
          <p:spPr>
            <a:xfrm>
              <a:off x="4610" y="4140"/>
              <a:ext cx="7791"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对客户信用评估并执行严格的信用政策</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5" name="AutoShape 9"/>
            <p:cNvSpPr/>
            <p:nvPr/>
          </p:nvSpPr>
          <p:spPr>
            <a:xfrm>
              <a:off x="4610" y="5058"/>
              <a:ext cx="7790"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科学地确定赊销的条件</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6" name="AutoShape 11"/>
            <p:cNvSpPr/>
            <p:nvPr/>
          </p:nvSpPr>
          <p:spPr>
            <a:xfrm>
              <a:off x="4610" y="5975"/>
              <a:ext cx="7790"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应加强对应收帐款的监控</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7" name="AutoShape 13"/>
            <p:cNvSpPr/>
            <p:nvPr/>
          </p:nvSpPr>
          <p:spPr>
            <a:xfrm>
              <a:off x="4610" y="6893"/>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货款</a:t>
              </a:r>
              <a:r>
                <a:rPr lang="zh-CN" altLang="en-US" sz="2000" dirty="0">
                  <a:solidFill>
                    <a:srgbClr val="CC3300"/>
                  </a:solidFill>
                  <a:latin typeface="微软雅黑" panose="020B0503020204020204" charset="-122"/>
                  <a:ea typeface="微软雅黑" panose="020B0503020204020204" charset="-122"/>
                  <a:cs typeface="微软雅黑" panose="020B0503020204020204" charset="-122"/>
                </a:rPr>
                <a:t>拖欠</a:t>
              </a:r>
              <a:r>
                <a:rPr lang="zh-CN" altLang="en-US" sz="2000" dirty="0">
                  <a:latin typeface="微软雅黑" panose="020B0503020204020204" charset="-122"/>
                  <a:ea typeface="微软雅黑" panose="020B0503020204020204" charset="-122"/>
                  <a:cs typeface="微软雅黑" panose="020B0503020204020204" charset="-122"/>
                </a:rPr>
                <a:t>的早期，是企业最好的催收机会</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8" name="AutoShape 15"/>
            <p:cNvSpPr/>
            <p:nvPr/>
          </p:nvSpPr>
          <p:spPr>
            <a:xfrm>
              <a:off x="4610" y="7810"/>
              <a:ext cx="7789" cy="760"/>
            </a:xfrm>
            <a:prstGeom prst="homePlate">
              <a:avLst>
                <a:gd name="adj" fmla="val 25279"/>
              </a:avLst>
            </a:prstGeom>
            <a:solidFill>
              <a:srgbClr val="B3B3FF"/>
            </a:solidFill>
            <a:ln w="19050">
              <a:noFill/>
            </a:ln>
            <a:effectLst>
              <a:prstShdw prst="shdw17" dist="17961" dir="2699999">
                <a:srgbClr val="6B6B99"/>
              </a:prstShdw>
            </a:effectLst>
          </p:spPr>
          <p:txBody>
            <a:bodyPr wrap="none" lIns="72000" tIns="0" rIns="0" bIns="0"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eaLnBrk="1" hangingPunct="1">
                <a:spcBef>
                  <a:spcPct val="0"/>
                </a:spcBef>
                <a:buClrTx/>
                <a:buFont typeface="Arial" panose="020B0604020202020204" pitchFamily="34" charset="0"/>
                <a:buNone/>
              </a:pPr>
              <a:r>
                <a:rPr lang="zh-CN" altLang="en-US" sz="2000" dirty="0">
                  <a:latin typeface="微软雅黑" panose="020B0503020204020204" charset="-122"/>
                  <a:ea typeface="微软雅黑" panose="020B0503020204020204" charset="-122"/>
                  <a:cs typeface="微软雅黑" panose="020B0503020204020204" charset="-122"/>
                </a:rPr>
                <a:t>  长期拖欠，应作危机处理，积极追讨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349" name="Oval 17"/>
            <p:cNvSpPr/>
            <p:nvPr/>
          </p:nvSpPr>
          <p:spPr>
            <a:xfrm>
              <a:off x="4413" y="3360"/>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1</a:t>
              </a:r>
              <a:endParaRPr lang="zh-CN" altLang="en-US" sz="1200" b="1" dirty="0">
                <a:solidFill>
                  <a:schemeClr val="bg1"/>
                </a:solidFill>
                <a:latin typeface="微软雅黑" panose="020B0503020204020204" charset="-122"/>
                <a:ea typeface="微软雅黑" panose="020B0503020204020204" charset="-122"/>
              </a:endParaRPr>
            </a:p>
          </p:txBody>
        </p:sp>
        <p:sp>
          <p:nvSpPr>
            <p:cNvPr id="14350" name="Oval 18"/>
            <p:cNvSpPr/>
            <p:nvPr/>
          </p:nvSpPr>
          <p:spPr>
            <a:xfrm>
              <a:off x="4413" y="4318"/>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2</a:t>
              </a:r>
              <a:endParaRPr lang="zh-CN" altLang="en-US" sz="1200" b="1" dirty="0">
                <a:solidFill>
                  <a:schemeClr val="bg1"/>
                </a:solidFill>
                <a:latin typeface="微软雅黑" panose="020B0503020204020204" charset="-122"/>
                <a:ea typeface="微软雅黑" panose="020B0503020204020204" charset="-122"/>
              </a:endParaRPr>
            </a:p>
          </p:txBody>
        </p:sp>
        <p:sp>
          <p:nvSpPr>
            <p:cNvPr id="14351" name="Oval 19"/>
            <p:cNvSpPr/>
            <p:nvPr/>
          </p:nvSpPr>
          <p:spPr>
            <a:xfrm>
              <a:off x="4413" y="5235"/>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3</a:t>
              </a:r>
              <a:endParaRPr lang="zh-CN" altLang="en-US" sz="1200" b="1" dirty="0">
                <a:solidFill>
                  <a:schemeClr val="bg1"/>
                </a:solidFill>
                <a:latin typeface="微软雅黑" panose="020B0503020204020204" charset="-122"/>
                <a:ea typeface="微软雅黑" panose="020B0503020204020204" charset="-122"/>
              </a:endParaRPr>
            </a:p>
          </p:txBody>
        </p:sp>
        <p:sp>
          <p:nvSpPr>
            <p:cNvPr id="14352" name="Oval 20"/>
            <p:cNvSpPr/>
            <p:nvPr/>
          </p:nvSpPr>
          <p:spPr>
            <a:xfrm>
              <a:off x="4413" y="6153"/>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4</a:t>
              </a:r>
              <a:endParaRPr lang="zh-CN" altLang="en-US" sz="1200" b="1" dirty="0">
                <a:solidFill>
                  <a:schemeClr val="bg1"/>
                </a:solidFill>
                <a:latin typeface="微软雅黑" panose="020B0503020204020204" charset="-122"/>
                <a:ea typeface="微软雅黑" panose="020B0503020204020204" charset="-122"/>
              </a:endParaRPr>
            </a:p>
          </p:txBody>
        </p:sp>
        <p:sp>
          <p:nvSpPr>
            <p:cNvPr id="14353" name="Oval 21"/>
            <p:cNvSpPr/>
            <p:nvPr/>
          </p:nvSpPr>
          <p:spPr>
            <a:xfrm>
              <a:off x="4413" y="7070"/>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5</a:t>
              </a:r>
              <a:endParaRPr lang="zh-CN" altLang="en-US" sz="1200" b="1" dirty="0">
                <a:solidFill>
                  <a:schemeClr val="bg1"/>
                </a:solidFill>
                <a:latin typeface="微软雅黑" panose="020B0503020204020204" charset="-122"/>
                <a:ea typeface="微软雅黑" panose="020B0503020204020204" charset="-122"/>
              </a:endParaRPr>
            </a:p>
          </p:txBody>
        </p:sp>
        <p:sp>
          <p:nvSpPr>
            <p:cNvPr id="14354" name="Oval 22"/>
            <p:cNvSpPr/>
            <p:nvPr/>
          </p:nvSpPr>
          <p:spPr>
            <a:xfrm>
              <a:off x="4413" y="7988"/>
              <a:ext cx="505" cy="505"/>
            </a:xfrm>
            <a:prstGeom prst="ellipse">
              <a:avLst/>
            </a:prstGeom>
            <a:solidFill>
              <a:srgbClr val="FF9933"/>
            </a:solidFill>
            <a:ln w="6350">
              <a:noFill/>
            </a:ln>
          </p:spPr>
          <p:txBody>
            <a:bodyPr lIns="0" tIns="0" rIns="0" bIns="0" anchor="ctr" anchorCtr="tru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1200" b="1" dirty="0">
                  <a:solidFill>
                    <a:schemeClr val="bg1"/>
                  </a:solidFill>
                  <a:latin typeface="微软雅黑" panose="020B0503020204020204" charset="-122"/>
                  <a:ea typeface="微软雅黑" panose="020B0503020204020204" charset="-122"/>
                </a:rPr>
                <a:t>6</a:t>
              </a:r>
              <a:endParaRPr lang="zh-CN" altLang="en-US" sz="1200" b="1" dirty="0">
                <a:solidFill>
                  <a:schemeClr val="bg1"/>
                </a:solidFill>
                <a:latin typeface="微软雅黑" panose="020B0503020204020204" charset="-122"/>
                <a:ea typeface="微软雅黑" panose="020B0503020204020204" charset="-122"/>
              </a:endParaRPr>
            </a:p>
          </p:txBody>
        </p:sp>
        <p:sp>
          <p:nvSpPr>
            <p:cNvPr id="14355" name="Rectangle 4"/>
            <p:cNvSpPr>
              <a:spLocks noGrp="true"/>
            </p:cNvSpPr>
            <p:nvPr/>
          </p:nvSpPr>
          <p:spPr>
            <a:xfrm>
              <a:off x="1468" y="2980"/>
              <a:ext cx="2446" cy="5718"/>
            </a:xfrm>
            <a:prstGeom prst="rect">
              <a:avLst/>
            </a:prstGeom>
            <a:noFill/>
            <a:ln w="9525">
              <a:noFill/>
              <a:miter lim="800000"/>
            </a:ln>
          </p:spPr>
          <p:txBody>
            <a:bodyPr vert="horz" wrap="square" lIns="91440" tIns="45720" rIns="91440" bIns="45720" anchor="ctr" anchorCtr="fals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vl6pPr marL="2514600" indent="-228600" algn="l" rtl="0" fontAlgn="base">
                <a:spcBef>
                  <a:spcPct val="20000"/>
                </a:spcBef>
                <a:spcAft>
                  <a:spcPct val="0"/>
                </a:spcAft>
                <a:buChar char="»"/>
                <a:defRPr sz="2000">
                  <a:solidFill>
                    <a:schemeClr val="tx1"/>
                  </a:solidFill>
                  <a:latin typeface="Arial" panose="020B0604020202020204" pitchFamily="34" charset="0"/>
                  <a:ea typeface="+mn-ea"/>
                </a:defRPr>
              </a:lvl6pPr>
              <a:lvl7pPr marL="2971800" indent="-228600" algn="l" rtl="0" fontAlgn="base">
                <a:spcBef>
                  <a:spcPct val="20000"/>
                </a:spcBef>
                <a:spcAft>
                  <a:spcPct val="0"/>
                </a:spcAft>
                <a:buChar char="»"/>
                <a:defRPr sz="2000">
                  <a:solidFill>
                    <a:schemeClr val="tx1"/>
                  </a:solidFill>
                  <a:latin typeface="Arial" panose="020B0604020202020204" pitchFamily="34" charset="0"/>
                  <a:ea typeface="+mn-ea"/>
                </a:defRPr>
              </a:lvl7pPr>
              <a:lvl8pPr marL="3429000" indent="-228600" algn="l" rtl="0" fontAlgn="base">
                <a:spcBef>
                  <a:spcPct val="20000"/>
                </a:spcBef>
                <a:spcAft>
                  <a:spcPct val="0"/>
                </a:spcAft>
                <a:buChar char="»"/>
                <a:defRPr sz="2000">
                  <a:solidFill>
                    <a:schemeClr val="tx1"/>
                  </a:solidFill>
                  <a:latin typeface="Arial" panose="020B0604020202020204" pitchFamily="34" charset="0"/>
                  <a:ea typeface="+mn-ea"/>
                </a:defRPr>
              </a:lvl8pPr>
              <a:lvl9pPr marL="3886200" indent="-228600" algn="l" rtl="0" fontAlgn="base">
                <a:spcBef>
                  <a:spcPct val="20000"/>
                </a:spcBef>
                <a:spcAft>
                  <a:spcPct val="0"/>
                </a:spcAft>
                <a:buChar char="»"/>
                <a:defRPr sz="2000">
                  <a:solidFill>
                    <a:schemeClr val="tx1"/>
                  </a:solidFill>
                  <a:latin typeface="Arial" panose="020B0604020202020204" pitchFamily="34" charset="0"/>
                  <a:ea typeface="+mn-ea"/>
                </a:defRPr>
              </a:lvl9pPr>
            </a:lstStyle>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选择客户</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信用标准</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信用条件</a:t>
              </a:r>
              <a:endParaRPr lang="en-US" altLang="zh-CN"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货款跟踪</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早期催收</a:t>
              </a:r>
              <a:endParaRPr lang="zh-CN" altLang="en-US" sz="2000" b="1" dirty="0">
                <a:latin typeface="微软雅黑" panose="020B0503020204020204" charset="-122"/>
                <a:ea typeface="微软雅黑" panose="020B0503020204020204" charset="-122"/>
              </a:endParaRPr>
            </a:p>
            <a:p>
              <a:pPr marL="0" indent="0">
                <a:lnSpc>
                  <a:spcPct val="150000"/>
                </a:lnSpc>
                <a:spcBef>
                  <a:spcPts val="600"/>
                </a:spcBef>
                <a:spcAft>
                  <a:spcPts val="600"/>
                </a:spcAft>
                <a:buClr>
                  <a:srgbClr val="FF0000"/>
                </a:buClr>
                <a:buFont typeface="Wingdings" panose="05000000000000000000" pitchFamily="2" charset="2"/>
                <a:buChar char="u"/>
              </a:pPr>
              <a:r>
                <a:rPr lang="zh-CN" altLang="en-US" sz="2000" b="1" dirty="0">
                  <a:latin typeface="微软雅黑" panose="020B0503020204020204" charset="-122"/>
                  <a:ea typeface="微软雅黑" panose="020B0503020204020204" charset="-122"/>
                </a:rPr>
                <a:t>危机处理</a:t>
              </a:r>
              <a:endParaRPr lang="zh-CN" altLang="en-US" sz="20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二、企业信用管理内容</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463165" y="1447165"/>
            <a:ext cx="7357745" cy="4808220"/>
            <a:chOff x="1203" y="2503"/>
            <a:chExt cx="11587" cy="7572"/>
          </a:xfrm>
        </p:grpSpPr>
        <p:sp>
          <p:nvSpPr>
            <p:cNvPr id="16390" name="AutoShape 50"/>
            <p:cNvSpPr/>
            <p:nvPr/>
          </p:nvSpPr>
          <p:spPr>
            <a:xfrm>
              <a:off x="9045" y="5263"/>
              <a:ext cx="3745" cy="4812"/>
            </a:xfrm>
            <a:prstGeom prst="roundRect">
              <a:avLst>
                <a:gd name="adj" fmla="val 16667"/>
              </a:avLst>
            </a:prstGeom>
            <a:noFill/>
            <a:ln w="38100" cap="flat" cmpd="sng">
              <a:solidFill>
                <a:srgbClr val="7030A0"/>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endParaRPr lang="zh-CN" altLang="en-US" sz="1800" dirty="0">
                <a:latin typeface="微软雅黑" panose="020B0503020204020204" charset="-122"/>
                <a:ea typeface="微软雅黑" panose="020B0503020204020204" charset="-122"/>
              </a:endParaRPr>
            </a:p>
          </p:txBody>
        </p:sp>
        <p:sp>
          <p:nvSpPr>
            <p:cNvPr id="16391" name="AutoShape 51"/>
            <p:cNvSpPr/>
            <p:nvPr/>
          </p:nvSpPr>
          <p:spPr>
            <a:xfrm>
              <a:off x="1203" y="5158"/>
              <a:ext cx="3990" cy="4917"/>
            </a:xfrm>
            <a:prstGeom prst="roundRect">
              <a:avLst>
                <a:gd name="adj" fmla="val 16667"/>
              </a:avLst>
            </a:prstGeom>
            <a:noFill/>
            <a:ln w="38100" cap="flat" cmpd="sng">
              <a:solidFill>
                <a:srgbClr val="7030A0"/>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endParaRPr lang="zh-CN" altLang="en-US" sz="1800" dirty="0">
                <a:latin typeface="微软雅黑" panose="020B0503020204020204" charset="-122"/>
                <a:ea typeface="微软雅黑" panose="020B0503020204020204" charset="-122"/>
              </a:endParaRPr>
            </a:p>
          </p:txBody>
        </p:sp>
        <p:sp>
          <p:nvSpPr>
            <p:cNvPr id="55304" name="Text Box 52"/>
            <p:cNvSpPr txBox="true"/>
            <p:nvPr/>
          </p:nvSpPr>
          <p:spPr>
            <a:xfrm>
              <a:off x="1543" y="4508"/>
              <a:ext cx="3550" cy="537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r>
                <a:rPr lang="zh-CN" altLang="en-US" sz="2400" b="1" dirty="0">
                  <a:solidFill>
                    <a:srgbClr val="FF0000"/>
                  </a:solidFill>
                  <a:latin typeface="微软雅黑" panose="020B0503020204020204" charset="-122"/>
                  <a:ea typeface="微软雅黑" panose="020B0503020204020204" charset="-122"/>
                  <a:cs typeface="微软雅黑" panose="020B0503020204020204" charset="-122"/>
                </a:rPr>
                <a:t>广义</a:t>
              </a:r>
              <a:endParaRPr lang="zh-CN" altLang="en-US" sz="2400" dirty="0">
                <a:solidFill>
                  <a:srgbClr val="FF0000"/>
                </a:solidFill>
                <a:latin typeface="微软雅黑" panose="020B0503020204020204" charset="-122"/>
                <a:ea typeface="微软雅黑" panose="020B0503020204020204" charset="-122"/>
                <a:cs typeface="微软雅黑" panose="020B0503020204020204" charset="-122"/>
              </a:endParaRPr>
            </a:p>
            <a:p>
              <a:pPr marL="0" lvl="0" indent="0">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cs typeface="微软雅黑" panose="020B0503020204020204" charset="-122"/>
              </a:endParaRPr>
            </a:p>
            <a:p>
              <a:pPr marL="0" lvl="0" indent="0">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cs typeface="微软雅黑" panose="020B0503020204020204" charset="-122"/>
                </a:rPr>
                <a:t>企业为获得他人提供的信用或授予他人信用而进行的以筹资或投资为目的的管理活动 </a:t>
              </a:r>
              <a:endParaRPr lang="zh-CN" altLang="en-US" sz="2400" dirty="0">
                <a:latin typeface="微软雅黑" panose="020B0503020204020204" charset="-122"/>
                <a:ea typeface="微软雅黑" panose="020B0503020204020204" charset="-122"/>
                <a:cs typeface="微软雅黑" panose="020B0503020204020204" charset="-122"/>
              </a:endParaRPr>
            </a:p>
          </p:txBody>
        </p:sp>
        <p:sp>
          <p:nvSpPr>
            <p:cNvPr id="112693" name="Freeform 53"/>
            <p:cNvSpPr/>
            <p:nvPr/>
          </p:nvSpPr>
          <p:spPr bwMode="gray">
            <a:xfrm>
              <a:off x="5075" y="5128"/>
              <a:ext cx="1423"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accent2"/>
                </a:gs>
                <a:gs pos="100000">
                  <a:schemeClr val="accent2">
                    <a:gamma/>
                    <a:tint val="63529"/>
                    <a:invGamma/>
                  </a:schemeClr>
                </a:gs>
              </a:gsLst>
              <a:lin ang="0" scaled="true"/>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394" name="AutoShape 54"/>
            <p:cNvSpPr>
              <a:spLocks noChangeAspect="true" noTextEdit="true"/>
            </p:cNvSpPr>
            <p:nvPr/>
          </p:nvSpPr>
          <p:spPr>
            <a:xfrm flipH="true">
              <a:off x="7668" y="5123"/>
              <a:ext cx="1432" cy="1960"/>
            </a:xfrm>
            <a:prstGeom prst="rect">
              <a:avLst/>
            </a:prstGeom>
            <a:noFill/>
            <a:ln w="9525">
              <a:noFill/>
            </a:ln>
          </p:spPr>
          <p:txBody>
            <a:bodyPr/>
            <a:p>
              <a:endParaRPr lang="zh-CN" altLang="en-US">
                <a:latin typeface="微软雅黑" panose="020B0503020204020204" charset="-122"/>
                <a:ea typeface="微软雅黑" panose="020B0503020204020204" charset="-122"/>
              </a:endParaRPr>
            </a:p>
          </p:txBody>
        </p:sp>
        <p:sp>
          <p:nvSpPr>
            <p:cNvPr id="112695" name="Freeform 55"/>
            <p:cNvSpPr/>
            <p:nvPr/>
          </p:nvSpPr>
          <p:spPr bwMode="gray">
            <a:xfrm flipH="true">
              <a:off x="7678" y="5128"/>
              <a:ext cx="1423" cy="195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true">
              <a:gsLst>
                <a:gs pos="0">
                  <a:schemeClr val="hlink"/>
                </a:gs>
                <a:gs pos="100000">
                  <a:schemeClr val="hlink">
                    <a:gamma/>
                    <a:tint val="31765"/>
                    <a:invGamma/>
                  </a:schemeClr>
                </a:gs>
              </a:gsLst>
              <a:lin ang="0" scaled="true"/>
            </a:gra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16396" name="Group 56"/>
            <p:cNvGrpSpPr/>
            <p:nvPr/>
          </p:nvGrpSpPr>
          <p:grpSpPr>
            <a:xfrm>
              <a:off x="3883" y="2503"/>
              <a:ext cx="6635" cy="2710"/>
              <a:chOff x="1997" y="1314"/>
              <a:chExt cx="1889" cy="1009"/>
            </a:xfrm>
          </p:grpSpPr>
          <p:grpSp>
            <p:nvGrpSpPr>
              <p:cNvPr id="16399" name="Group 57"/>
              <p:cNvGrpSpPr/>
              <p:nvPr/>
            </p:nvGrpSpPr>
            <p:grpSpPr>
              <a:xfrm>
                <a:off x="1997" y="1404"/>
                <a:ext cx="1889" cy="919"/>
                <a:chOff x="1973" y="1027"/>
                <a:chExt cx="1926" cy="937"/>
              </a:xfrm>
            </p:grpSpPr>
            <p:sp>
              <p:nvSpPr>
                <p:cNvPr id="112698" name="Oval 58"/>
                <p:cNvSpPr>
                  <a:spLocks noChangeArrowheads="true"/>
                </p:cNvSpPr>
                <p:nvPr/>
              </p:nvSpPr>
              <p:spPr bwMode="gray">
                <a:xfrm>
                  <a:off x="1994" y="1057"/>
                  <a:ext cx="1905" cy="907"/>
                </a:xfrm>
                <a:prstGeom prst="ellipse">
                  <a:avLst/>
                </a:prstGeom>
                <a:gradFill rotWithShape="true">
                  <a:gsLst>
                    <a:gs pos="0">
                      <a:schemeClr val="hlink"/>
                    </a:gs>
                    <a:gs pos="100000">
                      <a:schemeClr val="hlink">
                        <a:gamma/>
                        <a:shade val="48627"/>
                        <a:invGamma/>
                      </a:schemeClr>
                    </a:gs>
                  </a:gsLst>
                  <a:lin ang="2700000" scaled="true"/>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699" name="Oval 59"/>
                <p:cNvSpPr>
                  <a:spLocks noChangeArrowheads="true"/>
                </p:cNvSpPr>
                <p:nvPr/>
              </p:nvSpPr>
              <p:spPr bwMode="gray">
                <a:xfrm>
                  <a:off x="1973" y="1027"/>
                  <a:ext cx="1905" cy="907"/>
                </a:xfrm>
                <a:prstGeom prst="ellipse">
                  <a:avLst/>
                </a:prstGeom>
                <a:gradFill rotWithShape="true">
                  <a:gsLst>
                    <a:gs pos="0">
                      <a:schemeClr val="hlink">
                        <a:gamma/>
                        <a:tint val="44314"/>
                        <a:invGamma/>
                      </a:schemeClr>
                    </a:gs>
                    <a:gs pos="100000">
                      <a:schemeClr val="hlink"/>
                    </a:gs>
                  </a:gsLst>
                  <a:lin ang="2700000" scaled="true"/>
                </a:gradFill>
                <a:ln w="9525">
                  <a:no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12700" name="Oval 60"/>
              <p:cNvSpPr>
                <a:spLocks noChangeArrowheads="true"/>
              </p:cNvSpPr>
              <p:nvPr/>
            </p:nvSpPr>
            <p:spPr bwMode="gray">
              <a:xfrm>
                <a:off x="2086" y="1314"/>
                <a:ext cx="1691" cy="845"/>
              </a:xfrm>
              <a:prstGeom prst="ellipse">
                <a:avLst/>
              </a:prstGeom>
              <a:gradFill rotWithShape="true">
                <a:gsLst>
                  <a:gs pos="0">
                    <a:schemeClr val="accent1">
                      <a:gamma/>
                      <a:shade val="46275"/>
                      <a:invGamma/>
                    </a:schemeClr>
                  </a:gs>
                  <a:gs pos="100000">
                    <a:schemeClr val="accent1"/>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1" name="Oval 61"/>
              <p:cNvSpPr>
                <a:spLocks noChangeArrowheads="true"/>
              </p:cNvSpPr>
              <p:nvPr/>
            </p:nvSpPr>
            <p:spPr bwMode="gray">
              <a:xfrm>
                <a:off x="2108" y="1319"/>
                <a:ext cx="1650" cy="824"/>
              </a:xfrm>
              <a:prstGeom prst="ellipse">
                <a:avLst/>
              </a:prstGeom>
              <a:gradFill rotWithShape="true">
                <a:gsLst>
                  <a:gs pos="0">
                    <a:schemeClr val="accent1">
                      <a:alpha val="0"/>
                    </a:schemeClr>
                  </a:gs>
                  <a:gs pos="100000">
                    <a:schemeClr val="accent1">
                      <a:gamma/>
                      <a:tint val="34902"/>
                      <a:invGamma/>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2" name="Oval 62"/>
              <p:cNvSpPr>
                <a:spLocks noChangeArrowheads="true"/>
              </p:cNvSpPr>
              <p:nvPr/>
            </p:nvSpPr>
            <p:spPr bwMode="gray">
              <a:xfrm>
                <a:off x="2125" y="1327"/>
                <a:ext cx="1570" cy="770"/>
              </a:xfrm>
              <a:prstGeom prst="ellipse">
                <a:avLst/>
              </a:prstGeom>
              <a:gradFill rotWithShape="true">
                <a:gsLst>
                  <a:gs pos="0">
                    <a:schemeClr val="accent1">
                      <a:gamma/>
                      <a:shade val="79216"/>
                      <a:invGamma/>
                    </a:schemeClr>
                  </a:gs>
                  <a:gs pos="100000">
                    <a:schemeClr val="accent1">
                      <a:alpha val="48000"/>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12703" name="Oval 63"/>
              <p:cNvSpPr>
                <a:spLocks noChangeArrowheads="true"/>
              </p:cNvSpPr>
              <p:nvPr/>
            </p:nvSpPr>
            <p:spPr bwMode="gray">
              <a:xfrm>
                <a:off x="2208" y="1344"/>
                <a:ext cx="1382" cy="624"/>
              </a:xfrm>
              <a:prstGeom prst="ellipse">
                <a:avLst/>
              </a:prstGeom>
              <a:gradFill rotWithShape="true">
                <a:gsLst>
                  <a:gs pos="0">
                    <a:schemeClr val="accent1">
                      <a:gamma/>
                      <a:tint val="0"/>
                      <a:invGamma/>
                    </a:schemeClr>
                  </a:gs>
                  <a:gs pos="100000">
                    <a:schemeClr val="accent1">
                      <a:alpha val="38000"/>
                    </a:schemeClr>
                  </a:gs>
                </a:gsLst>
                <a:lin ang="2700000" scaled="true"/>
              </a:gradFill>
              <a:ln w="9525" algn="ctr">
                <a:noFill/>
                <a:round/>
              </a:ln>
              <a:effectLst/>
            </p:spPr>
            <p:txBody>
              <a:bodyPr vert="eaVert"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sp>
          <p:nvSpPr>
            <p:cNvPr id="16397" name="Text Box 64"/>
            <p:cNvSpPr txBox="true"/>
            <p:nvPr/>
          </p:nvSpPr>
          <p:spPr>
            <a:xfrm>
              <a:off x="4263" y="3048"/>
              <a:ext cx="5650" cy="7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a:spcBef>
                  <a:spcPct val="0"/>
                </a:spcBef>
                <a:buClrTx/>
                <a:buFont typeface="Arial" panose="020B0604020202020204" pitchFamily="34" charset="0"/>
                <a:buNone/>
              </a:pPr>
              <a:r>
                <a:rPr lang="zh-CN" altLang="en-US" sz="2400" b="1" dirty="0">
                  <a:solidFill>
                    <a:srgbClr val="000000"/>
                  </a:solidFill>
                  <a:latin typeface="微软雅黑" panose="020B0503020204020204" charset="-122"/>
                  <a:ea typeface="微软雅黑" panose="020B0503020204020204" charset="-122"/>
                </a:rPr>
                <a:t>（一）企业信用管理概念</a:t>
              </a:r>
              <a:endParaRPr lang="zh-CN" altLang="en-US" sz="2400" b="1" dirty="0">
                <a:solidFill>
                  <a:srgbClr val="000000"/>
                </a:solidFill>
                <a:latin typeface="微软雅黑" panose="020B0503020204020204" charset="-122"/>
                <a:ea typeface="微软雅黑" panose="020B0503020204020204" charset="-122"/>
              </a:endParaRPr>
            </a:p>
          </p:txBody>
        </p:sp>
        <p:sp>
          <p:nvSpPr>
            <p:cNvPr id="55310" name="Text Box 65"/>
            <p:cNvSpPr txBox="true"/>
            <p:nvPr/>
          </p:nvSpPr>
          <p:spPr>
            <a:xfrm>
              <a:off x="9233" y="4598"/>
              <a:ext cx="3362" cy="537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0" algn="ctr" eaLnBrk="1" hangingPunct="1">
                <a:spcBef>
                  <a:spcPct val="0"/>
                </a:spcBef>
                <a:buClrTx/>
                <a:buFont typeface="Arial" panose="020B0604020202020204" pitchFamily="34" charset="0"/>
                <a:buNone/>
              </a:pPr>
              <a:r>
                <a:rPr lang="zh-CN" altLang="en-US" sz="2400" b="1" dirty="0">
                  <a:solidFill>
                    <a:srgbClr val="FF0000"/>
                  </a:solidFill>
                  <a:latin typeface="微软雅黑" panose="020B0503020204020204" charset="-122"/>
                  <a:ea typeface="微软雅黑" panose="020B0503020204020204" charset="-122"/>
                </a:rPr>
                <a:t>狭义</a:t>
              </a:r>
              <a:endParaRPr lang="zh-CN" altLang="en-US" sz="2400" b="1" dirty="0">
                <a:solidFill>
                  <a:srgbClr val="FF0000"/>
                </a:solidFill>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a:p>
              <a:pPr marL="0" lvl="0" indent="0" eaLnBrk="1" hangingPunct="1">
                <a:spcBef>
                  <a:spcPct val="0"/>
                </a:spcBef>
                <a:buClrTx/>
                <a:buFont typeface="Arial" panose="020B0604020202020204" pitchFamily="34" charset="0"/>
                <a:buNone/>
              </a:pPr>
              <a:r>
                <a:rPr lang="zh-CN" altLang="en-US" sz="2400" dirty="0">
                  <a:latin typeface="微软雅黑" panose="020B0503020204020204" charset="-122"/>
                  <a:ea typeface="微软雅黑" panose="020B0503020204020204" charset="-122"/>
                </a:rPr>
                <a:t>企业为提高竞争力、扩大市场占有率而进行的以信用销售为主要管理内容的管理活动</a:t>
              </a:r>
              <a:endParaRPr lang="en-US" altLang="zh-CN" sz="24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（二）企业信用管理职能</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18439" name="Picture 3" descr="十字架"/>
          <p:cNvPicPr>
            <a:picLocks noChangeAspect="true"/>
          </p:cNvPicPr>
          <p:nvPr/>
        </p:nvPicPr>
        <p:blipFill>
          <a:blip r:embed="rId4"/>
          <a:stretch>
            <a:fillRect/>
          </a:stretch>
        </p:blipFill>
        <p:spPr>
          <a:xfrm>
            <a:off x="2143760" y="830898"/>
            <a:ext cx="8347075" cy="5472112"/>
          </a:xfrm>
          <a:prstGeom prst="rect">
            <a:avLst/>
          </a:prstGeom>
          <a:noFill/>
          <a:ln w="9525">
            <a:noFill/>
          </a:ln>
        </p:spPr>
      </p:pic>
      <p:pic>
        <p:nvPicPr>
          <p:cNvPr id="18440" name="Picture 11" descr="botton1"/>
          <p:cNvPicPr>
            <a:picLocks noChangeAspect="true"/>
          </p:cNvPicPr>
          <p:nvPr/>
        </p:nvPicPr>
        <p:blipFill>
          <a:blip r:embed="rId5"/>
          <a:stretch>
            <a:fillRect/>
          </a:stretch>
        </p:blipFill>
        <p:spPr>
          <a:xfrm>
            <a:off x="6855143" y="1161098"/>
            <a:ext cx="3792537" cy="2376487"/>
          </a:xfrm>
          <a:prstGeom prst="rect">
            <a:avLst/>
          </a:prstGeom>
          <a:noFill/>
          <a:ln w="9525">
            <a:noFill/>
          </a:ln>
        </p:spPr>
      </p:pic>
      <p:pic>
        <p:nvPicPr>
          <p:cNvPr id="18441" name="Picture 14" descr="botton1"/>
          <p:cNvPicPr>
            <a:picLocks noChangeAspect="true"/>
          </p:cNvPicPr>
          <p:nvPr/>
        </p:nvPicPr>
        <p:blipFill>
          <a:blip r:embed="rId5"/>
          <a:stretch>
            <a:fillRect/>
          </a:stretch>
        </p:blipFill>
        <p:spPr>
          <a:xfrm>
            <a:off x="6894830" y="3968115"/>
            <a:ext cx="3822700" cy="2376488"/>
          </a:xfrm>
          <a:prstGeom prst="rect">
            <a:avLst/>
          </a:prstGeom>
          <a:noFill/>
          <a:ln w="9525">
            <a:noFill/>
          </a:ln>
        </p:spPr>
      </p:pic>
      <p:grpSp>
        <p:nvGrpSpPr>
          <p:cNvPr id="18443" name="Group 19"/>
          <p:cNvGrpSpPr/>
          <p:nvPr/>
        </p:nvGrpSpPr>
        <p:grpSpPr>
          <a:xfrm>
            <a:off x="1937385" y="973773"/>
            <a:ext cx="3854450" cy="2751137"/>
            <a:chOff x="1565" y="1037"/>
            <a:chExt cx="1203" cy="1223"/>
          </a:xfrm>
        </p:grpSpPr>
        <p:pic>
          <p:nvPicPr>
            <p:cNvPr id="18448" name="Picture 20" descr="botton1"/>
            <p:cNvPicPr>
              <a:picLocks noChangeAspect="true"/>
            </p:cNvPicPr>
            <p:nvPr/>
          </p:nvPicPr>
          <p:blipFill>
            <a:blip r:embed="rId5"/>
            <a:stretch>
              <a:fillRect/>
            </a:stretch>
          </p:blipFill>
          <p:spPr>
            <a:xfrm>
              <a:off x="1584" y="1037"/>
              <a:ext cx="1184" cy="1223"/>
            </a:xfrm>
            <a:prstGeom prst="rect">
              <a:avLst/>
            </a:prstGeom>
            <a:noFill/>
            <a:ln w="9525">
              <a:noFill/>
            </a:ln>
          </p:spPr>
        </p:pic>
        <p:sp>
          <p:nvSpPr>
            <p:cNvPr id="18449" name="Text Box 21"/>
            <p:cNvSpPr txBox="true"/>
            <p:nvPr/>
          </p:nvSpPr>
          <p:spPr>
            <a:xfrm>
              <a:off x="1565" y="1185"/>
              <a:ext cx="1134" cy="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4pPr>
              <a:lvl5pPr marL="2057400" indent="-228600" algn="l" rtl="0" eaLnBrk="0" fontAlgn="base" hangingPunct="0">
                <a:spcBef>
                  <a:spcPct val="20000"/>
                </a:spcBef>
                <a:spcAft>
                  <a:spcPct val="0"/>
                </a:spcAft>
                <a:buChar char="»"/>
                <a:defRPr sz="2000">
                  <a:solidFill>
                    <a:schemeClr val="tx1"/>
                  </a:solidFill>
                  <a:latin typeface="Arial" panose="020B0604020202020204" pitchFamily="34" charset="0"/>
                  <a:ea typeface="+mn-ea"/>
                </a:defRPr>
              </a:lvl5pPr>
            </a:lstStyle>
            <a:p>
              <a:pPr marL="0" lvl="0" indent="266700">
                <a:lnSpc>
                  <a:spcPct val="150000"/>
                </a:lnSpc>
                <a:spcBef>
                  <a:spcPct val="0"/>
                </a:spcBef>
                <a:buClrTx/>
                <a:buFont typeface="Arial" panose="020B0604020202020204" pitchFamily="34" charset="0"/>
                <a:buNone/>
              </a:pPr>
              <a:endParaRPr lang="zh-CN" altLang="en-US" sz="2400" b="1" dirty="0">
                <a:latin typeface="微软雅黑" panose="020B0503020204020204" charset="-122"/>
                <a:ea typeface="微软雅黑" panose="020B0503020204020204" charset="-122"/>
              </a:endParaRPr>
            </a:p>
          </p:txBody>
        </p:sp>
      </p:grpSp>
      <p:sp>
        <p:nvSpPr>
          <p:cNvPr id="40" name="矩形 39"/>
          <p:cNvSpPr/>
          <p:nvPr/>
        </p:nvSpPr>
        <p:spPr>
          <a:xfrm>
            <a:off x="1930718" y="1129348"/>
            <a:ext cx="3776663" cy="922020"/>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(1) </a:t>
            </a:r>
            <a:r>
              <a:rPr kumimoji="0" lang="zh-CN" altLang="en-US"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建立信用管理制度。</a:t>
            </a:r>
            <a:r>
              <a:rPr kumimoji="0" lang="zh-CN" altLang="en-US"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rPr>
              <a:t>组建企业信用管理机构，制定信用管理规章，开展企业日常信用管理活动。</a:t>
            </a:r>
            <a:endParaRPr kumimoji="0" lang="zh-CN" altLang="en-US" b="1" i="0" u="none" strike="noStrike" kern="1200" cap="none" spc="0" normalizeH="0" baseline="0" noProof="0" dirty="0">
              <a:ln>
                <a:noFill/>
              </a:ln>
              <a:solidFill>
                <a:srgbClr val="FFFF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41" name="TextBox 40"/>
          <p:cNvSpPr txBox="true"/>
          <p:nvPr/>
        </p:nvSpPr>
        <p:spPr>
          <a:xfrm>
            <a:off x="6924993" y="1192848"/>
            <a:ext cx="3502025" cy="1938338"/>
          </a:xfrm>
          <a:prstGeom prst="rect">
            <a:avLst/>
          </a:prstGeom>
          <a:noFill/>
        </p:spPr>
        <p:txBody>
          <a:bodyPr>
            <a:spAutoFit/>
          </a:bodyPr>
          <a:lstStyle/>
          <a:p>
            <a:pPr marR="0" defTabSz="914400" eaLnBrk="1" hangingPunct="1">
              <a:buClrTx/>
              <a:buSzTx/>
              <a:buFontTx/>
              <a:buNone/>
              <a:defRPr/>
            </a:pPr>
            <a:r>
              <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(2) </a:t>
            </a: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制定信用政策。</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b="1" kern="1200" cap="none" spc="0" normalizeH="0" baseline="0" noProof="0" dirty="0">
                <a:solidFill>
                  <a:srgbClr val="FFFF00"/>
                </a:solidFill>
                <a:latin typeface="微软雅黑" panose="020B0503020204020204" charset="-122"/>
                <a:ea typeface="微软雅黑" panose="020B0503020204020204" charset="-122"/>
                <a:cs typeface="微软雅黑" panose="020B0503020204020204" charset="-122"/>
              </a:rPr>
              <a:t>建立客户信息收集、加工制度；建立信用评估制度；制定企业授信政策，并进行授信管理。</a:t>
            </a:r>
            <a:endParaRPr kumimoji="0" lang="zh-CN" altLang="en-US" b="1" kern="1200" cap="none" spc="0" normalizeH="0" baseline="0" noProof="0" dirty="0">
              <a:solidFill>
                <a:srgbClr val="FFFF00"/>
              </a:solidFill>
              <a:latin typeface="微软雅黑" panose="020B0503020204020204" charset="-122"/>
              <a:ea typeface="微软雅黑" panose="020B0503020204020204" charset="-122"/>
              <a:cs typeface="微软雅黑" panose="020B0503020204020204" charset="-122"/>
            </a:endParaRPr>
          </a:p>
        </p:txBody>
      </p:sp>
      <p:sp>
        <p:nvSpPr>
          <p:cNvPr id="42" name="TextBox 41"/>
          <p:cNvSpPr txBox="true"/>
          <p:nvPr/>
        </p:nvSpPr>
        <p:spPr>
          <a:xfrm>
            <a:off x="6840855" y="4239260"/>
            <a:ext cx="3876675" cy="1570038"/>
          </a:xfrm>
          <a:prstGeom prst="rect">
            <a:avLst/>
          </a:prstGeom>
          <a:noFill/>
        </p:spPr>
        <p:txBody>
          <a:bodyPr>
            <a:spAutoFit/>
          </a:bodyPr>
          <a:lstStyle/>
          <a:p>
            <a:pPr marR="0" defTabSz="914400" eaLnBrk="1" hangingPunct="1">
              <a:buClrTx/>
              <a:buSzTx/>
              <a:buFontTx/>
              <a:buNone/>
              <a:defRPr/>
            </a:pPr>
            <a:r>
              <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(3) </a:t>
            </a: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完善监督机制</a:t>
            </a:r>
            <a:endPar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endParaRPr>
          </a:p>
          <a:p>
            <a:pPr marR="0" defTabSz="914400" eaLnBrk="1" hangingPunct="1">
              <a:buClrTx/>
              <a:buSzTx/>
              <a:buFontTx/>
              <a:buNone/>
              <a:defRPr/>
            </a:pPr>
            <a:r>
              <a:rPr kumimoji="0" lang="zh-CN" altLang="en-US" b="1" kern="1200" cap="none" spc="0" normalizeH="0" baseline="0" noProof="0" dirty="0">
                <a:solidFill>
                  <a:srgbClr val="FFFF00"/>
                </a:solidFill>
                <a:latin typeface="微软雅黑" panose="020B0503020204020204" charset="-122"/>
                <a:ea typeface="微软雅黑" panose="020B0503020204020204" charset="-122"/>
                <a:cs typeface="微软雅黑" panose="020B0503020204020204" charset="-122"/>
              </a:rPr>
              <a:t>对交易各环节进行管理和监督；建立债权保障机制，降低交易风险。</a:t>
            </a:r>
            <a:endParaRPr kumimoji="0" lang="zh-CN" altLang="en-US" kern="1200" cap="none" spc="0" normalizeH="0" baseline="0" noProof="0" dirty="0">
              <a:latin typeface="微软雅黑" panose="020B0503020204020204" charset="-122"/>
              <a:ea typeface="微软雅黑" panose="020B0503020204020204" charset="-122"/>
              <a:cs typeface="微软雅黑" panose="020B0503020204020204" charset="-122"/>
            </a:endParaRPr>
          </a:p>
        </p:txBody>
      </p:sp>
      <p:pic>
        <p:nvPicPr>
          <p:cNvPr id="18442" name="Picture 17" descr="botton1"/>
          <p:cNvPicPr>
            <a:picLocks noChangeAspect="true"/>
          </p:cNvPicPr>
          <p:nvPr/>
        </p:nvPicPr>
        <p:blipFill>
          <a:blip r:embed="rId5"/>
          <a:stretch>
            <a:fillRect/>
          </a:stretch>
        </p:blipFill>
        <p:spPr>
          <a:xfrm>
            <a:off x="1937385" y="3968115"/>
            <a:ext cx="3944620" cy="2437765"/>
          </a:xfrm>
          <a:prstGeom prst="rect">
            <a:avLst/>
          </a:prstGeom>
          <a:noFill/>
          <a:ln w="9525">
            <a:noFill/>
          </a:ln>
        </p:spPr>
      </p:pic>
      <p:sp>
        <p:nvSpPr>
          <p:cNvPr id="43" name="TextBox 42"/>
          <p:cNvSpPr txBox="true"/>
          <p:nvPr/>
        </p:nvSpPr>
        <p:spPr>
          <a:xfrm>
            <a:off x="2143760" y="4239260"/>
            <a:ext cx="3491230" cy="1476375"/>
          </a:xfrm>
          <a:prstGeom prst="rect">
            <a:avLst/>
          </a:prstGeom>
          <a:noFill/>
        </p:spPr>
        <p:txBody>
          <a:bodyPr wrap="square">
            <a:spAutoFit/>
          </a:bodyPr>
          <a:lstStyle/>
          <a:p>
            <a:pPr marR="0" defTabSz="914400" eaLnBrk="1" hangingPunct="1">
              <a:buClrTx/>
              <a:buSzTx/>
              <a:buFontTx/>
              <a:buNone/>
              <a:defRPr/>
            </a:pPr>
            <a:r>
              <a:rPr kumimoji="0" lang="en-US" altLang="zh-CN"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(4) </a:t>
            </a:r>
            <a:r>
              <a:rPr kumimoji="0" lang="zh-CN" altLang="en-US" b="1" kern="1200" cap="none" spc="0" normalizeH="0" baseline="0" noProof="0" dirty="0">
                <a:solidFill>
                  <a:srgbClr val="FF0000"/>
                </a:solidFill>
                <a:latin typeface="微软雅黑" panose="020B0503020204020204" charset="-122"/>
                <a:ea typeface="微软雅黑" panose="020B0503020204020204" charset="-122"/>
                <a:cs typeface="微软雅黑" panose="020B0503020204020204" charset="-122"/>
              </a:rPr>
              <a:t>制定应收账款管理制度</a:t>
            </a:r>
            <a:r>
              <a:rPr kumimoji="0" lang="zh-CN" altLang="en-US" b="1" kern="1200" cap="none" spc="0" normalizeH="0" baseline="0" noProof="0" dirty="0">
                <a:solidFill>
                  <a:srgbClr val="FFFF00"/>
                </a:solidFill>
                <a:latin typeface="微软雅黑" panose="020B0503020204020204" charset="-122"/>
                <a:ea typeface="微软雅黑" panose="020B0503020204020204" charset="-122"/>
                <a:cs typeface="微软雅黑" panose="020B0503020204020204" charset="-122"/>
              </a:rPr>
              <a:t>通过对应收账款的诊断，建立应收账款催收程序和具体的催收办法，落实专人负责催收，保障应收账款的及时全额回收。</a:t>
            </a:r>
            <a:endParaRPr kumimoji="0" lang="zh-CN" altLang="en-US" b="1" kern="1200" cap="none" spc="0" normalizeH="0" baseline="0" noProof="0" dirty="0">
              <a:solidFill>
                <a:srgbClr val="FFFF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barn(inVertical)">
                                      <p:cBhvr>
                                        <p:cTn id="20" dur="500"/>
                                        <p:tgtEl>
                                          <p:spTgt spid="4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down)">
                                      <p:cBhvr>
                                        <p:cTn id="2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MyZmY3MWUwODUzMDI4YWE2ODU3MyUyM21hcC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1369</Words>
  <Application>WPS 演示</Application>
  <PresentationFormat>宽屏</PresentationFormat>
  <Paragraphs>195</Paragraphs>
  <Slides>12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宋体</vt:lpstr>
      <vt:lpstr>Wingdings</vt:lpstr>
      <vt:lpstr>微软雅黑</vt:lpstr>
      <vt:lpstr>经典综艺体简</vt:lpstr>
      <vt:lpstr>新宋体</vt:lpstr>
      <vt:lpstr>Monotype Sorts</vt:lpstr>
      <vt:lpstr>Arial Unicode MS</vt:lpstr>
      <vt:lpstr>Arial Black</vt:lpstr>
      <vt:lpstr>Wingdings</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63</cp:revision>
  <dcterms:created xsi:type="dcterms:W3CDTF">2021-03-26T07:26:51Z</dcterms:created>
  <dcterms:modified xsi:type="dcterms:W3CDTF">2021-03-26T07:26:51Z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