
<file path=[Content_Types].xml><?xml version="1.0" encoding="utf-8"?>
<Types xmlns="http://schemas.openxmlformats.org/package/2006/content-types">
  <Default Extension="xml" ContentType="application/xml"/>
  <Default Extension="jpeg" ContentType="image/jpeg"/>
  <Default Extension="png" ContentType="image/png"/>
  <Default Extension="emf" ContentType="image/x-emf"/>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9"/>
  </p:handoutMasterIdLst>
  <p:sldIdLst>
    <p:sldId id="276" r:id="rId3"/>
    <p:sldId id="277" r:id="rId4"/>
    <p:sldId id="327"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98" r:id="rId22"/>
    <p:sldId id="499" r:id="rId23"/>
    <p:sldId id="500" r:id="rId24"/>
    <p:sldId id="501" r:id="rId25"/>
    <p:sldId id="502" r:id="rId26"/>
    <p:sldId id="503" r:id="rId27"/>
    <p:sldId id="504" r:id="rId28"/>
    <p:sldId id="505" r:id="rId29"/>
    <p:sldId id="506" r:id="rId30"/>
    <p:sldId id="507" r:id="rId31"/>
    <p:sldId id="508" r:id="rId32"/>
    <p:sldId id="509" r:id="rId33"/>
    <p:sldId id="510" r:id="rId34"/>
    <p:sldId id="511" r:id="rId35"/>
    <p:sldId id="512" r:id="rId36"/>
    <p:sldId id="513" r:id="rId37"/>
    <p:sldId id="514" r:id="rId38"/>
    <p:sldId id="515" r:id="rId39"/>
    <p:sldId id="516" r:id="rId40"/>
    <p:sldId id="517" r:id="rId41"/>
    <p:sldId id="518" r:id="rId42"/>
    <p:sldId id="519" r:id="rId43"/>
    <p:sldId id="522" r:id="rId44"/>
    <p:sldId id="524" r:id="rId45"/>
    <p:sldId id="523" r:id="rId46"/>
    <p:sldId id="525" r:id="rId47"/>
    <p:sldId id="283" r:id="rId4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5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customXml" Target="../customXml/item1.xml"/><Relationship Id="rId53" Type="http://schemas.openxmlformats.org/officeDocument/2006/relationships/customXmlProps" Target="../customXml/itemProps1.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notesMaster" Target="notesMasters/notesMaster1.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7.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7.e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emf"/><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3" Type="http://schemas.openxmlformats.org/officeDocument/2006/relationships/notesSlide" Target="../notesSlides/notesSlide20.xml"/><Relationship Id="rId12" Type="http://schemas.openxmlformats.org/officeDocument/2006/relationships/slideLayout" Target="../slideLayouts/slideLayout7.xml"/><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7.xml"/><Relationship Id="rId4" Type="http://schemas.openxmlformats.org/officeDocument/2006/relationships/image" Target="../media/image2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image" Target="../media/image27.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7.xml"/><Relationship Id="rId5" Type="http://schemas.openxmlformats.org/officeDocument/2006/relationships/image" Target="../media/image29.jpeg"/><Relationship Id="rId4" Type="http://schemas.openxmlformats.org/officeDocument/2006/relationships/image" Target="../media/image2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7.xml"/><Relationship Id="rId4" Type="http://schemas.openxmlformats.org/officeDocument/2006/relationships/image" Target="../media/image3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0.xml"/><Relationship Id="rId7"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7.xml"/><Relationship Id="rId4" Type="http://schemas.openxmlformats.org/officeDocument/2006/relationships/image" Target="../media/image3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8297545" y="4353560"/>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（四）客户分类管理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95438" y="1337945"/>
            <a:ext cx="9001125" cy="4541838"/>
            <a:chOff x="403" y="2240"/>
            <a:chExt cx="14175" cy="7153"/>
          </a:xfrm>
        </p:grpSpPr>
        <p:sp>
          <p:nvSpPr>
            <p:cNvPr id="159750" name="Oval 4"/>
            <p:cNvSpPr/>
            <p:nvPr/>
          </p:nvSpPr>
          <p:spPr>
            <a:xfrm>
              <a:off x="463" y="2960"/>
              <a:ext cx="1985" cy="1618"/>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信用等级</a:t>
              </a:r>
              <a:endParaRPr lang="zh-CN" altLang="en-US" b="1" dirty="0">
                <a:latin typeface="微软雅黑" panose="020B0503020204020204" charset="-122"/>
                <a:ea typeface="微软雅黑" panose="020B0503020204020204" charset="-122"/>
              </a:endParaRPr>
            </a:p>
          </p:txBody>
        </p:sp>
        <p:sp>
          <p:nvSpPr>
            <p:cNvPr id="159751" name="Oval 4"/>
            <p:cNvSpPr/>
            <p:nvPr/>
          </p:nvSpPr>
          <p:spPr>
            <a:xfrm>
              <a:off x="463" y="5610"/>
              <a:ext cx="1985" cy="1620"/>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客户规模</a:t>
              </a:r>
              <a:endParaRPr lang="zh-CN" altLang="en-US" b="1" dirty="0">
                <a:latin typeface="微软雅黑" panose="020B0503020204020204" charset="-122"/>
                <a:ea typeface="微软雅黑" panose="020B0503020204020204" charset="-122"/>
              </a:endParaRPr>
            </a:p>
          </p:txBody>
        </p:sp>
        <p:sp>
          <p:nvSpPr>
            <p:cNvPr id="159752" name="Oval 4"/>
            <p:cNvSpPr/>
            <p:nvPr/>
          </p:nvSpPr>
          <p:spPr>
            <a:xfrm>
              <a:off x="403" y="7758"/>
              <a:ext cx="1985" cy="1617"/>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关系程度</a:t>
              </a:r>
              <a:endParaRPr lang="zh-CN" altLang="en-US" b="1" dirty="0">
                <a:latin typeface="微软雅黑" panose="020B0503020204020204" charset="-122"/>
                <a:ea typeface="微软雅黑" panose="020B0503020204020204" charset="-122"/>
              </a:endParaRPr>
            </a:p>
          </p:txBody>
        </p:sp>
        <p:grpSp>
          <p:nvGrpSpPr>
            <p:cNvPr id="159753" name="组合 55"/>
            <p:cNvGrpSpPr/>
            <p:nvPr/>
          </p:nvGrpSpPr>
          <p:grpSpPr>
            <a:xfrm>
              <a:off x="2618" y="2280"/>
              <a:ext cx="11062" cy="648"/>
              <a:chOff x="1841254" y="1502444"/>
              <a:chExt cx="7025930" cy="411405"/>
            </a:xfrm>
          </p:grpSpPr>
          <p:sp>
            <p:nvSpPr>
              <p:cNvPr id="54"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55"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56" name="组合 56"/>
            <p:cNvGrpSpPr/>
            <p:nvPr/>
          </p:nvGrpSpPr>
          <p:grpSpPr>
            <a:xfrm>
              <a:off x="2618" y="3145"/>
              <a:ext cx="11062" cy="648"/>
              <a:chOff x="1841254" y="1502444"/>
              <a:chExt cx="7025930" cy="411405"/>
            </a:xfrm>
          </p:grpSpPr>
          <p:sp>
            <p:nvSpPr>
              <p:cNvPr id="58"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58"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59" name="组合 62"/>
            <p:cNvGrpSpPr/>
            <p:nvPr/>
          </p:nvGrpSpPr>
          <p:grpSpPr>
            <a:xfrm>
              <a:off x="2618" y="3958"/>
              <a:ext cx="11062" cy="647"/>
              <a:chOff x="1841254" y="1502444"/>
              <a:chExt cx="7025930" cy="411405"/>
            </a:xfrm>
          </p:grpSpPr>
          <p:sp>
            <p:nvSpPr>
              <p:cNvPr id="64"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1"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2" name="组合 65"/>
            <p:cNvGrpSpPr/>
            <p:nvPr/>
          </p:nvGrpSpPr>
          <p:grpSpPr>
            <a:xfrm>
              <a:off x="2618" y="4698"/>
              <a:ext cx="11062" cy="647"/>
              <a:chOff x="1841254" y="1502444"/>
              <a:chExt cx="7025930" cy="411405"/>
            </a:xfrm>
          </p:grpSpPr>
          <p:sp>
            <p:nvSpPr>
              <p:cNvPr id="67"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4"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5" name="组合 68"/>
            <p:cNvGrpSpPr/>
            <p:nvPr/>
          </p:nvGrpSpPr>
          <p:grpSpPr>
            <a:xfrm>
              <a:off x="2618" y="5508"/>
              <a:ext cx="11062" cy="647"/>
              <a:chOff x="1841254" y="1502444"/>
              <a:chExt cx="7025930" cy="411405"/>
            </a:xfrm>
          </p:grpSpPr>
          <p:sp>
            <p:nvSpPr>
              <p:cNvPr id="70"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7"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8" name="组合 71"/>
            <p:cNvGrpSpPr/>
            <p:nvPr/>
          </p:nvGrpSpPr>
          <p:grpSpPr>
            <a:xfrm>
              <a:off x="2618" y="6305"/>
              <a:ext cx="11062" cy="648"/>
              <a:chOff x="1841254" y="1502444"/>
              <a:chExt cx="7025930" cy="411405"/>
            </a:xfrm>
          </p:grpSpPr>
          <p:sp>
            <p:nvSpPr>
              <p:cNvPr id="73"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0"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1" name="组合 74"/>
            <p:cNvGrpSpPr/>
            <p:nvPr/>
          </p:nvGrpSpPr>
          <p:grpSpPr>
            <a:xfrm>
              <a:off x="2618" y="7125"/>
              <a:ext cx="11062" cy="648"/>
              <a:chOff x="1841254" y="1502444"/>
              <a:chExt cx="7025930" cy="411405"/>
            </a:xfrm>
          </p:grpSpPr>
          <p:sp>
            <p:nvSpPr>
              <p:cNvPr id="76"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3"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4" name="组合 77"/>
            <p:cNvGrpSpPr/>
            <p:nvPr/>
          </p:nvGrpSpPr>
          <p:grpSpPr>
            <a:xfrm>
              <a:off x="2618" y="8745"/>
              <a:ext cx="11062" cy="648"/>
              <a:chOff x="1841254" y="1502444"/>
              <a:chExt cx="7025930" cy="411405"/>
            </a:xfrm>
          </p:grpSpPr>
          <p:sp>
            <p:nvSpPr>
              <p:cNvPr id="79"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6"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7" name="组合 80"/>
            <p:cNvGrpSpPr/>
            <p:nvPr/>
          </p:nvGrpSpPr>
          <p:grpSpPr>
            <a:xfrm>
              <a:off x="2618" y="7935"/>
              <a:ext cx="11062" cy="648"/>
              <a:chOff x="1841254" y="1502444"/>
              <a:chExt cx="7025930" cy="411405"/>
            </a:xfrm>
          </p:grpSpPr>
          <p:sp>
            <p:nvSpPr>
              <p:cNvPr id="82"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9"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sp>
          <p:nvSpPr>
            <p:cNvPr id="159780" name="TextBox 83"/>
            <p:cNvSpPr txBox="true"/>
            <p:nvPr/>
          </p:nvSpPr>
          <p:spPr>
            <a:xfrm>
              <a:off x="2558" y="2253"/>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优良客户</a:t>
              </a:r>
              <a:endParaRPr lang="zh-CN" altLang="en-US" sz="2000" dirty="0">
                <a:latin typeface="微软雅黑" panose="020B0503020204020204" charset="-122"/>
                <a:ea typeface="微软雅黑" panose="020B0503020204020204" charset="-122"/>
              </a:endParaRPr>
            </a:p>
          </p:txBody>
        </p:sp>
        <p:sp>
          <p:nvSpPr>
            <p:cNvPr id="159781" name="TextBox 84"/>
            <p:cNvSpPr txBox="true"/>
            <p:nvPr/>
          </p:nvSpPr>
          <p:spPr>
            <a:xfrm>
              <a:off x="2558" y="3148"/>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一般客户</a:t>
              </a:r>
              <a:endParaRPr lang="zh-CN" altLang="en-US" sz="2000" dirty="0">
                <a:latin typeface="微软雅黑" panose="020B0503020204020204" charset="-122"/>
                <a:ea typeface="微软雅黑" panose="020B0503020204020204" charset="-122"/>
              </a:endParaRPr>
            </a:p>
          </p:txBody>
        </p:sp>
        <p:sp>
          <p:nvSpPr>
            <p:cNvPr id="159782" name="TextBox 85"/>
            <p:cNvSpPr txBox="true"/>
            <p:nvPr/>
          </p:nvSpPr>
          <p:spPr>
            <a:xfrm>
              <a:off x="2618" y="3923"/>
              <a:ext cx="2100"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较差客户</a:t>
              </a:r>
              <a:endParaRPr lang="zh-CN" altLang="en-US" sz="2000" dirty="0">
                <a:latin typeface="微软雅黑" panose="020B0503020204020204" charset="-122"/>
                <a:ea typeface="微软雅黑" panose="020B0503020204020204" charset="-122"/>
              </a:endParaRPr>
            </a:p>
          </p:txBody>
        </p:sp>
        <p:sp>
          <p:nvSpPr>
            <p:cNvPr id="159783" name="TextBox 86"/>
            <p:cNvSpPr txBox="true"/>
            <p:nvPr/>
          </p:nvSpPr>
          <p:spPr>
            <a:xfrm>
              <a:off x="2618" y="4635"/>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很差客户</a:t>
              </a:r>
              <a:endParaRPr lang="zh-CN" altLang="en-US" sz="2000" dirty="0">
                <a:latin typeface="微软雅黑" panose="020B0503020204020204" charset="-122"/>
                <a:ea typeface="微软雅黑" panose="020B0503020204020204" charset="-122"/>
              </a:endParaRPr>
            </a:p>
          </p:txBody>
        </p:sp>
        <p:sp>
          <p:nvSpPr>
            <p:cNvPr id="159784" name="TextBox 87"/>
            <p:cNvSpPr txBox="true"/>
            <p:nvPr/>
          </p:nvSpPr>
          <p:spPr>
            <a:xfrm>
              <a:off x="2558" y="5508"/>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大客户</a:t>
              </a:r>
              <a:endParaRPr lang="zh-CN" altLang="en-US" sz="2000" dirty="0">
                <a:latin typeface="微软雅黑" panose="020B0503020204020204" charset="-122"/>
                <a:ea typeface="微软雅黑" panose="020B0503020204020204" charset="-122"/>
              </a:endParaRPr>
            </a:p>
          </p:txBody>
        </p:sp>
        <p:sp>
          <p:nvSpPr>
            <p:cNvPr id="159785" name="TextBox 88"/>
            <p:cNvSpPr txBox="true"/>
            <p:nvPr/>
          </p:nvSpPr>
          <p:spPr>
            <a:xfrm>
              <a:off x="2618" y="6305"/>
              <a:ext cx="2100"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中等客户</a:t>
              </a:r>
              <a:endParaRPr lang="zh-CN" altLang="en-US" sz="2000" dirty="0">
                <a:latin typeface="微软雅黑" panose="020B0503020204020204" charset="-122"/>
                <a:ea typeface="微软雅黑" panose="020B0503020204020204" charset="-122"/>
              </a:endParaRPr>
            </a:p>
          </p:txBody>
        </p:sp>
        <p:sp>
          <p:nvSpPr>
            <p:cNvPr id="159786" name="TextBox 89"/>
            <p:cNvSpPr txBox="true"/>
            <p:nvPr/>
          </p:nvSpPr>
          <p:spPr>
            <a:xfrm>
              <a:off x="2618" y="7125"/>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小客户</a:t>
              </a:r>
              <a:endParaRPr lang="zh-CN" altLang="en-US" sz="2000" dirty="0">
                <a:latin typeface="微软雅黑" panose="020B0503020204020204" charset="-122"/>
                <a:ea typeface="微软雅黑" panose="020B0503020204020204" charset="-122"/>
              </a:endParaRPr>
            </a:p>
          </p:txBody>
        </p:sp>
        <p:sp>
          <p:nvSpPr>
            <p:cNvPr id="159787" name="TextBox 90"/>
            <p:cNvSpPr txBox="true"/>
            <p:nvPr/>
          </p:nvSpPr>
          <p:spPr>
            <a:xfrm>
              <a:off x="2595" y="7935"/>
              <a:ext cx="209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老客户</a:t>
              </a:r>
              <a:endParaRPr lang="zh-CN" altLang="en-US" sz="2000" dirty="0">
                <a:latin typeface="微软雅黑" panose="020B0503020204020204" charset="-122"/>
                <a:ea typeface="微软雅黑" panose="020B0503020204020204" charset="-122"/>
              </a:endParaRPr>
            </a:p>
          </p:txBody>
        </p:sp>
        <p:sp>
          <p:nvSpPr>
            <p:cNvPr id="159788" name="TextBox 91"/>
            <p:cNvSpPr txBox="true"/>
            <p:nvPr/>
          </p:nvSpPr>
          <p:spPr>
            <a:xfrm>
              <a:off x="2595" y="8733"/>
              <a:ext cx="209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新客户</a:t>
              </a:r>
              <a:endParaRPr lang="zh-CN" altLang="en-US" sz="2000" dirty="0">
                <a:latin typeface="微软雅黑" panose="020B0503020204020204" charset="-122"/>
                <a:ea typeface="微软雅黑" panose="020B0503020204020204" charset="-122"/>
              </a:endParaRPr>
            </a:p>
          </p:txBody>
        </p:sp>
        <p:sp>
          <p:nvSpPr>
            <p:cNvPr id="159789" name="TextBox 92"/>
            <p:cNvSpPr txBox="true"/>
            <p:nvPr/>
          </p:nvSpPr>
          <p:spPr>
            <a:xfrm>
              <a:off x="4188" y="2240"/>
              <a:ext cx="9960"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AAA-A </a:t>
              </a:r>
              <a:r>
                <a:rPr lang="zh-CN" altLang="en-US" sz="2000" dirty="0">
                  <a:latin typeface="微软雅黑" panose="020B0503020204020204" charset="-122"/>
                  <a:ea typeface="微软雅黑" panose="020B0503020204020204" charset="-122"/>
                  <a:cs typeface="微软雅黑" panose="020B0503020204020204" charset="-122"/>
                </a:rPr>
                <a:t>级：宽松的信用政策，维护好关系，定期访问</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0" name="TextBox 93"/>
            <p:cNvSpPr txBox="true"/>
            <p:nvPr/>
          </p:nvSpPr>
          <p:spPr>
            <a:xfrm>
              <a:off x="4123" y="3123"/>
              <a:ext cx="10277" cy="628"/>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 BBB </a:t>
              </a:r>
              <a:r>
                <a:rPr lang="zh-CN" altLang="en-US" sz="2000" dirty="0">
                  <a:latin typeface="微软雅黑" panose="020B0503020204020204" charset="-122"/>
                  <a:ea typeface="微软雅黑" panose="020B0503020204020204" charset="-122"/>
                  <a:cs typeface="微软雅黑" panose="020B0503020204020204" charset="-122"/>
                </a:rPr>
                <a:t>级：适当控制信用 ，增进了解，定期收集客户信息</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1" name="TextBox 96"/>
            <p:cNvSpPr txBox="true"/>
            <p:nvPr/>
          </p:nvSpPr>
          <p:spPr>
            <a:xfrm>
              <a:off x="4300" y="3948"/>
              <a:ext cx="10278"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B -BB </a:t>
              </a:r>
              <a:r>
                <a:rPr lang="zh-CN" altLang="en-US" sz="2000" dirty="0">
                  <a:latin typeface="微软雅黑" panose="020B0503020204020204" charset="-122"/>
                  <a:ea typeface="微软雅黑" panose="020B0503020204020204" charset="-122"/>
                  <a:cs typeface="微软雅黑" panose="020B0503020204020204" charset="-122"/>
                </a:rPr>
                <a:t>级：不宜授信，一旦授信，严格限额</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2" name="TextBox 97"/>
            <p:cNvSpPr txBox="true"/>
            <p:nvPr/>
          </p:nvSpPr>
          <p:spPr>
            <a:xfrm>
              <a:off x="4300" y="4758"/>
              <a:ext cx="10278"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CCC -CC </a:t>
              </a:r>
              <a:r>
                <a:rPr lang="zh-CN" altLang="en-US" sz="2000" dirty="0">
                  <a:latin typeface="微软雅黑" panose="020B0503020204020204" charset="-122"/>
                  <a:ea typeface="微软雅黑" panose="020B0503020204020204" charset="-122"/>
                  <a:cs typeface="微软雅黑" panose="020B0503020204020204" charset="-122"/>
                </a:rPr>
                <a:t>级：避免与之交易，即使交易，现金结算</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3" name="TextBox 99"/>
            <p:cNvSpPr txBox="true"/>
            <p:nvPr/>
          </p:nvSpPr>
          <p:spPr>
            <a:xfrm>
              <a:off x="4300" y="5505"/>
              <a:ext cx="1027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一是做好客户信用分析；二是加强客户关系管理</a:t>
              </a:r>
              <a:endParaRPr lang="zh-CN" altLang="en-US" sz="2000" dirty="0">
                <a:latin typeface="微软雅黑" panose="020B0503020204020204" charset="-122"/>
                <a:ea typeface="微软雅黑" panose="020B0503020204020204" charset="-122"/>
              </a:endParaRPr>
            </a:p>
          </p:txBody>
        </p:sp>
        <p:sp>
          <p:nvSpPr>
            <p:cNvPr id="159794" name="TextBox 100"/>
            <p:cNvSpPr txBox="true"/>
            <p:nvPr/>
          </p:nvSpPr>
          <p:spPr>
            <a:xfrm>
              <a:off x="4123" y="6295"/>
              <a:ext cx="10277" cy="628"/>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识别好坏客户，交易前信用分析，有变化调整信用策略</a:t>
              </a:r>
              <a:endParaRPr lang="zh-CN" altLang="en-US" sz="2000" dirty="0">
                <a:latin typeface="微软雅黑" panose="020B0503020204020204" charset="-122"/>
                <a:ea typeface="微软雅黑" panose="020B0503020204020204" charset="-122"/>
              </a:endParaRPr>
            </a:p>
          </p:txBody>
        </p:sp>
        <p:sp>
          <p:nvSpPr>
            <p:cNvPr id="159797" name="TextBox 103"/>
            <p:cNvSpPr txBox="true"/>
            <p:nvPr/>
          </p:nvSpPr>
          <p:spPr>
            <a:xfrm>
              <a:off x="4280" y="8763"/>
              <a:ext cx="10120" cy="628"/>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陌生，增进了解，收集客户信息，严格信用销售程序</a:t>
              </a:r>
              <a:endParaRPr lang="zh-CN" altLang="en-US" sz="2000" dirty="0">
                <a:latin typeface="微软雅黑" panose="020B0503020204020204" charset="-122"/>
                <a:ea typeface="微软雅黑" panose="020B0503020204020204" charset="-122"/>
              </a:endParaRPr>
            </a:p>
          </p:txBody>
        </p:sp>
        <p:cxnSp>
          <p:nvCxnSpPr>
            <p:cNvPr id="106" name="直接箭头连接符 105"/>
            <p:cNvCxnSpPr>
              <a:stCxn id="159750" idx="7"/>
              <a:endCxn id="159780" idx="1"/>
            </p:cNvCxnSpPr>
            <p:nvPr/>
          </p:nvCxnSpPr>
          <p:spPr bwMode="auto">
            <a:xfrm flipV="true">
              <a:off x="2155" y="2568"/>
              <a:ext cx="403" cy="63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08" name="直接箭头连接符 107"/>
            <p:cNvCxnSpPr>
              <a:stCxn id="159750" idx="5"/>
              <a:endCxn id="159783" idx="1"/>
            </p:cNvCxnSpPr>
            <p:nvPr/>
          </p:nvCxnSpPr>
          <p:spPr bwMode="auto">
            <a:xfrm>
              <a:off x="2155" y="4340"/>
              <a:ext cx="463" cy="61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3" name="直接箭头连接符 112"/>
            <p:cNvCxnSpPr>
              <a:stCxn id="159751" idx="6"/>
              <a:endCxn id="159783" idx="1"/>
            </p:cNvCxnSpPr>
            <p:nvPr/>
          </p:nvCxnSpPr>
          <p:spPr bwMode="auto">
            <a:xfrm flipV="true">
              <a:off x="2448" y="5793"/>
              <a:ext cx="200" cy="6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6" name="直接箭头连接符 115"/>
            <p:cNvCxnSpPr>
              <a:stCxn id="159751" idx="6"/>
              <a:endCxn id="76" idx="1"/>
            </p:cNvCxnSpPr>
            <p:nvPr/>
          </p:nvCxnSpPr>
          <p:spPr bwMode="auto">
            <a:xfrm>
              <a:off x="2388" y="6648"/>
              <a:ext cx="230" cy="80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8" name="直接箭头连接符 117"/>
            <p:cNvCxnSpPr>
              <a:stCxn id="159752" idx="6"/>
              <a:endCxn id="159787" idx="1"/>
            </p:cNvCxnSpPr>
            <p:nvPr/>
          </p:nvCxnSpPr>
          <p:spPr bwMode="auto">
            <a:xfrm flipV="true">
              <a:off x="2388" y="8250"/>
              <a:ext cx="208" cy="31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20" name="直接箭头连接符 119"/>
            <p:cNvCxnSpPr>
              <a:stCxn id="159752" idx="6"/>
              <a:endCxn id="79" idx="1"/>
            </p:cNvCxnSpPr>
            <p:nvPr/>
          </p:nvCxnSpPr>
          <p:spPr bwMode="auto">
            <a:xfrm>
              <a:off x="2388" y="8763"/>
              <a:ext cx="230" cy="30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
        <p:nvSpPr>
          <p:cNvPr id="159795" name="TextBox 101"/>
          <p:cNvSpPr txBox="true"/>
          <p:nvPr/>
        </p:nvSpPr>
        <p:spPr>
          <a:xfrm>
            <a:off x="4070033" y="4439920"/>
            <a:ext cx="6791325" cy="39878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交易合同金额不大，搜集客户信用信息，关注付款表现</a:t>
            </a:r>
            <a:endParaRPr lang="zh-CN" altLang="en-US" sz="2000" dirty="0">
              <a:latin typeface="微软雅黑" panose="020B0503020204020204" charset="-122"/>
              <a:ea typeface="微软雅黑" panose="020B0503020204020204" charset="-122"/>
            </a:endParaRPr>
          </a:p>
        </p:txBody>
      </p:sp>
      <p:sp>
        <p:nvSpPr>
          <p:cNvPr id="159796" name="TextBox 102"/>
          <p:cNvSpPr txBox="true"/>
          <p:nvPr/>
        </p:nvSpPr>
        <p:spPr>
          <a:xfrm>
            <a:off x="4159885" y="4965383"/>
            <a:ext cx="6791325" cy="39878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较为放心，需警惕。分类管理，维护好关系，注意变化</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200785"/>
            <a:ext cx="8229600" cy="4879975"/>
            <a:chOff x="720" y="2235"/>
            <a:chExt cx="12960" cy="7685"/>
          </a:xfrm>
        </p:grpSpPr>
        <p:sp>
          <p:nvSpPr>
            <p:cNvPr id="160770" name="内容占位符 2"/>
            <p:cNvSpPr>
              <a:spLocks noGrp="true"/>
            </p:cNvSpPr>
            <p:nvPr/>
          </p:nvSpPr>
          <p:spPr>
            <a:xfrm>
              <a:off x="720" y="2235"/>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buClrTx/>
                <a:buFont typeface="Wingdings" panose="05000000000000000000" pitchFamily="2" charset="2"/>
                <a:buNone/>
              </a:pP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1. </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客户信息内容</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a:buClrTx/>
                <a:buFont typeface="Wingdings" panose="05000000000000000000" pitchFamily="2" charset="2"/>
                <a:buChar char="u"/>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对客户的管理需要调研获取一定的客户信息，便于了解客户对症下药管理。</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grpSp>
          <p:nvGrpSpPr>
            <p:cNvPr id="160775" name="组合 28"/>
            <p:cNvGrpSpPr/>
            <p:nvPr/>
          </p:nvGrpSpPr>
          <p:grpSpPr>
            <a:xfrm>
              <a:off x="2243" y="4405"/>
              <a:ext cx="9810" cy="5044"/>
              <a:chOff x="1396751" y="2486909"/>
              <a:chExt cx="6229165" cy="3202719"/>
            </a:xfrm>
          </p:grpSpPr>
          <p:grpSp>
            <p:nvGrpSpPr>
              <p:cNvPr id="160776" name="组合 27"/>
              <p:cNvGrpSpPr/>
              <p:nvPr/>
            </p:nvGrpSpPr>
            <p:grpSpPr>
              <a:xfrm>
                <a:off x="1396751" y="2486909"/>
                <a:ext cx="6229165" cy="3200400"/>
                <a:chOff x="2133599" y="2209800"/>
                <a:chExt cx="6229165" cy="3200400"/>
              </a:xfrm>
            </p:grpSpPr>
            <p:grpSp>
              <p:nvGrpSpPr>
                <p:cNvPr id="160777" name="Group 45"/>
                <p:cNvGrpSpPr/>
                <p:nvPr/>
              </p:nvGrpSpPr>
              <p:grpSpPr>
                <a:xfrm>
                  <a:off x="2133599" y="2209800"/>
                  <a:ext cx="6229165" cy="457200"/>
                  <a:chOff x="1344" y="1392"/>
                  <a:chExt cx="3072" cy="288"/>
                </a:xfrm>
              </p:grpSpPr>
              <p:sp>
                <p:nvSpPr>
                  <p:cNvPr id="160778" name="Rectangle 46"/>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79" name="Rectangle 47"/>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发展历史</a:t>
                    </a:r>
                    <a:endParaRPr lang="zh-CN" altLang="en-US" b="1" dirty="0">
                      <a:solidFill>
                        <a:schemeClr val="bg1"/>
                      </a:solidFill>
                      <a:latin typeface="微软雅黑" panose="020B0503020204020204" charset="-122"/>
                      <a:ea typeface="微软雅黑" panose="020B0503020204020204" charset="-122"/>
                    </a:endParaRPr>
                  </a:p>
                </p:txBody>
              </p:sp>
            </p:grpSp>
            <p:grpSp>
              <p:nvGrpSpPr>
                <p:cNvPr id="160780" name="Group 48"/>
                <p:cNvGrpSpPr/>
                <p:nvPr/>
              </p:nvGrpSpPr>
              <p:grpSpPr>
                <a:xfrm>
                  <a:off x="2133600" y="2895600"/>
                  <a:ext cx="6229164" cy="457200"/>
                  <a:chOff x="1344" y="1872"/>
                  <a:chExt cx="3072" cy="288"/>
                </a:xfrm>
              </p:grpSpPr>
              <p:sp>
                <p:nvSpPr>
                  <p:cNvPr id="160781" name="Rectangle 49"/>
                  <p:cNvSpPr/>
                  <p:nvPr/>
                </p:nvSpPr>
                <p:spPr>
                  <a:xfrm>
                    <a:off x="1680" y="1872"/>
                    <a:ext cx="2736" cy="288"/>
                  </a:xfrm>
                  <a:prstGeom prst="rect">
                    <a:avLst/>
                  </a:prstGeom>
                  <a:gradFill rotWithShape="true">
                    <a:gsLst>
                      <a:gs pos="0">
                        <a:srgbClr val="DCE2FF"/>
                      </a:gs>
                      <a:gs pos="100000">
                        <a:srgbClr val="9EB0FE"/>
                      </a:gs>
                    </a:gsLst>
                    <a:lin ang="0" scaled="true"/>
                    <a:tileRect/>
                  </a:gradFill>
                  <a:ln w="9525">
                    <a:noFill/>
                  </a:ln>
                  <a:effectLst>
                    <a:prstShdw prst="shdw17" dist="63500" dir="5400000">
                      <a:srgbClr val="5F6A98"/>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2" name="Rectangle 50"/>
                  <p:cNvSpPr/>
                  <p:nvPr/>
                </p:nvSpPr>
                <p:spPr>
                  <a:xfrm>
                    <a:off x="1344" y="1872"/>
                    <a:ext cx="633" cy="288"/>
                  </a:xfrm>
                  <a:prstGeom prst="rect">
                    <a:avLst/>
                  </a:prstGeom>
                  <a:gradFill rotWithShape="true">
                    <a:gsLst>
                      <a:gs pos="0">
                        <a:srgbClr val="573A7A"/>
                      </a:gs>
                      <a:gs pos="50000">
                        <a:srgbClr val="A971ED"/>
                      </a:gs>
                      <a:gs pos="100000">
                        <a:srgbClr val="573A7A"/>
                      </a:gs>
                    </a:gsLst>
                    <a:lin ang="0" scaled="true"/>
                    <a:tileRect/>
                  </a:gradFill>
                  <a:ln w="9525">
                    <a:noFill/>
                  </a:ln>
                  <a:effectLst>
                    <a:prstShdw prst="shdw17" dist="63500" dir="5400000">
                      <a:srgbClr val="65448E"/>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经营状况</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3" name="Group 51"/>
                <p:cNvGrpSpPr/>
                <p:nvPr/>
              </p:nvGrpSpPr>
              <p:grpSpPr>
                <a:xfrm>
                  <a:off x="2133600" y="3581400"/>
                  <a:ext cx="6229164" cy="457200"/>
                  <a:chOff x="1344" y="1392"/>
                  <a:chExt cx="3072" cy="288"/>
                </a:xfrm>
              </p:grpSpPr>
              <p:sp>
                <p:nvSpPr>
                  <p:cNvPr id="160784" name="Rectangle 52"/>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5" name="Rectangle 53"/>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组织架构</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6" name="Group 54"/>
                <p:cNvGrpSpPr/>
                <p:nvPr/>
              </p:nvGrpSpPr>
              <p:grpSpPr>
                <a:xfrm>
                  <a:off x="2133600" y="4267200"/>
                  <a:ext cx="6229164" cy="457200"/>
                  <a:chOff x="1344" y="1872"/>
                  <a:chExt cx="3072" cy="288"/>
                </a:xfrm>
              </p:grpSpPr>
              <p:sp>
                <p:nvSpPr>
                  <p:cNvPr id="160787" name="Rectangle 55"/>
                  <p:cNvSpPr/>
                  <p:nvPr/>
                </p:nvSpPr>
                <p:spPr>
                  <a:xfrm>
                    <a:off x="1680" y="1872"/>
                    <a:ext cx="2736" cy="288"/>
                  </a:xfrm>
                  <a:prstGeom prst="rect">
                    <a:avLst/>
                  </a:prstGeom>
                  <a:gradFill rotWithShape="true">
                    <a:gsLst>
                      <a:gs pos="0">
                        <a:srgbClr val="DCE2FF"/>
                      </a:gs>
                      <a:gs pos="100000">
                        <a:srgbClr val="9EB0FE"/>
                      </a:gs>
                    </a:gsLst>
                    <a:lin ang="0" scaled="true"/>
                    <a:tileRect/>
                  </a:gradFill>
                  <a:ln w="9525">
                    <a:noFill/>
                  </a:ln>
                  <a:effectLst>
                    <a:prstShdw prst="shdw17" dist="63500" dir="5400000">
                      <a:srgbClr val="5F6A98"/>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8" name="Rectangle 56"/>
                  <p:cNvSpPr/>
                  <p:nvPr/>
                </p:nvSpPr>
                <p:spPr>
                  <a:xfrm>
                    <a:off x="1344" y="1872"/>
                    <a:ext cx="633" cy="288"/>
                  </a:xfrm>
                  <a:prstGeom prst="rect">
                    <a:avLst/>
                  </a:prstGeom>
                  <a:gradFill rotWithShape="true">
                    <a:gsLst>
                      <a:gs pos="0">
                        <a:srgbClr val="573A7A"/>
                      </a:gs>
                      <a:gs pos="50000">
                        <a:srgbClr val="A971ED"/>
                      </a:gs>
                      <a:gs pos="100000">
                        <a:srgbClr val="573A7A"/>
                      </a:gs>
                    </a:gsLst>
                    <a:lin ang="0" scaled="true"/>
                    <a:tileRect/>
                  </a:gradFill>
                  <a:ln w="9525">
                    <a:noFill/>
                  </a:ln>
                  <a:effectLst>
                    <a:prstShdw prst="shdw17" dist="63500" dir="5400000">
                      <a:srgbClr val="65448E"/>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财务状况</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9" name="Group 57"/>
                <p:cNvGrpSpPr/>
                <p:nvPr/>
              </p:nvGrpSpPr>
              <p:grpSpPr>
                <a:xfrm>
                  <a:off x="2133600" y="4953000"/>
                  <a:ext cx="6229164" cy="457200"/>
                  <a:chOff x="1344" y="1392"/>
                  <a:chExt cx="3072" cy="288"/>
                </a:xfrm>
              </p:grpSpPr>
              <p:sp>
                <p:nvSpPr>
                  <p:cNvPr id="160790" name="Rectangle 58"/>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91" name="Rectangle 59"/>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信用记录</a:t>
                    </a:r>
                    <a:endParaRPr lang="zh-CN" altLang="en-US" dirty="0">
                      <a:solidFill>
                        <a:schemeClr val="bg1"/>
                      </a:solidFill>
                      <a:latin typeface="微软雅黑" panose="020B0503020204020204" charset="-122"/>
                      <a:ea typeface="微软雅黑" panose="020B0503020204020204" charset="-122"/>
                    </a:endParaRPr>
                  </a:p>
                </p:txBody>
              </p:sp>
            </p:grpSp>
          </p:grpSp>
          <p:sp>
            <p:nvSpPr>
              <p:cNvPr id="160792" name="Rectangle 60"/>
              <p:cNvSpPr/>
              <p:nvPr/>
            </p:nvSpPr>
            <p:spPr>
              <a:xfrm>
                <a:off x="2680298" y="5227963"/>
                <a:ext cx="4945618"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融资情况</a:t>
                </a:r>
                <a:r>
                  <a:rPr lang="zh-CN" altLang="zh-CN" b="1" dirty="0">
                    <a:latin typeface="微软雅黑" panose="020B0503020204020204" charset="-122"/>
                    <a:ea typeface="微软雅黑" panose="020B0503020204020204" charset="-122"/>
                  </a:rPr>
                  <a:t>、担保记录、诉讼</a:t>
                </a:r>
                <a:r>
                  <a:rPr lang="zh-CN" altLang="en-US" b="1" dirty="0">
                    <a:latin typeface="微软雅黑" panose="020B0503020204020204" charset="-122"/>
                    <a:ea typeface="微软雅黑" panose="020B0503020204020204" charset="-122"/>
                  </a:rPr>
                  <a:t>情况</a:t>
                </a:r>
                <a:endParaRPr lang="en-US" altLang="zh-CN" b="1" dirty="0">
                  <a:solidFill>
                    <a:srgbClr val="000000"/>
                  </a:solidFill>
                  <a:latin typeface="微软雅黑" panose="020B0503020204020204" charset="-122"/>
                  <a:ea typeface="微软雅黑" panose="020B0503020204020204" charset="-122"/>
                </a:endParaRPr>
              </a:p>
            </p:txBody>
          </p:sp>
          <p:sp>
            <p:nvSpPr>
              <p:cNvPr id="160793" name="Rectangle 61"/>
              <p:cNvSpPr/>
              <p:nvPr/>
            </p:nvSpPr>
            <p:spPr>
              <a:xfrm>
                <a:off x="2832694" y="2486909"/>
                <a:ext cx="4038600"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发展状况、重大变革事项</a:t>
                </a:r>
                <a:endParaRPr lang="zh-CN" altLang="zh-CN" b="1" dirty="0">
                  <a:latin typeface="微软雅黑" panose="020B0503020204020204" charset="-122"/>
                  <a:ea typeface="微软雅黑" panose="020B0503020204020204" charset="-122"/>
                </a:endParaRPr>
              </a:p>
            </p:txBody>
          </p:sp>
          <p:sp>
            <p:nvSpPr>
              <p:cNvPr id="160794" name="Rectangle 62"/>
              <p:cNvSpPr/>
              <p:nvPr/>
            </p:nvSpPr>
            <p:spPr>
              <a:xfrm>
                <a:off x="2680301" y="3187037"/>
                <a:ext cx="4945615"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主营业务、供应</a:t>
                </a:r>
                <a:r>
                  <a:rPr lang="zh-CN" altLang="en-US" b="1" dirty="0">
                    <a:latin typeface="微软雅黑" panose="020B0503020204020204" charset="-122"/>
                    <a:ea typeface="微软雅黑" panose="020B0503020204020204" charset="-122"/>
                  </a:rPr>
                  <a:t>链</a:t>
                </a:r>
                <a:r>
                  <a:rPr lang="zh-CN" altLang="zh-CN" b="1" dirty="0">
                    <a:latin typeface="微软雅黑" panose="020B0503020204020204" charset="-122"/>
                    <a:ea typeface="微软雅黑" panose="020B0503020204020204" charset="-122"/>
                  </a:rPr>
                  <a:t>、品牌、销售</a:t>
                </a:r>
                <a:r>
                  <a:rPr lang="zh-CN" altLang="en-US" b="1" dirty="0">
                    <a:latin typeface="微软雅黑" panose="020B0503020204020204" charset="-122"/>
                    <a:ea typeface="微软雅黑" panose="020B0503020204020204" charset="-122"/>
                  </a:rPr>
                  <a:t>等</a:t>
                </a:r>
                <a:endParaRPr lang="en-US" altLang="zh-CN" b="1" dirty="0">
                  <a:solidFill>
                    <a:srgbClr val="000000"/>
                  </a:solidFill>
                  <a:latin typeface="微软雅黑" panose="020B0503020204020204" charset="-122"/>
                  <a:ea typeface="微软雅黑" panose="020B0503020204020204" charset="-122"/>
                </a:endParaRPr>
              </a:p>
            </p:txBody>
          </p:sp>
          <p:sp>
            <p:nvSpPr>
              <p:cNvPr id="160795" name="Rectangle 63"/>
              <p:cNvSpPr/>
              <p:nvPr/>
            </p:nvSpPr>
            <p:spPr>
              <a:xfrm>
                <a:off x="2556015" y="3854338"/>
                <a:ext cx="4945617"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股东结构、组织结构、附属机构</a:t>
                </a:r>
                <a:endParaRPr lang="zh-CN" altLang="zh-CN" b="1" dirty="0">
                  <a:latin typeface="微软雅黑" panose="020B0503020204020204" charset="-122"/>
                  <a:ea typeface="微软雅黑" panose="020B0503020204020204" charset="-122"/>
                </a:endParaRPr>
              </a:p>
            </p:txBody>
          </p:sp>
          <p:sp>
            <p:nvSpPr>
              <p:cNvPr id="160796" name="Rectangle 64"/>
              <p:cNvSpPr/>
              <p:nvPr/>
            </p:nvSpPr>
            <p:spPr>
              <a:xfrm>
                <a:off x="2632212" y="4539564"/>
                <a:ext cx="4793222"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资产负债情况、损益、财务分析</a:t>
                </a:r>
                <a:endParaRPr lang="zh-CN" altLang="zh-CN" b="1"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404110" y="1160145"/>
            <a:ext cx="7270433" cy="5338445"/>
            <a:chOff x="543" y="1946"/>
            <a:chExt cx="11450" cy="8407"/>
          </a:xfrm>
        </p:grpSpPr>
        <p:sp>
          <p:nvSpPr>
            <p:cNvPr id="161797" name="Rectangle 6"/>
            <p:cNvSpPr/>
            <p:nvPr/>
          </p:nvSpPr>
          <p:spPr>
            <a:xfrm>
              <a:off x="4410" y="3040"/>
              <a:ext cx="2660" cy="5333"/>
            </a:xfrm>
            <a:prstGeom prst="rect">
              <a:avLst/>
            </a:prstGeom>
            <a:noFill/>
            <a:ln w="9525" cap="flat" cmpd="sng">
              <a:solidFill>
                <a:srgbClr val="009999"/>
              </a:solidFill>
              <a:prstDash val="solid"/>
              <a:miter/>
              <a:headEnd type="none" w="med" len="med"/>
              <a:tailEnd type="none" w="med" len="med"/>
            </a:ln>
          </p:spPr>
          <p:txBody>
            <a:bodyPr lIns="11880" tIns="30175" rIns="11880" bIns="30175" anchor="ctr" anchorCtr="false"/>
            <a:p>
              <a:pPr algn="ct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61798" name="Rectangle 7"/>
            <p:cNvSpPr/>
            <p:nvPr/>
          </p:nvSpPr>
          <p:spPr>
            <a:xfrm>
              <a:off x="1200" y="3040"/>
              <a:ext cx="2658" cy="5333"/>
            </a:xfrm>
            <a:prstGeom prst="rect">
              <a:avLst/>
            </a:prstGeom>
            <a:noFill/>
            <a:ln w="9525" cap="flat" cmpd="sng">
              <a:solidFill>
                <a:srgbClr val="009999"/>
              </a:solidFill>
              <a:prstDash val="solid"/>
              <a:miter/>
              <a:headEnd type="none" w="med" len="med"/>
              <a:tailEnd type="none" w="med" len="med"/>
            </a:ln>
          </p:spPr>
          <p:txBody>
            <a:bodyPr lIns="60350" tIns="30175" rIns="60350" bIns="30175" anchor="ctr" anchorCtr="false"/>
            <a:p>
              <a:pPr algn="ct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61799" name="Oval 8"/>
            <p:cNvSpPr/>
            <p:nvPr/>
          </p:nvSpPr>
          <p:spPr>
            <a:xfrm>
              <a:off x="1488" y="4228"/>
              <a:ext cx="2077" cy="790"/>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FF0000"/>
                  </a:solidFill>
                  <a:latin typeface="微软雅黑" panose="020B0503020204020204" charset="-122"/>
                  <a:ea typeface="微软雅黑" panose="020B0503020204020204" charset="-122"/>
                </a:rPr>
                <a:t>专业机构</a:t>
              </a:r>
              <a:endParaRPr lang="zh-CN" altLang="en-US" sz="1600" b="1" dirty="0">
                <a:solidFill>
                  <a:srgbClr val="FF0000"/>
                </a:solidFill>
                <a:latin typeface="微软雅黑" panose="020B0503020204020204" charset="-122"/>
                <a:ea typeface="微软雅黑" panose="020B0503020204020204" charset="-122"/>
              </a:endParaRPr>
            </a:p>
          </p:txBody>
        </p:sp>
        <p:sp>
          <p:nvSpPr>
            <p:cNvPr id="161800" name="Oval 9"/>
            <p:cNvSpPr/>
            <p:nvPr/>
          </p:nvSpPr>
          <p:spPr>
            <a:xfrm>
              <a:off x="1488" y="528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同业协会</a:t>
              </a:r>
              <a:endParaRPr lang="zh-CN" altLang="en-US" sz="1600" b="1" dirty="0">
                <a:solidFill>
                  <a:srgbClr val="000000"/>
                </a:solidFill>
                <a:latin typeface="微软雅黑" panose="020B0503020204020204" charset="-122"/>
                <a:ea typeface="微软雅黑" panose="020B0503020204020204" charset="-122"/>
              </a:endParaRPr>
            </a:p>
          </p:txBody>
        </p:sp>
        <p:sp>
          <p:nvSpPr>
            <p:cNvPr id="161801" name="Oval 10"/>
            <p:cNvSpPr/>
            <p:nvPr/>
          </p:nvSpPr>
          <p:spPr>
            <a:xfrm>
              <a:off x="1488" y="634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社会信息</a:t>
              </a:r>
              <a:endParaRPr lang="zh-CN" altLang="en-US" sz="1600" b="1" dirty="0">
                <a:solidFill>
                  <a:srgbClr val="000000"/>
                </a:solidFill>
                <a:latin typeface="微软雅黑" panose="020B0503020204020204" charset="-122"/>
                <a:ea typeface="微软雅黑" panose="020B0503020204020204" charset="-122"/>
              </a:endParaRPr>
            </a:p>
          </p:txBody>
        </p:sp>
        <p:sp>
          <p:nvSpPr>
            <p:cNvPr id="161802" name="Oval 11"/>
            <p:cNvSpPr/>
            <p:nvPr/>
          </p:nvSpPr>
          <p:spPr>
            <a:xfrm>
              <a:off x="1488" y="740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官方渠道</a:t>
              </a:r>
              <a:endParaRPr lang="zh-CN" altLang="en-US" sz="1600" b="1" dirty="0">
                <a:solidFill>
                  <a:srgbClr val="000000"/>
                </a:solidFill>
                <a:latin typeface="微软雅黑" panose="020B0503020204020204" charset="-122"/>
                <a:ea typeface="微软雅黑" panose="020B0503020204020204" charset="-122"/>
              </a:endParaRPr>
            </a:p>
          </p:txBody>
        </p:sp>
        <p:sp>
          <p:nvSpPr>
            <p:cNvPr id="161803" name="AutoShape 12"/>
            <p:cNvSpPr/>
            <p:nvPr/>
          </p:nvSpPr>
          <p:spPr>
            <a:xfrm>
              <a:off x="8155" y="4895"/>
              <a:ext cx="1873" cy="1158"/>
            </a:xfrm>
            <a:prstGeom prst="rightArrowCallout">
              <a:avLst>
                <a:gd name="adj1" fmla="val 25000"/>
                <a:gd name="adj2" fmla="val 25000"/>
                <a:gd name="adj3" fmla="val 26931"/>
                <a:gd name="adj4" fmla="val 73014"/>
              </a:avLst>
            </a:prstGeom>
            <a:noFill/>
            <a:ln w="9525" cap="flat" cmpd="sng">
              <a:solidFill>
                <a:srgbClr val="009999"/>
              </a:solidFill>
              <a:prstDash val="solid"/>
              <a:miter/>
              <a:headEnd type="none" w="med" len="med"/>
              <a:tailEnd type="none" w="med" len="med"/>
            </a:ln>
          </p:spPr>
          <p:txBody>
            <a:bodyPr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信息</a:t>
              </a:r>
              <a:endParaRPr lang="zh-CN" altLang="en-US" sz="1600" b="1" dirty="0">
                <a:solidFill>
                  <a:srgbClr val="000000"/>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加工</a:t>
              </a:r>
              <a:endParaRPr lang="zh-CN" altLang="en-US" sz="1600" b="1" dirty="0">
                <a:solidFill>
                  <a:srgbClr val="000000"/>
                </a:solidFill>
                <a:latin typeface="微软雅黑" panose="020B0503020204020204" charset="-122"/>
                <a:ea typeface="微软雅黑" panose="020B0503020204020204" charset="-122"/>
              </a:endParaRPr>
            </a:p>
          </p:txBody>
        </p:sp>
        <p:sp>
          <p:nvSpPr>
            <p:cNvPr id="161805" name="Oval 14"/>
            <p:cNvSpPr/>
            <p:nvPr/>
          </p:nvSpPr>
          <p:spPr>
            <a:xfrm>
              <a:off x="4410" y="4490"/>
              <a:ext cx="2523" cy="795"/>
            </a:xfrm>
            <a:prstGeom prst="ellipse">
              <a:avLst/>
            </a:prstGeom>
            <a:solidFill>
              <a:srgbClr val="CCECFF"/>
            </a:solidFill>
            <a:ln w="9525" cap="flat" cmpd="sng">
              <a:solidFill>
                <a:srgbClr val="009999"/>
              </a:solidFill>
              <a:prstDash val="solid"/>
              <a:round/>
              <a:headEnd type="none" w="med" len="med"/>
              <a:tailEnd type="none" w="med" len="med"/>
            </a:ln>
          </p:spPr>
          <p:txBody>
            <a:bodyPr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销售部门收集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6" name="Oval 15"/>
            <p:cNvSpPr/>
            <p:nvPr/>
          </p:nvSpPr>
          <p:spPr>
            <a:xfrm>
              <a:off x="4633" y="5882"/>
              <a:ext cx="2078"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生产经营部门收集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7" name="Oval 16"/>
            <p:cNvSpPr/>
            <p:nvPr/>
          </p:nvSpPr>
          <p:spPr>
            <a:xfrm>
              <a:off x="4410" y="7138"/>
              <a:ext cx="2523" cy="795"/>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信用部门收集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8" name="Rectangle 17"/>
            <p:cNvSpPr/>
            <p:nvPr/>
          </p:nvSpPr>
          <p:spPr>
            <a:xfrm>
              <a:off x="10295" y="3270"/>
              <a:ext cx="803" cy="4175"/>
            </a:xfrm>
            <a:prstGeom prst="rect">
              <a:avLst/>
            </a:prstGeom>
            <a:noFill/>
            <a:ln w="9525" cap="flat" cmpd="sng">
              <a:solidFill>
                <a:srgbClr val="009999"/>
              </a:solidFill>
              <a:prstDash val="solid"/>
              <a:miter/>
              <a:headEnd type="none" w="med" len="med"/>
              <a:tailEnd type="none" w="med" len="med"/>
            </a:ln>
          </p:spPr>
          <p:txBody>
            <a:bodyPr vert="eaVert"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客户管理系统</a:t>
              </a:r>
              <a:endParaRPr lang="zh-CN" altLang="en-US" sz="1600" b="1" dirty="0">
                <a:solidFill>
                  <a:srgbClr val="000000"/>
                </a:solidFill>
                <a:latin typeface="微软雅黑" panose="020B0503020204020204" charset="-122"/>
                <a:ea typeface="微软雅黑" panose="020B0503020204020204" charset="-122"/>
              </a:endParaRPr>
            </a:p>
          </p:txBody>
        </p:sp>
        <p:sp>
          <p:nvSpPr>
            <p:cNvPr id="161809" name="AutoShape 18"/>
            <p:cNvSpPr/>
            <p:nvPr/>
          </p:nvSpPr>
          <p:spPr>
            <a:xfrm>
              <a:off x="7353" y="3040"/>
              <a:ext cx="615" cy="5295"/>
            </a:xfrm>
            <a:prstGeom prst="rightBrace">
              <a:avLst>
                <a:gd name="adj1" fmla="val 71588"/>
                <a:gd name="adj2" fmla="val 50000"/>
              </a:avLst>
            </a:prstGeom>
            <a:noFill/>
            <a:ln w="19050" cap="flat" cmpd="sng">
              <a:solidFill>
                <a:srgbClr val="009999"/>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0" name="Rectangle 19"/>
            <p:cNvSpPr/>
            <p:nvPr/>
          </p:nvSpPr>
          <p:spPr>
            <a:xfrm>
              <a:off x="4945" y="3270"/>
              <a:ext cx="1753" cy="480"/>
            </a:xfrm>
            <a:prstGeom prst="rect">
              <a:avLst/>
            </a:prstGeom>
            <a:noFill/>
            <a:ln w="9525">
              <a:noFill/>
            </a:ln>
          </p:spPr>
          <p:txBody>
            <a:bodyPr lIns="60350" tIns="30175" rIns="60350" bIns="30175" anchor="t" anchorCtr="false">
              <a:spAutoFit/>
            </a:bodyPr>
            <a:p>
              <a:pPr algn="just">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内部渠道</a:t>
              </a:r>
              <a:endParaRPr lang="zh-CN" altLang="en-US" sz="1600" b="1" dirty="0">
                <a:solidFill>
                  <a:srgbClr val="000000"/>
                </a:solidFill>
                <a:latin typeface="微软雅黑" panose="020B0503020204020204" charset="-122"/>
                <a:ea typeface="微软雅黑" panose="020B0503020204020204" charset="-122"/>
              </a:endParaRPr>
            </a:p>
          </p:txBody>
        </p:sp>
        <p:sp>
          <p:nvSpPr>
            <p:cNvPr id="161811" name="Rectangle 20"/>
            <p:cNvSpPr/>
            <p:nvPr/>
          </p:nvSpPr>
          <p:spPr>
            <a:xfrm>
              <a:off x="1735" y="3270"/>
              <a:ext cx="1535" cy="698"/>
            </a:xfrm>
            <a:prstGeom prst="rect">
              <a:avLst/>
            </a:prstGeom>
            <a:noFill/>
            <a:ln w="9525">
              <a:noFill/>
            </a:ln>
          </p:spPr>
          <p:txBody>
            <a:bodyPr wrap="none" lIns="60350" tIns="30175" rIns="60350" bIns="30175" anchor="t" anchorCtr="false"/>
            <a:p>
              <a:pPr algn="just">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外部渠道</a:t>
              </a:r>
              <a:endParaRPr lang="zh-CN" altLang="en-US" sz="1600" b="1" dirty="0">
                <a:solidFill>
                  <a:srgbClr val="000000"/>
                </a:solidFill>
                <a:latin typeface="微软雅黑" panose="020B0503020204020204" charset="-122"/>
                <a:ea typeface="微软雅黑" panose="020B0503020204020204" charset="-122"/>
              </a:endParaRPr>
            </a:p>
          </p:txBody>
        </p:sp>
        <p:sp>
          <p:nvSpPr>
            <p:cNvPr id="161812" name="AutoShape 21"/>
            <p:cNvSpPr/>
            <p:nvPr/>
          </p:nvSpPr>
          <p:spPr>
            <a:xfrm>
              <a:off x="8423" y="6053"/>
              <a:ext cx="790" cy="927"/>
            </a:xfrm>
            <a:prstGeom prst="downArrow">
              <a:avLst>
                <a:gd name="adj1" fmla="val 50000"/>
                <a:gd name="adj2" fmla="val 29329"/>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3" name="Oval 22"/>
            <p:cNvSpPr/>
            <p:nvPr/>
          </p:nvSpPr>
          <p:spPr>
            <a:xfrm>
              <a:off x="7888" y="6980"/>
              <a:ext cx="2077" cy="928"/>
            </a:xfrm>
            <a:prstGeom prst="ellipse">
              <a:avLst/>
            </a:prstGeom>
            <a:noFill/>
            <a:ln w="9525" cap="flat" cmpd="sng">
              <a:solidFill>
                <a:srgbClr val="000000"/>
              </a:solidFill>
              <a:prstDash val="solid"/>
              <a:miter/>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信用报告</a:t>
              </a:r>
              <a:endParaRPr lang="zh-CN" altLang="en-US" sz="1600" b="1" dirty="0">
                <a:latin typeface="微软雅黑" panose="020B0503020204020204" charset="-122"/>
                <a:ea typeface="微软雅黑" panose="020B0503020204020204" charset="-122"/>
              </a:endParaRPr>
            </a:p>
          </p:txBody>
        </p:sp>
        <p:sp>
          <p:nvSpPr>
            <p:cNvPr id="161814" name="AutoShape 23"/>
            <p:cNvSpPr/>
            <p:nvPr/>
          </p:nvSpPr>
          <p:spPr>
            <a:xfrm>
              <a:off x="1200" y="8470"/>
              <a:ext cx="5885" cy="1063"/>
            </a:xfrm>
            <a:prstGeom prst="horizontalScroll">
              <a:avLst>
                <a:gd name="adj" fmla="val 12500"/>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25976" name="Text Box 24"/>
            <p:cNvSpPr txBox="true"/>
            <p:nvPr/>
          </p:nvSpPr>
          <p:spPr>
            <a:xfrm>
              <a:off x="1550" y="8678"/>
              <a:ext cx="5535" cy="580"/>
            </a:xfrm>
            <a:prstGeom prst="rect">
              <a:avLst/>
            </a:prstGeom>
            <a:noFill/>
            <a:ln w="9525">
              <a:noFill/>
            </a:ln>
          </p:spPr>
          <p:txBody>
            <a:bodyPr lIns="60350" tIns="30175" rIns="60350" bIns="30175" anchor="t" anchorCtr="false">
              <a:spAutoFit/>
            </a:bodyPr>
            <a:p>
              <a:pPr algn="ctr">
                <a:buClrTx/>
                <a:buFont typeface="Arial" panose="020B0604020202020204" pitchFamily="34" charset="0"/>
              </a:pPr>
              <a:r>
                <a:rPr lang="zh-CN" altLang="en-US" sz="2000" b="1" dirty="0">
                  <a:solidFill>
                    <a:srgbClr val="FF0000"/>
                  </a:solidFill>
                  <a:latin typeface="微软雅黑" panose="020B0503020204020204" charset="-122"/>
                  <a:ea typeface="微软雅黑" panose="020B0503020204020204" charset="-122"/>
                </a:rPr>
                <a:t>哪个渠道的信息质量好？</a:t>
              </a:r>
              <a:endParaRPr lang="zh-CN" altLang="en-US" sz="2000" b="1" dirty="0">
                <a:solidFill>
                  <a:srgbClr val="FF0000"/>
                </a:solidFill>
                <a:latin typeface="微软雅黑" panose="020B0503020204020204" charset="-122"/>
                <a:ea typeface="微软雅黑" panose="020B0503020204020204" charset="-122"/>
              </a:endParaRPr>
            </a:p>
          </p:txBody>
        </p:sp>
        <p:sp>
          <p:nvSpPr>
            <p:cNvPr id="161816" name="Rectangle 25"/>
            <p:cNvSpPr/>
            <p:nvPr/>
          </p:nvSpPr>
          <p:spPr>
            <a:xfrm>
              <a:off x="9493" y="7793"/>
              <a:ext cx="2500" cy="1337"/>
            </a:xfrm>
            <a:prstGeom prst="rect">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7" name="Line 26"/>
            <p:cNvSpPr/>
            <p:nvPr/>
          </p:nvSpPr>
          <p:spPr>
            <a:xfrm>
              <a:off x="10718" y="7793"/>
              <a:ext cx="0" cy="1335"/>
            </a:xfrm>
            <a:prstGeom prst="line">
              <a:avLst/>
            </a:prstGeom>
            <a:ln w="9525" cap="flat" cmpd="sng">
              <a:solidFill>
                <a:srgbClr val="000000"/>
              </a:solidFill>
              <a:prstDash val="solid"/>
              <a:miter/>
              <a:headEnd type="none" w="med" len="med"/>
              <a:tailEnd type="none" w="med" len="med"/>
            </a:ln>
          </p:spPr>
        </p:sp>
        <p:sp>
          <p:nvSpPr>
            <p:cNvPr id="161818" name="Text Box 27"/>
            <p:cNvSpPr txBox="true"/>
            <p:nvPr/>
          </p:nvSpPr>
          <p:spPr>
            <a:xfrm>
              <a:off x="9595" y="7893"/>
              <a:ext cx="1188" cy="1290"/>
            </a:xfrm>
            <a:prstGeom prst="rect">
              <a:avLst/>
            </a:prstGeom>
            <a:noFill/>
            <a:ln w="9525">
              <a:noFill/>
            </a:ln>
          </p:spPr>
          <p:txBody>
            <a:bodyPr lIns="60350" tIns="30175" rIns="60350" bIns="30175" anchor="t" anchorCtr="false"/>
            <a:p>
              <a:pPr algn="ctr">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信用级别</a:t>
              </a:r>
              <a:endParaRPr lang="zh-CN" altLang="en-US" sz="1900" b="1" dirty="0">
                <a:solidFill>
                  <a:srgbClr val="0000CC"/>
                </a:solidFill>
                <a:latin typeface="微软雅黑" panose="020B0503020204020204" charset="-122"/>
                <a:ea typeface="微软雅黑" panose="020B0503020204020204" charset="-122"/>
              </a:endParaRPr>
            </a:p>
          </p:txBody>
        </p:sp>
        <p:sp>
          <p:nvSpPr>
            <p:cNvPr id="161819" name="Text Box 28"/>
            <p:cNvSpPr txBox="true"/>
            <p:nvPr/>
          </p:nvSpPr>
          <p:spPr>
            <a:xfrm>
              <a:off x="10830" y="7908"/>
              <a:ext cx="1060" cy="1192"/>
            </a:xfrm>
            <a:prstGeom prst="rect">
              <a:avLst/>
            </a:prstGeom>
            <a:noFill/>
            <a:ln w="9525">
              <a:noFill/>
            </a:ln>
          </p:spPr>
          <p:txBody>
            <a:bodyPr wrap="none" lIns="60350" tIns="30175" rIns="60350" bIns="30175" anchor="t" anchorCtr="false"/>
            <a:p>
              <a:pPr algn="just">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信用</a:t>
              </a:r>
              <a:endParaRPr lang="zh-CN" altLang="en-US" sz="1900" b="1" dirty="0">
                <a:solidFill>
                  <a:srgbClr val="0000CC"/>
                </a:solidFill>
                <a:latin typeface="微软雅黑" panose="020B0503020204020204" charset="-122"/>
                <a:ea typeface="微软雅黑" panose="020B0503020204020204" charset="-122"/>
              </a:endParaRPr>
            </a:p>
            <a:p>
              <a:pPr algn="just">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额度</a:t>
              </a:r>
              <a:endParaRPr lang="zh-CN" altLang="en-US" sz="2800" dirty="0">
                <a:latin typeface="微软雅黑" panose="020B0503020204020204" charset="-122"/>
                <a:ea typeface="微软雅黑" panose="020B0503020204020204" charset="-122"/>
              </a:endParaRPr>
            </a:p>
          </p:txBody>
        </p:sp>
        <p:sp>
          <p:nvSpPr>
            <p:cNvPr id="161820" name="AutoShape 29"/>
            <p:cNvSpPr/>
            <p:nvPr/>
          </p:nvSpPr>
          <p:spPr>
            <a:xfrm>
              <a:off x="10483" y="7445"/>
              <a:ext cx="447" cy="443"/>
            </a:xfrm>
            <a:prstGeom prst="flowChartMerge">
              <a:avLst/>
            </a:prstGeom>
            <a:solidFill>
              <a:srgbClr val="00CC99"/>
            </a:solid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21" name="Text Box 30"/>
            <p:cNvSpPr txBox="true"/>
            <p:nvPr/>
          </p:nvSpPr>
          <p:spPr>
            <a:xfrm>
              <a:off x="5184" y="9668"/>
              <a:ext cx="3835" cy="685"/>
            </a:xfrm>
            <a:prstGeom prst="rect">
              <a:avLst/>
            </a:prstGeom>
            <a:noFill/>
            <a:ln w="9525">
              <a:noFill/>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cs typeface="微软雅黑" panose="020B0503020204020204" charset="-122"/>
                </a:rPr>
                <a:t>客户管理系统</a:t>
              </a:r>
              <a:endParaRPr lang="zh-CN" altLang="en-US" sz="1400" b="1" dirty="0">
                <a:latin typeface="微软雅黑" panose="020B0503020204020204" charset="-122"/>
                <a:ea typeface="微软雅黑" panose="020B0503020204020204" charset="-122"/>
                <a:cs typeface="微软雅黑" panose="020B0503020204020204" charset="-122"/>
              </a:endParaRPr>
            </a:p>
          </p:txBody>
        </p:sp>
        <p:sp>
          <p:nvSpPr>
            <p:cNvPr id="161823" name="文本框 32"/>
            <p:cNvSpPr txBox="true"/>
            <p:nvPr/>
          </p:nvSpPr>
          <p:spPr>
            <a:xfrm>
              <a:off x="543" y="1946"/>
              <a:ext cx="7200" cy="580"/>
            </a:xfrm>
            <a:prstGeom prst="rect">
              <a:avLst/>
            </a:prstGeom>
            <a:noFill/>
            <a:ln w="9525">
              <a:noFill/>
            </a:ln>
          </p:spPr>
          <p:txBody>
            <a:bodyPr wrap="square" anchor="t" anchorCtr="false">
              <a:spAutoFit/>
            </a:bodyPr>
            <a:p>
              <a:pPr eaLnBrk="0" hangingPunct="0">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客户信息获取渠道</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3" name="文本框 2"/>
          <p:cNvSpPr txBox="true"/>
          <p:nvPr/>
        </p:nvSpPr>
        <p:spPr>
          <a:xfrm>
            <a:off x="1447800" y="6096635"/>
            <a:ext cx="3903345" cy="368300"/>
          </a:xfrm>
          <a:prstGeom prst="rect">
            <a:avLst/>
          </a:prstGeom>
          <a:noFill/>
        </p:spPr>
        <p:txBody>
          <a:bodyPr wrap="square" rtlCol="0">
            <a:spAutoFit/>
          </a:bodyPr>
          <a:p>
            <a:r>
              <a:rPr lang="zh-CN" altLang="en-US">
                <a:solidFill>
                  <a:srgbClr val="FF0000"/>
                </a:solidFill>
                <a:latin typeface="微软雅黑" panose="020B0503020204020204" charset="-122"/>
                <a:ea typeface="微软雅黑" panose="020B0503020204020204" charset="-122"/>
              </a:rPr>
              <a:t>征信公司的产品与服务性价比最高</a:t>
            </a:r>
            <a:endParaRPr lang="zh-CN" altLang="en-US">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90065" y="1296035"/>
            <a:ext cx="8612505" cy="4887595"/>
            <a:chOff x="740" y="2348"/>
            <a:chExt cx="13563" cy="7697"/>
          </a:xfrm>
        </p:grpSpPr>
        <p:sp>
          <p:nvSpPr>
            <p:cNvPr id="125957" name="TextBox 4"/>
            <p:cNvSpPr txBox="true">
              <a:spLocks noChangeArrowheads="true"/>
            </p:cNvSpPr>
            <p:nvPr/>
          </p:nvSpPr>
          <p:spPr bwMode="auto">
            <a:xfrm>
              <a:off x="740" y="2348"/>
              <a:ext cx="13563" cy="725"/>
            </a:xfrm>
            <a:prstGeom prst="rect">
              <a:avLst/>
            </a:prstGeom>
            <a:noFill/>
            <a:ln>
              <a:noFill/>
            </a:ln>
          </p:spPr>
          <p:txBody>
            <a:bodyPr>
              <a:spAutoFit/>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获取信息的外部渠道有以下</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类。</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63846" name="Group 4"/>
            <p:cNvGrpSpPr/>
            <p:nvPr/>
          </p:nvGrpSpPr>
          <p:grpSpPr>
            <a:xfrm>
              <a:off x="3080" y="3165"/>
              <a:ext cx="8883" cy="6880"/>
              <a:chOff x="-77" y="0"/>
              <a:chExt cx="2970" cy="2653"/>
            </a:xfrm>
          </p:grpSpPr>
          <p:sp>
            <p:nvSpPr>
              <p:cNvPr id="125960" name="AutoShape 4"/>
              <p:cNvSpPr>
                <a:spLocks noChangeArrowheads="true"/>
              </p:cNvSpPr>
              <p:nvPr/>
            </p:nvSpPr>
            <p:spPr bwMode="auto">
              <a:xfrm>
                <a:off x="1469" y="1063"/>
                <a:ext cx="1424" cy="1590"/>
              </a:xfrm>
              <a:prstGeom prst="roundRect">
                <a:avLst>
                  <a:gd name="adj" fmla="val 13745"/>
                </a:avLst>
              </a:prstGeom>
              <a:solidFill>
                <a:srgbClr val="FFFFFF">
                  <a:alpha val="30980"/>
                </a:srgbClr>
              </a:solidFill>
              <a:ln w="38100">
                <a:solidFill>
                  <a:srgbClr val="0061B2"/>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指掌握客户付款信息的机构。包括：金融和非金融授信机构、公用事业单位等，提供的典型信用信息包括拖欠通讯费用、水电费、煤气费、房租、物业费等</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25961" name="AutoShape 5"/>
              <p:cNvSpPr>
                <a:spLocks noChangeArrowheads="true"/>
              </p:cNvSpPr>
              <p:nvPr/>
            </p:nvSpPr>
            <p:spPr bwMode="auto">
              <a:xfrm>
                <a:off x="-77" y="1063"/>
                <a:ext cx="1420" cy="1590"/>
              </a:xfrm>
              <a:prstGeom prst="roundRect">
                <a:avLst>
                  <a:gd name="adj" fmla="val 13745"/>
                </a:avLst>
              </a:prstGeom>
              <a:solidFill>
                <a:srgbClr val="FFFFFF">
                  <a:alpha val="30980"/>
                </a:srgbClr>
              </a:solidFill>
              <a:ln w="38100">
                <a:solidFill>
                  <a:srgbClr val="0061B2"/>
                </a:solidFill>
                <a:round/>
              </a:ln>
            </p:spPr>
            <p:txBody>
              <a:bodyPr anchor="ctr"/>
              <a:lstStyle/>
              <a:p>
                <a:pPr marL="0" marR="0" lvl="0" indent="0" algn="l" defTabSz="914400" rtl="0" eaLnBrk="1" fontAlgn="base" latinLnBrk="0" hangingPunct="1">
                  <a:lnSpc>
                    <a:spcPct val="90000"/>
                  </a:lnSpc>
                  <a:spcBef>
                    <a:spcPct val="20000"/>
                  </a:spcBef>
                  <a:spcAft>
                    <a:spcPct val="0"/>
                  </a:spcAft>
                  <a:buClr>
                    <a:schemeClr val="hlink"/>
                  </a:buClr>
                  <a:buSzTx/>
                  <a:buFontTx/>
                  <a:buNone/>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指相关政府部门掌握的信用信息。主要包括工商行政管理部门；中国人民银行；海关；统计局；税务局；法院；房产登记部门；国有资产管理部门</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defRPr/>
                </a:pP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63849" name="AutoShape 7"/>
              <p:cNvSpPr/>
              <p:nvPr/>
            </p:nvSpPr>
            <p:spPr>
              <a:xfrm>
                <a:off x="118" y="365"/>
                <a:ext cx="2346" cy="383"/>
              </a:xfrm>
              <a:prstGeom prst="chevron">
                <a:avLst>
                  <a:gd name="adj" fmla="val 52377"/>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0"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1"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2"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3"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4"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3855" name="Group 20"/>
              <p:cNvGrpSpPr/>
              <p:nvPr/>
            </p:nvGrpSpPr>
            <p:grpSpPr>
              <a:xfrm>
                <a:off x="178" y="128"/>
                <a:ext cx="813" cy="805"/>
                <a:chOff x="0" y="0"/>
                <a:chExt cx="1252" cy="1252"/>
              </a:xfrm>
            </p:grpSpPr>
            <p:sp>
              <p:nvSpPr>
                <p:cNvPr id="163856"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7"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8"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9"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3860"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1" name="Oval 25"/>
              <p:cNvSpPr/>
              <p:nvPr/>
            </p:nvSpPr>
            <p:spPr>
              <a:xfrm>
                <a:off x="1600" y="3"/>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2"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3"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4" name="Oval 28"/>
              <p:cNvSpPr/>
              <p:nvPr/>
            </p:nvSpPr>
            <p:spPr>
              <a:xfrm>
                <a:off x="1716" y="118"/>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3865" name="Group 30"/>
              <p:cNvGrpSpPr/>
              <p:nvPr/>
            </p:nvGrpSpPr>
            <p:grpSpPr>
              <a:xfrm>
                <a:off x="1730" y="128"/>
                <a:ext cx="813" cy="805"/>
                <a:chOff x="0" y="0"/>
                <a:chExt cx="1252" cy="1252"/>
              </a:xfrm>
            </p:grpSpPr>
            <p:sp>
              <p:nvSpPr>
                <p:cNvPr id="163866"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7"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8"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9" name="Oval 3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3870" name="Text Box 39"/>
              <p:cNvSpPr txBox="true"/>
              <p:nvPr/>
            </p:nvSpPr>
            <p:spPr>
              <a:xfrm>
                <a:off x="215" y="426"/>
                <a:ext cx="744" cy="3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官方来源</a:t>
                </a:r>
                <a:endParaRPr lang="zh-CN" altLang="en-US" b="1" dirty="0">
                  <a:latin typeface="微软雅黑" panose="020B0503020204020204" charset="-122"/>
                  <a:ea typeface="微软雅黑" panose="020B0503020204020204" charset="-122"/>
                </a:endParaRPr>
              </a:p>
            </p:txBody>
          </p:sp>
          <p:sp>
            <p:nvSpPr>
              <p:cNvPr id="163871" name="Text Box 40"/>
              <p:cNvSpPr txBox="true"/>
              <p:nvPr/>
            </p:nvSpPr>
            <p:spPr>
              <a:xfrm>
                <a:off x="1771" y="426"/>
                <a:ext cx="744" cy="3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社会来源</a:t>
                </a:r>
                <a:endParaRPr lang="zh-CN" altLang="en-US" b="1"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64869" name="Group 4"/>
          <p:cNvGrpSpPr/>
          <p:nvPr/>
        </p:nvGrpSpPr>
        <p:grpSpPr>
          <a:xfrm>
            <a:off x="1825308" y="1532890"/>
            <a:ext cx="8540750" cy="4346575"/>
            <a:chOff x="-382" y="0"/>
            <a:chExt cx="3681" cy="2653"/>
          </a:xfrm>
        </p:grpSpPr>
        <p:sp>
          <p:nvSpPr>
            <p:cNvPr id="126983" name="AutoShape 4"/>
            <p:cNvSpPr>
              <a:spLocks noChangeArrowheads="true"/>
            </p:cNvSpPr>
            <p:nvPr/>
          </p:nvSpPr>
          <p:spPr bwMode="auto">
            <a:xfrm>
              <a:off x="1469" y="1063"/>
              <a:ext cx="1830"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中介机构是指征信机构、征信数据供应商、私人侦探机构、会计师事务所和律师事务所等。</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同其他信息来源相比，中介机构提供的信用信息最专业和丰富。其中资信调查报告提供客户的资信等级和风险指数，受到业界普遍欢迎。</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26984" name="AutoShape 5"/>
            <p:cNvSpPr>
              <a:spLocks noChangeArrowheads="true"/>
            </p:cNvSpPr>
            <p:nvPr/>
          </p:nvSpPr>
          <p:spPr bwMode="auto">
            <a:xfrm>
              <a:off x="-382" y="1063"/>
              <a:ext cx="1725"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公开会议资料；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电视、报刊、网站等媒体。</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避免直接引用媒体信息，要核实公共媒体信息的客观性</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4872" name="AutoShape 7"/>
            <p:cNvSpPr/>
            <p:nvPr/>
          </p:nvSpPr>
          <p:spPr>
            <a:xfrm>
              <a:off x="165" y="393"/>
              <a:ext cx="2438" cy="283"/>
            </a:xfrm>
            <a:prstGeom prst="chevron">
              <a:avLst>
                <a:gd name="adj" fmla="val 52367"/>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3"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4"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5"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6"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7"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4878" name="Group 20"/>
            <p:cNvGrpSpPr/>
            <p:nvPr/>
          </p:nvGrpSpPr>
          <p:grpSpPr>
            <a:xfrm>
              <a:off x="178" y="128"/>
              <a:ext cx="813" cy="805"/>
              <a:chOff x="0" y="0"/>
              <a:chExt cx="1252" cy="1252"/>
            </a:xfrm>
          </p:grpSpPr>
          <p:sp>
            <p:nvSpPr>
              <p:cNvPr id="164879"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0"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1"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2"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4883"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4" name="Oval 25"/>
            <p:cNvSpPr/>
            <p:nvPr/>
          </p:nvSpPr>
          <p:spPr>
            <a:xfrm>
              <a:off x="1600" y="3"/>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5"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6"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7" name="Oval 28"/>
            <p:cNvSpPr/>
            <p:nvPr/>
          </p:nvSpPr>
          <p:spPr>
            <a:xfrm>
              <a:off x="1716" y="118"/>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4888" name="Group 30"/>
            <p:cNvGrpSpPr/>
            <p:nvPr/>
          </p:nvGrpSpPr>
          <p:grpSpPr>
            <a:xfrm>
              <a:off x="1730" y="128"/>
              <a:ext cx="813" cy="805"/>
              <a:chOff x="0" y="0"/>
              <a:chExt cx="1252" cy="1252"/>
            </a:xfrm>
          </p:grpSpPr>
          <p:sp>
            <p:nvSpPr>
              <p:cNvPr id="164889"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0"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1"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2" name="Oval 3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26998" name="Text Box 39"/>
            <p:cNvSpPr txBox="true">
              <a:spLocks noChangeArrowheads="true"/>
            </p:cNvSpPr>
            <p:nvPr/>
          </p:nvSpPr>
          <p:spPr bwMode="auto">
            <a:xfrm>
              <a:off x="241" y="241"/>
              <a:ext cx="694" cy="57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公共媒体来源</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6999" name="Text Box 40"/>
            <p:cNvSpPr txBox="true">
              <a:spLocks noChangeArrowheads="true"/>
            </p:cNvSpPr>
            <p:nvPr/>
          </p:nvSpPr>
          <p:spPr bwMode="auto">
            <a:xfrm>
              <a:off x="1756" y="349"/>
              <a:ext cx="763" cy="522"/>
            </a:xfrm>
            <a:prstGeom prst="rect">
              <a:avLst/>
            </a:prstGeom>
            <a:noFill/>
            <a:ln>
              <a:noFill/>
            </a:ln>
          </p:spPr>
          <p:txBody>
            <a:bodyPr>
              <a:spAutoFit/>
            </a:bodyPr>
            <a:lstStyle>
              <a:lvl1pPr marL="342900" indent="-3429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1pPr>
              <a:lvl2pPr marL="742950" indent="-28575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2pPr>
              <a:lvl3pPr marL="11430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3pPr>
              <a:lvl4pPr marL="16002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4pPr>
              <a:lvl5pPr marL="20574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base" latinLnBrk="0" hangingPunct="0">
                <a:lnSpc>
                  <a:spcPct val="90000"/>
                </a:lnSpc>
                <a:spcBef>
                  <a:spcPct val="0"/>
                </a:spcBef>
                <a:spcAft>
                  <a:spcPct val="0"/>
                </a:spcAft>
                <a:buClr>
                  <a:schemeClr val="hlink"/>
                </a:buClr>
                <a:buSzTx/>
                <a:buFontTx/>
                <a:buNone/>
                <a:tabLst>
                  <a:tab pos="914400" algn="l"/>
                </a:tabLst>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中介机构来源</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49575" name="Group 71"/>
          <p:cNvGraphicFramePr>
            <a:graphicFrameLocks noGrp="true"/>
          </p:cNvGraphicFramePr>
          <p:nvPr/>
        </p:nvGraphicFramePr>
        <p:xfrm>
          <a:off x="1888808" y="1775778"/>
          <a:ext cx="8413750" cy="4389438"/>
        </p:xfrm>
        <a:graphic>
          <a:graphicData uri="http://schemas.openxmlformats.org/drawingml/2006/table">
            <a:tbl>
              <a:tblPr/>
              <a:tblGrid>
                <a:gridCol w="2727325"/>
                <a:gridCol w="1644650"/>
                <a:gridCol w="2132012"/>
                <a:gridCol w="1909763"/>
              </a:tblGrid>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外部信息源</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可靠程度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完整程度和状态</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费用</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客户介绍资料</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80%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无</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中介机构介绍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55%</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企业网页</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50%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，半动态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直接同客户接触</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初步</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30%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中等偏高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直接同客户接触</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长期</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非常高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领导介绍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30%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无</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驻海外机构调查</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70%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银行提供的报告</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80%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中等偏低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征信公司调查报告</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80%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95%</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中等程度</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委托政府机构调查</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97%</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律师取证</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以上</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100%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非常高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5956" name="Rectangle 322"/>
          <p:cNvSpPr/>
          <p:nvPr/>
        </p:nvSpPr>
        <p:spPr>
          <a:xfrm>
            <a:off x="3587433" y="1311434"/>
            <a:ext cx="4789805" cy="368300"/>
          </a:xfrm>
          <a:prstGeom prst="rect">
            <a:avLst/>
          </a:prstGeom>
          <a:noFill/>
          <a:ln w="9525">
            <a:noFill/>
          </a:ln>
        </p:spPr>
        <p:txBody>
          <a:bodyPr wrap="none" anchor="ctr" anchorCtr="false">
            <a:spAutoFit/>
          </a:bodyPr>
          <a:p>
            <a:pPr algn="l">
              <a:buClrTx/>
              <a:buFont typeface="Arial" panose="020B0604020202020204" pitchFamily="34" charset="0"/>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外部信息源信息风险可能性及发生费用统计</a:t>
            </a:r>
            <a:r>
              <a:rPr lang="zh-CN" altLang="en-US" sz="1600" b="1" dirty="0">
                <a:solidFill>
                  <a:srgbClr val="130401"/>
                </a:solidFill>
                <a:latin typeface="微软雅黑" panose="020B0503020204020204" charset="-122"/>
                <a:ea typeface="微软雅黑" panose="020B0503020204020204" charset="-122"/>
                <a:cs typeface="微软雅黑" panose="020B0503020204020204" charset="-122"/>
                <a:sym typeface="+mn-ea"/>
              </a:rPr>
              <a:t>表</a:t>
            </a:r>
            <a:r>
              <a:rPr lang="zh-CN" altLang="en-US" sz="1600" dirty="0">
                <a:solidFill>
                  <a:srgbClr val="130401"/>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 name="表格 6"/>
          <p:cNvGraphicFramePr>
            <a:graphicFrameLocks noGrp="true"/>
          </p:cNvGraphicFramePr>
          <p:nvPr/>
        </p:nvGraphicFramePr>
        <p:xfrm>
          <a:off x="1881823" y="1290320"/>
          <a:ext cx="8428038" cy="4899025"/>
        </p:xfrm>
        <a:graphic>
          <a:graphicData uri="http://schemas.openxmlformats.org/drawingml/2006/table">
            <a:tbl>
              <a:tblPr firstRow="true" firstCol="true" lastRow="true" lastCol="true" bandRow="true" bandCol="true">
                <a:tableStyleId>{5C22544A-7EE6-4342-B048-85BDC9FD1C3A}</a:tableStyleId>
              </a:tblPr>
              <a:tblGrid>
                <a:gridCol w="8428037"/>
              </a:tblGrid>
              <a:tr h="4899025">
                <a:tc>
                  <a:txBody>
                    <a:bodyPr/>
                    <a:p>
                      <a:pPr algn="ctr">
                        <a:lnSpc>
                          <a:spcPct val="150000"/>
                        </a:lnSpc>
                        <a:spcBef>
                          <a:spcPts val="600"/>
                        </a:spcBef>
                        <a:spcAft>
                          <a:spcPts val="600"/>
                        </a:spcAft>
                      </a:pPr>
                      <a:r>
                        <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rPr>
                        <a:t>案例</a:t>
                      </a:r>
                      <a:r>
                        <a:rPr lang="en-US" altLang="zh-CN" sz="2400" b="0" kern="100" baseline="0" dirty="0">
                          <a:solidFill>
                            <a:schemeClr val="tx1"/>
                          </a:solidFill>
                          <a:effectLst/>
                          <a:latin typeface="微软雅黑" panose="020B0503020204020204" charset="-122"/>
                          <a:ea typeface="微软雅黑" panose="020B0503020204020204" charset="-122"/>
                          <a:cs typeface="微软雅黑" panose="020B0503020204020204" charset="-122"/>
                        </a:rPr>
                        <a:t>  </a:t>
                      </a:r>
                      <a:r>
                        <a:rPr lang="en-US" sz="2400" b="0" kern="100" dirty="0">
                          <a:solidFill>
                            <a:schemeClr val="tx1"/>
                          </a:solidFill>
                          <a:effectLst/>
                          <a:latin typeface="微软雅黑" panose="020B0503020204020204" charset="-122"/>
                          <a:ea typeface="微软雅黑" panose="020B0503020204020204" charset="-122"/>
                          <a:cs typeface="微软雅黑" panose="020B0503020204020204" charset="-122"/>
                        </a:rPr>
                        <a:t>  </a:t>
                      </a:r>
                      <a:r>
                        <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rPr>
                        <a:t>客户信息调查</a:t>
                      </a:r>
                      <a:endPar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endParaRPr>
                    </a:p>
                    <a:p>
                      <a:pPr indent="267970" algn="just">
                        <a:lnSpc>
                          <a:spcPts val="2600"/>
                        </a:lnSpc>
                        <a:spcAft>
                          <a:spcPts val="0"/>
                        </a:spcAft>
                      </a:pP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案例：</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1999</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年</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7</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月，武钢实业公司收到一封法国阿普洛德国际（集团）公司的来函。信中称，该集团的注册资金为</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23</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亿美元，是一个大型跨国集团，</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1997</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年工营业额高达</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35</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亿美元，并正以年均</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20%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的速度递增。该集团希望能和武钢实业公司合资开发纸塑复合袋项目，条件是在</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600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万人民币总投资中，双方各投资</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50%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，由法方负责购买设备并返销全部产品。然而，经过几轮谈判，武钢怀疑了。为什么法方坚持生产设备必须要从法国进口，而且价格如此高呢？通过</a:t>
                      </a:r>
                      <a:r>
                        <a:rPr lang="zh-CN" sz="2000" b="0" kern="100" dirty="0">
                          <a:solidFill>
                            <a:srgbClr val="FF0000"/>
                          </a:solidFill>
                          <a:effectLst/>
                          <a:latin typeface="微软雅黑" panose="020B0503020204020204" charset="-122"/>
                          <a:ea typeface="微软雅黑" panose="020B0503020204020204" charset="-122"/>
                          <a:cs typeface="微软雅黑" panose="020B0503020204020204" charset="-122"/>
                        </a:rPr>
                        <a:t>外贸部门的调查</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得知：法国工商登记处根本没有该公司的登记，其提供的地址是一家与该公司无任何关系的小餐馆的地址。</a:t>
                      </a:r>
                      <a:endPar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endParaRPr>
                    </a:p>
                  </a:txBody>
                  <a:tcPr marL="68574" marR="68574" marT="0" marB="0">
                    <a:solidFill>
                      <a:schemeClr val="bg1"/>
                    </a:solidFill>
                  </a:tcPr>
                </a:tc>
              </a:tr>
            </a:tbl>
          </a:graphicData>
        </a:graphic>
      </p:graphicFrame>
      <p:sp>
        <p:nvSpPr>
          <p:cNvPr id="2" name="TextBox 1"/>
          <p:cNvSpPr txBox="true"/>
          <p:nvPr/>
        </p:nvSpPr>
        <p:spPr>
          <a:xfrm>
            <a:off x="1881823" y="5111433"/>
            <a:ext cx="8258175" cy="1077912"/>
          </a:xfrm>
          <a:prstGeom prst="rect">
            <a:avLst/>
          </a:prstGeom>
          <a:noFill/>
          <a:ln w="9525">
            <a:noFill/>
          </a:ln>
        </p:spPr>
        <p:txBody>
          <a:bodyPr anchor="t" anchorCtr="false">
            <a:spAutoFit/>
          </a:bodyPr>
          <a:p>
            <a:pPr>
              <a:buClrTx/>
              <a:buFontTx/>
            </a:pPr>
            <a:r>
              <a:rPr lang="zh-CN" altLang="zh-CN" sz="2000" dirty="0">
                <a:solidFill>
                  <a:srgbClr val="FF0000"/>
                </a:solidFill>
                <a:latin typeface="微软雅黑" panose="020B0503020204020204" charset="-122"/>
                <a:ea typeface="微软雅黑" panose="020B0503020204020204" charset="-122"/>
              </a:rPr>
              <a:t>该案例中，如果没有信用服务机构或没有这些信用数据库，武钢很可能会和对方签合同，其结果是不堪设想的。</a:t>
            </a:r>
            <a:endParaRPr lang="zh-CN" altLang="zh-CN" sz="2000" dirty="0">
              <a:solidFill>
                <a:srgbClr val="FF0000"/>
              </a:solidFill>
              <a:latin typeface="微软雅黑" panose="020B0503020204020204" charset="-122"/>
              <a:ea typeface="微软雅黑" panose="020B0503020204020204" charset="-122"/>
            </a:endParaRPr>
          </a:p>
          <a:p>
            <a:pPr>
              <a:buClrTx/>
              <a:buFontTx/>
            </a:pPr>
            <a:endParaRPr lang="zh-CN" altLang="zh-CN" sz="2000" dirty="0">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94411" y="1654810"/>
            <a:ext cx="9503484" cy="4296874"/>
            <a:chOff x="2511" y="2606"/>
            <a:chExt cx="14966" cy="6767"/>
          </a:xfrm>
        </p:grpSpPr>
        <p:grpSp>
          <p:nvGrpSpPr>
            <p:cNvPr id="168962" name="Group 4"/>
            <p:cNvGrpSpPr/>
            <p:nvPr/>
          </p:nvGrpSpPr>
          <p:grpSpPr>
            <a:xfrm>
              <a:off x="2511" y="2618"/>
              <a:ext cx="10729" cy="6755"/>
              <a:chOff x="-263" y="-20"/>
              <a:chExt cx="2936" cy="2618"/>
            </a:xfrm>
          </p:grpSpPr>
          <p:sp>
            <p:nvSpPr>
              <p:cNvPr id="5" name="AutoShape 4"/>
              <p:cNvSpPr>
                <a:spLocks noChangeArrowheads="true"/>
              </p:cNvSpPr>
              <p:nvPr/>
            </p:nvSpPr>
            <p:spPr bwMode="auto">
              <a:xfrm>
                <a:off x="1607" y="1134"/>
                <a:ext cx="958" cy="1337"/>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信用管理部门应培养销售人员的信用意识，充分利用销售人员获取客户的资料。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6" name="AutoShape 5"/>
              <p:cNvSpPr>
                <a:spLocks noChangeArrowheads="true"/>
              </p:cNvSpPr>
              <p:nvPr/>
            </p:nvSpPr>
            <p:spPr bwMode="auto">
              <a:xfrm>
                <a:off x="-263" y="1008"/>
                <a:ext cx="1609"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信用人员直接接触客户可获取以下信息：</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企业性质、成立时间、业主或股东情况、其他供应商、开户银行、产品市场、付款条件、竞争对手、经营状况等。</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8965" name="AutoShape 7"/>
              <p:cNvSpPr/>
              <p:nvPr/>
            </p:nvSpPr>
            <p:spPr>
              <a:xfrm>
                <a:off x="165" y="417"/>
                <a:ext cx="1697" cy="259"/>
              </a:xfrm>
              <a:prstGeom prst="chevron">
                <a:avLst>
                  <a:gd name="adj" fmla="val 52386"/>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6"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7"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8"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9"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0"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8971" name="Group 20"/>
              <p:cNvGrpSpPr/>
              <p:nvPr/>
            </p:nvGrpSpPr>
            <p:grpSpPr>
              <a:xfrm>
                <a:off x="178" y="128"/>
                <a:ext cx="813" cy="805"/>
                <a:chOff x="0" y="0"/>
                <a:chExt cx="1252" cy="1252"/>
              </a:xfrm>
            </p:grpSpPr>
            <p:sp>
              <p:nvSpPr>
                <p:cNvPr id="168972"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3"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4"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5"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8976"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7" name="Oval 25"/>
              <p:cNvSpPr/>
              <p:nvPr/>
            </p:nvSpPr>
            <p:spPr>
              <a:xfrm>
                <a:off x="1600" y="-20"/>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8"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9"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0" name="Oval 28"/>
              <p:cNvSpPr/>
              <p:nvPr/>
            </p:nvSpPr>
            <p:spPr>
              <a:xfrm>
                <a:off x="1725" y="125"/>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8981" name="Group 30"/>
              <p:cNvGrpSpPr/>
              <p:nvPr/>
            </p:nvGrpSpPr>
            <p:grpSpPr>
              <a:xfrm>
                <a:off x="1730" y="128"/>
                <a:ext cx="813" cy="805"/>
                <a:chOff x="0" y="0"/>
                <a:chExt cx="1252" cy="1252"/>
              </a:xfrm>
            </p:grpSpPr>
            <p:sp>
              <p:nvSpPr>
                <p:cNvPr id="168982"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3"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4"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5" name="Oval 33"/>
                <p:cNvSpPr/>
                <p:nvPr/>
              </p:nvSpPr>
              <p:spPr>
                <a:xfrm>
                  <a:off x="123" y="99"/>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 name="Text Box 39"/>
              <p:cNvSpPr txBox="true">
                <a:spLocks noChangeArrowheads="true"/>
              </p:cNvSpPr>
              <p:nvPr/>
            </p:nvSpPr>
            <p:spPr bwMode="auto">
              <a:xfrm>
                <a:off x="189" y="0"/>
                <a:ext cx="947" cy="1095"/>
              </a:xfrm>
              <a:prstGeom prst="rect">
                <a:avLst/>
              </a:prstGeom>
              <a:noFill/>
              <a:ln>
                <a:noFill/>
              </a:ln>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Text Box 40"/>
              <p:cNvSpPr txBox="true">
                <a:spLocks noChangeArrowheads="true"/>
              </p:cNvSpPr>
              <p:nvPr/>
            </p:nvSpPr>
            <p:spPr bwMode="auto">
              <a:xfrm>
                <a:off x="1871" y="285"/>
                <a:ext cx="763" cy="259"/>
              </a:xfrm>
              <a:prstGeom prst="rect">
                <a:avLst/>
              </a:prstGeom>
              <a:noFill/>
              <a:ln>
                <a:noFill/>
              </a:ln>
            </p:spPr>
            <p:txBody>
              <a:bodyPr>
                <a:spAutoFit/>
              </a:bodyPr>
              <a:lstStyle>
                <a:lvl1pPr marL="342900" indent="-3429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1pPr>
                <a:lvl2pPr marL="742950" indent="-28575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2pPr>
                <a:lvl3pPr marL="11430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3pPr>
                <a:lvl4pPr marL="16002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4pPr>
                <a:lvl5pPr marL="20574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base" latinLnBrk="0" hangingPunct="0">
                  <a:lnSpc>
                    <a:spcPct val="90000"/>
                  </a:lnSpc>
                  <a:spcBef>
                    <a:spcPct val="0"/>
                  </a:spcBef>
                  <a:spcAft>
                    <a:spcPct val="0"/>
                  </a:spcAft>
                  <a:buClr>
                    <a:schemeClr val="hlink"/>
                  </a:buClr>
                  <a:buSzTx/>
                  <a:buFontTx/>
                  <a:buNone/>
                  <a:tabLst>
                    <a:tab pos="914400" algn="l"/>
                  </a:tabLst>
                  <a:defRPr/>
                </a:pP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68988" name="文本框 30"/>
            <p:cNvSpPr txBox="true"/>
            <p:nvPr/>
          </p:nvSpPr>
          <p:spPr>
            <a:xfrm>
              <a:off x="4195" y="3458"/>
              <a:ext cx="3410" cy="1115"/>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信用管理部门直接接触客户</a:t>
              </a:r>
              <a:endParaRPr lang="zh-CN" altLang="en-US" sz="2000" b="1" dirty="0">
                <a:latin typeface="微软雅黑" panose="020B0503020204020204" charset="-122"/>
                <a:ea typeface="微软雅黑" panose="020B0503020204020204" charset="-122"/>
              </a:endParaRPr>
            </a:p>
          </p:txBody>
        </p:sp>
        <p:sp>
          <p:nvSpPr>
            <p:cNvPr id="168989" name="流程图: 终止 34"/>
            <p:cNvSpPr/>
            <p:nvPr/>
          </p:nvSpPr>
          <p:spPr>
            <a:xfrm>
              <a:off x="11852" y="3678"/>
              <a:ext cx="2848" cy="675"/>
            </a:xfrm>
            <a:prstGeom prst="flowChartTerminator">
              <a:avLst/>
            </a:prstGeom>
            <a:solidFill>
              <a:srgbClr val="F8C15B"/>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eaLnBrk="0" hangingPunct="0"/>
              <a:endParaRPr lang="zh-CN" altLang="en-US" dirty="0">
                <a:latin typeface="微软雅黑" panose="020B0503020204020204" charset="-122"/>
                <a:ea typeface="微软雅黑" panose="020B0503020204020204" charset="-122"/>
              </a:endParaRPr>
            </a:p>
          </p:txBody>
        </p:sp>
        <p:pic>
          <p:nvPicPr>
            <p:cNvPr id="168990" name="图片 35"/>
            <p:cNvPicPr>
              <a:picLocks noChangeAspect="true"/>
            </p:cNvPicPr>
            <p:nvPr/>
          </p:nvPicPr>
          <p:blipFill>
            <a:blip r:embed="rId4"/>
            <a:stretch>
              <a:fillRect/>
            </a:stretch>
          </p:blipFill>
          <p:spPr>
            <a:xfrm>
              <a:off x="10230" y="3283"/>
              <a:ext cx="2457" cy="1537"/>
            </a:xfrm>
            <a:prstGeom prst="rect">
              <a:avLst/>
            </a:prstGeom>
            <a:noFill/>
            <a:ln w="9525">
              <a:noFill/>
            </a:ln>
          </p:spPr>
        </p:pic>
        <p:pic>
          <p:nvPicPr>
            <p:cNvPr id="168991" name="图片 36"/>
            <p:cNvPicPr>
              <a:picLocks noChangeAspect="true"/>
            </p:cNvPicPr>
            <p:nvPr/>
          </p:nvPicPr>
          <p:blipFill>
            <a:blip r:embed="rId4"/>
            <a:stretch>
              <a:fillRect/>
            </a:stretch>
          </p:blipFill>
          <p:spPr>
            <a:xfrm>
              <a:off x="10105" y="3200"/>
              <a:ext cx="2457" cy="1538"/>
            </a:xfrm>
            <a:prstGeom prst="rect">
              <a:avLst/>
            </a:prstGeom>
            <a:noFill/>
            <a:ln w="9525">
              <a:noFill/>
            </a:ln>
          </p:spPr>
        </p:pic>
        <p:pic>
          <p:nvPicPr>
            <p:cNvPr id="168992" name="图片 37"/>
            <p:cNvPicPr>
              <a:picLocks noChangeAspect="true"/>
            </p:cNvPicPr>
            <p:nvPr/>
          </p:nvPicPr>
          <p:blipFill>
            <a:blip r:embed="rId5"/>
            <a:stretch>
              <a:fillRect/>
            </a:stretch>
          </p:blipFill>
          <p:spPr>
            <a:xfrm>
              <a:off x="8989" y="2606"/>
              <a:ext cx="3925" cy="2745"/>
            </a:xfrm>
            <a:prstGeom prst="rect">
              <a:avLst/>
            </a:prstGeom>
            <a:noFill/>
            <a:ln w="9525">
              <a:noFill/>
            </a:ln>
          </p:spPr>
        </p:pic>
        <p:pic>
          <p:nvPicPr>
            <p:cNvPr id="168993" name="图片 38"/>
            <p:cNvPicPr>
              <a:picLocks noChangeAspect="true"/>
            </p:cNvPicPr>
            <p:nvPr/>
          </p:nvPicPr>
          <p:blipFill>
            <a:blip r:embed="rId4"/>
            <a:stretch>
              <a:fillRect/>
            </a:stretch>
          </p:blipFill>
          <p:spPr>
            <a:xfrm>
              <a:off x="10080" y="3228"/>
              <a:ext cx="2457" cy="1535"/>
            </a:xfrm>
            <a:prstGeom prst="rect">
              <a:avLst/>
            </a:prstGeom>
            <a:noFill/>
            <a:ln w="9525">
              <a:noFill/>
            </a:ln>
          </p:spPr>
        </p:pic>
        <p:pic>
          <p:nvPicPr>
            <p:cNvPr id="168994" name="图片 39"/>
            <p:cNvPicPr>
              <a:picLocks noChangeAspect="true"/>
            </p:cNvPicPr>
            <p:nvPr/>
          </p:nvPicPr>
          <p:blipFill>
            <a:blip r:embed="rId4"/>
            <a:stretch>
              <a:fillRect/>
            </a:stretch>
          </p:blipFill>
          <p:spPr>
            <a:xfrm>
              <a:off x="9887" y="3143"/>
              <a:ext cx="2763" cy="1727"/>
            </a:xfrm>
            <a:prstGeom prst="rect">
              <a:avLst/>
            </a:prstGeom>
            <a:noFill/>
            <a:ln w="9525">
              <a:noFill/>
            </a:ln>
          </p:spPr>
        </p:pic>
        <p:sp>
          <p:nvSpPr>
            <p:cNvPr id="168995" name="文本框 40"/>
            <p:cNvSpPr txBox="true"/>
            <p:nvPr/>
          </p:nvSpPr>
          <p:spPr>
            <a:xfrm>
              <a:off x="9577" y="3244"/>
              <a:ext cx="2825" cy="1600"/>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销售部门的记录资料和销售员的亲自接触</a:t>
              </a:r>
              <a:endParaRPr lang="zh-CN" altLang="en-US" sz="2000" b="1" dirty="0">
                <a:latin typeface="微软雅黑" panose="020B0503020204020204" charset="-122"/>
                <a:ea typeface="微软雅黑" panose="020B0503020204020204" charset="-122"/>
              </a:endParaRPr>
            </a:p>
          </p:txBody>
        </p:sp>
        <p:pic>
          <p:nvPicPr>
            <p:cNvPr id="168996" name="图片 44"/>
            <p:cNvPicPr>
              <a:picLocks noChangeAspect="true"/>
            </p:cNvPicPr>
            <p:nvPr/>
          </p:nvPicPr>
          <p:blipFill>
            <a:blip r:embed="rId6"/>
            <a:stretch>
              <a:fillRect/>
            </a:stretch>
          </p:blipFill>
          <p:spPr>
            <a:xfrm>
              <a:off x="13560" y="2770"/>
              <a:ext cx="3917" cy="2735"/>
            </a:xfrm>
            <a:prstGeom prst="rect">
              <a:avLst/>
            </a:prstGeom>
            <a:noFill/>
            <a:ln w="9525">
              <a:noFill/>
            </a:ln>
          </p:spPr>
        </p:pic>
        <p:pic>
          <p:nvPicPr>
            <p:cNvPr id="168997" name="图片 45"/>
            <p:cNvPicPr>
              <a:picLocks noChangeAspect="true"/>
            </p:cNvPicPr>
            <p:nvPr/>
          </p:nvPicPr>
          <p:blipFill>
            <a:blip r:embed="rId7"/>
            <a:stretch>
              <a:fillRect/>
            </a:stretch>
          </p:blipFill>
          <p:spPr>
            <a:xfrm>
              <a:off x="13560" y="2728"/>
              <a:ext cx="3917" cy="2737"/>
            </a:xfrm>
            <a:prstGeom prst="rect">
              <a:avLst/>
            </a:prstGeom>
            <a:noFill/>
            <a:ln w="9525">
              <a:noFill/>
            </a:ln>
          </p:spPr>
        </p:pic>
        <p:pic>
          <p:nvPicPr>
            <p:cNvPr id="168998" name="图片 46"/>
            <p:cNvPicPr>
              <a:picLocks noChangeAspect="true"/>
            </p:cNvPicPr>
            <p:nvPr/>
          </p:nvPicPr>
          <p:blipFill>
            <a:blip r:embed="rId7"/>
            <a:stretch>
              <a:fillRect/>
            </a:stretch>
          </p:blipFill>
          <p:spPr>
            <a:xfrm>
              <a:off x="13477" y="2728"/>
              <a:ext cx="3918" cy="2737"/>
            </a:xfrm>
            <a:prstGeom prst="rect">
              <a:avLst/>
            </a:prstGeom>
            <a:noFill/>
            <a:ln w="9525">
              <a:noFill/>
            </a:ln>
          </p:spPr>
        </p:pic>
        <p:pic>
          <p:nvPicPr>
            <p:cNvPr id="169000" name="图片 49"/>
            <p:cNvPicPr>
              <a:picLocks noChangeAspect="true"/>
            </p:cNvPicPr>
            <p:nvPr/>
          </p:nvPicPr>
          <p:blipFill>
            <a:blip r:embed="rId4"/>
            <a:stretch>
              <a:fillRect/>
            </a:stretch>
          </p:blipFill>
          <p:spPr>
            <a:xfrm>
              <a:off x="14150" y="3203"/>
              <a:ext cx="2762" cy="1727"/>
            </a:xfrm>
            <a:prstGeom prst="rect">
              <a:avLst/>
            </a:prstGeom>
            <a:noFill/>
            <a:ln w="9525">
              <a:noFill/>
            </a:ln>
          </p:spPr>
        </p:pic>
        <p:pic>
          <p:nvPicPr>
            <p:cNvPr id="169001" name="图片 50"/>
            <p:cNvPicPr>
              <a:picLocks noChangeAspect="true"/>
            </p:cNvPicPr>
            <p:nvPr/>
          </p:nvPicPr>
          <p:blipFill>
            <a:blip r:embed="rId4"/>
            <a:stretch>
              <a:fillRect/>
            </a:stretch>
          </p:blipFill>
          <p:spPr>
            <a:xfrm>
              <a:off x="14037" y="3203"/>
              <a:ext cx="2765" cy="1727"/>
            </a:xfrm>
            <a:prstGeom prst="rect">
              <a:avLst/>
            </a:prstGeom>
            <a:noFill/>
            <a:ln w="9525">
              <a:noFill/>
            </a:ln>
          </p:spPr>
        </p:pic>
        <p:sp>
          <p:nvSpPr>
            <p:cNvPr id="169002" name="文本框 52"/>
            <p:cNvSpPr txBox="true"/>
            <p:nvPr/>
          </p:nvSpPr>
          <p:spPr>
            <a:xfrm>
              <a:off x="14197" y="3523"/>
              <a:ext cx="3063" cy="1115"/>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生产经营部门的信息</a:t>
              </a:r>
              <a:endParaRPr lang="zh-CN" altLang="en-US" sz="2000" b="1" dirty="0">
                <a:latin typeface="微软雅黑" panose="020B0503020204020204" charset="-122"/>
                <a:ea typeface="微软雅黑" panose="020B0503020204020204" charset="-122"/>
              </a:endParaRPr>
            </a:p>
          </p:txBody>
        </p:sp>
        <p:sp>
          <p:nvSpPr>
            <p:cNvPr id="54" name="AutoShape 4"/>
            <p:cNvSpPr>
              <a:spLocks noChangeArrowheads="true"/>
            </p:cNvSpPr>
            <p:nvPr/>
          </p:nvSpPr>
          <p:spPr bwMode="auto">
            <a:xfrm>
              <a:off x="13670" y="5545"/>
              <a:ext cx="3500" cy="345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通过生产经营部门可了解供应商的信用状况</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
        <p:nvSpPr>
          <p:cNvPr id="125957" name="TextBox 4"/>
          <p:cNvSpPr txBox="true">
            <a:spLocks noChangeArrowheads="true"/>
          </p:cNvSpPr>
          <p:nvPr/>
        </p:nvSpPr>
        <p:spPr bwMode="auto">
          <a:xfrm>
            <a:off x="1050925" y="993775"/>
            <a:ext cx="8612505" cy="460375"/>
          </a:xfrm>
          <a:prstGeom prst="rect">
            <a:avLst/>
          </a:prstGeom>
          <a:noFill/>
          <a:ln>
            <a:noFill/>
          </a:ln>
        </p:spPr>
        <p:txBody>
          <a:bodyPr>
            <a:spAutoFit/>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获取信息的内部渠道有以下</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类。</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 客户信用信息分析及客户评价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85570" y="662305"/>
            <a:ext cx="9466580" cy="5954395"/>
            <a:chOff x="-302" y="1493"/>
            <a:chExt cx="14908" cy="9377"/>
          </a:xfrm>
        </p:grpSpPr>
        <p:sp>
          <p:nvSpPr>
            <p:cNvPr id="169986" name="文本框 4"/>
            <p:cNvSpPr txBox="true"/>
            <p:nvPr/>
          </p:nvSpPr>
          <p:spPr>
            <a:xfrm>
              <a:off x="-302" y="2907"/>
              <a:ext cx="4683" cy="2761"/>
            </a:xfrm>
            <a:prstGeom prst="rect">
              <a:avLst/>
            </a:prstGeom>
            <a:noFill/>
            <a:ln w="9525">
              <a:noFill/>
            </a:ln>
          </p:spPr>
          <p:txBody>
            <a:bodyPr wrap="square" anchor="t" anchorCtr="false">
              <a:spAutoFit/>
            </a:bodyPr>
            <a:p>
              <a:pPr algn="just" eaLnBrk="0" hangingPunct="0">
                <a:buClrTx/>
                <a:buFontTx/>
              </a:pPr>
              <a:r>
                <a:rPr lang="zh-CN" altLang="en-US" sz="1800" dirty="0">
                  <a:solidFill>
                    <a:srgbClr val="0B1A3F"/>
                  </a:solidFill>
                  <a:latin typeface="微软雅黑" panose="020B0503020204020204" charset="-122"/>
                  <a:ea typeface="微软雅黑" panose="020B0503020204020204" charset="-122"/>
                </a:rPr>
                <a:t>客户信用信息收集仅仅是进行科学的信用决策的前提，收集到的客户信用信息要想真正成为科学信用决策的依据，还需进行信息合并、评估与分析工作。</a:t>
              </a:r>
              <a:endParaRPr lang="zh-CN" altLang="en-US" sz="1800" dirty="0">
                <a:solidFill>
                  <a:srgbClr val="0B1A3F"/>
                </a:solidFill>
                <a:latin typeface="微软雅黑" panose="020B0503020204020204" charset="-122"/>
                <a:ea typeface="微软雅黑" panose="020B0503020204020204" charset="-122"/>
              </a:endParaRPr>
            </a:p>
          </p:txBody>
        </p:sp>
        <p:pic>
          <p:nvPicPr>
            <p:cNvPr id="169987" name="图片 9"/>
            <p:cNvPicPr>
              <a:picLocks noChangeAspect="true"/>
            </p:cNvPicPr>
            <p:nvPr/>
          </p:nvPicPr>
          <p:blipFill>
            <a:blip r:embed="rId4"/>
            <a:stretch>
              <a:fillRect/>
            </a:stretch>
          </p:blipFill>
          <p:spPr>
            <a:xfrm>
              <a:off x="5092" y="1493"/>
              <a:ext cx="9514" cy="9377"/>
            </a:xfrm>
            <a:prstGeom prst="rect">
              <a:avLst/>
            </a:prstGeom>
            <a:noFill/>
            <a:ln w="9525">
              <a:noFill/>
            </a:ln>
          </p:spPr>
        </p:pic>
      </p:grpSp>
      <p:sp>
        <p:nvSpPr>
          <p:cNvPr id="3" name="文本框 4"/>
          <p:cNvSpPr txBox="true"/>
          <p:nvPr/>
        </p:nvSpPr>
        <p:spPr>
          <a:xfrm>
            <a:off x="1335405" y="3954145"/>
            <a:ext cx="2973705" cy="1753235"/>
          </a:xfrm>
          <a:prstGeom prst="rect">
            <a:avLst/>
          </a:prstGeom>
          <a:noFill/>
          <a:ln w="9525">
            <a:noFill/>
          </a:ln>
        </p:spPr>
        <p:txBody>
          <a:bodyPr wrap="square" anchor="t" anchorCtr="false">
            <a:spAutoFit/>
          </a:bodyPr>
          <a:p>
            <a:pPr algn="just" eaLnBrk="0" hangingPunct="0">
              <a:buClrTx/>
              <a:buFontTx/>
            </a:pPr>
            <a:r>
              <a:rPr lang="zh-CN" altLang="en-US" sz="1800" dirty="0">
                <a:solidFill>
                  <a:srgbClr val="0B1A3F"/>
                </a:solidFill>
                <a:latin typeface="微软雅黑" panose="020B0503020204020204" charset="-122"/>
                <a:ea typeface="微软雅黑" panose="020B0503020204020204" charset="-122"/>
              </a:rPr>
              <a:t>客户信用信息分析表（如右图）把来自供应商、银行、企业财务报表的信息集中起来，结合从信用评估机构获得的信用报告，综合确定企业信用情况。</a:t>
            </a:r>
            <a:endParaRPr lang="zh-CN" altLang="en-US" sz="1800" dirty="0">
              <a:solidFill>
                <a:srgbClr val="0B1A3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57375" y="1158240"/>
            <a:ext cx="8477250" cy="5438775"/>
            <a:chOff x="720" y="2235"/>
            <a:chExt cx="13350" cy="8565"/>
          </a:xfrm>
        </p:grpSpPr>
        <p:sp>
          <p:nvSpPr>
            <p:cNvPr id="171013" name="Rectangle 3"/>
            <p:cNvSpPr>
              <a:spLocks noGrp="true"/>
            </p:cNvSpPr>
            <p:nvPr/>
          </p:nvSpPr>
          <p:spPr>
            <a:xfrm>
              <a:off x="720" y="2235"/>
              <a:ext cx="8203" cy="95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buNone/>
              </a:pPr>
              <a:r>
                <a:rPr lang="zh-CN" altLang="en-US" sz="2800" b="1" dirty="0">
                  <a:latin typeface="微软雅黑" panose="020B0503020204020204" charset="-122"/>
                  <a:ea typeface="微软雅黑" panose="020B0503020204020204" charset="-122"/>
                </a:rPr>
                <a:t>（一）客户信用评级流程</a:t>
              </a:r>
              <a:endParaRPr lang="zh-CN" altLang="en-US" sz="2800" b="1" dirty="0">
                <a:latin typeface="微软雅黑" panose="020B0503020204020204" charset="-122"/>
                <a:ea typeface="微软雅黑" panose="020B0503020204020204" charset="-122"/>
              </a:endParaRPr>
            </a:p>
          </p:txBody>
        </p:sp>
        <p:grpSp>
          <p:nvGrpSpPr>
            <p:cNvPr id="171014" name="Group 4"/>
            <p:cNvGrpSpPr>
              <a:grpSpLocks noChangeAspect="true"/>
            </p:cNvGrpSpPr>
            <p:nvPr/>
          </p:nvGrpSpPr>
          <p:grpSpPr>
            <a:xfrm>
              <a:off x="940" y="3198"/>
              <a:ext cx="12573" cy="7602"/>
              <a:chOff x="1577" y="-628"/>
              <a:chExt cx="7044" cy="5843"/>
            </a:xfrm>
          </p:grpSpPr>
          <p:sp>
            <p:nvSpPr>
              <p:cNvPr id="171015" name="AutoShape 5"/>
              <p:cNvSpPr>
                <a:spLocks noChangeAspect="true"/>
              </p:cNvSpPr>
              <p:nvPr/>
            </p:nvSpPr>
            <p:spPr>
              <a:xfrm>
                <a:off x="1577" y="-628"/>
                <a:ext cx="7044" cy="5843"/>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1016" name="Text Box 6"/>
              <p:cNvSpPr txBox="true"/>
              <p:nvPr/>
            </p:nvSpPr>
            <p:spPr>
              <a:xfrm>
                <a:off x="4238" y="-356"/>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赊销申请</a:t>
                </a:r>
                <a:endParaRPr lang="zh-CN" altLang="en-US" sz="1600" b="1" dirty="0">
                  <a:latin typeface="微软雅黑" panose="020B0503020204020204" charset="-122"/>
                  <a:ea typeface="微软雅黑" panose="020B0503020204020204" charset="-122"/>
                </a:endParaRPr>
              </a:p>
            </p:txBody>
          </p:sp>
          <p:sp>
            <p:nvSpPr>
              <p:cNvPr id="171017" name="Text Box 7"/>
              <p:cNvSpPr txBox="true"/>
              <p:nvPr/>
            </p:nvSpPr>
            <p:spPr>
              <a:xfrm>
                <a:off x="4238" y="2090"/>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是否提供担保</a:t>
                </a:r>
                <a:endParaRPr lang="zh-CN" altLang="en-US" sz="1600" b="1" dirty="0">
                  <a:latin typeface="微软雅黑" panose="020B0503020204020204" charset="-122"/>
                  <a:ea typeface="微软雅黑" panose="020B0503020204020204" charset="-122"/>
                </a:endParaRPr>
              </a:p>
            </p:txBody>
          </p:sp>
          <p:sp>
            <p:nvSpPr>
              <p:cNvPr id="171018" name="Text Box 8"/>
              <p:cNvSpPr txBox="true"/>
              <p:nvPr/>
            </p:nvSpPr>
            <p:spPr>
              <a:xfrm>
                <a:off x="4238" y="459"/>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赊销调查</a:t>
                </a:r>
                <a:endParaRPr lang="zh-CN" altLang="en-US" sz="1600" b="1" dirty="0">
                  <a:latin typeface="微软雅黑" panose="020B0503020204020204" charset="-122"/>
                  <a:ea typeface="微软雅黑" panose="020B0503020204020204" charset="-122"/>
                </a:endParaRPr>
              </a:p>
            </p:txBody>
          </p:sp>
          <p:sp>
            <p:nvSpPr>
              <p:cNvPr id="171019" name="Text Box 9"/>
              <p:cNvSpPr txBox="true"/>
              <p:nvPr/>
            </p:nvSpPr>
            <p:spPr>
              <a:xfrm>
                <a:off x="4238" y="1274"/>
                <a:ext cx="1409" cy="409"/>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信用分析</a:t>
                </a:r>
                <a:endParaRPr lang="zh-CN" altLang="en-US" sz="1600" b="1" dirty="0">
                  <a:latin typeface="微软雅黑" panose="020B0503020204020204" charset="-122"/>
                  <a:ea typeface="微软雅黑" panose="020B0503020204020204" charset="-122"/>
                </a:endParaRPr>
              </a:p>
            </p:txBody>
          </p:sp>
          <p:sp>
            <p:nvSpPr>
              <p:cNvPr id="171020" name="Text Box 10"/>
              <p:cNvSpPr txBox="true"/>
              <p:nvPr/>
            </p:nvSpPr>
            <p:spPr>
              <a:xfrm>
                <a:off x="2047" y="2090"/>
                <a:ext cx="1407" cy="4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财务签字批准</a:t>
                </a:r>
                <a:endParaRPr lang="zh-CN" altLang="en-US" sz="1600" b="1" dirty="0">
                  <a:latin typeface="微软雅黑" panose="020B0503020204020204" charset="-122"/>
                  <a:ea typeface="微软雅黑" panose="020B0503020204020204" charset="-122"/>
                </a:endParaRPr>
              </a:p>
            </p:txBody>
          </p:sp>
          <p:cxnSp>
            <p:nvCxnSpPr>
              <p:cNvPr id="171021" name="AutoShape 11"/>
              <p:cNvCxnSpPr>
                <a:stCxn id="171019" idx="1"/>
                <a:endCxn id="171020" idx="0"/>
              </p:cNvCxnSpPr>
              <p:nvPr/>
            </p:nvCxnSpPr>
            <p:spPr>
              <a:xfrm rot="-10800000" flipV="true">
                <a:off x="2750" y="1479"/>
                <a:ext cx="1488" cy="611"/>
              </a:xfrm>
              <a:prstGeom prst="bentConnector2">
                <a:avLst/>
              </a:prstGeom>
              <a:ln w="12700" cap="flat" cmpd="sng">
                <a:solidFill>
                  <a:srgbClr val="000000"/>
                </a:solidFill>
                <a:prstDash val="solid"/>
                <a:miter/>
                <a:headEnd type="none" w="med" len="med"/>
                <a:tailEnd type="triangle" w="med" len="med"/>
              </a:ln>
            </p:spPr>
          </p:cxnSp>
          <p:sp>
            <p:nvSpPr>
              <p:cNvPr id="171022" name="Text Box 12"/>
              <p:cNvSpPr txBox="true"/>
              <p:nvPr/>
            </p:nvSpPr>
            <p:spPr>
              <a:xfrm>
                <a:off x="2673" y="1003"/>
                <a:ext cx="1408"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符合信用要求</a:t>
                </a:r>
                <a:endParaRPr lang="zh-CN" altLang="en-US" sz="1600" b="1" dirty="0">
                  <a:latin typeface="微软雅黑" panose="020B0503020204020204" charset="-122"/>
                  <a:ea typeface="微软雅黑" panose="020B0503020204020204" charset="-122"/>
                </a:endParaRPr>
              </a:p>
            </p:txBody>
          </p:sp>
          <p:cxnSp>
            <p:nvCxnSpPr>
              <p:cNvPr id="171023" name="AutoShape 13"/>
              <p:cNvCxnSpPr>
                <a:stCxn id="171017" idx="1"/>
                <a:endCxn id="171020" idx="3"/>
              </p:cNvCxnSpPr>
              <p:nvPr/>
            </p:nvCxnSpPr>
            <p:spPr>
              <a:xfrm rot="10800000">
                <a:off x="3454" y="2293"/>
                <a:ext cx="784" cy="1"/>
              </a:xfrm>
              <a:prstGeom prst="bentConnector3">
                <a:avLst>
                  <a:gd name="adj1" fmla="val 50000"/>
                </a:avLst>
              </a:prstGeom>
              <a:ln w="12700" cap="flat" cmpd="sng">
                <a:solidFill>
                  <a:srgbClr val="000000"/>
                </a:solidFill>
                <a:prstDash val="solid"/>
                <a:miter/>
                <a:headEnd type="none" w="med" len="med"/>
                <a:tailEnd type="triangle" w="med" len="med"/>
              </a:ln>
            </p:spPr>
          </p:cxnSp>
          <p:sp>
            <p:nvSpPr>
              <p:cNvPr id="171024" name="Text Box 14"/>
              <p:cNvSpPr txBox="true"/>
              <p:nvPr/>
            </p:nvSpPr>
            <p:spPr>
              <a:xfrm>
                <a:off x="3612" y="1818"/>
                <a:ext cx="469" cy="407"/>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是</a:t>
                </a:r>
                <a:endParaRPr lang="zh-CN" altLang="en-US" sz="1600" b="1" dirty="0">
                  <a:latin typeface="微软雅黑" panose="020B0503020204020204" charset="-122"/>
                  <a:ea typeface="微软雅黑" panose="020B0503020204020204" charset="-122"/>
                </a:endParaRPr>
              </a:p>
            </p:txBody>
          </p:sp>
          <p:sp>
            <p:nvSpPr>
              <p:cNvPr id="171025" name="Line 15"/>
              <p:cNvSpPr/>
              <p:nvPr/>
            </p:nvSpPr>
            <p:spPr>
              <a:xfrm>
                <a:off x="5021" y="1682"/>
                <a:ext cx="0" cy="408"/>
              </a:xfrm>
              <a:prstGeom prst="line">
                <a:avLst/>
              </a:prstGeom>
              <a:ln w="12700" cap="flat" cmpd="sng">
                <a:solidFill>
                  <a:srgbClr val="000000"/>
                </a:solidFill>
                <a:prstDash val="solid"/>
                <a:round/>
                <a:headEnd type="none" w="med" len="med"/>
                <a:tailEnd type="triangle" w="med" len="med"/>
              </a:ln>
            </p:spPr>
          </p:sp>
          <p:sp>
            <p:nvSpPr>
              <p:cNvPr id="171026" name="Text Box 16"/>
              <p:cNvSpPr txBox="true"/>
              <p:nvPr/>
            </p:nvSpPr>
            <p:spPr>
              <a:xfrm>
                <a:off x="4239" y="1683"/>
                <a:ext cx="783"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dirty="0">
                    <a:latin typeface="微软雅黑" panose="020B0503020204020204" charset="-122"/>
                    <a:ea typeface="微软雅黑" panose="020B0503020204020204" charset="-122"/>
                  </a:rPr>
                  <a:t>不符合</a:t>
                </a:r>
                <a:endParaRPr lang="zh-CN" altLang="en-US" sz="1600" dirty="0">
                  <a:latin typeface="微软雅黑" panose="020B0503020204020204" charset="-122"/>
                  <a:ea typeface="微软雅黑" panose="020B0503020204020204" charset="-122"/>
                </a:endParaRPr>
              </a:p>
            </p:txBody>
          </p:sp>
          <p:sp>
            <p:nvSpPr>
              <p:cNvPr id="171027" name="Text Box 17"/>
              <p:cNvSpPr txBox="true"/>
              <p:nvPr/>
            </p:nvSpPr>
            <p:spPr>
              <a:xfrm>
                <a:off x="4238" y="2905"/>
                <a:ext cx="1408"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总经理裁决</a:t>
                </a:r>
                <a:endParaRPr lang="zh-CN" altLang="en-US" sz="1600" b="1" dirty="0">
                  <a:latin typeface="微软雅黑" panose="020B0503020204020204" charset="-122"/>
                  <a:ea typeface="微软雅黑" panose="020B0503020204020204" charset="-122"/>
                </a:endParaRPr>
              </a:p>
            </p:txBody>
          </p:sp>
          <p:sp>
            <p:nvSpPr>
              <p:cNvPr id="171028" name="Text Box 18"/>
              <p:cNvSpPr txBox="true"/>
              <p:nvPr/>
            </p:nvSpPr>
            <p:spPr>
              <a:xfrm>
                <a:off x="6429" y="2905"/>
                <a:ext cx="1408"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退回申请</a:t>
                </a:r>
                <a:endParaRPr lang="zh-CN" altLang="en-US" sz="1600" b="1" dirty="0">
                  <a:latin typeface="微软雅黑" panose="020B0503020204020204" charset="-122"/>
                  <a:ea typeface="微软雅黑" panose="020B0503020204020204" charset="-122"/>
                </a:endParaRPr>
              </a:p>
            </p:txBody>
          </p:sp>
          <p:sp>
            <p:nvSpPr>
              <p:cNvPr id="171029" name="Text Box 19"/>
              <p:cNvSpPr txBox="true"/>
              <p:nvPr/>
            </p:nvSpPr>
            <p:spPr>
              <a:xfrm>
                <a:off x="2047" y="2905"/>
                <a:ext cx="1407"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总经理批准</a:t>
                </a:r>
                <a:endParaRPr lang="zh-CN" altLang="en-US" sz="1600" b="1" dirty="0">
                  <a:latin typeface="微软雅黑" panose="020B0503020204020204" charset="-122"/>
                  <a:ea typeface="微软雅黑" panose="020B0503020204020204" charset="-122"/>
                </a:endParaRPr>
              </a:p>
            </p:txBody>
          </p:sp>
          <p:sp>
            <p:nvSpPr>
              <p:cNvPr id="171030" name="Text Box 20"/>
              <p:cNvSpPr txBox="true"/>
              <p:nvPr/>
            </p:nvSpPr>
            <p:spPr>
              <a:xfrm>
                <a:off x="2047" y="3720"/>
                <a:ext cx="1407"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公布批准</a:t>
                </a:r>
                <a:endParaRPr lang="zh-CN" altLang="en-US" sz="1600" b="1" dirty="0">
                  <a:latin typeface="微软雅黑" panose="020B0503020204020204" charset="-122"/>
                  <a:ea typeface="微软雅黑" panose="020B0503020204020204" charset="-122"/>
                </a:endParaRPr>
              </a:p>
            </p:txBody>
          </p:sp>
          <p:sp>
            <p:nvSpPr>
              <p:cNvPr id="171031" name="Text Box 21"/>
              <p:cNvSpPr txBox="true"/>
              <p:nvPr/>
            </p:nvSpPr>
            <p:spPr>
              <a:xfrm>
                <a:off x="4238" y="3720"/>
                <a:ext cx="1407"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通知客户</a:t>
                </a:r>
                <a:endParaRPr lang="zh-CN" altLang="en-US" sz="1600" b="1" dirty="0">
                  <a:latin typeface="微软雅黑" panose="020B0503020204020204" charset="-122"/>
                  <a:ea typeface="微软雅黑" panose="020B0503020204020204" charset="-122"/>
                </a:endParaRPr>
              </a:p>
            </p:txBody>
          </p:sp>
          <p:sp>
            <p:nvSpPr>
              <p:cNvPr id="171032" name="Line 22"/>
              <p:cNvSpPr/>
              <p:nvPr/>
            </p:nvSpPr>
            <p:spPr>
              <a:xfrm>
                <a:off x="5021" y="2497"/>
                <a:ext cx="1" cy="408"/>
              </a:xfrm>
              <a:prstGeom prst="line">
                <a:avLst/>
              </a:prstGeom>
              <a:ln w="12700" cap="flat" cmpd="sng">
                <a:solidFill>
                  <a:srgbClr val="000000"/>
                </a:solidFill>
                <a:prstDash val="solid"/>
                <a:round/>
                <a:headEnd type="none" w="med" len="med"/>
                <a:tailEnd type="triangle" w="med" len="med"/>
              </a:ln>
            </p:spPr>
          </p:sp>
          <p:cxnSp>
            <p:nvCxnSpPr>
              <p:cNvPr id="171033" name="AutoShape 23"/>
              <p:cNvCxnSpPr>
                <a:stCxn id="171027" idx="1"/>
                <a:endCxn id="171029" idx="3"/>
              </p:cNvCxnSpPr>
              <p:nvPr/>
            </p:nvCxnSpPr>
            <p:spPr>
              <a:xfrm rot="10800000">
                <a:off x="3454" y="3109"/>
                <a:ext cx="784" cy="1"/>
              </a:xfrm>
              <a:prstGeom prst="straightConnector1">
                <a:avLst/>
              </a:prstGeom>
              <a:ln w="12700" cap="flat" cmpd="sng">
                <a:solidFill>
                  <a:srgbClr val="000000"/>
                </a:solidFill>
                <a:prstDash val="solid"/>
                <a:round/>
                <a:headEnd type="none" w="med" len="med"/>
                <a:tailEnd type="triangle" w="med" len="med"/>
              </a:ln>
            </p:spPr>
          </p:cxnSp>
          <p:sp>
            <p:nvSpPr>
              <p:cNvPr id="171034" name="Line 24"/>
              <p:cNvSpPr/>
              <p:nvPr/>
            </p:nvSpPr>
            <p:spPr>
              <a:xfrm>
                <a:off x="5647" y="3100"/>
                <a:ext cx="782" cy="1"/>
              </a:xfrm>
              <a:prstGeom prst="line">
                <a:avLst/>
              </a:prstGeom>
              <a:ln w="12700" cap="flat" cmpd="sng">
                <a:solidFill>
                  <a:srgbClr val="000000"/>
                </a:solidFill>
                <a:prstDash val="solid"/>
                <a:round/>
                <a:headEnd type="none" w="med" len="med"/>
                <a:tailEnd type="triangle" w="med" len="med"/>
              </a:ln>
            </p:spPr>
          </p:sp>
          <p:sp>
            <p:nvSpPr>
              <p:cNvPr id="171035" name="Text Box 25"/>
              <p:cNvSpPr txBox="true"/>
              <p:nvPr/>
            </p:nvSpPr>
            <p:spPr>
              <a:xfrm>
                <a:off x="4551" y="2497"/>
                <a:ext cx="470" cy="409"/>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否</a:t>
                </a:r>
                <a:endParaRPr lang="zh-CN" altLang="en-US" sz="1600" b="1" dirty="0">
                  <a:latin typeface="微软雅黑" panose="020B0503020204020204" charset="-122"/>
                  <a:ea typeface="微软雅黑" panose="020B0503020204020204" charset="-122"/>
                </a:endParaRPr>
              </a:p>
            </p:txBody>
          </p:sp>
          <p:sp>
            <p:nvSpPr>
              <p:cNvPr id="171036" name="Text Box 26"/>
              <p:cNvSpPr txBox="true"/>
              <p:nvPr/>
            </p:nvSpPr>
            <p:spPr>
              <a:xfrm>
                <a:off x="5647" y="2633"/>
                <a:ext cx="782" cy="408"/>
              </a:xfrm>
              <a:prstGeom prst="rect">
                <a:avLst/>
              </a:prstGeom>
              <a:noFill/>
              <a:ln w="12700">
                <a:noFill/>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不同意</a:t>
                </a:r>
                <a:endParaRPr lang="zh-CN" altLang="en-US" sz="1600" b="1" dirty="0">
                  <a:latin typeface="微软雅黑" panose="020B0503020204020204" charset="-122"/>
                  <a:ea typeface="微软雅黑" panose="020B0503020204020204" charset="-122"/>
                </a:endParaRPr>
              </a:p>
            </p:txBody>
          </p:sp>
          <p:sp>
            <p:nvSpPr>
              <p:cNvPr id="171037" name="Text Box 27"/>
              <p:cNvSpPr txBox="true"/>
              <p:nvPr/>
            </p:nvSpPr>
            <p:spPr>
              <a:xfrm>
                <a:off x="3455" y="2633"/>
                <a:ext cx="784" cy="408"/>
              </a:xfrm>
              <a:prstGeom prst="rect">
                <a:avLst/>
              </a:prstGeom>
              <a:noFill/>
              <a:ln w="12700">
                <a:noFill/>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同意</a:t>
                </a:r>
                <a:endParaRPr lang="zh-CN" altLang="en-US" sz="1600" b="1" dirty="0">
                  <a:latin typeface="微软雅黑" panose="020B0503020204020204" charset="-122"/>
                  <a:ea typeface="微软雅黑" panose="020B0503020204020204" charset="-122"/>
                </a:endParaRPr>
              </a:p>
            </p:txBody>
          </p:sp>
          <p:sp>
            <p:nvSpPr>
              <p:cNvPr id="171038" name="Line 28"/>
              <p:cNvSpPr/>
              <p:nvPr/>
            </p:nvSpPr>
            <p:spPr>
              <a:xfrm>
                <a:off x="2829" y="2497"/>
                <a:ext cx="1" cy="408"/>
              </a:xfrm>
              <a:prstGeom prst="line">
                <a:avLst/>
              </a:prstGeom>
              <a:ln w="12700" cap="flat" cmpd="sng">
                <a:solidFill>
                  <a:srgbClr val="000000"/>
                </a:solidFill>
                <a:prstDash val="solid"/>
                <a:round/>
                <a:headEnd type="none" w="med" len="med"/>
                <a:tailEnd type="triangle" w="med" len="med"/>
              </a:ln>
            </p:spPr>
          </p:sp>
          <p:sp>
            <p:nvSpPr>
              <p:cNvPr id="171039" name="Line 29"/>
              <p:cNvSpPr/>
              <p:nvPr/>
            </p:nvSpPr>
            <p:spPr>
              <a:xfrm>
                <a:off x="2829" y="3312"/>
                <a:ext cx="1" cy="408"/>
              </a:xfrm>
              <a:prstGeom prst="line">
                <a:avLst/>
              </a:prstGeom>
              <a:ln w="12700" cap="flat" cmpd="sng">
                <a:solidFill>
                  <a:srgbClr val="000000"/>
                </a:solidFill>
                <a:prstDash val="solid"/>
                <a:round/>
                <a:headEnd type="none" w="med" len="med"/>
                <a:tailEnd type="triangle" w="med" len="med"/>
              </a:ln>
            </p:spPr>
          </p:sp>
          <p:sp>
            <p:nvSpPr>
              <p:cNvPr id="171040" name="Line 30"/>
              <p:cNvSpPr/>
              <p:nvPr/>
            </p:nvSpPr>
            <p:spPr>
              <a:xfrm>
                <a:off x="5021" y="51"/>
                <a:ext cx="1" cy="408"/>
              </a:xfrm>
              <a:prstGeom prst="line">
                <a:avLst/>
              </a:prstGeom>
              <a:ln w="12700" cap="flat" cmpd="sng">
                <a:solidFill>
                  <a:srgbClr val="000000"/>
                </a:solidFill>
                <a:prstDash val="solid"/>
                <a:round/>
                <a:headEnd type="none" w="med" len="med"/>
                <a:tailEnd type="triangle" w="med" len="med"/>
              </a:ln>
            </p:spPr>
          </p:sp>
          <p:sp>
            <p:nvSpPr>
              <p:cNvPr id="171041" name="Line 31"/>
              <p:cNvSpPr/>
              <p:nvPr/>
            </p:nvSpPr>
            <p:spPr>
              <a:xfrm>
                <a:off x="5021" y="867"/>
                <a:ext cx="1" cy="407"/>
              </a:xfrm>
              <a:prstGeom prst="line">
                <a:avLst/>
              </a:prstGeom>
              <a:ln w="12700" cap="flat" cmpd="sng">
                <a:solidFill>
                  <a:srgbClr val="000000"/>
                </a:solidFill>
                <a:prstDash val="solid"/>
                <a:round/>
                <a:headEnd type="none" w="med" len="med"/>
                <a:tailEnd type="triangle" w="med" len="med"/>
              </a:ln>
            </p:spPr>
          </p:sp>
          <p:sp>
            <p:nvSpPr>
              <p:cNvPr id="171042" name="Line 32"/>
              <p:cNvSpPr/>
              <p:nvPr/>
            </p:nvSpPr>
            <p:spPr>
              <a:xfrm>
                <a:off x="3455" y="3944"/>
                <a:ext cx="783" cy="1"/>
              </a:xfrm>
              <a:prstGeom prst="line">
                <a:avLst/>
              </a:prstGeom>
              <a:ln w="12700" cap="flat" cmpd="sng">
                <a:solidFill>
                  <a:srgbClr val="000000"/>
                </a:solidFill>
                <a:prstDash val="solid"/>
                <a:round/>
                <a:headEnd type="none" w="med" len="med"/>
                <a:tailEnd type="triangle" w="med" len="med"/>
              </a:ln>
            </p:spPr>
          </p:sp>
          <p:sp>
            <p:nvSpPr>
              <p:cNvPr id="171043" name="Text Box 33"/>
              <p:cNvSpPr txBox="true"/>
              <p:nvPr/>
            </p:nvSpPr>
            <p:spPr>
              <a:xfrm>
                <a:off x="4139" y="4807"/>
                <a:ext cx="1764"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cs typeface="微软雅黑" panose="020B0503020204020204" charset="-122"/>
                  </a:rPr>
                  <a:t>客户信用评级流程图</a:t>
                </a:r>
                <a:endParaRPr lang="zh-CN" altLang="en-US" sz="1600" b="1" dirty="0">
                  <a:latin typeface="微软雅黑" panose="020B0503020204020204" charset="-122"/>
                  <a:ea typeface="微软雅黑" panose="020B0503020204020204" charset="-122"/>
                  <a:cs typeface="微软雅黑" panose="020B0503020204020204" charset="-122"/>
                </a:endParaRPr>
              </a:p>
            </p:txBody>
          </p:sp>
        </p:grpSp>
        <p:sp>
          <p:nvSpPr>
            <p:cNvPr id="171044" name="Rectangle 34"/>
            <p:cNvSpPr/>
            <p:nvPr/>
          </p:nvSpPr>
          <p:spPr>
            <a:xfrm>
              <a:off x="8403" y="2277"/>
              <a:ext cx="5667" cy="2846"/>
            </a:xfrm>
            <a:prstGeom prst="rect">
              <a:avLst/>
            </a:prstGeom>
            <a:noFill/>
            <a:ln w="9525" cap="flat" cmpd="sng">
              <a:solidFill>
                <a:schemeClr val="tx1"/>
              </a:solidFill>
              <a:prstDash val="solid"/>
              <a:miter/>
              <a:headEnd type="none" w="med" len="med"/>
              <a:tailEnd type="none" w="med" len="med"/>
            </a:ln>
          </p:spPr>
          <p:txBody>
            <a:bodyPr anchor="ctr" anchorCtr="false">
              <a:spAutoFit/>
            </a:bodyPr>
            <a:p>
              <a:pPr algn="just">
                <a:lnSpc>
                  <a:spcPct val="120000"/>
                </a:lnSpc>
                <a:spcBef>
                  <a:spcPct val="20000"/>
                </a:spcBef>
                <a:buClrTx/>
                <a:buFont typeface="Arial" panose="020B0604020202020204" pitchFamily="34" charset="0"/>
              </a:pP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客户信用评级有效期一般为一年，以保证信用批准始终建立在获得客户最新资料的前提下，最大程度地减少信用风险。</a:t>
              </a:r>
              <a:endParaRPr lang="zh-CN" altLang="en-US" b="1" dirty="0">
                <a:solidFill>
                  <a:srgbClr val="FF0000"/>
                </a:solidFill>
                <a:latin typeface="微软雅黑" panose="020B0503020204020204" charset="-122"/>
                <a:ea typeface="微软雅黑" panose="020B0503020204020204" charset="-122"/>
                <a:cs typeface="微软雅黑" panose="020B0503020204020204" charset="-122"/>
              </a:endParaRPr>
            </a:p>
            <a:p>
              <a:pPr algn="just">
                <a:lnSpc>
                  <a:spcPct val="120000"/>
                </a:lnSpc>
                <a:spcBef>
                  <a:spcPct val="20000"/>
                </a:spcBef>
                <a:buClrTx/>
                <a:buFont typeface="Arial" panose="020B0604020202020204" pitchFamily="34" charset="0"/>
              </a:pP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重新评定的程序与新增时相同</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 </a:t>
              </a:r>
              <a:endParaRPr lang="zh-CN" altLang="en-US" dirty="0">
                <a:solidFill>
                  <a:srgbClr val="FF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掌握企业客户管理制度和赊销管理政策</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重点掌握企业应收帐款管理制度和帐款催收技巧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6" name="组合 25"/>
          <p:cNvGrpSpPr/>
          <p:nvPr/>
        </p:nvGrpSpPr>
        <p:grpSpPr>
          <a:xfrm>
            <a:off x="1454150" y="1212215"/>
            <a:ext cx="9283700" cy="5055235"/>
            <a:chOff x="476" y="2050"/>
            <a:chExt cx="14620" cy="7961"/>
          </a:xfrm>
        </p:grpSpPr>
        <p:sp>
          <p:nvSpPr>
            <p:cNvPr id="2" name="Rectangle 35"/>
            <p:cNvSpPr>
              <a:spLocks noGrp="true"/>
            </p:cNvSpPr>
            <p:nvPr/>
          </p:nvSpPr>
          <p:spPr>
            <a:xfrm>
              <a:off x="476" y="2050"/>
              <a:ext cx="14620" cy="329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5000"/>
                </a:lnSpc>
                <a:buNone/>
              </a:pPr>
              <a:r>
                <a:rPr lang="zh-CN" altLang="en-US" sz="2000" dirty="0">
                  <a:solidFill>
                    <a:srgbClr val="130401"/>
                  </a:solidFill>
                  <a:latin typeface="微软雅黑" panose="020B0503020204020204" charset="-122"/>
                  <a:ea typeface="微软雅黑" panose="020B0503020204020204" charset="-122"/>
                </a:rPr>
                <a:t>由</a:t>
              </a:r>
              <a:r>
                <a:rPr lang="zh-CN" altLang="en-US" sz="2000" dirty="0">
                  <a:solidFill>
                    <a:srgbClr val="FF0000"/>
                  </a:solidFill>
                  <a:latin typeface="微软雅黑" panose="020B0503020204020204" charset="-122"/>
                  <a:ea typeface="微软雅黑" panose="020B0503020204020204" charset="-122"/>
                </a:rPr>
                <a:t>信用风险因素选择、数据挖掘、指标体系设计、评分方法</a:t>
              </a:r>
              <a:r>
                <a:rPr lang="zh-CN" altLang="en-US" sz="2000" dirty="0">
                  <a:solidFill>
                    <a:srgbClr val="130401"/>
                  </a:solidFill>
                  <a:latin typeface="微软雅黑" panose="020B0503020204020204" charset="-122"/>
                  <a:ea typeface="微软雅黑" panose="020B0503020204020204" charset="-122"/>
                </a:rPr>
                <a:t>组成。</a:t>
              </a:r>
              <a:endParaRPr lang="zh-CN" altLang="en-US" sz="2000" dirty="0">
                <a:solidFill>
                  <a:srgbClr val="130401"/>
                </a:solidFill>
                <a:latin typeface="微软雅黑" panose="020B0503020204020204" charset="-122"/>
                <a:ea typeface="微软雅黑" panose="020B0503020204020204" charset="-122"/>
              </a:endParaRPr>
            </a:p>
            <a:p>
              <a:pPr marL="0" indent="0" eaLnBrk="1" hangingPunct="1">
                <a:lnSpc>
                  <a:spcPct val="125000"/>
                </a:lnSpc>
                <a:buNone/>
              </a:pPr>
              <a:r>
                <a:rPr lang="zh-CN" altLang="en-US" sz="2000" dirty="0">
                  <a:solidFill>
                    <a:srgbClr val="130401"/>
                  </a:solidFill>
                  <a:latin typeface="微软雅黑" panose="020B0503020204020204" charset="-122"/>
                  <a:ea typeface="微软雅黑" panose="020B0503020204020204" charset="-122"/>
                </a:rPr>
                <a:t>客户信用评价系统由外部评级系统和内部评级系统两部分组成。</a:t>
              </a:r>
              <a:endParaRPr lang="zh-CN" altLang="en-US" sz="2000" dirty="0">
                <a:solidFill>
                  <a:srgbClr val="130401"/>
                </a:solidFill>
                <a:latin typeface="微软雅黑" panose="020B0503020204020204" charset="-122"/>
                <a:ea typeface="微软雅黑" panose="020B0503020204020204" charset="-122"/>
              </a:endParaRPr>
            </a:p>
          </p:txBody>
        </p:sp>
        <p:grpSp>
          <p:nvGrpSpPr>
            <p:cNvPr id="3" name="Group 36"/>
            <p:cNvGrpSpPr>
              <a:grpSpLocks noChangeAspect="true"/>
            </p:cNvGrpSpPr>
            <p:nvPr/>
          </p:nvGrpSpPr>
          <p:grpSpPr>
            <a:xfrm>
              <a:off x="1283" y="4677"/>
              <a:ext cx="11545" cy="5335"/>
              <a:chOff x="3017" y="283"/>
              <a:chExt cx="6275" cy="3010"/>
            </a:xfrm>
          </p:grpSpPr>
          <p:sp>
            <p:nvSpPr>
              <p:cNvPr id="4" name="AutoShape 37"/>
              <p:cNvSpPr>
                <a:spLocks noChangeAspect="true"/>
              </p:cNvSpPr>
              <p:nvPr/>
            </p:nvSpPr>
            <p:spPr>
              <a:xfrm>
                <a:off x="3017" y="283"/>
                <a:ext cx="6275" cy="3010"/>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 name="AutoShape 38"/>
              <p:cNvSpPr/>
              <p:nvPr/>
            </p:nvSpPr>
            <p:spPr>
              <a:xfrm>
                <a:off x="3344" y="856"/>
                <a:ext cx="1020" cy="1720"/>
              </a:xfrm>
              <a:prstGeom prst="can">
                <a:avLst>
                  <a:gd name="adj" fmla="val 20991"/>
                </a:avLst>
              </a:prstGeom>
              <a:noFill/>
              <a:ln w="12700" cap="flat" cmpd="sng">
                <a:solidFill>
                  <a:srgbClr val="000000"/>
                </a:solidFill>
                <a:prstDash val="solid"/>
                <a:round/>
                <a:headEnd type="none" w="sm" len="sm"/>
                <a:tailEnd type="none" w="sm" len="sm"/>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AutoShape 39"/>
              <p:cNvSpPr/>
              <p:nvPr/>
            </p:nvSpPr>
            <p:spPr>
              <a:xfrm>
                <a:off x="7984" y="856"/>
                <a:ext cx="982" cy="1720"/>
              </a:xfrm>
              <a:prstGeom prst="can">
                <a:avLst>
                  <a:gd name="adj" fmla="val 21796"/>
                </a:avLst>
              </a:prstGeom>
              <a:noFill/>
              <a:ln w="12700" cap="flat" cmpd="sng">
                <a:solidFill>
                  <a:srgbClr val="000000"/>
                </a:solidFill>
                <a:prstDash val="solid"/>
                <a:round/>
                <a:headEnd type="none" w="sm" len="sm"/>
                <a:tailEnd type="none" w="sm" len="sm"/>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7" name="AutoShape 40"/>
              <p:cNvCxnSpPr/>
              <p:nvPr/>
            </p:nvCxnSpPr>
            <p:spPr>
              <a:xfrm>
                <a:off x="4390" y="1143"/>
                <a:ext cx="3602" cy="1"/>
              </a:xfrm>
              <a:prstGeom prst="straightConnector1">
                <a:avLst/>
              </a:prstGeom>
              <a:ln w="28575" cap="flat" cmpd="sng">
                <a:solidFill>
                  <a:srgbClr val="000000"/>
                </a:solidFill>
                <a:prstDash val="solid"/>
                <a:round/>
                <a:headEnd type="triangle" w="sm" len="sm"/>
                <a:tailEnd type="triangle" w="sm" len="sm"/>
              </a:ln>
            </p:spPr>
          </p:cxnSp>
          <p:sp>
            <p:nvSpPr>
              <p:cNvPr id="8" name="Text Box 41"/>
              <p:cNvSpPr txBox="true"/>
              <p:nvPr/>
            </p:nvSpPr>
            <p:spPr>
              <a:xfrm>
                <a:off x="5043" y="713"/>
                <a:ext cx="2545"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风险因素</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9" name="AutoShape 42"/>
              <p:cNvCxnSpPr/>
              <p:nvPr/>
            </p:nvCxnSpPr>
            <p:spPr>
              <a:xfrm>
                <a:off x="4390" y="1573"/>
                <a:ext cx="3602" cy="1"/>
              </a:xfrm>
              <a:prstGeom prst="straightConnector1">
                <a:avLst/>
              </a:prstGeom>
              <a:ln w="28575" cap="flat" cmpd="sng">
                <a:solidFill>
                  <a:srgbClr val="000000"/>
                </a:solidFill>
                <a:prstDash val="solid"/>
                <a:round/>
                <a:headEnd type="triangle" w="sm" len="sm"/>
                <a:tailEnd type="triangle" w="sm" len="sm"/>
              </a:ln>
            </p:spPr>
          </p:cxnSp>
          <p:sp>
            <p:nvSpPr>
              <p:cNvPr id="10" name="Text Box 43"/>
              <p:cNvSpPr txBox="true"/>
              <p:nvPr/>
            </p:nvSpPr>
            <p:spPr>
              <a:xfrm>
                <a:off x="5150" y="1574"/>
                <a:ext cx="2344" cy="290"/>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指标体系</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11" name="AutoShape 44"/>
              <p:cNvCxnSpPr/>
              <p:nvPr/>
            </p:nvCxnSpPr>
            <p:spPr>
              <a:xfrm>
                <a:off x="4390" y="2003"/>
                <a:ext cx="3602" cy="1"/>
              </a:xfrm>
              <a:prstGeom prst="straightConnector1">
                <a:avLst/>
              </a:prstGeom>
              <a:ln w="28575" cap="flat" cmpd="sng">
                <a:solidFill>
                  <a:srgbClr val="000000"/>
                </a:solidFill>
                <a:prstDash val="solid"/>
                <a:round/>
                <a:headEnd type="triangle" w="sm" len="sm"/>
                <a:tailEnd type="triangle" w="sm" len="sm"/>
              </a:ln>
            </p:spPr>
          </p:cxnSp>
          <p:sp>
            <p:nvSpPr>
              <p:cNvPr id="13" name="Text Box 45"/>
              <p:cNvSpPr txBox="true"/>
              <p:nvPr/>
            </p:nvSpPr>
            <p:spPr>
              <a:xfrm>
                <a:off x="5207" y="2002"/>
                <a:ext cx="2238"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评分方法</a:t>
                </a:r>
                <a:endParaRPr lang="zh-CN" altLang="en-US" sz="1600" b="1" dirty="0">
                  <a:solidFill>
                    <a:srgbClr val="000000"/>
                  </a:solidFill>
                  <a:latin typeface="微软雅黑" panose="020B0503020204020204" charset="-122"/>
                  <a:ea typeface="微软雅黑" panose="020B0503020204020204" charset="-122"/>
                </a:endParaRPr>
              </a:p>
            </p:txBody>
          </p:sp>
          <p:sp>
            <p:nvSpPr>
              <p:cNvPr id="15" name="Text Box 46"/>
              <p:cNvSpPr txBox="true"/>
              <p:nvPr/>
            </p:nvSpPr>
            <p:spPr>
              <a:xfrm>
                <a:off x="3676" y="1078"/>
                <a:ext cx="356" cy="1420"/>
              </a:xfrm>
              <a:prstGeom prst="rect">
                <a:avLst/>
              </a:prstGeom>
              <a:noFill/>
              <a:ln w="9525">
                <a:noFill/>
              </a:ln>
            </p:spPr>
            <p:txBody>
              <a:bodyPr vert="eaVert" lIns="84125" tIns="42062" rIns="84125" bIns="42062" anchor="t"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外部评级系统</a:t>
                </a:r>
                <a:endParaRPr lang="zh-CN" altLang="en-US" sz="1600" b="1" dirty="0">
                  <a:solidFill>
                    <a:srgbClr val="000000"/>
                  </a:solidFill>
                  <a:latin typeface="微软雅黑" panose="020B0503020204020204" charset="-122"/>
                  <a:ea typeface="微软雅黑" panose="020B0503020204020204" charset="-122"/>
                </a:endParaRPr>
              </a:p>
            </p:txBody>
          </p:sp>
          <p:sp>
            <p:nvSpPr>
              <p:cNvPr id="16" name="Text Box 47"/>
              <p:cNvSpPr txBox="true"/>
              <p:nvPr/>
            </p:nvSpPr>
            <p:spPr>
              <a:xfrm>
                <a:off x="8414" y="1078"/>
                <a:ext cx="234" cy="1420"/>
              </a:xfrm>
              <a:prstGeom prst="rect">
                <a:avLst/>
              </a:prstGeom>
              <a:noFill/>
              <a:ln w="9525">
                <a:noFill/>
              </a:ln>
            </p:spPr>
            <p:txBody>
              <a:bodyPr vert="eaVert" lIns="84125" tIns="42062" rIns="84125" bIns="42062" anchor="t"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内部评级系统</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17" name="AutoShape 48"/>
              <p:cNvCxnSpPr/>
              <p:nvPr/>
            </p:nvCxnSpPr>
            <p:spPr>
              <a:xfrm>
                <a:off x="4390" y="2433"/>
                <a:ext cx="3603" cy="1"/>
              </a:xfrm>
              <a:prstGeom prst="straightConnector1">
                <a:avLst/>
              </a:prstGeom>
              <a:ln w="28575" cap="flat" cmpd="sng">
                <a:solidFill>
                  <a:srgbClr val="000000"/>
                </a:solidFill>
                <a:prstDash val="solid"/>
                <a:round/>
                <a:headEnd type="triangle" w="sm" len="sm"/>
                <a:tailEnd type="triangle" w="sm" len="sm"/>
              </a:ln>
            </p:spPr>
          </p:cxnSp>
          <p:sp>
            <p:nvSpPr>
              <p:cNvPr id="23" name="Text Box 49"/>
              <p:cNvSpPr txBox="true"/>
              <p:nvPr/>
            </p:nvSpPr>
            <p:spPr>
              <a:xfrm>
                <a:off x="5172" y="1191"/>
                <a:ext cx="2257"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数据挖掘</a:t>
                </a:r>
                <a:endParaRPr lang="zh-CN" altLang="en-US" sz="1600" b="1" dirty="0">
                  <a:solidFill>
                    <a:srgbClr val="000000"/>
                  </a:solidFill>
                  <a:latin typeface="微软雅黑" panose="020B0503020204020204" charset="-122"/>
                  <a:ea typeface="微软雅黑" panose="020B0503020204020204" charset="-122"/>
                </a:endParaRPr>
              </a:p>
            </p:txBody>
          </p:sp>
          <p:sp>
            <p:nvSpPr>
              <p:cNvPr id="24" name="Rectangle 50"/>
              <p:cNvSpPr>
                <a:spLocks noRot="true"/>
              </p:cNvSpPr>
              <p:nvPr/>
            </p:nvSpPr>
            <p:spPr>
              <a:xfrm>
                <a:off x="4390" y="2787"/>
                <a:ext cx="3920" cy="386"/>
              </a:xfrm>
              <a:prstGeom prst="rect">
                <a:avLst/>
              </a:prstGeom>
              <a:noFill/>
              <a:ln w="9525">
                <a:noFill/>
              </a:ln>
            </p:spPr>
            <p:txBody>
              <a:bodyPr anchor="ctr" anchorCtr="false"/>
              <a:p>
                <a:pPr algn="ct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客户信用评级系统</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6" name="组合 85"/>
          <p:cNvGrpSpPr/>
          <p:nvPr/>
        </p:nvGrpSpPr>
        <p:grpSpPr>
          <a:xfrm>
            <a:off x="1732915" y="1281430"/>
            <a:ext cx="8726170" cy="4433570"/>
            <a:chOff x="720" y="2150"/>
            <a:chExt cx="13742" cy="6982"/>
          </a:xfrm>
        </p:grpSpPr>
        <p:sp>
          <p:nvSpPr>
            <p:cNvPr id="8" name="内容占位符 2"/>
            <p:cNvSpPr>
              <a:spLocks noGrp="true"/>
            </p:cNvSpPr>
            <p:nvPr/>
          </p:nvSpPr>
          <p:spPr>
            <a:xfrm>
              <a:off x="720" y="2235"/>
              <a:ext cx="12960" cy="239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）指标选择。</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不论采取何种信用评级方式，都需要选取特定指标，外部评级一般选取市场状况、财务、现场感观、信用习惯等指标。这些指标又包括若干小指标，通过特定模型或运算方式，赋予权重，产生评级结果。各小指标见下表。</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9" name="组合 110"/>
            <p:cNvGrpSpPr/>
            <p:nvPr/>
          </p:nvGrpSpPr>
          <p:grpSpPr>
            <a:xfrm>
              <a:off x="2790" y="2150"/>
              <a:ext cx="11673" cy="6983"/>
              <a:chOff x="-80963" y="-705644"/>
              <a:chExt cx="9144000" cy="7378700"/>
            </a:xfrm>
          </p:grpSpPr>
          <p:sp>
            <p:nvSpPr>
              <p:cNvPr id="10" name="AutoShape 3"/>
              <p:cNvSpPr>
                <a:spLocks noChangeArrowheads="true"/>
              </p:cNvSpPr>
              <p:nvPr/>
            </p:nvSpPr>
            <p:spPr bwMode="auto">
              <a:xfrm flipV="true">
                <a:off x="-80963" y="-705644"/>
                <a:ext cx="9144000" cy="6245344"/>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183 w 21600"/>
                  <a:gd name="T13" fmla="*/ 0 h 21600"/>
                  <a:gd name="T14" fmla="*/ 20417 w 21600"/>
                  <a:gd name="T15" fmla="*/ 7512 h 21600"/>
                </a:gdLst>
                <a:ahLst/>
                <a:cxnLst>
                  <a:cxn ang="T8">
                    <a:pos x="T0" y="T1"/>
                  </a:cxn>
                  <a:cxn ang="T9">
                    <a:pos x="T2" y="T3"/>
                  </a:cxn>
                  <a:cxn ang="T10">
                    <a:pos x="T4" y="T5"/>
                  </a:cxn>
                  <a:cxn ang="T11">
                    <a:pos x="T6" y="T7"/>
                  </a:cxn>
                </a:cxnLst>
                <a:rect l="T12" t="T13" r="T14" b="T15"/>
                <a:pathLst>
                  <a:path w="21600" h="21600">
                    <a:moveTo>
                      <a:pt x="5265" y="6157"/>
                    </a:moveTo>
                    <a:cubicBezTo>
                      <a:pt x="6637" y="4521"/>
                      <a:pt x="8664" y="3575"/>
                      <a:pt x="10800" y="3576"/>
                    </a:cubicBezTo>
                    <a:cubicBezTo>
                      <a:pt x="12935" y="3576"/>
                      <a:pt x="14962" y="4521"/>
                      <a:pt x="16334" y="6157"/>
                    </a:cubicBezTo>
                    <a:lnTo>
                      <a:pt x="19074" y="3859"/>
                    </a:lnTo>
                    <a:cubicBezTo>
                      <a:pt x="17022" y="1412"/>
                      <a:pt x="13992" y="-1"/>
                      <a:pt x="10799" y="0"/>
                    </a:cubicBezTo>
                    <a:cubicBezTo>
                      <a:pt x="7607" y="0"/>
                      <a:pt x="4577" y="1412"/>
                      <a:pt x="2525" y="3859"/>
                    </a:cubicBezTo>
                    <a:close/>
                  </a:path>
                </a:pathLst>
              </a:custGeom>
              <a:gradFill rotWithShape="true">
                <a:gsLst>
                  <a:gs pos="0">
                    <a:srgbClr val="006699"/>
                  </a:gs>
                  <a:gs pos="100000">
                    <a:srgbClr val="BDCBDB"/>
                  </a:gs>
                </a:gsLst>
                <a:lin ang="0" scaled="true"/>
              </a:gradFill>
              <a:ln w="9525" cmpd="sng">
                <a:miter lim="800000"/>
              </a:ln>
              <a:scene3d>
                <a:camera prst="legacyPerspectiveBottom">
                  <a:rot lat="20099994" lon="0" rev="0"/>
                </a:camera>
                <a:lightRig rig="legacyFlat1" dir="r"/>
              </a:scene3d>
              <a:sp3d extrusionH="2259000" prstMaterial="legacyPlastic">
                <a:bevelT w="13500" h="13500" prst="angle"/>
                <a:bevelB w="13500" h="13500" prst="angle"/>
                <a:extrusionClr>
                  <a:srgbClr val="003366"/>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Freeform 4"/>
              <p:cNvSpPr/>
              <p:nvPr/>
            </p:nvSpPr>
            <p:spPr>
              <a:xfrm>
                <a:off x="611187" y="3977481"/>
                <a:ext cx="7767638" cy="2205038"/>
              </a:xfrm>
              <a:custGeom>
                <a:avLst/>
                <a:gdLst/>
                <a:ahLst/>
                <a:cxnLst>
                  <a:cxn ang="0">
                    <a:pos x="2147483646" y="0"/>
                  </a:cxn>
                  <a:cxn ang="0">
                    <a:pos x="2147483646" y="2147483646"/>
                  </a:cxn>
                  <a:cxn ang="0">
                    <a:pos x="2147483646" y="2147483646"/>
                  </a:cxn>
                  <a:cxn ang="0">
                    <a:pos x="2147483646" y="2147483646"/>
                  </a:cxn>
                  <a:cxn ang="0">
                    <a:pos x="0" y="2147483646"/>
                  </a:cxn>
                  <a:cxn ang="0">
                    <a:pos x="2147483646" y="2147483646"/>
                  </a:cxn>
                  <a:cxn ang="0">
                    <a:pos x="2147483646" y="0"/>
                  </a:cxn>
                </a:cxnLst>
                <a:pathLst>
                  <a:path w="4893" h="1917">
                    <a:moveTo>
                      <a:pt x="4878" y="0"/>
                    </a:moveTo>
                    <a:cubicBezTo>
                      <a:pt x="4878" y="0"/>
                      <a:pt x="4891" y="226"/>
                      <a:pt x="4893" y="440"/>
                    </a:cubicBezTo>
                    <a:cubicBezTo>
                      <a:pt x="3867" y="440"/>
                      <a:pt x="3815" y="1811"/>
                      <a:pt x="2467" y="1917"/>
                    </a:cubicBezTo>
                    <a:cubicBezTo>
                      <a:pt x="1073" y="1877"/>
                      <a:pt x="1309" y="493"/>
                      <a:pt x="21" y="500"/>
                    </a:cubicBezTo>
                    <a:lnTo>
                      <a:pt x="0" y="2"/>
                    </a:lnTo>
                    <a:cubicBezTo>
                      <a:pt x="620" y="518"/>
                      <a:pt x="1873" y="671"/>
                      <a:pt x="2461" y="667"/>
                    </a:cubicBezTo>
                    <a:cubicBezTo>
                      <a:pt x="2461" y="667"/>
                      <a:pt x="4076" y="668"/>
                      <a:pt x="4878" y="0"/>
                    </a:cubicBezTo>
                    <a:close/>
                  </a:path>
                </a:pathLst>
              </a:custGeom>
              <a:gradFill rotWithShape="true">
                <a:gsLst>
                  <a:gs pos="0">
                    <a:srgbClr val="0F5C83"/>
                  </a:gs>
                  <a:gs pos="50000">
                    <a:srgbClr val="0D2D47"/>
                  </a:gs>
                  <a:gs pos="100000">
                    <a:srgbClr val="0F5C83"/>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13" name="Line 5"/>
              <p:cNvSpPr/>
              <p:nvPr/>
            </p:nvSpPr>
            <p:spPr>
              <a:xfrm flipH="true">
                <a:off x="2135187" y="5944394"/>
                <a:ext cx="874713" cy="712787"/>
              </a:xfrm>
              <a:prstGeom prst="line">
                <a:avLst/>
              </a:prstGeom>
              <a:ln w="9525" cap="flat" cmpd="sng">
                <a:solidFill>
                  <a:srgbClr val="F8F8F8">
                    <a:alpha val="9019"/>
                  </a:srgbClr>
                </a:solidFill>
                <a:prstDash val="solid"/>
                <a:round/>
                <a:headEnd type="none" w="med" len="med"/>
                <a:tailEnd type="none" w="med" len="med"/>
              </a:ln>
            </p:spPr>
          </p:sp>
          <p:sp>
            <p:nvSpPr>
              <p:cNvPr id="15" name="Line 6"/>
              <p:cNvSpPr/>
              <p:nvPr/>
            </p:nvSpPr>
            <p:spPr>
              <a:xfrm>
                <a:off x="5889625" y="5960269"/>
                <a:ext cx="874712" cy="712787"/>
              </a:xfrm>
              <a:prstGeom prst="line">
                <a:avLst/>
              </a:prstGeom>
              <a:ln w="9525" cap="flat" cmpd="sng">
                <a:solidFill>
                  <a:srgbClr val="F8F8F8">
                    <a:alpha val="9019"/>
                  </a:srgbClr>
                </a:solidFill>
                <a:prstDash val="solid"/>
                <a:round/>
                <a:headEnd type="none" w="med" len="med"/>
                <a:tailEnd type="none" w="med" len="med"/>
              </a:ln>
            </p:spPr>
          </p:sp>
          <p:sp>
            <p:nvSpPr>
              <p:cNvPr id="16" name="Line 7"/>
              <p:cNvSpPr/>
              <p:nvPr/>
            </p:nvSpPr>
            <p:spPr>
              <a:xfrm flipH="true">
                <a:off x="585787" y="5599906"/>
                <a:ext cx="1143000" cy="331788"/>
              </a:xfrm>
              <a:prstGeom prst="line">
                <a:avLst/>
              </a:prstGeom>
              <a:ln w="9525" cap="flat" cmpd="sng">
                <a:solidFill>
                  <a:srgbClr val="F8F8F8">
                    <a:alpha val="9019"/>
                  </a:srgbClr>
                </a:solidFill>
                <a:prstDash val="solid"/>
                <a:round/>
                <a:headEnd type="none" w="med" len="med"/>
                <a:tailEnd type="none" w="med" len="med"/>
              </a:ln>
            </p:spPr>
          </p:sp>
          <p:sp>
            <p:nvSpPr>
              <p:cNvPr id="17" name="Line 8"/>
              <p:cNvSpPr/>
              <p:nvPr/>
            </p:nvSpPr>
            <p:spPr>
              <a:xfrm>
                <a:off x="7281862" y="5595144"/>
                <a:ext cx="1103313" cy="331787"/>
              </a:xfrm>
              <a:prstGeom prst="line">
                <a:avLst/>
              </a:prstGeom>
              <a:ln w="9525" cap="flat" cmpd="sng">
                <a:solidFill>
                  <a:srgbClr val="F8F8F8">
                    <a:alpha val="9019"/>
                  </a:srgbClr>
                </a:solidFill>
                <a:prstDash val="solid"/>
                <a:round/>
                <a:headEnd type="none" w="med" len="med"/>
                <a:tailEnd type="none" w="med" len="med"/>
              </a:ln>
            </p:spPr>
          </p:sp>
          <p:sp>
            <p:nvSpPr>
              <p:cNvPr id="23" name="Line 10"/>
              <p:cNvSpPr/>
              <p:nvPr/>
            </p:nvSpPr>
            <p:spPr>
              <a:xfrm flipH="true">
                <a:off x="2146300" y="3955256"/>
                <a:ext cx="874712" cy="712788"/>
              </a:xfrm>
              <a:prstGeom prst="line">
                <a:avLst/>
              </a:prstGeom>
              <a:ln w="9525" cap="flat" cmpd="sng">
                <a:solidFill>
                  <a:srgbClr val="F8F8F8">
                    <a:alpha val="38039"/>
                  </a:srgbClr>
                </a:solidFill>
                <a:prstDash val="solid"/>
                <a:round/>
                <a:headEnd type="none" w="med" len="med"/>
                <a:tailEnd type="none" w="med" len="med"/>
              </a:ln>
            </p:spPr>
          </p:sp>
          <p:sp>
            <p:nvSpPr>
              <p:cNvPr id="24" name="Line 11"/>
              <p:cNvSpPr/>
              <p:nvPr/>
            </p:nvSpPr>
            <p:spPr>
              <a:xfrm>
                <a:off x="5900737" y="3971131"/>
                <a:ext cx="874713" cy="712788"/>
              </a:xfrm>
              <a:prstGeom prst="line">
                <a:avLst/>
              </a:prstGeom>
              <a:ln w="9525" cap="flat" cmpd="sng">
                <a:solidFill>
                  <a:srgbClr val="F8F8F8">
                    <a:alpha val="38039"/>
                  </a:srgbClr>
                </a:solidFill>
                <a:prstDash val="solid"/>
                <a:round/>
                <a:headEnd type="none" w="med" len="med"/>
                <a:tailEnd type="none" w="med" len="med"/>
              </a:ln>
            </p:spPr>
          </p:sp>
          <p:sp>
            <p:nvSpPr>
              <p:cNvPr id="26" name="Line 12"/>
              <p:cNvSpPr/>
              <p:nvPr/>
            </p:nvSpPr>
            <p:spPr>
              <a:xfrm>
                <a:off x="4494212" y="4153694"/>
                <a:ext cx="0" cy="825500"/>
              </a:xfrm>
              <a:prstGeom prst="line">
                <a:avLst/>
              </a:prstGeom>
              <a:ln w="9525" cap="flat" cmpd="sng">
                <a:solidFill>
                  <a:srgbClr val="F8F8F8">
                    <a:alpha val="29019"/>
                  </a:srgbClr>
                </a:solidFill>
                <a:prstDash val="solid"/>
                <a:round/>
                <a:headEnd type="none" w="med" len="med"/>
                <a:tailEnd type="none" w="med" len="med"/>
              </a:ln>
            </p:spPr>
          </p:sp>
          <p:sp>
            <p:nvSpPr>
              <p:cNvPr id="27" name="Freeform 13"/>
              <p:cNvSpPr/>
              <p:nvPr/>
            </p:nvSpPr>
            <p:spPr>
              <a:xfrm>
                <a:off x="604837" y="3960019"/>
                <a:ext cx="7743825" cy="1036637"/>
              </a:xfrm>
              <a:custGeom>
                <a:avLst/>
                <a:gdLst/>
                <a:ahLst/>
                <a:cxnLst>
                  <a:cxn ang="0">
                    <a:pos x="0" y="0"/>
                  </a:cxn>
                  <a:cxn ang="0">
                    <a:pos x="2147483646" y="2147483646"/>
                  </a:cxn>
                  <a:cxn ang="0">
                    <a:pos x="2147483646" y="2147483646"/>
                  </a:cxn>
                </a:cxnLst>
                <a:pathLst>
                  <a:path w="4878" h="653">
                    <a:moveTo>
                      <a:pt x="0" y="0"/>
                    </a:moveTo>
                    <a:cubicBezTo>
                      <a:pt x="522" y="422"/>
                      <a:pt x="1577" y="653"/>
                      <a:pt x="2443" y="649"/>
                    </a:cubicBezTo>
                    <a:cubicBezTo>
                      <a:pt x="3387" y="645"/>
                      <a:pt x="4229" y="447"/>
                      <a:pt x="4878" y="17"/>
                    </a:cubicBezTo>
                  </a:path>
                </a:pathLst>
              </a:custGeom>
              <a:noFill/>
              <a:ln w="28575" cap="flat" cmpd="sng">
                <a:solidFill>
                  <a:srgbClr val="FFFFFF">
                    <a:alpha val="78038"/>
                  </a:srgbClr>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8" name="Line 14"/>
              <p:cNvSpPr/>
              <p:nvPr/>
            </p:nvSpPr>
            <p:spPr>
              <a:xfrm flipH="true">
                <a:off x="2135187" y="5885656"/>
                <a:ext cx="874713" cy="712788"/>
              </a:xfrm>
              <a:prstGeom prst="line">
                <a:avLst/>
              </a:prstGeom>
              <a:ln w="9525" cap="flat" cmpd="sng">
                <a:solidFill>
                  <a:srgbClr val="F8F8F8">
                    <a:alpha val="9019"/>
                  </a:srgbClr>
                </a:solidFill>
                <a:prstDash val="solid"/>
                <a:round/>
                <a:headEnd type="none" w="med" len="med"/>
                <a:tailEnd type="none" w="med" len="med"/>
              </a:ln>
            </p:spPr>
          </p:sp>
          <p:sp>
            <p:nvSpPr>
              <p:cNvPr id="29" name="Line 15"/>
              <p:cNvSpPr/>
              <p:nvPr/>
            </p:nvSpPr>
            <p:spPr>
              <a:xfrm>
                <a:off x="5889625" y="5901531"/>
                <a:ext cx="874712" cy="712788"/>
              </a:xfrm>
              <a:prstGeom prst="line">
                <a:avLst/>
              </a:prstGeom>
              <a:ln w="9525" cap="flat" cmpd="sng">
                <a:solidFill>
                  <a:srgbClr val="F8F8F8">
                    <a:alpha val="9019"/>
                  </a:srgbClr>
                </a:solidFill>
                <a:prstDash val="solid"/>
                <a:round/>
                <a:headEnd type="none" w="med" len="med"/>
                <a:tailEnd type="none" w="med" len="med"/>
              </a:ln>
            </p:spPr>
          </p:sp>
          <p:sp>
            <p:nvSpPr>
              <p:cNvPr id="30" name="Line 16"/>
              <p:cNvSpPr/>
              <p:nvPr/>
            </p:nvSpPr>
            <p:spPr>
              <a:xfrm flipH="true">
                <a:off x="585787" y="5541169"/>
                <a:ext cx="1143000" cy="331787"/>
              </a:xfrm>
              <a:prstGeom prst="line">
                <a:avLst/>
              </a:prstGeom>
              <a:ln w="9525" cap="flat" cmpd="sng">
                <a:solidFill>
                  <a:srgbClr val="F8F8F8">
                    <a:alpha val="9019"/>
                  </a:srgbClr>
                </a:solidFill>
                <a:prstDash val="solid"/>
                <a:round/>
                <a:headEnd type="none" w="med" len="med"/>
                <a:tailEnd type="none" w="med" len="med"/>
              </a:ln>
            </p:spPr>
          </p:sp>
          <p:sp>
            <p:nvSpPr>
              <p:cNvPr id="31" name="Line 17"/>
              <p:cNvSpPr/>
              <p:nvPr/>
            </p:nvSpPr>
            <p:spPr>
              <a:xfrm>
                <a:off x="7281862" y="5536406"/>
                <a:ext cx="1103313" cy="331788"/>
              </a:xfrm>
              <a:prstGeom prst="line">
                <a:avLst/>
              </a:prstGeom>
              <a:ln w="9525" cap="flat" cmpd="sng">
                <a:solidFill>
                  <a:srgbClr val="F8F8F8">
                    <a:alpha val="9019"/>
                  </a:srgbClr>
                </a:solidFill>
                <a:prstDash val="solid"/>
                <a:round/>
                <a:headEnd type="none" w="med" len="med"/>
                <a:tailEnd type="none" w="med" len="med"/>
              </a:ln>
            </p:spPr>
          </p:sp>
          <p:sp>
            <p:nvSpPr>
              <p:cNvPr id="32" name="Line 18"/>
              <p:cNvSpPr/>
              <p:nvPr/>
            </p:nvSpPr>
            <p:spPr>
              <a:xfrm>
                <a:off x="4494212" y="4094956"/>
                <a:ext cx="0" cy="825500"/>
              </a:xfrm>
              <a:prstGeom prst="line">
                <a:avLst/>
              </a:prstGeom>
              <a:ln w="9525" cap="flat" cmpd="sng">
                <a:solidFill>
                  <a:srgbClr val="F8F8F8">
                    <a:alpha val="29019"/>
                  </a:srgbClr>
                </a:solidFill>
                <a:prstDash val="solid"/>
                <a:round/>
                <a:headEnd type="none" w="med" len="med"/>
                <a:tailEnd type="none" w="med" len="med"/>
              </a:ln>
            </p:spPr>
          </p:sp>
          <p:grpSp>
            <p:nvGrpSpPr>
              <p:cNvPr id="33" name="Group 19"/>
              <p:cNvGrpSpPr/>
              <p:nvPr/>
            </p:nvGrpSpPr>
            <p:grpSpPr>
              <a:xfrm>
                <a:off x="1138237" y="2753519"/>
                <a:ext cx="1295400" cy="1371600"/>
                <a:chOff x="0" y="0"/>
                <a:chExt cx="1042" cy="1102"/>
              </a:xfrm>
            </p:grpSpPr>
            <p:grpSp>
              <p:nvGrpSpPr>
                <p:cNvPr id="34" name="Group 20"/>
                <p:cNvGrpSpPr/>
                <p:nvPr/>
              </p:nvGrpSpPr>
              <p:grpSpPr>
                <a:xfrm>
                  <a:off x="0" y="0"/>
                  <a:ext cx="1042" cy="1102"/>
                  <a:chOff x="0" y="0"/>
                  <a:chExt cx="1042" cy="1102"/>
                </a:xfrm>
              </p:grpSpPr>
              <p:pic>
                <p:nvPicPr>
                  <p:cNvPr id="35" name="Picture 21" descr="light_shadow"/>
                  <p:cNvPicPr>
                    <a:picLocks noChangeAspect="true"/>
                  </p:cNvPicPr>
                  <p:nvPr/>
                </p:nvPicPr>
                <p:blipFill>
                  <a:blip r:embed="rId4">
                    <a:lum bright="-78000" contrast="-78000"/>
                  </a:blip>
                  <a:stretch>
                    <a:fillRect/>
                  </a:stretch>
                </p:blipFill>
                <p:spPr>
                  <a:xfrm>
                    <a:off x="99" y="864"/>
                    <a:ext cx="858" cy="238"/>
                  </a:xfrm>
                  <a:prstGeom prst="rect">
                    <a:avLst/>
                  </a:prstGeom>
                  <a:noFill/>
                  <a:ln w="9525">
                    <a:noFill/>
                  </a:ln>
                </p:spPr>
              </p:pic>
              <p:pic>
                <p:nvPicPr>
                  <p:cNvPr id="36" name="Picture 22" descr="circuler_1"/>
                  <p:cNvPicPr>
                    <a:picLocks noChangeAspect="true"/>
                  </p:cNvPicPr>
                  <p:nvPr/>
                </p:nvPicPr>
                <p:blipFill>
                  <a:blip r:embed="rId5"/>
                  <a:stretch>
                    <a:fillRect/>
                  </a:stretch>
                </p:blipFill>
                <p:spPr>
                  <a:xfrm>
                    <a:off x="0" y="0"/>
                    <a:ext cx="1042" cy="1016"/>
                  </a:xfrm>
                  <a:prstGeom prst="rect">
                    <a:avLst/>
                  </a:prstGeom>
                  <a:noFill/>
                  <a:ln w="9525">
                    <a:noFill/>
                  </a:ln>
                </p:spPr>
              </p:pic>
              <p:grpSp>
                <p:nvGrpSpPr>
                  <p:cNvPr id="37" name="Group 23"/>
                  <p:cNvGrpSpPr/>
                  <p:nvPr/>
                </p:nvGrpSpPr>
                <p:grpSpPr>
                  <a:xfrm>
                    <a:off x="-5" y="-7"/>
                    <a:ext cx="1044" cy="1033"/>
                    <a:chOff x="0" y="0"/>
                    <a:chExt cx="1298448" cy="1286256"/>
                  </a:xfrm>
                </p:grpSpPr>
                <p:pic>
                  <p:nvPicPr>
                    <p:cNvPr id="38" name="Oval 23"/>
                    <p:cNvPicPr/>
                    <p:nvPr/>
                  </p:nvPicPr>
                  <p:blipFill>
                    <a:blip r:embed="rId6"/>
                    <a:stretch>
                      <a:fillRect/>
                    </a:stretch>
                  </p:blipFill>
                  <p:spPr>
                    <a:xfrm>
                      <a:off x="0" y="0"/>
                      <a:ext cx="1298448" cy="1286256"/>
                    </a:xfrm>
                    <a:prstGeom prst="rect">
                      <a:avLst/>
                    </a:prstGeom>
                    <a:noFill/>
                    <a:ln w="9525">
                      <a:noFill/>
                    </a:ln>
                  </p:spPr>
                </p:pic>
                <p:sp>
                  <p:nvSpPr>
                    <p:cNvPr id="39" name="Text Box 25"/>
                    <p:cNvSpPr txBox="true"/>
                    <p:nvPr/>
                  </p:nvSpPr>
                  <p:spPr>
                    <a:xfrm>
                      <a:off x="194529" y="194691"/>
                      <a:ext cx="909832" cy="89682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40" name="Picture 24" descr="Picture2"/>
                <p:cNvPicPr>
                  <a:picLocks noChangeAspect="true"/>
                </p:cNvPicPr>
                <p:nvPr/>
              </p:nvPicPr>
              <p:blipFill>
                <a:blip r:embed="rId7"/>
                <a:stretch>
                  <a:fillRect/>
                </a:stretch>
              </p:blipFill>
              <p:spPr>
                <a:xfrm>
                  <a:off x="104" y="10"/>
                  <a:ext cx="823" cy="360"/>
                </a:xfrm>
                <a:prstGeom prst="rect">
                  <a:avLst/>
                </a:prstGeom>
                <a:noFill/>
                <a:ln w="9525">
                  <a:noFill/>
                </a:ln>
              </p:spPr>
            </p:pic>
          </p:grpSp>
          <p:grpSp>
            <p:nvGrpSpPr>
              <p:cNvPr id="41" name="Group 27"/>
              <p:cNvGrpSpPr/>
              <p:nvPr/>
            </p:nvGrpSpPr>
            <p:grpSpPr>
              <a:xfrm>
                <a:off x="6464300" y="2753519"/>
                <a:ext cx="1295400" cy="1371600"/>
                <a:chOff x="0" y="0"/>
                <a:chExt cx="1042" cy="1102"/>
              </a:xfrm>
            </p:grpSpPr>
            <p:grpSp>
              <p:nvGrpSpPr>
                <p:cNvPr id="42" name="Group 28"/>
                <p:cNvGrpSpPr/>
                <p:nvPr/>
              </p:nvGrpSpPr>
              <p:grpSpPr>
                <a:xfrm>
                  <a:off x="0" y="0"/>
                  <a:ext cx="1042" cy="1102"/>
                  <a:chOff x="0" y="0"/>
                  <a:chExt cx="1042" cy="1102"/>
                </a:xfrm>
              </p:grpSpPr>
              <p:pic>
                <p:nvPicPr>
                  <p:cNvPr id="43" name="Picture 27" descr="light_shadow"/>
                  <p:cNvPicPr>
                    <a:picLocks noChangeAspect="true"/>
                  </p:cNvPicPr>
                  <p:nvPr/>
                </p:nvPicPr>
                <p:blipFill>
                  <a:blip r:embed="rId4">
                    <a:lum bright="-78000" contrast="-78000"/>
                  </a:blip>
                  <a:stretch>
                    <a:fillRect/>
                  </a:stretch>
                </p:blipFill>
                <p:spPr>
                  <a:xfrm>
                    <a:off x="99" y="864"/>
                    <a:ext cx="858" cy="238"/>
                  </a:xfrm>
                  <a:prstGeom prst="rect">
                    <a:avLst/>
                  </a:prstGeom>
                  <a:noFill/>
                  <a:ln w="9525">
                    <a:noFill/>
                  </a:ln>
                </p:spPr>
              </p:pic>
              <p:pic>
                <p:nvPicPr>
                  <p:cNvPr id="44" name="Picture 28" descr="circuler_1"/>
                  <p:cNvPicPr>
                    <a:picLocks noChangeAspect="true"/>
                  </p:cNvPicPr>
                  <p:nvPr/>
                </p:nvPicPr>
                <p:blipFill>
                  <a:blip r:embed="rId5"/>
                  <a:stretch>
                    <a:fillRect/>
                  </a:stretch>
                </p:blipFill>
                <p:spPr>
                  <a:xfrm>
                    <a:off x="0" y="0"/>
                    <a:ext cx="1042" cy="1016"/>
                  </a:xfrm>
                  <a:prstGeom prst="rect">
                    <a:avLst/>
                  </a:prstGeom>
                  <a:noFill/>
                  <a:ln w="9525">
                    <a:noFill/>
                  </a:ln>
                </p:spPr>
              </p:pic>
              <p:grpSp>
                <p:nvGrpSpPr>
                  <p:cNvPr id="45" name="Group 31"/>
                  <p:cNvGrpSpPr/>
                  <p:nvPr/>
                </p:nvGrpSpPr>
                <p:grpSpPr>
                  <a:xfrm>
                    <a:off x="-3" y="-7"/>
                    <a:ext cx="1044" cy="1033"/>
                    <a:chOff x="0" y="0"/>
                    <a:chExt cx="1298448" cy="1286256"/>
                  </a:xfrm>
                </p:grpSpPr>
                <p:pic>
                  <p:nvPicPr>
                    <p:cNvPr id="46" name="Oval 29"/>
                    <p:cNvPicPr/>
                    <p:nvPr/>
                  </p:nvPicPr>
                  <p:blipFill>
                    <a:blip r:embed="rId6"/>
                    <a:stretch>
                      <a:fillRect/>
                    </a:stretch>
                  </p:blipFill>
                  <p:spPr>
                    <a:xfrm>
                      <a:off x="0" y="0"/>
                      <a:ext cx="1298448" cy="1286256"/>
                    </a:xfrm>
                    <a:prstGeom prst="rect">
                      <a:avLst/>
                    </a:prstGeom>
                    <a:noFill/>
                    <a:ln w="9525">
                      <a:noFill/>
                    </a:ln>
                  </p:spPr>
                </p:pic>
                <p:sp>
                  <p:nvSpPr>
                    <p:cNvPr id="47" name="Text Box 33"/>
                    <p:cNvSpPr txBox="true"/>
                    <p:nvPr/>
                  </p:nvSpPr>
                  <p:spPr>
                    <a:xfrm>
                      <a:off x="192688" y="194691"/>
                      <a:ext cx="909832" cy="89682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48" name="Picture 30" descr="Picture2"/>
                <p:cNvPicPr>
                  <a:picLocks noChangeAspect="true"/>
                </p:cNvPicPr>
                <p:nvPr/>
              </p:nvPicPr>
              <p:blipFill>
                <a:blip r:embed="rId7"/>
                <a:stretch>
                  <a:fillRect/>
                </a:stretch>
              </p:blipFill>
              <p:spPr>
                <a:xfrm>
                  <a:off x="104" y="10"/>
                  <a:ext cx="823" cy="360"/>
                </a:xfrm>
                <a:prstGeom prst="rect">
                  <a:avLst/>
                </a:prstGeom>
                <a:noFill/>
                <a:ln w="9525">
                  <a:noFill/>
                </a:ln>
              </p:spPr>
            </p:pic>
          </p:grpSp>
          <p:sp>
            <p:nvSpPr>
              <p:cNvPr id="49" name="Rectangle 31"/>
              <p:cNvSpPr/>
              <p:nvPr/>
            </p:nvSpPr>
            <p:spPr>
              <a:xfrm>
                <a:off x="921487" y="2892958"/>
                <a:ext cx="1746306" cy="768386"/>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b="1" dirty="0">
                    <a:latin typeface="微软雅黑" panose="020B0503020204020204" charset="-122"/>
                    <a:ea typeface="微软雅黑" panose="020B0503020204020204" charset="-122"/>
                  </a:rPr>
                  <a:t>市场状况</a:t>
                </a:r>
                <a:endParaRPr lang="zh-CN" altLang="en-US" b="1" dirty="0">
                  <a:latin typeface="微软雅黑" panose="020B0503020204020204" charset="-122"/>
                  <a:ea typeface="微软雅黑" panose="020B0503020204020204" charset="-122"/>
                </a:endParaRPr>
              </a:p>
            </p:txBody>
          </p:sp>
          <p:sp>
            <p:nvSpPr>
              <p:cNvPr id="50" name="Rectangle 32"/>
              <p:cNvSpPr/>
              <p:nvPr/>
            </p:nvSpPr>
            <p:spPr>
              <a:xfrm>
                <a:off x="6481762" y="3174205"/>
                <a:ext cx="1493218" cy="665935"/>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sz="2000" b="1" dirty="0">
                    <a:latin typeface="微软雅黑" panose="020B0503020204020204" charset="-122"/>
                    <a:ea typeface="微软雅黑" panose="020B0503020204020204" charset="-122"/>
                  </a:rPr>
                  <a:t>信用习惯</a:t>
                </a:r>
                <a:endParaRPr lang="zh-CN" altLang="en-US" sz="2000" b="1" dirty="0">
                  <a:solidFill>
                    <a:srgbClr val="080808"/>
                  </a:solidFill>
                  <a:latin typeface="微软雅黑" panose="020B0503020204020204" charset="-122"/>
                  <a:ea typeface="微软雅黑" panose="020B0503020204020204" charset="-122"/>
                </a:endParaRPr>
              </a:p>
            </p:txBody>
          </p:sp>
          <p:grpSp>
            <p:nvGrpSpPr>
              <p:cNvPr id="51" name="Group 37"/>
              <p:cNvGrpSpPr/>
              <p:nvPr/>
            </p:nvGrpSpPr>
            <p:grpSpPr>
              <a:xfrm>
                <a:off x="2662237" y="2909094"/>
                <a:ext cx="1654175" cy="1749425"/>
                <a:chOff x="0" y="0"/>
                <a:chExt cx="1042" cy="1102"/>
              </a:xfrm>
            </p:grpSpPr>
            <p:grpSp>
              <p:nvGrpSpPr>
                <p:cNvPr id="52" name="Group 38"/>
                <p:cNvGrpSpPr/>
                <p:nvPr/>
              </p:nvGrpSpPr>
              <p:grpSpPr>
                <a:xfrm>
                  <a:off x="0" y="0"/>
                  <a:ext cx="1042" cy="1102"/>
                  <a:chOff x="0" y="0"/>
                  <a:chExt cx="1042" cy="1102"/>
                </a:xfrm>
              </p:grpSpPr>
              <p:pic>
                <p:nvPicPr>
                  <p:cNvPr id="53" name="Picture 35" descr="light_shadow"/>
                  <p:cNvPicPr>
                    <a:picLocks noChangeAspect="true"/>
                  </p:cNvPicPr>
                  <p:nvPr/>
                </p:nvPicPr>
                <p:blipFill>
                  <a:blip r:embed="rId8">
                    <a:lum bright="-78000" contrast="-78000"/>
                  </a:blip>
                  <a:stretch>
                    <a:fillRect/>
                  </a:stretch>
                </p:blipFill>
                <p:spPr>
                  <a:xfrm>
                    <a:off x="99" y="864"/>
                    <a:ext cx="858" cy="238"/>
                  </a:xfrm>
                  <a:prstGeom prst="rect">
                    <a:avLst/>
                  </a:prstGeom>
                  <a:noFill/>
                  <a:ln w="9525">
                    <a:noFill/>
                  </a:ln>
                </p:spPr>
              </p:pic>
              <p:pic>
                <p:nvPicPr>
                  <p:cNvPr id="54" name="Picture 36" descr="circuler_1"/>
                  <p:cNvPicPr>
                    <a:picLocks noChangeAspect="true"/>
                  </p:cNvPicPr>
                  <p:nvPr/>
                </p:nvPicPr>
                <p:blipFill>
                  <a:blip r:embed="rId9"/>
                  <a:stretch>
                    <a:fillRect/>
                  </a:stretch>
                </p:blipFill>
                <p:spPr>
                  <a:xfrm>
                    <a:off x="0" y="0"/>
                    <a:ext cx="1042" cy="1016"/>
                  </a:xfrm>
                  <a:prstGeom prst="rect">
                    <a:avLst/>
                  </a:prstGeom>
                  <a:noFill/>
                  <a:ln w="9525">
                    <a:noFill/>
                  </a:ln>
                </p:spPr>
              </p:pic>
              <p:grpSp>
                <p:nvGrpSpPr>
                  <p:cNvPr id="55" name="Group 41"/>
                  <p:cNvGrpSpPr/>
                  <p:nvPr/>
                </p:nvGrpSpPr>
                <p:grpSpPr>
                  <a:xfrm>
                    <a:off x="-4" y="-4"/>
                    <a:ext cx="1044" cy="1025"/>
                    <a:chOff x="0" y="0"/>
                    <a:chExt cx="1658112" cy="1627632"/>
                  </a:xfrm>
                </p:grpSpPr>
                <p:pic>
                  <p:nvPicPr>
                    <p:cNvPr id="56" name="Oval 37"/>
                    <p:cNvPicPr/>
                    <p:nvPr/>
                  </p:nvPicPr>
                  <p:blipFill>
                    <a:blip r:embed="rId10"/>
                    <a:stretch>
                      <a:fillRect/>
                    </a:stretch>
                  </p:blipFill>
                  <p:spPr>
                    <a:xfrm>
                      <a:off x="0" y="0"/>
                      <a:ext cx="1658112" cy="1627632"/>
                    </a:xfrm>
                    <a:prstGeom prst="rect">
                      <a:avLst/>
                    </a:prstGeom>
                    <a:noFill/>
                    <a:ln w="9525">
                      <a:noFill/>
                    </a:ln>
                  </p:spPr>
                </p:pic>
                <p:sp>
                  <p:nvSpPr>
                    <p:cNvPr id="57" name="Text Box 43"/>
                    <p:cNvSpPr txBox="true"/>
                    <p:nvPr/>
                  </p:nvSpPr>
                  <p:spPr>
                    <a:xfrm>
                      <a:off x="244175" y="186876"/>
                      <a:ext cx="1161821" cy="1143861"/>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58" name="Picture 38" descr="Picture2"/>
                <p:cNvPicPr>
                  <a:picLocks noChangeAspect="true"/>
                </p:cNvPicPr>
                <p:nvPr/>
              </p:nvPicPr>
              <p:blipFill>
                <a:blip r:embed="rId7"/>
                <a:stretch>
                  <a:fillRect/>
                </a:stretch>
              </p:blipFill>
              <p:spPr>
                <a:xfrm>
                  <a:off x="104" y="10"/>
                  <a:ext cx="823" cy="360"/>
                </a:xfrm>
                <a:prstGeom prst="rect">
                  <a:avLst/>
                </a:prstGeom>
                <a:noFill/>
                <a:ln w="9525">
                  <a:noFill/>
                </a:ln>
              </p:spPr>
            </p:pic>
          </p:grpSp>
          <p:grpSp>
            <p:nvGrpSpPr>
              <p:cNvPr id="60" name="Group 45"/>
              <p:cNvGrpSpPr/>
              <p:nvPr/>
            </p:nvGrpSpPr>
            <p:grpSpPr>
              <a:xfrm>
                <a:off x="4557712" y="2909094"/>
                <a:ext cx="1654175" cy="1749425"/>
                <a:chOff x="0" y="0"/>
                <a:chExt cx="1042" cy="1102"/>
              </a:xfrm>
            </p:grpSpPr>
            <p:grpSp>
              <p:nvGrpSpPr>
                <p:cNvPr id="61" name="Group 46"/>
                <p:cNvGrpSpPr/>
                <p:nvPr/>
              </p:nvGrpSpPr>
              <p:grpSpPr>
                <a:xfrm>
                  <a:off x="0" y="0"/>
                  <a:ext cx="1042" cy="1102"/>
                  <a:chOff x="0" y="0"/>
                  <a:chExt cx="1042" cy="1102"/>
                </a:xfrm>
              </p:grpSpPr>
              <p:pic>
                <p:nvPicPr>
                  <p:cNvPr id="62" name="Picture 41" descr="light_shadow"/>
                  <p:cNvPicPr>
                    <a:picLocks noChangeAspect="true"/>
                  </p:cNvPicPr>
                  <p:nvPr/>
                </p:nvPicPr>
                <p:blipFill>
                  <a:blip r:embed="rId8">
                    <a:lum bright="-78000" contrast="-78000"/>
                  </a:blip>
                  <a:stretch>
                    <a:fillRect/>
                  </a:stretch>
                </p:blipFill>
                <p:spPr>
                  <a:xfrm>
                    <a:off x="99" y="864"/>
                    <a:ext cx="858" cy="238"/>
                  </a:xfrm>
                  <a:prstGeom prst="rect">
                    <a:avLst/>
                  </a:prstGeom>
                  <a:noFill/>
                  <a:ln w="9525">
                    <a:noFill/>
                  </a:ln>
                </p:spPr>
              </p:pic>
              <p:pic>
                <p:nvPicPr>
                  <p:cNvPr id="63" name="Picture 42" descr="circuler_1"/>
                  <p:cNvPicPr>
                    <a:picLocks noChangeAspect="true"/>
                  </p:cNvPicPr>
                  <p:nvPr/>
                </p:nvPicPr>
                <p:blipFill>
                  <a:blip r:embed="rId9"/>
                  <a:stretch>
                    <a:fillRect/>
                  </a:stretch>
                </p:blipFill>
                <p:spPr>
                  <a:xfrm>
                    <a:off x="0" y="0"/>
                    <a:ext cx="1042" cy="1016"/>
                  </a:xfrm>
                  <a:prstGeom prst="rect">
                    <a:avLst/>
                  </a:prstGeom>
                  <a:noFill/>
                  <a:ln w="9525">
                    <a:noFill/>
                  </a:ln>
                </p:spPr>
              </p:pic>
              <p:grpSp>
                <p:nvGrpSpPr>
                  <p:cNvPr id="64" name="Group 49"/>
                  <p:cNvGrpSpPr/>
                  <p:nvPr/>
                </p:nvGrpSpPr>
                <p:grpSpPr>
                  <a:xfrm>
                    <a:off x="-4" y="-4"/>
                    <a:ext cx="1041" cy="1025"/>
                    <a:chOff x="0" y="0"/>
                    <a:chExt cx="1652016" cy="1627632"/>
                  </a:xfrm>
                </p:grpSpPr>
                <p:pic>
                  <p:nvPicPr>
                    <p:cNvPr id="65" name="Oval 43"/>
                    <p:cNvPicPr/>
                    <p:nvPr/>
                  </p:nvPicPr>
                  <p:blipFill>
                    <a:blip r:embed="rId11"/>
                    <a:stretch>
                      <a:fillRect/>
                    </a:stretch>
                  </p:blipFill>
                  <p:spPr>
                    <a:xfrm>
                      <a:off x="0" y="0"/>
                      <a:ext cx="1652016" cy="1627632"/>
                    </a:xfrm>
                    <a:prstGeom prst="rect">
                      <a:avLst/>
                    </a:prstGeom>
                    <a:noFill/>
                    <a:ln w="9525">
                      <a:noFill/>
                    </a:ln>
                  </p:spPr>
                </p:pic>
                <p:sp>
                  <p:nvSpPr>
                    <p:cNvPr id="66" name="Text Box 51"/>
                    <p:cNvSpPr txBox="true"/>
                    <p:nvPr/>
                  </p:nvSpPr>
                  <p:spPr>
                    <a:xfrm>
                      <a:off x="246336" y="242934"/>
                      <a:ext cx="1161821" cy="1143861"/>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67" name="Picture 44" descr="Picture2"/>
                <p:cNvPicPr>
                  <a:picLocks noChangeAspect="true"/>
                </p:cNvPicPr>
                <p:nvPr/>
              </p:nvPicPr>
              <p:blipFill>
                <a:blip r:embed="rId7"/>
                <a:stretch>
                  <a:fillRect/>
                </a:stretch>
              </p:blipFill>
              <p:spPr>
                <a:xfrm>
                  <a:off x="104" y="10"/>
                  <a:ext cx="823" cy="360"/>
                </a:xfrm>
                <a:prstGeom prst="rect">
                  <a:avLst/>
                </a:prstGeom>
                <a:noFill/>
                <a:ln w="9525">
                  <a:noFill/>
                </a:ln>
              </p:spPr>
            </p:pic>
          </p:grpSp>
          <p:sp>
            <p:nvSpPr>
              <p:cNvPr id="68" name="Rectangle 45"/>
              <p:cNvSpPr/>
              <p:nvPr/>
            </p:nvSpPr>
            <p:spPr>
              <a:xfrm>
                <a:off x="3070186" y="3352144"/>
                <a:ext cx="987042" cy="768386"/>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b="1" dirty="0">
                    <a:latin typeface="微软雅黑" panose="020B0503020204020204" charset="-122"/>
                    <a:ea typeface="微软雅黑" panose="020B0503020204020204" charset="-122"/>
                  </a:rPr>
                  <a:t>财务</a:t>
                </a:r>
                <a:endParaRPr lang="zh-CN" altLang="en-US" b="1" dirty="0">
                  <a:latin typeface="微软雅黑" panose="020B0503020204020204" charset="-122"/>
                  <a:ea typeface="微软雅黑" panose="020B0503020204020204" charset="-122"/>
                </a:endParaRPr>
              </a:p>
            </p:txBody>
          </p:sp>
          <p:sp>
            <p:nvSpPr>
              <p:cNvPr id="69" name="Rectangle 46"/>
              <p:cNvSpPr/>
              <p:nvPr/>
            </p:nvSpPr>
            <p:spPr>
              <a:xfrm>
                <a:off x="4746625" y="3407343"/>
                <a:ext cx="1493218" cy="665935"/>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sz="2000" b="1" dirty="0">
                    <a:latin typeface="微软雅黑" panose="020B0503020204020204" charset="-122"/>
                    <a:ea typeface="微软雅黑" panose="020B0503020204020204" charset="-122"/>
                  </a:rPr>
                  <a:t>现场感观</a:t>
                </a:r>
                <a:endParaRPr lang="zh-CN" altLang="en-US" sz="2000" b="1" dirty="0">
                  <a:latin typeface="微软雅黑" panose="020B0503020204020204" charset="-122"/>
                  <a:ea typeface="微软雅黑" panose="020B0503020204020204" charset="-122"/>
                </a:endParaRPr>
              </a:p>
            </p:txBody>
          </p:sp>
        </p:grpSp>
        <p:grpSp>
          <p:nvGrpSpPr>
            <p:cNvPr id="70" name="组合 114"/>
            <p:cNvGrpSpPr/>
            <p:nvPr/>
          </p:nvGrpSpPr>
          <p:grpSpPr>
            <a:xfrm>
              <a:off x="3413" y="6353"/>
              <a:ext cx="1730" cy="427"/>
              <a:chOff x="-129393" y="2682666"/>
              <a:chExt cx="3940932" cy="1272515"/>
            </a:xfrm>
          </p:grpSpPr>
          <p:sp>
            <p:nvSpPr>
              <p:cNvPr id="71"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2"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3"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74" name="组合 115"/>
            <p:cNvGrpSpPr/>
            <p:nvPr/>
          </p:nvGrpSpPr>
          <p:grpSpPr>
            <a:xfrm rot="-2087096">
              <a:off x="5870" y="7178"/>
              <a:ext cx="1730" cy="427"/>
              <a:chOff x="-129393" y="2682666"/>
              <a:chExt cx="3940932" cy="1272515"/>
            </a:xfrm>
          </p:grpSpPr>
          <p:sp>
            <p:nvSpPr>
              <p:cNvPr id="75"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6"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7"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78" name="组合 119"/>
            <p:cNvGrpSpPr/>
            <p:nvPr/>
          </p:nvGrpSpPr>
          <p:grpSpPr>
            <a:xfrm rot="-2433782">
              <a:off x="8570" y="7265"/>
              <a:ext cx="1733" cy="428"/>
              <a:chOff x="-129393" y="2682666"/>
              <a:chExt cx="3940932" cy="1272515"/>
            </a:xfrm>
          </p:grpSpPr>
          <p:sp>
            <p:nvSpPr>
              <p:cNvPr id="79"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0"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1"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2" name="组合 123"/>
            <p:cNvGrpSpPr/>
            <p:nvPr/>
          </p:nvGrpSpPr>
          <p:grpSpPr>
            <a:xfrm rot="-4270296">
              <a:off x="11273" y="6978"/>
              <a:ext cx="1730" cy="427"/>
              <a:chOff x="-129393" y="2682666"/>
              <a:chExt cx="3940932" cy="1272515"/>
            </a:xfrm>
          </p:grpSpPr>
          <p:sp>
            <p:nvSpPr>
              <p:cNvPr id="83"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4"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
        <p:nvSpPr>
          <p:cNvPr id="87" name="文本框 86"/>
          <p:cNvSpPr txBox="true"/>
          <p:nvPr/>
        </p:nvSpPr>
        <p:spPr>
          <a:xfrm>
            <a:off x="528320" y="867410"/>
            <a:ext cx="2804795"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cs typeface="微软雅黑" panose="020B0503020204020204" charset="-122"/>
              </a:rPr>
              <a:t>1</a:t>
            </a:r>
            <a:r>
              <a:rPr lang="zh-CN" altLang="en-US" sz="2400" b="1">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sym typeface="+mn-ea"/>
              </a:rPr>
              <a:t>外部评级系统</a:t>
            </a:r>
            <a:endParaRPr lang="zh-CN" altLang="en-US" sz="2400" b="1"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 name="Group 43"/>
          <p:cNvGraphicFramePr/>
          <p:nvPr/>
        </p:nvGraphicFramePr>
        <p:xfrm>
          <a:off x="1808163" y="889318"/>
          <a:ext cx="8575675" cy="5700713"/>
        </p:xfrm>
        <a:graphic>
          <a:graphicData uri="http://schemas.openxmlformats.org/drawingml/2006/table">
            <a:tbl>
              <a:tblPr/>
              <a:tblGrid>
                <a:gridCol w="2645497"/>
                <a:gridCol w="2835275"/>
                <a:gridCol w="3094903"/>
              </a:tblGrid>
              <a:tr h="457200">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、客户基本特征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、客户优先特征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、信用及财务特征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表面印象</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：业务人员素质、厂区环境、生产状况等。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交易利润率</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：与客户交易所能为企业带来的利润水平。</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付款记录</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：客户以往对本企业或其他企业的货款支付情况。</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组织管理</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：股东结构及背景、管理组织结构、主要负责人等。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交易条件：企业为了满足客户的要求所付出的努力程度。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银行信用</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：银行对客户的信用评级、客户在银行的存贷款情况等等。</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产品与行业</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：产品特点及其在行业中的地位等。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对市场吸引力的影响</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：客户能否给企业在市场上造成较大的吸引力。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获利能力</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：客户的盈利水平和利润增长状况。</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5038">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市场竞争性</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：客户的产品与服务在市场上的需求等。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对市场竞争力的影响</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：客户对企业增强市场竞争力所能产生的影响程度。</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资产负债表评估</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：客户的资产负债表的各类信息。</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经营状况</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：生产状况及经营范围、购销区域、结算方式等</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担保条件</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：客户是否在交易过程中提供一些担保。</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偿债能力</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：客户到期支付其债务的能力。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86">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发展前景</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可替代性</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：企业对客户的依赖程度。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资本总额</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：企业的股本总额。</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77153" name="Text Box 3"/>
          <p:cNvSpPr txBox="true"/>
          <p:nvPr/>
        </p:nvSpPr>
        <p:spPr>
          <a:xfrm>
            <a:off x="1976755" y="1579245"/>
            <a:ext cx="8239125" cy="2861310"/>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n"/>
            </a:pPr>
            <a:r>
              <a:rPr lang="zh-CN" altLang="zh-CN" sz="2000" dirty="0">
                <a:solidFill>
                  <a:srgbClr val="130401"/>
                </a:solidFill>
                <a:latin typeface="微软雅黑" panose="020B0503020204020204" charset="-122"/>
                <a:ea typeface="微软雅黑" panose="020B0503020204020204" charset="-122"/>
              </a:rPr>
              <a:t>企业资信评级标准和评级结果</a:t>
            </a:r>
            <a:r>
              <a:rPr lang="zh-CN" altLang="zh-CN" sz="2000" dirty="0">
                <a:solidFill>
                  <a:srgbClr val="FF0000"/>
                </a:solidFill>
                <a:latin typeface="微软雅黑" panose="020B0503020204020204" charset="-122"/>
                <a:ea typeface="微软雅黑" panose="020B0503020204020204" charset="-122"/>
              </a:rPr>
              <a:t>呈阶梯状变化</a:t>
            </a:r>
            <a:r>
              <a:rPr lang="zh-CN" altLang="zh-CN" sz="2000" dirty="0">
                <a:solidFill>
                  <a:srgbClr val="130401"/>
                </a:solidFill>
                <a:latin typeface="微软雅黑" panose="020B0503020204020204" charset="-122"/>
                <a:ea typeface="微软雅黑" panose="020B0503020204020204" charset="-122"/>
              </a:rPr>
              <a:t>，按资信级别的高低排序展示出一张</a:t>
            </a:r>
            <a:r>
              <a:rPr lang="zh-CN" altLang="zh-CN" sz="2000" dirty="0">
                <a:solidFill>
                  <a:srgbClr val="FF0000"/>
                </a:solidFill>
                <a:latin typeface="微软雅黑" panose="020B0503020204020204" charset="-122"/>
                <a:ea typeface="微软雅黑" panose="020B0503020204020204" charset="-122"/>
              </a:rPr>
              <a:t>客户风险分布全景图</a:t>
            </a:r>
            <a:r>
              <a:rPr lang="zh-CN" altLang="en-US" sz="2000" dirty="0">
                <a:solidFill>
                  <a:srgbClr val="130401"/>
                </a:solidFill>
                <a:latin typeface="微软雅黑" panose="020B0503020204020204" charset="-122"/>
                <a:ea typeface="微软雅黑" panose="020B0503020204020204" charset="-122"/>
              </a:rPr>
              <a:t>。</a:t>
            </a:r>
            <a:endParaRPr lang="en-US" altLang="zh-CN" sz="2000" dirty="0">
              <a:solidFill>
                <a:srgbClr val="130401"/>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n"/>
            </a:pPr>
            <a:endParaRPr lang="en-US" altLang="zh-CN" sz="2000" dirty="0">
              <a:solidFill>
                <a:srgbClr val="130401"/>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n"/>
            </a:pPr>
            <a:r>
              <a:rPr lang="zh-CN" altLang="zh-CN" sz="2000" dirty="0">
                <a:solidFill>
                  <a:srgbClr val="130401"/>
                </a:solidFill>
                <a:latin typeface="微软雅黑" panose="020B0503020204020204" charset="-122"/>
                <a:ea typeface="微软雅黑" panose="020B0503020204020204" charset="-122"/>
              </a:rPr>
              <a:t>企业资信调查报告中，除了给出</a:t>
            </a:r>
            <a:r>
              <a:rPr lang="zh-CN" altLang="zh-CN" sz="2000" dirty="0">
                <a:solidFill>
                  <a:srgbClr val="FF0000"/>
                </a:solidFill>
                <a:latin typeface="微软雅黑" panose="020B0503020204020204" charset="-122"/>
                <a:ea typeface="微软雅黑" panose="020B0503020204020204" charset="-122"/>
              </a:rPr>
              <a:t>资信级别</a:t>
            </a:r>
            <a:r>
              <a:rPr lang="zh-CN" altLang="zh-CN" sz="2000" dirty="0">
                <a:solidFill>
                  <a:srgbClr val="130401"/>
                </a:solidFill>
                <a:latin typeface="微软雅黑" panose="020B0503020204020204" charset="-122"/>
                <a:ea typeface="微软雅黑" panose="020B0503020204020204" charset="-122"/>
              </a:rPr>
              <a:t>外，还给出</a:t>
            </a:r>
            <a:r>
              <a:rPr lang="zh-CN" altLang="zh-CN" sz="2000" dirty="0">
                <a:solidFill>
                  <a:srgbClr val="FF0000"/>
                </a:solidFill>
                <a:latin typeface="微软雅黑" panose="020B0503020204020204" charset="-122"/>
                <a:ea typeface="微软雅黑" panose="020B0503020204020204" charset="-122"/>
              </a:rPr>
              <a:t>信用风险指数</a:t>
            </a:r>
            <a:r>
              <a:rPr lang="zh-CN" altLang="zh-CN" sz="2000" dirty="0">
                <a:solidFill>
                  <a:schemeClr val="tx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在无法取得完整财务数据的情况下，可以代替资信评级。风险指数的得出必须有数学模型的支持。</a:t>
            </a:r>
            <a:endParaRPr lang="en-US" altLang="zh-CN" sz="2000" dirty="0">
              <a:solidFill>
                <a:srgbClr val="130401"/>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n"/>
            </a:pPr>
            <a:endParaRPr lang="zh-CN" altLang="zh-CN" sz="2000" dirty="0">
              <a:solidFill>
                <a:srgbClr val="130401"/>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n"/>
            </a:pPr>
            <a:r>
              <a:rPr lang="zh-CN" altLang="zh-CN" sz="2000" dirty="0">
                <a:solidFill>
                  <a:srgbClr val="130401"/>
                </a:solidFill>
                <a:latin typeface="微软雅黑" panose="020B0503020204020204" charset="-122"/>
                <a:ea typeface="微软雅黑" panose="020B0503020204020204" charset="-122"/>
              </a:rPr>
              <a:t>不同的信用评级公司一般会根据经验，结合自身模型，给出信用风险指数的计算标准。</a:t>
            </a:r>
            <a:endParaRPr lang="en-US" altLang="zh-CN" sz="2000"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55725" name="Group 77"/>
          <p:cNvGraphicFramePr>
            <a:graphicFrameLocks noGrp="true"/>
          </p:cNvGraphicFramePr>
          <p:nvPr/>
        </p:nvGraphicFramePr>
        <p:xfrm>
          <a:off x="1605915" y="1215390"/>
          <a:ext cx="8634730" cy="5856605"/>
        </p:xfrm>
        <a:graphic>
          <a:graphicData uri="http://schemas.openxmlformats.org/drawingml/2006/table">
            <a:tbl>
              <a:tblPr/>
              <a:tblGrid>
                <a:gridCol w="2049780"/>
                <a:gridCol w="2039620"/>
                <a:gridCol w="2393315"/>
                <a:gridCol w="2152015"/>
              </a:tblGrid>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mn-ea"/>
                          <a:ea typeface="+mn-ea"/>
                          <a:cs typeface="Times New Roman" panose="02020603050405020304" charset="0"/>
                        </a:rPr>
                        <a:t>资信评级</a:t>
                      </a:r>
                      <a:endParaRPr kumimoji="0" lang="zh-CN" altLang="en-US" sz="2000" b="1" i="0" u="none" strike="noStrike" cap="none" normalizeH="0" baseline="0" dirty="0">
                        <a:ln>
                          <a:noFill/>
                        </a:ln>
                        <a:solidFill>
                          <a:srgbClr val="FF0000"/>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rgbClr val="FF0000"/>
                          </a:solidFill>
                          <a:effectLst/>
                          <a:latin typeface="+mn-ea"/>
                          <a:ea typeface="+mn-ea"/>
                          <a:cs typeface="Times New Roman" panose="02020603050405020304" charset="0"/>
                        </a:rPr>
                        <a:t>AAA</a:t>
                      </a:r>
                      <a:r>
                        <a:rPr kumimoji="0" lang="zh-CN" altLang="en-US" sz="2000" b="1" i="0" u="none" strike="noStrike" cap="none" normalizeH="0" baseline="0" dirty="0">
                          <a:ln>
                            <a:noFill/>
                          </a:ln>
                          <a:solidFill>
                            <a:srgbClr val="FF0000"/>
                          </a:solidFill>
                          <a:effectLst/>
                          <a:latin typeface="+mn-ea"/>
                          <a:ea typeface="+mn-ea"/>
                          <a:cs typeface="Times New Roman" panose="02020603050405020304" charset="0"/>
                        </a:rPr>
                        <a:t>和</a:t>
                      </a:r>
                      <a:r>
                        <a:rPr kumimoji="0" lang="en-US" altLang="zh-CN" sz="2000" b="1" i="0" u="none" strike="noStrike" cap="none" normalizeH="0" baseline="0" dirty="0">
                          <a:ln>
                            <a:noFill/>
                          </a:ln>
                          <a:solidFill>
                            <a:srgbClr val="FF0000"/>
                          </a:solidFill>
                          <a:effectLst/>
                          <a:latin typeface="+mn-ea"/>
                          <a:ea typeface="+mn-ea"/>
                          <a:cs typeface="Times New Roman" panose="02020603050405020304" charset="0"/>
                        </a:rPr>
                        <a:t>AA</a:t>
                      </a:r>
                      <a:endParaRPr kumimoji="0" lang="en-US" altLang="zh-CN" sz="2000" b="1" i="0" u="none" strike="noStrike" cap="none" normalizeH="0" baseline="0" dirty="0">
                        <a:ln>
                          <a:noFill/>
                        </a:ln>
                        <a:solidFill>
                          <a:srgbClr val="FF0000"/>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mn-ea"/>
                          <a:ea typeface="+mn-ea"/>
                          <a:cs typeface="Times New Roman" panose="02020603050405020304" charset="0"/>
                        </a:rPr>
                        <a:t>A</a:t>
                      </a:r>
                      <a:r>
                        <a:rPr kumimoji="0" lang="zh-CN" altLang="en-US" sz="2000" b="1" i="0" u="none" strike="noStrike" cap="none" normalizeH="0" baseline="0">
                          <a:ln>
                            <a:noFill/>
                          </a:ln>
                          <a:solidFill>
                            <a:srgbClr val="FF0000"/>
                          </a:solidFill>
                          <a:effectLst/>
                          <a:latin typeface="+mn-ea"/>
                          <a:ea typeface="+mn-ea"/>
                          <a:cs typeface="Times New Roman" panose="02020603050405020304" charset="0"/>
                        </a:rPr>
                        <a:t>和</a:t>
                      </a:r>
                      <a:r>
                        <a:rPr kumimoji="0" lang="en-US" altLang="zh-CN" sz="2000" b="1" i="0" u="none" strike="noStrike" cap="none" normalizeH="0" baseline="0">
                          <a:ln>
                            <a:noFill/>
                          </a:ln>
                          <a:solidFill>
                            <a:srgbClr val="FF0000"/>
                          </a:solidFill>
                          <a:effectLst/>
                          <a:latin typeface="+mn-ea"/>
                          <a:ea typeface="+mn-ea"/>
                          <a:cs typeface="Times New Roman" panose="02020603050405020304" charset="0"/>
                        </a:rPr>
                        <a:t>BBB</a:t>
                      </a:r>
                      <a:endParaRPr kumimoji="0" lang="en-US" altLang="zh-CN" sz="2000" b="1" i="0" u="none" strike="noStrike" cap="none" normalizeH="0" baseline="0">
                        <a:ln>
                          <a:noFill/>
                        </a:ln>
                        <a:solidFill>
                          <a:srgbClr val="FF0000"/>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mn-ea"/>
                          <a:ea typeface="+mn-ea"/>
                          <a:cs typeface="Times New Roman" panose="02020603050405020304" charset="0"/>
                        </a:rPr>
                        <a:t>BB</a:t>
                      </a:r>
                      <a:r>
                        <a:rPr kumimoji="0" lang="zh-CN" altLang="en-US" sz="2000" b="1" i="0" u="none" strike="noStrike" cap="none" normalizeH="0" baseline="0">
                          <a:ln>
                            <a:noFill/>
                          </a:ln>
                          <a:solidFill>
                            <a:srgbClr val="FF0000"/>
                          </a:solidFill>
                          <a:effectLst/>
                          <a:latin typeface="+mn-ea"/>
                          <a:ea typeface="+mn-ea"/>
                          <a:cs typeface="Times New Roman" panose="02020603050405020304" charset="0"/>
                        </a:rPr>
                        <a:t>以下</a:t>
                      </a:r>
                      <a:endParaRPr kumimoji="0" lang="zh-CN" altLang="en-US" sz="2000" b="1" i="0" u="none" strike="noStrike" cap="none" normalizeH="0" baseline="0">
                        <a:ln>
                          <a:noFill/>
                        </a:ln>
                        <a:solidFill>
                          <a:srgbClr val="FF0000"/>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指标及付款记录</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信用状况良好</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信用状况一般</a:t>
                      </a:r>
                      <a:endParaRPr kumimoji="0" lang="zh-CN" altLang="en-US" sz="2000" b="1" i="0" u="none" strike="noStrike" cap="none" normalizeH="0" baseline="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信用状况差</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685">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以往付款记录</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全部在折扣期内</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大部分在折扣期内</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很少在折扣期内</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流动比率</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2±0.2</a:t>
                      </a:r>
                      <a:endParaRPr kumimoji="0" lang="en-US" altLang="zh-CN"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速动比率</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1±0.2</a:t>
                      </a:r>
                      <a:endParaRPr kumimoji="0" lang="en-US" altLang="zh-CN"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0.8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现金比率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0.3</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0.2±0.1</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0.1</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营运资金（万）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100±50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负债比率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30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资产总额（万）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800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500±300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200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销售规模（万）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1500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1200±300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900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应收账款周转</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12</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10±2</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8</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库存周转</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5±2</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3</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赚取利息倍数</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5±3</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9273" name="Rectangle 79"/>
          <p:cNvSpPr/>
          <p:nvPr/>
        </p:nvSpPr>
        <p:spPr>
          <a:xfrm>
            <a:off x="5050473" y="783908"/>
            <a:ext cx="2089785"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sz="1800" b="1" dirty="0">
                <a:solidFill>
                  <a:schemeClr val="tx1"/>
                </a:solidFill>
                <a:latin typeface="华文中宋" panose="02010600040101010101" pitchFamily="2" charset="-122"/>
                <a:ea typeface="华文中宋" panose="02010600040101010101" pitchFamily="2" charset="-122"/>
              </a:rPr>
              <a:t>企业信用评级标准</a:t>
            </a:r>
            <a:r>
              <a:rPr lang="zh-CN" altLang="en-US" sz="1800" dirty="0">
                <a:solidFill>
                  <a:schemeClr val="tx1"/>
                </a:solidFill>
                <a:latin typeface="华文中宋" panose="02010600040101010101" pitchFamily="2" charset="-122"/>
                <a:ea typeface="华文中宋" panose="02010600040101010101" pitchFamily="2" charset="-122"/>
              </a:rPr>
              <a:t> </a:t>
            </a:r>
            <a:endParaRPr lang="zh-CN" altLang="en-US" sz="180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56773" name="Group 101"/>
          <p:cNvGraphicFramePr>
            <a:graphicFrameLocks noGrp="true"/>
          </p:cNvGraphicFramePr>
          <p:nvPr/>
        </p:nvGraphicFramePr>
        <p:xfrm>
          <a:off x="3279775" y="1410018"/>
          <a:ext cx="5633402" cy="5151120"/>
        </p:xfrm>
        <a:graphic>
          <a:graphicData uri="http://schemas.openxmlformats.org/drawingml/2006/table">
            <a:tbl>
              <a:tblPr/>
              <a:tblGrid>
                <a:gridCol w="889000"/>
                <a:gridCol w="1644650"/>
                <a:gridCol w="771525"/>
                <a:gridCol w="771525"/>
                <a:gridCol w="725170"/>
                <a:gridCol w="831532"/>
              </a:tblGrid>
              <a:tr h="396240">
                <a:tc gridSpan="2">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j-ea"/>
                          <a:ea typeface="+mj-ea"/>
                          <a:cs typeface="宋体" panose="02010600030101010101" pitchFamily="2" charset="-122"/>
                        </a:rPr>
                        <a:t>企业资产（万美元）</a:t>
                      </a:r>
                      <a:endParaRPr kumimoji="0" lang="zh-CN" altLang="en-US" sz="3600" b="1" i="0" u="none" strike="noStrike" cap="none" normalizeH="0" baseline="0" dirty="0">
                        <a:ln>
                          <a:noFill/>
                        </a:ln>
                        <a:solidFill>
                          <a:schemeClr val="tx1"/>
                        </a:solidFill>
                        <a:effectLst/>
                        <a:latin typeface="+mj-ea"/>
                        <a:ea typeface="+mj-ea"/>
                        <a:cs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c gridSpan="4">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j-ea"/>
                          <a:ea typeface="+mj-ea"/>
                          <a:cs typeface="Times New Roman" panose="02020603050405020304" charset="0"/>
                        </a:rPr>
                        <a:t>综合信用评级</a:t>
                      </a:r>
                      <a:endParaRPr kumimoji="0" lang="zh-CN" altLang="en-US"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c hMerge="true">
                  <a:tcPr/>
                </a:tc>
                <a:tc hMerge="true">
                  <a:tcPr/>
                </a:tc>
              </a:tr>
              <a:tr h="339725">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j-ea"/>
                          <a:ea typeface="+mj-ea"/>
                          <a:cs typeface="Times New Roman" panose="02020603050405020304" charset="0"/>
                        </a:rPr>
                        <a:t>级 别</a:t>
                      </a:r>
                      <a:endParaRPr kumimoji="0" lang="zh-CN" altLang="en-US"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j-ea"/>
                          <a:ea typeface="+mj-ea"/>
                          <a:cs typeface="Times New Roman" panose="02020603050405020304" charset="0"/>
                        </a:rPr>
                        <a:t>资  产</a:t>
                      </a:r>
                      <a:endParaRPr kumimoji="0" lang="zh-CN" altLang="en-US"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j-ea"/>
                          <a:ea typeface="+mj-ea"/>
                          <a:cs typeface="Times New Roman" panose="02020603050405020304" charset="0"/>
                        </a:rPr>
                        <a:t>高</a:t>
                      </a:r>
                      <a:endParaRPr kumimoji="0" lang="zh-CN" altLang="en-US"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j-ea"/>
                          <a:ea typeface="+mj-ea"/>
                          <a:cs typeface="Times New Roman" panose="02020603050405020304" charset="0"/>
                        </a:rPr>
                        <a:t>好</a:t>
                      </a:r>
                      <a:endParaRPr kumimoji="0" lang="zh-CN" altLang="en-US"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j-ea"/>
                          <a:ea typeface="+mj-ea"/>
                          <a:cs typeface="Times New Roman" panose="02020603050405020304" charset="0"/>
                        </a:rPr>
                        <a:t>中</a:t>
                      </a:r>
                      <a:endParaRPr kumimoji="0" lang="zh-CN" altLang="en-US"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j-ea"/>
                          <a:ea typeface="+mj-ea"/>
                          <a:cs typeface="Times New Roman" panose="02020603050405020304" charset="0"/>
                        </a:rPr>
                        <a:t>有限</a:t>
                      </a:r>
                      <a:endParaRPr kumimoji="0" lang="zh-CN" altLang="en-US"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5A</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j-ea"/>
                          <a:ea typeface="+mj-ea"/>
                          <a:cs typeface="Times New Roman" panose="02020603050405020304" charset="0"/>
                        </a:rPr>
                        <a:t>超过</a:t>
                      </a: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5000</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1</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2</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3</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4</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4A</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1000</a:t>
                      </a:r>
                      <a:r>
                        <a:rPr kumimoji="0" lang="zh-CN" altLang="en-US" sz="2000" b="1" i="0" u="none" strike="noStrike" cap="none" normalizeH="0" baseline="0" dirty="0">
                          <a:ln>
                            <a:noFill/>
                          </a:ln>
                          <a:solidFill>
                            <a:schemeClr val="tx1"/>
                          </a:solidFill>
                          <a:effectLst/>
                          <a:latin typeface="+mj-ea"/>
                          <a:ea typeface="+mj-ea"/>
                          <a:cs typeface="Times New Roman" panose="02020603050405020304" charset="0"/>
                        </a:rPr>
                        <a:t>～</a:t>
                      </a: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5000</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1</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2</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3</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4</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3A</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100</a:t>
                      </a:r>
                      <a:r>
                        <a:rPr kumimoji="0" lang="zh-CN" altLang="en-US" sz="2000" b="1" i="0" u="none" strike="noStrike" cap="none" normalizeH="0" baseline="0" dirty="0">
                          <a:ln>
                            <a:noFill/>
                          </a:ln>
                          <a:solidFill>
                            <a:schemeClr val="tx1"/>
                          </a:solidFill>
                          <a:effectLst/>
                          <a:latin typeface="+mj-ea"/>
                          <a:ea typeface="+mj-ea"/>
                          <a:cs typeface="Times New Roman" panose="02020603050405020304" charset="0"/>
                        </a:rPr>
                        <a:t>～</a:t>
                      </a: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1000</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1</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2</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3</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4</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2A</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75</a:t>
                      </a:r>
                      <a:r>
                        <a:rPr kumimoji="0" lang="zh-CN" altLang="en-US" sz="2000" b="1" i="0" u="none" strike="noStrike" cap="none" normalizeH="0" baseline="0" dirty="0">
                          <a:ln>
                            <a:noFill/>
                          </a:ln>
                          <a:solidFill>
                            <a:schemeClr val="tx1"/>
                          </a:solidFill>
                          <a:effectLst/>
                          <a:latin typeface="+mj-ea"/>
                          <a:ea typeface="+mj-ea"/>
                          <a:cs typeface="Times New Roman" panose="02020603050405020304" charset="0"/>
                        </a:rPr>
                        <a:t>～</a:t>
                      </a: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100</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1</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2</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3</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4</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1A</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50</a:t>
                      </a:r>
                      <a:r>
                        <a:rPr kumimoji="0" lang="zh-CN" altLang="en-US" sz="2000" b="1" i="0" u="none" strike="noStrike" cap="none" normalizeH="0" baseline="0" dirty="0">
                          <a:ln>
                            <a:noFill/>
                          </a:ln>
                          <a:solidFill>
                            <a:schemeClr val="tx1"/>
                          </a:solidFill>
                          <a:effectLst/>
                          <a:latin typeface="+mj-ea"/>
                          <a:ea typeface="+mj-ea"/>
                          <a:cs typeface="Times New Roman" panose="02020603050405020304" charset="0"/>
                        </a:rPr>
                        <a:t>～</a:t>
                      </a: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75</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1</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2</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3</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4</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BA</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30</a:t>
                      </a:r>
                      <a:r>
                        <a:rPr kumimoji="0" lang="zh-CN" altLang="en-US" sz="2000" b="1" i="0" u="none" strike="noStrike" cap="none" normalizeH="0" baseline="0" dirty="0">
                          <a:ln>
                            <a:noFill/>
                          </a:ln>
                          <a:solidFill>
                            <a:schemeClr val="tx1"/>
                          </a:solidFill>
                          <a:effectLst/>
                          <a:latin typeface="+mj-ea"/>
                          <a:ea typeface="+mj-ea"/>
                          <a:cs typeface="Times New Roman" panose="02020603050405020304" charset="0"/>
                        </a:rPr>
                        <a:t>～</a:t>
                      </a: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50</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1</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2</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3</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4</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BB</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20</a:t>
                      </a:r>
                      <a:r>
                        <a:rPr kumimoji="0" lang="zh-CN" altLang="en-US" sz="2000" b="1" i="0" u="none" strike="noStrike" cap="none" normalizeH="0" baseline="0">
                          <a:ln>
                            <a:noFill/>
                          </a:ln>
                          <a:solidFill>
                            <a:schemeClr val="tx1"/>
                          </a:solidFill>
                          <a:effectLst/>
                          <a:latin typeface="+mj-ea"/>
                          <a:ea typeface="+mj-ea"/>
                          <a:cs typeface="Times New Roman" panose="02020603050405020304" charset="0"/>
                        </a:rPr>
                        <a:t>～</a:t>
                      </a: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30</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1</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2</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3</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4</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CB</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12.5</a:t>
                      </a:r>
                      <a:r>
                        <a:rPr kumimoji="0" lang="zh-CN" altLang="en-US" sz="2000" b="1" i="0" u="none" strike="noStrike" cap="none" normalizeH="0" baseline="0">
                          <a:ln>
                            <a:noFill/>
                          </a:ln>
                          <a:solidFill>
                            <a:schemeClr val="tx1"/>
                          </a:solidFill>
                          <a:effectLst/>
                          <a:latin typeface="+mj-ea"/>
                          <a:ea typeface="+mj-ea"/>
                          <a:cs typeface="Times New Roman" panose="02020603050405020304" charset="0"/>
                        </a:rPr>
                        <a:t>～</a:t>
                      </a: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20</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1</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2</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3</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4</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CC</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7.5</a:t>
                      </a:r>
                      <a:r>
                        <a:rPr kumimoji="0" lang="zh-CN" altLang="en-US" sz="2000" b="1" i="0" u="none" strike="noStrike" cap="none" normalizeH="0" baseline="0">
                          <a:ln>
                            <a:noFill/>
                          </a:ln>
                          <a:solidFill>
                            <a:schemeClr val="tx1"/>
                          </a:solidFill>
                          <a:effectLst/>
                          <a:latin typeface="+mj-ea"/>
                          <a:ea typeface="+mj-ea"/>
                          <a:cs typeface="Times New Roman" panose="02020603050405020304" charset="0"/>
                        </a:rPr>
                        <a:t>～</a:t>
                      </a: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12.5</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1</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2</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3</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4</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DC</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5</a:t>
                      </a:r>
                      <a:r>
                        <a:rPr kumimoji="0" lang="zh-CN" altLang="en-US" sz="2000" b="1" i="0" u="none" strike="noStrike" cap="none" normalizeH="0" baseline="0">
                          <a:ln>
                            <a:noFill/>
                          </a:ln>
                          <a:solidFill>
                            <a:schemeClr val="tx1"/>
                          </a:solidFill>
                          <a:effectLst/>
                          <a:latin typeface="+mj-ea"/>
                          <a:ea typeface="+mj-ea"/>
                          <a:cs typeface="Times New Roman" panose="02020603050405020304" charset="0"/>
                        </a:rPr>
                        <a:t>～</a:t>
                      </a: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7.5</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1</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2</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3</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4</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DD</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3.5</a:t>
                      </a:r>
                      <a:r>
                        <a:rPr kumimoji="0" lang="zh-CN" altLang="en-US" sz="2000" b="1" i="0" u="none" strike="noStrike" cap="none" normalizeH="0" baseline="0" dirty="0">
                          <a:ln>
                            <a:noFill/>
                          </a:ln>
                          <a:solidFill>
                            <a:schemeClr val="tx1"/>
                          </a:solidFill>
                          <a:effectLst/>
                          <a:latin typeface="+mj-ea"/>
                          <a:ea typeface="+mj-ea"/>
                          <a:cs typeface="Times New Roman" panose="02020603050405020304" charset="0"/>
                        </a:rPr>
                        <a:t>～</a:t>
                      </a: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5</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1</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j-ea"/>
                          <a:ea typeface="+mj-ea"/>
                          <a:cs typeface="Times New Roman" panose="02020603050405020304" charset="0"/>
                        </a:rPr>
                        <a:t>2</a:t>
                      </a:r>
                      <a:endParaRPr kumimoji="0" lang="en-US" altLang="zh-CN" sz="3600" b="1" i="0" u="none" strike="noStrike" cap="none" normalizeH="0" baseline="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3</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j-ea"/>
                          <a:ea typeface="+mj-ea"/>
                          <a:cs typeface="Times New Roman" panose="02020603050405020304" charset="0"/>
                        </a:rPr>
                        <a:t>4</a:t>
                      </a:r>
                      <a:endParaRPr kumimoji="0" lang="en-US" altLang="zh-CN" sz="3600" b="1" i="0" u="none" strike="noStrike" cap="none" normalizeH="0" baseline="0" dirty="0">
                        <a:ln>
                          <a:noFill/>
                        </a:ln>
                        <a:solidFill>
                          <a:schemeClr val="tx1"/>
                        </a:solidFill>
                        <a:effectLst/>
                        <a:latin typeface="+mj-ea"/>
                        <a:ea typeface="+mj-ea"/>
                        <a:cs typeface="Times New Roman" panose="02020603050405020304" charset="0"/>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1345" name="Rectangle 2010"/>
          <p:cNvSpPr/>
          <p:nvPr/>
        </p:nvSpPr>
        <p:spPr>
          <a:xfrm>
            <a:off x="4676140" y="897096"/>
            <a:ext cx="2840990" cy="337185"/>
          </a:xfrm>
          <a:prstGeom prst="rect">
            <a:avLst/>
          </a:prstGeom>
          <a:noFill/>
          <a:ln w="9525">
            <a:noFill/>
          </a:ln>
        </p:spPr>
        <p:txBody>
          <a:bodyPr wrap="none" anchor="ctr" anchorCtr="false">
            <a:spAutoFit/>
          </a:bodyPr>
          <a:p>
            <a:pPr algn="ctr">
              <a:buClrTx/>
              <a:buFont typeface="Arial" panose="020B0604020202020204" pitchFamily="34" charset="0"/>
            </a:pPr>
            <a:r>
              <a:rPr lang="zh-CN" altLang="en-US" sz="1600" b="1" dirty="0">
                <a:solidFill>
                  <a:schemeClr val="tx1"/>
                </a:solidFill>
                <a:latin typeface="黑体" panose="02010609060101010101" pitchFamily="49" charset="-122"/>
                <a:ea typeface="黑体" panose="02010609060101010101" pitchFamily="49" charset="-122"/>
              </a:rPr>
              <a:t>邓白氏公司企业资信评级简表</a:t>
            </a:r>
            <a:endParaRPr lang="zh-CN" altLang="en-US" sz="1600" b="1" dirty="0">
              <a:solidFill>
                <a:schemeClr val="tx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58766" name="Group 46"/>
          <p:cNvGraphicFramePr>
            <a:graphicFrameLocks noGrp="true"/>
          </p:cNvGraphicFramePr>
          <p:nvPr/>
        </p:nvGraphicFramePr>
        <p:xfrm>
          <a:off x="3309620" y="2522220"/>
          <a:ext cx="5572125" cy="3170200"/>
        </p:xfrm>
        <a:graphic>
          <a:graphicData uri="http://schemas.openxmlformats.org/drawingml/2006/table">
            <a:tbl>
              <a:tblPr/>
              <a:tblGrid>
                <a:gridCol w="1246188"/>
                <a:gridCol w="2579687"/>
                <a:gridCol w="1746250"/>
              </a:tblGrid>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charset="-122"/>
                          <a:ea typeface="微软雅黑" panose="020B0503020204020204" charset="-122"/>
                        </a:rPr>
                        <a:t>风险指数</a:t>
                      </a:r>
                      <a:endParaRPr kumimoji="0" lang="zh-CN" altLang="en-US" sz="20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含义</a:t>
                      </a:r>
                      <a:endParaRPr kumimoji="0" lang="zh-CN" altLang="en-US"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企业停业比率</a:t>
                      </a:r>
                      <a:endParaRPr kumimoji="0" lang="zh-CN" altLang="en-US"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80">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RI1</a:t>
                      </a:r>
                      <a:endParaRPr kumimoji="0" lang="en-US" altLang="zh-CN"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最低风险</a:t>
                      </a:r>
                      <a:endParaRPr kumimoji="0" lang="zh-CN" altLang="en-US"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0.01</a:t>
                      </a:r>
                      <a:r>
                        <a:rPr kumimoji="0" lang="zh-CN" altLang="en-US" sz="20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zh-CN" altLang="en-US" sz="36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80">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RI2</a:t>
                      </a:r>
                      <a:endParaRPr kumimoji="0" lang="en-US" altLang="zh-CN"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显著低于平均风险</a:t>
                      </a:r>
                      <a:endParaRPr kumimoji="0" lang="zh-CN" altLang="en-US"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1.09</a:t>
                      </a:r>
                      <a:r>
                        <a:rPr kumimoji="0" lang="zh-CN" altLang="en-US" sz="20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zh-CN" altLang="en-US" sz="36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80">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RI3</a:t>
                      </a:r>
                      <a:endParaRPr kumimoji="0" lang="en-US" altLang="zh-CN"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低于平均风险</a:t>
                      </a:r>
                      <a:endParaRPr kumimoji="0" lang="zh-CN" altLang="en-US"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1.8</a:t>
                      </a:r>
                      <a:r>
                        <a:rPr kumimoji="0" lang="zh-CN" altLang="en-US" sz="20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zh-CN" altLang="en-US" sz="36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80">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RI4</a:t>
                      </a:r>
                      <a:endParaRPr kumimoji="0" lang="en-US" altLang="zh-CN"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略低于平均风险</a:t>
                      </a:r>
                      <a:endParaRPr kumimoji="0" lang="zh-CN" altLang="en-US"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2.5</a:t>
                      </a:r>
                      <a:r>
                        <a:rPr kumimoji="0" lang="zh-CN" altLang="en-US"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zh-CN" altLang="en-US" sz="36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80">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RI5</a:t>
                      </a:r>
                      <a:endParaRPr kumimoji="0" lang="en-US" altLang="zh-CN"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两倍高于平均风险</a:t>
                      </a:r>
                      <a:endParaRPr kumimoji="0" lang="zh-CN" altLang="en-US"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8.0</a:t>
                      </a:r>
                      <a:r>
                        <a:rPr kumimoji="0" lang="zh-CN" altLang="en-US"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zh-CN" altLang="en-US" sz="36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80">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RI6</a:t>
                      </a:r>
                      <a:endParaRPr kumimoji="0" lang="en-US" altLang="zh-CN"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五倍高于平均风险</a:t>
                      </a:r>
                      <a:endParaRPr kumimoji="0" lang="zh-CN" altLang="en-US"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19.6</a:t>
                      </a:r>
                      <a:r>
                        <a:rPr kumimoji="0" lang="zh-CN" altLang="en-US"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zh-CN" altLang="en-US" sz="36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80">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NA</a:t>
                      </a:r>
                      <a:endParaRPr kumimoji="0" lang="en-US" altLang="zh-CN"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信息不足，无法评估</a:t>
                      </a:r>
                      <a:endParaRPr kumimoji="0" lang="zh-CN" altLang="en-US" sz="20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a:t>
                      </a:r>
                      <a:endParaRPr kumimoji="0" lang="zh-CN" altLang="en-US" sz="20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3300" name="Rectangle 4"/>
          <p:cNvSpPr/>
          <p:nvPr/>
        </p:nvSpPr>
        <p:spPr>
          <a:xfrm>
            <a:off x="4785360" y="1856582"/>
            <a:ext cx="2621280" cy="337185"/>
          </a:xfrm>
          <a:prstGeom prst="rect">
            <a:avLst/>
          </a:prstGeom>
          <a:noFill/>
          <a:ln w="9525">
            <a:noFill/>
          </a:ln>
        </p:spPr>
        <p:txBody>
          <a:bodyPr wrap="none" anchor="ctr" anchorCtr="false">
            <a:spAutoFit/>
          </a:bodyPr>
          <a:p>
            <a:pPr>
              <a:buClrTx/>
              <a:buFont typeface="Arial" panose="020B0604020202020204" pitchFamily="34" charset="0"/>
            </a:pPr>
            <a:r>
              <a:rPr lang="zh-CN" altLang="en-US" sz="1600" b="1" dirty="0">
                <a:latin typeface="微软雅黑" panose="020B0503020204020204" charset="-122"/>
                <a:ea typeface="微软雅黑" panose="020B0503020204020204" charset="-122"/>
                <a:cs typeface="微软雅黑" panose="020B0503020204020204" charset="-122"/>
              </a:rPr>
              <a:t>邓白氏公司风险指数的含义</a:t>
            </a:r>
            <a:endParaRPr lang="zh-CN" altLang="en-US" sz="16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59792" name="Group 48"/>
          <p:cNvGraphicFramePr>
            <a:graphicFrameLocks noGrp="true"/>
          </p:cNvGraphicFramePr>
          <p:nvPr/>
        </p:nvGraphicFramePr>
        <p:xfrm>
          <a:off x="2652078" y="2067560"/>
          <a:ext cx="6886575" cy="3565668"/>
        </p:xfrm>
        <a:graphic>
          <a:graphicData uri="http://schemas.openxmlformats.org/drawingml/2006/table">
            <a:tbl>
              <a:tblPr/>
              <a:tblGrid>
                <a:gridCol w="2295525"/>
                <a:gridCol w="2295525"/>
                <a:gridCol w="2295525"/>
              </a:tblGrid>
              <a:tr h="36576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宋体" panose="02010600030101010101" pitchFamily="2" charset="-122"/>
                        </a:rPr>
                        <a:t>风险等级</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风险系数</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风险程度</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CR1</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1.0~1.5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可以忽略不计</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CR2</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1.5~2.0</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很小</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CR3</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2.0~2.5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低于平均水平</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CR4</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2.5~3.5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平均水平</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CR5</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3.5~4.0</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高于平均水平</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CR6</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4.0~4.5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CR7</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&gt;4.5</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很高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08">
                <a:tc gridSpan="3">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注：资不抵债的企业、被法院查封或被政府勒令停业的企业和由于种种原因歇业和废业的企业都被划入</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CR7</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c hMerge="true">
                  <a:tcPr/>
                </a:tc>
              </a:tr>
            </a:tbl>
          </a:graphicData>
        </a:graphic>
      </p:graphicFrame>
      <p:sp>
        <p:nvSpPr>
          <p:cNvPr id="185348" name="Rectangle 4"/>
          <p:cNvSpPr/>
          <p:nvPr/>
        </p:nvSpPr>
        <p:spPr>
          <a:xfrm>
            <a:off x="4683443" y="1591945"/>
            <a:ext cx="2824480" cy="337185"/>
          </a:xfrm>
          <a:prstGeom prst="rect">
            <a:avLst/>
          </a:prstGeom>
          <a:noFill/>
          <a:ln w="9525">
            <a:noFill/>
          </a:ln>
        </p:spPr>
        <p:txBody>
          <a:bodyPr wrap="none" anchor="ctr" anchorCtr="false">
            <a:spAutoFit/>
          </a:bodyPr>
          <a:p>
            <a:pPr algn="ctr">
              <a:buClrTx/>
              <a:buFont typeface="Arial" panose="020B0604020202020204" pitchFamily="34" charset="0"/>
            </a:pPr>
            <a:r>
              <a:rPr lang="zh-CN" altLang="en-US" sz="1600" b="1" dirty="0">
                <a:latin typeface="微软雅黑" panose="020B0503020204020204" charset="-122"/>
                <a:ea typeface="微软雅黑" panose="020B0503020204020204" charset="-122"/>
                <a:cs typeface="微软雅黑" panose="020B0503020204020204" charset="-122"/>
              </a:rPr>
              <a:t>新华信资信报告中的风险系数</a:t>
            </a:r>
            <a:endParaRPr lang="zh-CN" altLang="en-US" sz="16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7396" name="Rectangle 4"/>
          <p:cNvSpPr/>
          <p:nvPr/>
        </p:nvSpPr>
        <p:spPr>
          <a:xfrm>
            <a:off x="1948180" y="1639570"/>
            <a:ext cx="8296275" cy="706755"/>
          </a:xfrm>
          <a:prstGeom prst="rect">
            <a:avLst/>
          </a:prstGeom>
          <a:noFill/>
          <a:ln w="9525">
            <a:noFill/>
          </a:ln>
        </p:spPr>
        <p:txBody>
          <a:bodyPr anchor="ctr"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在企业信用管理实际操作中，</a:t>
            </a:r>
            <a:r>
              <a:rPr lang="zh-CN" altLang="en-US" sz="2000" dirty="0">
                <a:solidFill>
                  <a:srgbClr val="FF0000"/>
                </a:solidFill>
                <a:latin typeface="微软雅黑" panose="020B0503020204020204" charset="-122"/>
                <a:ea typeface="微软雅黑" panose="020B0503020204020204" charset="-122"/>
              </a:rPr>
              <a:t>经常使用一种简单的客户风险测算方法进行快速的信用风险评估</a:t>
            </a:r>
            <a:r>
              <a:rPr lang="zh-CN" altLang="en-US" sz="2000" dirty="0">
                <a:solidFill>
                  <a:srgbClr val="130401"/>
                </a:solidFill>
                <a:latin typeface="微软雅黑" panose="020B0503020204020204" charset="-122"/>
                <a:ea typeface="微软雅黑" panose="020B0503020204020204" charset="-122"/>
              </a:rPr>
              <a:t>，满足实地测算信用风险的需要。</a:t>
            </a:r>
            <a:endParaRPr lang="zh-CN" altLang="en-US" sz="2000" dirty="0">
              <a:solidFill>
                <a:srgbClr val="130401"/>
              </a:solidFill>
              <a:latin typeface="微软雅黑" panose="020B0503020204020204" charset="-122"/>
              <a:ea typeface="微软雅黑" panose="020B0503020204020204" charset="-122"/>
            </a:endParaRPr>
          </a:p>
        </p:txBody>
      </p:sp>
      <p:graphicFrame>
        <p:nvGraphicFramePr>
          <p:cNvPr id="160818" name="Group 50"/>
          <p:cNvGraphicFramePr>
            <a:graphicFrameLocks noGrp="true"/>
          </p:cNvGraphicFramePr>
          <p:nvPr/>
        </p:nvGraphicFramePr>
        <p:xfrm>
          <a:off x="2122805" y="3050223"/>
          <a:ext cx="8170863" cy="2193925"/>
        </p:xfrm>
        <a:graphic>
          <a:graphicData uri="http://schemas.openxmlformats.org/drawingml/2006/table">
            <a:tbl>
              <a:tblPr/>
              <a:tblGrid>
                <a:gridCol w="2301875"/>
                <a:gridCol w="1289050"/>
                <a:gridCol w="1620838"/>
                <a:gridCol w="1401762"/>
                <a:gridCol w="1557338"/>
              </a:tblGrid>
              <a:tr h="365654">
                <a:tc>
                  <a:txBody>
                    <a:bodyPr/>
                    <a:p>
                      <a:pPr marL="0" marR="0" lvl="0" indent="0" algn="l"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X</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B</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A</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Y</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l"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高风险</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平均风险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低风险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无风险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流动比率</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&lt;1.25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1.26~2.00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&gt;2.00</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存在</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级别风险，但资产大于</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亿</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速动比率</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&lt;0.5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0.51~1.00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&gt;1.00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流动负债</a:t>
                      </a: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净资产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&gt;1.25</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1.24~0.75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&lt;0.75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负债总额</a:t>
                      </a: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净资产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&gt;2.00</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1.99~1.25</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&lt;1.25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bl>
          </a:graphicData>
        </a:graphic>
      </p:graphicFrame>
      <p:sp>
        <p:nvSpPr>
          <p:cNvPr id="187438" name="Rectangle 188"/>
          <p:cNvSpPr/>
          <p:nvPr/>
        </p:nvSpPr>
        <p:spPr>
          <a:xfrm>
            <a:off x="5304155" y="2570163"/>
            <a:ext cx="1808480" cy="33718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1600" b="1" dirty="0">
                <a:solidFill>
                  <a:srgbClr val="130401"/>
                </a:solidFill>
                <a:latin typeface="微软雅黑" panose="020B0503020204020204" charset="-122"/>
                <a:ea typeface="微软雅黑" panose="020B0503020204020204" charset="-122"/>
                <a:cs typeface="微软雅黑" panose="020B0503020204020204" charset="-122"/>
              </a:rPr>
              <a:t>信用风险简易指标</a:t>
            </a:r>
            <a:endParaRPr lang="zh-CN" altLang="en-US" sz="1600" b="1"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44389" name="Rectangle 3"/>
          <p:cNvSpPr>
            <a:spLocks noGrp="true" noChangeArrowheads="true"/>
          </p:cNvSpPr>
          <p:nvPr/>
        </p:nvSpPr>
        <p:spPr>
          <a:xfrm>
            <a:off x="1973263" y="1397635"/>
            <a:ext cx="8245475" cy="529113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内部评级系统产生的原因：</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企业之间差异悬殊，一种企业评级标准不能解决所有企业的问题。</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专业评级方法操作复杂耗时，不能满足企业实际需要。</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每个企业都要开发适合自己的客户评价方法和指标系统，修正征信机构提供的评级和指数。 </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aphicFrame>
        <p:nvGraphicFramePr>
          <p:cNvPr id="8" name="Group 46"/>
          <p:cNvGraphicFramePr>
            <a:graphicFrameLocks noGrp="true"/>
          </p:cNvGraphicFramePr>
          <p:nvPr/>
        </p:nvGraphicFramePr>
        <p:xfrm>
          <a:off x="3258503" y="3303588"/>
          <a:ext cx="5673725" cy="2927352"/>
        </p:xfrm>
        <a:graphic>
          <a:graphicData uri="http://schemas.openxmlformats.org/drawingml/2006/table">
            <a:tbl>
              <a:tblPr/>
              <a:tblGrid>
                <a:gridCol w="1890713"/>
                <a:gridCol w="1892300"/>
                <a:gridCol w="1890712"/>
              </a:tblGrid>
              <a:tr h="365760">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比较项目</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专业机构评级</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企业内部评级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适用范围</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小</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需要样本数量</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少</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风险因素数量</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少</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主观评价占比</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客户经营风格</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无体现</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有体现</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行业特点占比</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耗时长短</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长</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短</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文本框 1"/>
          <p:cNvSpPr txBox="true"/>
          <p:nvPr/>
        </p:nvSpPr>
        <p:spPr>
          <a:xfrm>
            <a:off x="528320" y="867410"/>
            <a:ext cx="2804795"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cs typeface="微软雅黑" panose="020B0503020204020204" charset="-122"/>
              </a:rPr>
              <a:t>2</a:t>
            </a:r>
            <a:r>
              <a:rPr lang="zh-CN" altLang="en-US" sz="2400" b="1">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sym typeface="+mn-ea"/>
              </a:rPr>
              <a:t>内部评级系统</a:t>
            </a:r>
            <a:endParaRPr lang="zh-CN" altLang="en-US" sz="2400" b="1"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第三节  企业客户管理</a:t>
            </a:r>
            <a:endParaRPr lang="zh-CN" altLang="en-US" sz="3200" dirty="0">
              <a:solidFill>
                <a:schemeClr val="bg1"/>
              </a:solidFill>
              <a:latin typeface="微软雅黑" panose="020B0503020204020204" charset="-122"/>
              <a:ea typeface="微软雅黑" panose="020B0503020204020204" charset="-122"/>
            </a:endParaRPr>
          </a:p>
        </p:txBody>
      </p:sp>
      <p:grpSp>
        <p:nvGrpSpPr>
          <p:cNvPr id="10" name="组合 9"/>
          <p:cNvGrpSpPr/>
          <p:nvPr/>
        </p:nvGrpSpPr>
        <p:grpSpPr>
          <a:xfrm>
            <a:off x="2858770" y="2106930"/>
            <a:ext cx="5904865" cy="3336290"/>
            <a:chOff x="2280" y="2868"/>
            <a:chExt cx="8520" cy="4660"/>
          </a:xfrm>
        </p:grpSpPr>
        <p:sp>
          <p:nvSpPr>
            <p:cNvPr id="152583" name="AutoShape 6"/>
            <p:cNvSpPr/>
            <p:nvPr/>
          </p:nvSpPr>
          <p:spPr>
            <a:xfrm>
              <a:off x="3650" y="672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四、客户信用档案</a:t>
              </a:r>
              <a:endParaRPr lang="zh-CN" altLang="en-US" b="1" dirty="0">
                <a:solidFill>
                  <a:schemeClr val="tx2"/>
                </a:solidFill>
                <a:latin typeface="微软雅黑" panose="020B0503020204020204" charset="-122"/>
                <a:ea typeface="微软雅黑" panose="020B0503020204020204" charset="-122"/>
              </a:endParaRPr>
            </a:p>
          </p:txBody>
        </p:sp>
        <p:sp>
          <p:nvSpPr>
            <p:cNvPr id="152584" name="AutoShape 7"/>
            <p:cNvSpPr/>
            <p:nvPr/>
          </p:nvSpPr>
          <p:spPr>
            <a:xfrm>
              <a:off x="3840" y="544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三、信用报告</a:t>
              </a:r>
              <a:endParaRPr lang="zh-CN" altLang="en-US" b="1" dirty="0">
                <a:solidFill>
                  <a:schemeClr val="tx2"/>
                </a:solidFill>
                <a:latin typeface="微软雅黑" panose="020B0503020204020204" charset="-122"/>
                <a:ea typeface="微软雅黑" panose="020B0503020204020204" charset="-122"/>
              </a:endParaRPr>
            </a:p>
          </p:txBody>
        </p:sp>
        <p:sp>
          <p:nvSpPr>
            <p:cNvPr id="152585" name="AutoShape 8"/>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二、客户信用评级</a:t>
              </a:r>
              <a:endParaRPr lang="zh-CN" altLang="en-US" b="1" dirty="0">
                <a:solidFill>
                  <a:schemeClr val="tx2"/>
                </a:solidFill>
                <a:latin typeface="微软雅黑" panose="020B0503020204020204" charset="-122"/>
                <a:ea typeface="微软雅黑" panose="020B0503020204020204" charset="-122"/>
              </a:endParaRPr>
            </a:p>
          </p:txBody>
        </p:sp>
        <p:sp>
          <p:nvSpPr>
            <p:cNvPr id="152586" name="AutoShape 9"/>
            <p:cNvSpPr/>
            <p:nvPr/>
          </p:nvSpPr>
          <p:spPr>
            <a:xfrm>
              <a:off x="2780" y="286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一、客户管理概论</a:t>
              </a:r>
              <a:endParaRPr lang="zh-CN" altLang="en-US" b="1" dirty="0">
                <a:solidFill>
                  <a:schemeClr val="tx2"/>
                </a:solidFill>
                <a:latin typeface="微软雅黑" panose="020B0503020204020204" charset="-122"/>
                <a:ea typeface="微软雅黑" panose="020B0503020204020204" charset="-122"/>
              </a:endParaRPr>
            </a:p>
          </p:txBody>
        </p:sp>
        <p:grpSp>
          <p:nvGrpSpPr>
            <p:cNvPr id="152587" name="Group 10"/>
            <p:cNvGrpSpPr/>
            <p:nvPr/>
          </p:nvGrpSpPr>
          <p:grpSpPr>
            <a:xfrm>
              <a:off x="2280" y="3008"/>
              <a:ext cx="600" cy="600"/>
              <a:chOff x="2078" y="1680"/>
              <a:chExt cx="1615" cy="1615"/>
            </a:xfrm>
          </p:grpSpPr>
          <p:sp>
            <p:nvSpPr>
              <p:cNvPr id="152588" name="Oval 1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89" name="Oval 1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29" name="Oval 1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1" name="Oval 14"/>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1" name="Oval 1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3" name="Oval 16"/>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594" name="Group 17"/>
            <p:cNvGrpSpPr/>
            <p:nvPr/>
          </p:nvGrpSpPr>
          <p:grpSpPr>
            <a:xfrm>
              <a:off x="3120" y="4248"/>
              <a:ext cx="600" cy="600"/>
              <a:chOff x="2078" y="1680"/>
              <a:chExt cx="1615" cy="1615"/>
            </a:xfrm>
          </p:grpSpPr>
          <p:sp>
            <p:nvSpPr>
              <p:cNvPr id="152595" name="Oval 18"/>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96" name="Oval 19"/>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6" name="Oval 20"/>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8" name="Oval 21"/>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8" name="Oval 22"/>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0" name="Oval 23"/>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1" name="Group 24"/>
            <p:cNvGrpSpPr/>
            <p:nvPr/>
          </p:nvGrpSpPr>
          <p:grpSpPr>
            <a:xfrm>
              <a:off x="3360" y="5568"/>
              <a:ext cx="600" cy="600"/>
              <a:chOff x="2078" y="1680"/>
              <a:chExt cx="1615" cy="1615"/>
            </a:xfrm>
          </p:grpSpPr>
          <p:sp>
            <p:nvSpPr>
              <p:cNvPr id="152602" name="Oval 25"/>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03" name="Oval 26"/>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3" name="Oval 27"/>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5" name="Oval 28"/>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5" name="Oval 29"/>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7" name="Oval 30"/>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8" name="Group 31"/>
            <p:cNvGrpSpPr/>
            <p:nvPr/>
          </p:nvGrpSpPr>
          <p:grpSpPr>
            <a:xfrm>
              <a:off x="3120" y="6888"/>
              <a:ext cx="600" cy="600"/>
              <a:chOff x="2078" y="1680"/>
              <a:chExt cx="1615" cy="1615"/>
            </a:xfrm>
          </p:grpSpPr>
          <p:sp>
            <p:nvSpPr>
              <p:cNvPr id="152609" name="Oval 32"/>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10" name="Oval 33"/>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0" name="Oval 34"/>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2" name="Oval 35"/>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2" name="Oval 36"/>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4" name="Oval 37"/>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764540" y="1095375"/>
            <a:ext cx="9839960" cy="5029835"/>
            <a:chOff x="1204" y="1725"/>
            <a:chExt cx="15496" cy="7921"/>
          </a:xfrm>
        </p:grpSpPr>
        <p:sp>
          <p:nvSpPr>
            <p:cNvPr id="191492" name="Rectangle 3"/>
            <p:cNvSpPr>
              <a:spLocks noGrp="true"/>
            </p:cNvSpPr>
            <p:nvPr/>
          </p:nvSpPr>
          <p:spPr>
            <a:xfrm>
              <a:off x="1204" y="1725"/>
              <a:ext cx="5886" cy="89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120000"/>
                </a:lnSpc>
                <a:buNone/>
              </a:pPr>
              <a:r>
                <a:rPr lang="zh-CN" altLang="en-US" sz="2400" b="1" dirty="0">
                  <a:latin typeface="微软雅黑" panose="020B0503020204020204" charset="-122"/>
                  <a:ea typeface="微软雅黑" panose="020B0503020204020204" charset="-122"/>
                </a:rPr>
                <a:t>开发内部评级系统的方法</a:t>
              </a:r>
              <a:endParaRPr lang="zh-CN" altLang="en-US" sz="2400" b="1" dirty="0">
                <a:latin typeface="微软雅黑" panose="020B0503020204020204" charset="-122"/>
                <a:ea typeface="微软雅黑" panose="020B0503020204020204" charset="-122"/>
              </a:endParaRPr>
            </a:p>
          </p:txBody>
        </p:sp>
        <p:sp>
          <p:nvSpPr>
            <p:cNvPr id="191493" name="Rectangle 10"/>
            <p:cNvSpPr/>
            <p:nvPr/>
          </p:nvSpPr>
          <p:spPr>
            <a:xfrm>
              <a:off x="7975" y="3751"/>
              <a:ext cx="3050" cy="583"/>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FF0000"/>
                  </a:solidFill>
                  <a:latin typeface="微软雅黑" panose="020B0503020204020204" charset="-122"/>
                  <a:ea typeface="微软雅黑" panose="020B0503020204020204" charset="-122"/>
                  <a:cs typeface="微软雅黑" panose="020B0503020204020204" charset="-122"/>
                </a:rPr>
                <a:t>1 </a:t>
              </a:r>
              <a:r>
                <a:rPr lang="zh-CN" altLang="en-US" sz="1800" b="1" dirty="0">
                  <a:solidFill>
                    <a:srgbClr val="FF0000"/>
                  </a:solidFill>
                  <a:latin typeface="微软雅黑" panose="020B0503020204020204" charset="-122"/>
                  <a:ea typeface="微软雅黑" panose="020B0503020204020204" charset="-122"/>
                  <a:cs typeface="微软雅黑" panose="020B0503020204020204" charset="-122"/>
                </a:rPr>
                <a:t>选择风险因素</a:t>
              </a:r>
              <a:endParaRPr lang="en-US" altLang="zh-CN" sz="1800" b="1" dirty="0">
                <a:solidFill>
                  <a:srgbClr val="FF0000"/>
                </a:solidFill>
                <a:latin typeface="微软雅黑" panose="020B0503020204020204" charset="-122"/>
                <a:ea typeface="微软雅黑" panose="020B0503020204020204" charset="-122"/>
                <a:cs typeface="微软雅黑" panose="020B0503020204020204" charset="-122"/>
              </a:endParaRPr>
            </a:p>
          </p:txBody>
        </p:sp>
        <p:grpSp>
          <p:nvGrpSpPr>
            <p:cNvPr id="191494" name="Group 32"/>
            <p:cNvGrpSpPr/>
            <p:nvPr/>
          </p:nvGrpSpPr>
          <p:grpSpPr>
            <a:xfrm>
              <a:off x="8090" y="6621"/>
              <a:ext cx="620" cy="625"/>
              <a:chOff x="523" y="2809"/>
              <a:chExt cx="876" cy="882"/>
            </a:xfrm>
          </p:grpSpPr>
          <p:sp>
            <p:nvSpPr>
              <p:cNvPr id="191495" name="Oval 33"/>
              <p:cNvSpPr/>
              <p:nvPr/>
            </p:nvSpPr>
            <p:spPr>
              <a:xfrm>
                <a:off x="523" y="2809"/>
                <a:ext cx="876" cy="876"/>
              </a:xfrm>
              <a:prstGeom prst="ellipse">
                <a:avLst/>
              </a:prstGeom>
              <a:noFill/>
              <a:ln w="19050" cap="flat" cmpd="sng">
                <a:solidFill>
                  <a:srgbClr val="FFFFFF">
                    <a:alpha val="30196"/>
                  </a:srgbClr>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496" name="Line 34"/>
              <p:cNvSpPr/>
              <p:nvPr/>
            </p:nvSpPr>
            <p:spPr>
              <a:xfrm>
                <a:off x="964" y="2809"/>
                <a:ext cx="0" cy="870"/>
              </a:xfrm>
              <a:prstGeom prst="line">
                <a:avLst/>
              </a:prstGeom>
              <a:ln w="19050" cap="flat" cmpd="sng">
                <a:solidFill>
                  <a:srgbClr val="FFFFFF">
                    <a:alpha val="30196"/>
                  </a:srgbClr>
                </a:solidFill>
                <a:prstDash val="solid"/>
                <a:round/>
                <a:headEnd type="none" w="med" len="med"/>
                <a:tailEnd type="none" w="med" len="med"/>
              </a:ln>
            </p:spPr>
          </p:sp>
          <p:sp>
            <p:nvSpPr>
              <p:cNvPr id="191497" name="Line 35"/>
              <p:cNvSpPr/>
              <p:nvPr/>
            </p:nvSpPr>
            <p:spPr>
              <a:xfrm>
                <a:off x="523" y="3244"/>
                <a:ext cx="876" cy="0"/>
              </a:xfrm>
              <a:prstGeom prst="line">
                <a:avLst/>
              </a:prstGeom>
              <a:ln w="19050" cap="flat" cmpd="sng">
                <a:solidFill>
                  <a:srgbClr val="FFFFFF">
                    <a:alpha val="30196"/>
                  </a:srgbClr>
                </a:solidFill>
                <a:prstDash val="solid"/>
                <a:round/>
                <a:headEnd type="none" w="med" len="med"/>
                <a:tailEnd type="none" w="med" len="med"/>
              </a:ln>
            </p:spPr>
          </p:sp>
          <p:sp>
            <p:nvSpPr>
              <p:cNvPr id="191498" name="Freeform 36"/>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499" name="Freeform 37"/>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500" name="Freeform 38"/>
              <p:cNvSpPr/>
              <p:nvPr/>
            </p:nvSpPr>
            <p:spPr>
              <a:xfrm rot="5400000">
                <a:off x="887" y="3167"/>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501" name="Freeform 39"/>
              <p:cNvSpPr/>
              <p:nvPr/>
            </p:nvSpPr>
            <p:spPr>
              <a:xfrm rot="-5400000" flipV="true">
                <a:off x="895" y="2664"/>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grpSp>
          <p:nvGrpSpPr>
            <p:cNvPr id="191502" name="Group 46"/>
            <p:cNvGrpSpPr/>
            <p:nvPr/>
          </p:nvGrpSpPr>
          <p:grpSpPr>
            <a:xfrm>
              <a:off x="9670" y="6941"/>
              <a:ext cx="565" cy="615"/>
              <a:chOff x="173" y="1670"/>
              <a:chExt cx="676" cy="727"/>
            </a:xfrm>
          </p:grpSpPr>
          <p:sp>
            <p:nvSpPr>
              <p:cNvPr id="191503" name="Oval 47"/>
              <p:cNvSpPr/>
              <p:nvPr/>
            </p:nvSpPr>
            <p:spPr>
              <a:xfrm>
                <a:off x="442" y="1670"/>
                <a:ext cx="111" cy="105"/>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4" name="Oval 48"/>
              <p:cNvSpPr/>
              <p:nvPr/>
            </p:nvSpPr>
            <p:spPr>
              <a:xfrm>
                <a:off x="276" y="1958"/>
                <a:ext cx="157" cy="149"/>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5" name="Oval 49"/>
              <p:cNvSpPr/>
              <p:nvPr/>
            </p:nvSpPr>
            <p:spPr>
              <a:xfrm>
                <a:off x="570" y="1845"/>
                <a:ext cx="117" cy="111"/>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6" name="Oval 50"/>
              <p:cNvSpPr/>
              <p:nvPr/>
            </p:nvSpPr>
            <p:spPr>
              <a:xfrm>
                <a:off x="322" y="231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7" name="Line 51"/>
              <p:cNvSpPr/>
              <p:nvPr/>
            </p:nvSpPr>
            <p:spPr>
              <a:xfrm>
                <a:off x="355" y="2106"/>
                <a:ext cx="0" cy="215"/>
              </a:xfrm>
              <a:prstGeom prst="line">
                <a:avLst/>
              </a:prstGeom>
              <a:ln w="12700" cap="flat" cmpd="sng">
                <a:solidFill>
                  <a:srgbClr val="FFFFFF"/>
                </a:solidFill>
                <a:prstDash val="solid"/>
                <a:round/>
                <a:headEnd type="none" w="med" len="med"/>
                <a:tailEnd type="none" w="med" len="med"/>
              </a:ln>
            </p:spPr>
          </p:sp>
          <p:sp>
            <p:nvSpPr>
              <p:cNvPr id="191508" name="Line 52"/>
              <p:cNvSpPr/>
              <p:nvPr/>
            </p:nvSpPr>
            <p:spPr>
              <a:xfrm flipV="true">
                <a:off x="413" y="1926"/>
                <a:ext cx="175" cy="52"/>
              </a:xfrm>
              <a:prstGeom prst="line">
                <a:avLst/>
              </a:prstGeom>
              <a:ln w="9525" cap="flat" cmpd="sng">
                <a:solidFill>
                  <a:srgbClr val="FFFFFF"/>
                </a:solidFill>
                <a:prstDash val="solid"/>
                <a:round/>
                <a:headEnd type="none" w="med" len="med"/>
                <a:tailEnd type="none" w="med" len="med"/>
              </a:ln>
            </p:spPr>
          </p:sp>
          <p:sp>
            <p:nvSpPr>
              <p:cNvPr id="191509" name="Line 53"/>
              <p:cNvSpPr/>
              <p:nvPr/>
            </p:nvSpPr>
            <p:spPr>
              <a:xfrm flipH="true" flipV="true">
                <a:off x="524" y="1757"/>
                <a:ext cx="69" cy="93"/>
              </a:xfrm>
              <a:prstGeom prst="line">
                <a:avLst/>
              </a:prstGeom>
              <a:ln w="9525" cap="flat" cmpd="sng">
                <a:solidFill>
                  <a:srgbClr val="FFFFFF"/>
                </a:solidFill>
                <a:prstDash val="solid"/>
                <a:round/>
                <a:headEnd type="none" w="med" len="med"/>
                <a:tailEnd type="none" w="med" len="med"/>
              </a:ln>
            </p:spPr>
          </p:sp>
          <p:sp>
            <p:nvSpPr>
              <p:cNvPr id="191510" name="Oval 54"/>
              <p:cNvSpPr/>
              <p:nvPr/>
            </p:nvSpPr>
            <p:spPr>
              <a:xfrm>
                <a:off x="767" y="176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1" name="Oval 55"/>
              <p:cNvSpPr/>
              <p:nvPr/>
            </p:nvSpPr>
            <p:spPr>
              <a:xfrm>
                <a:off x="653" y="2069"/>
                <a:ext cx="94" cy="89"/>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2" name="Line 56"/>
              <p:cNvSpPr/>
              <p:nvPr/>
            </p:nvSpPr>
            <p:spPr>
              <a:xfrm>
                <a:off x="652" y="1955"/>
                <a:ext cx="29" cy="134"/>
              </a:xfrm>
              <a:prstGeom prst="line">
                <a:avLst/>
              </a:prstGeom>
              <a:ln w="9525" cap="flat" cmpd="sng">
                <a:solidFill>
                  <a:srgbClr val="FFFFFF"/>
                </a:solidFill>
                <a:prstDash val="solid"/>
                <a:round/>
                <a:headEnd type="none" w="med" len="med"/>
                <a:tailEnd type="none" w="med" len="med"/>
              </a:ln>
            </p:spPr>
          </p:sp>
          <p:sp>
            <p:nvSpPr>
              <p:cNvPr id="191513" name="Line 57"/>
              <p:cNvSpPr/>
              <p:nvPr/>
            </p:nvSpPr>
            <p:spPr>
              <a:xfrm flipV="true">
                <a:off x="687" y="1804"/>
                <a:ext cx="87" cy="75"/>
              </a:xfrm>
              <a:prstGeom prst="line">
                <a:avLst/>
              </a:prstGeom>
              <a:ln w="9525" cap="flat" cmpd="sng">
                <a:solidFill>
                  <a:srgbClr val="FFFFFF"/>
                </a:solidFill>
                <a:prstDash val="solid"/>
                <a:round/>
                <a:headEnd type="none" w="med" len="med"/>
                <a:tailEnd type="none" w="med" len="med"/>
              </a:ln>
            </p:spPr>
          </p:sp>
          <p:sp>
            <p:nvSpPr>
              <p:cNvPr id="191514" name="Oval 58"/>
              <p:cNvSpPr/>
              <p:nvPr/>
            </p:nvSpPr>
            <p:spPr>
              <a:xfrm>
                <a:off x="173" y="183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5" name="Line 59"/>
              <p:cNvSpPr/>
              <p:nvPr/>
            </p:nvSpPr>
            <p:spPr>
              <a:xfrm>
                <a:off x="221" y="1908"/>
                <a:ext cx="70" cy="70"/>
              </a:xfrm>
              <a:prstGeom prst="line">
                <a:avLst/>
              </a:prstGeom>
              <a:ln w="9525" cap="flat" cmpd="sng">
                <a:solidFill>
                  <a:srgbClr val="FFFFFF"/>
                </a:solidFill>
                <a:prstDash val="solid"/>
                <a:round/>
                <a:headEnd type="none" w="med" len="med"/>
                <a:tailEnd type="none" w="med" len="med"/>
              </a:ln>
            </p:spPr>
          </p:sp>
          <p:sp>
            <p:nvSpPr>
              <p:cNvPr id="191516" name="Line 60"/>
              <p:cNvSpPr/>
              <p:nvPr/>
            </p:nvSpPr>
            <p:spPr>
              <a:xfrm flipH="true">
                <a:off x="550" y="2132"/>
                <a:ext cx="127" cy="36"/>
              </a:xfrm>
              <a:prstGeom prst="line">
                <a:avLst/>
              </a:prstGeom>
              <a:ln w="9525" cap="flat" cmpd="sng">
                <a:solidFill>
                  <a:srgbClr val="FFFFFF"/>
                </a:solidFill>
                <a:prstDash val="solid"/>
                <a:round/>
                <a:headEnd type="none" w="med" len="med"/>
                <a:tailEnd type="none" w="med" len="med"/>
              </a:ln>
            </p:spPr>
          </p:sp>
          <p:sp>
            <p:nvSpPr>
              <p:cNvPr id="191517" name="Oval 61"/>
              <p:cNvSpPr/>
              <p:nvPr/>
            </p:nvSpPr>
            <p:spPr>
              <a:xfrm>
                <a:off x="493" y="2135"/>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8" name="Line 62"/>
              <p:cNvSpPr/>
              <p:nvPr/>
            </p:nvSpPr>
            <p:spPr>
              <a:xfrm>
                <a:off x="727" y="2147"/>
                <a:ext cx="29" cy="35"/>
              </a:xfrm>
              <a:prstGeom prst="line">
                <a:avLst/>
              </a:prstGeom>
              <a:ln w="9525" cap="flat" cmpd="sng">
                <a:solidFill>
                  <a:srgbClr val="FFFFFF"/>
                </a:solidFill>
                <a:prstDash val="solid"/>
                <a:round/>
                <a:headEnd type="none" w="med" len="med"/>
                <a:tailEnd type="none" w="med" len="med"/>
              </a:ln>
            </p:spPr>
          </p:sp>
          <p:sp>
            <p:nvSpPr>
              <p:cNvPr id="191519" name="Oval 63"/>
              <p:cNvSpPr/>
              <p:nvPr/>
            </p:nvSpPr>
            <p:spPr>
              <a:xfrm>
                <a:off x="740" y="2190"/>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grpSp>
        <p:sp>
          <p:nvSpPr>
            <p:cNvPr id="191520" name="Rectangle 10"/>
            <p:cNvSpPr/>
            <p:nvPr/>
          </p:nvSpPr>
          <p:spPr>
            <a:xfrm>
              <a:off x="4410" y="4564"/>
              <a:ext cx="3168" cy="582"/>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FF0000"/>
                  </a:solidFill>
                  <a:latin typeface="微软雅黑" panose="020B0503020204020204" charset="-122"/>
                  <a:ea typeface="微软雅黑" panose="020B0503020204020204" charset="-122"/>
                  <a:cs typeface="微软雅黑" panose="020B0503020204020204" charset="-122"/>
                </a:rPr>
                <a:t>4 </a:t>
              </a:r>
              <a:r>
                <a:rPr lang="zh-CN" altLang="en-US" sz="1800" b="1" dirty="0">
                  <a:solidFill>
                    <a:srgbClr val="FF0000"/>
                  </a:solidFill>
                  <a:latin typeface="微软雅黑" panose="020B0503020204020204" charset="-122"/>
                  <a:ea typeface="微软雅黑" panose="020B0503020204020204" charset="-122"/>
                  <a:cs typeface="微软雅黑" panose="020B0503020204020204" charset="-122"/>
                </a:rPr>
                <a:t>确定评分方法</a:t>
              </a:r>
              <a:endParaRPr lang="en-US" altLang="zh-CN" sz="18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191521" name="Rectangle 10"/>
            <p:cNvSpPr/>
            <p:nvPr/>
          </p:nvSpPr>
          <p:spPr>
            <a:xfrm>
              <a:off x="7883" y="6164"/>
              <a:ext cx="3877" cy="1017"/>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FF0000"/>
                  </a:solidFill>
                  <a:latin typeface="微软雅黑" panose="020B0503020204020204" charset="-122"/>
                  <a:ea typeface="微软雅黑" panose="020B0503020204020204" charset="-122"/>
                  <a:cs typeface="微软雅黑" panose="020B0503020204020204" charset="-122"/>
                </a:rPr>
                <a:t>3 </a:t>
              </a:r>
              <a:r>
                <a:rPr lang="zh-CN" altLang="en-US" sz="1800" b="1" dirty="0">
                  <a:solidFill>
                    <a:srgbClr val="FF0000"/>
                  </a:solidFill>
                  <a:latin typeface="微软雅黑" panose="020B0503020204020204" charset="-122"/>
                  <a:ea typeface="微软雅黑" panose="020B0503020204020204" charset="-122"/>
                  <a:cs typeface="微软雅黑" panose="020B0503020204020204" charset="-122"/>
                </a:rPr>
                <a:t>确定风险因素权重，建立指标体系</a:t>
              </a:r>
              <a:endParaRPr lang="en-US" altLang="zh-CN" sz="18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191522" name="Rectangle 10"/>
            <p:cNvSpPr/>
            <p:nvPr/>
          </p:nvSpPr>
          <p:spPr>
            <a:xfrm>
              <a:off x="10003" y="4621"/>
              <a:ext cx="4122" cy="583"/>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FF0000"/>
                  </a:solidFill>
                  <a:latin typeface="微软雅黑" panose="020B0503020204020204" charset="-122"/>
                  <a:ea typeface="微软雅黑" panose="020B0503020204020204" charset="-122"/>
                  <a:cs typeface="微软雅黑" panose="020B0503020204020204" charset="-122"/>
                </a:rPr>
                <a:t>2 </a:t>
              </a:r>
              <a:r>
                <a:rPr lang="zh-CN" altLang="en-US" sz="1800" b="1" dirty="0">
                  <a:solidFill>
                    <a:srgbClr val="FF0000"/>
                  </a:solidFill>
                  <a:latin typeface="微软雅黑" panose="020B0503020204020204" charset="-122"/>
                  <a:ea typeface="微软雅黑" panose="020B0503020204020204" charset="-122"/>
                  <a:cs typeface="微软雅黑" panose="020B0503020204020204" charset="-122"/>
                </a:rPr>
                <a:t>收集和分析客户信息</a:t>
              </a:r>
              <a:endParaRPr lang="en-US" altLang="zh-CN" sz="18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69" name="Text Box 67"/>
            <p:cNvSpPr txBox="true">
              <a:spLocks noChangeArrowheads="true"/>
            </p:cNvSpPr>
            <p:nvPr/>
          </p:nvSpPr>
          <p:spPr bwMode="gray">
            <a:xfrm>
              <a:off x="7700" y="1961"/>
              <a:ext cx="8880" cy="1733"/>
            </a:xfrm>
            <a:prstGeom prst="rect">
              <a:avLst/>
            </a:prstGeom>
            <a:noFill/>
            <a:ln w="9525" algn="ctr">
              <a:solidFill>
                <a:schemeClr val="accent1"/>
              </a:solidFill>
              <a:miter lim="800000"/>
            </a:ln>
          </p:spPr>
          <p:txBody>
            <a:bodyPr>
              <a:spAutoFit/>
            </a:bodyPr>
            <a:lstStyle/>
            <a:p>
              <a:pPr marL="228600" marR="0" indent="-228600" defTabSz="914400">
                <a:lnSpc>
                  <a:spcPts val="1920"/>
                </a:lnSpc>
                <a:spcBef>
                  <a:spcPct val="50000"/>
                </a:spcBef>
                <a:buClrTx/>
                <a:buSzTx/>
                <a:buFont typeface="+mj-ea"/>
                <a:buAutoNum type="circleNumDbPlain"/>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风险因素要能说明企业的特征；</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ts val="1920"/>
                </a:lnSpc>
                <a:spcBef>
                  <a:spcPct val="50000"/>
                </a:spcBef>
                <a:buClrTx/>
                <a:buSzTx/>
                <a:buFontTx/>
                <a:buNone/>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②要考虑到风险因素的可获取性；</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ts val="1920"/>
                </a:lnSpc>
                <a:spcBef>
                  <a:spcPct val="50000"/>
                </a:spcBef>
                <a:buClrTx/>
                <a:buSzTx/>
                <a:buFontTx/>
                <a:buNone/>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③要能将风险因素与客户的信用程度联系起来。</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sp>
          <p:nvSpPr>
            <p:cNvPr id="221205" name="Text Box 67"/>
            <p:cNvSpPr txBox="true"/>
            <p:nvPr/>
          </p:nvSpPr>
          <p:spPr>
            <a:xfrm>
              <a:off x="2365" y="5146"/>
              <a:ext cx="5193" cy="2013"/>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342900" indent="-342900">
                <a:spcBef>
                  <a:spcPts val="6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通常对每个因素以</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分计。</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ts val="6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同时，可以将指标评分设定上限和下限，锁定最高和最低评分</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21206" name="Text Box 67"/>
            <p:cNvSpPr txBox="true"/>
            <p:nvPr/>
          </p:nvSpPr>
          <p:spPr>
            <a:xfrm>
              <a:off x="4410" y="7791"/>
              <a:ext cx="11763" cy="1855"/>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228600" indent="-228600">
                <a:lnSpc>
                  <a:spcPts val="2100"/>
                </a:lnSpc>
                <a:spcBef>
                  <a:spcPct val="50000"/>
                </a:spcBef>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①</a:t>
              </a:r>
              <a:r>
                <a:rPr lang="zh-CN" altLang="en-US" sz="1800" b="1" dirty="0">
                  <a:solidFill>
                    <a:srgbClr val="000000"/>
                  </a:solidFill>
                  <a:latin typeface="微软雅黑" panose="020B0503020204020204" charset="-122"/>
                  <a:ea typeface="微软雅黑" panose="020B0503020204020204" charset="-122"/>
                </a:rPr>
                <a:t>权重要能体现各风险因素影响企业信用的重要程度；</a:t>
              </a:r>
              <a:endParaRPr lang="zh-CN" altLang="en-US" sz="1800" b="1" dirty="0">
                <a:solidFill>
                  <a:srgbClr val="000000"/>
                </a:solidFill>
                <a:latin typeface="微软雅黑" panose="020B0503020204020204" charset="-122"/>
                <a:ea typeface="微软雅黑" panose="020B0503020204020204" charset="-122"/>
              </a:endParaRPr>
            </a:p>
            <a:p>
              <a:pPr marL="228600" indent="-228600">
                <a:lnSpc>
                  <a:spcPts val="2100"/>
                </a:lnSpc>
                <a:spcBef>
                  <a:spcPct val="50000"/>
                </a:spcBef>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②权重需体现各风险因素之间相对重要程度，且随风险因素的变动调整；</a:t>
              </a:r>
              <a:endParaRPr lang="zh-CN" altLang="en-US" sz="1800" b="1" dirty="0">
                <a:solidFill>
                  <a:srgbClr val="000000"/>
                </a:solidFill>
                <a:latin typeface="微软雅黑" panose="020B0503020204020204" charset="-122"/>
                <a:ea typeface="微软雅黑" panose="020B0503020204020204" charset="-122"/>
              </a:endParaRPr>
            </a:p>
            <a:p>
              <a:pPr marL="228600" indent="-228600">
                <a:lnSpc>
                  <a:spcPts val="2100"/>
                </a:lnSpc>
                <a:spcBef>
                  <a:spcPct val="50000"/>
                </a:spcBef>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③要有统计学上的意义。</a:t>
              </a:r>
              <a:endParaRPr lang="zh-CN" altLang="en-US" sz="1800" b="1" dirty="0">
                <a:solidFill>
                  <a:srgbClr val="000000"/>
                </a:solidFill>
                <a:latin typeface="微软雅黑" panose="020B0503020204020204" charset="-122"/>
                <a:ea typeface="微软雅黑" panose="020B0503020204020204" charset="-122"/>
              </a:endParaRPr>
            </a:p>
          </p:txBody>
        </p:sp>
        <p:sp>
          <p:nvSpPr>
            <p:cNvPr id="221207" name="Text Box 67"/>
            <p:cNvSpPr txBox="true"/>
            <p:nvPr/>
          </p:nvSpPr>
          <p:spPr>
            <a:xfrm>
              <a:off x="12770" y="5561"/>
              <a:ext cx="3930" cy="1238"/>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228600" indent="-228600">
                <a:spcBef>
                  <a:spcPct val="500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rPr>
                <a:t>企业现有信息入手；</a:t>
              </a:r>
              <a:endParaRPr lang="zh-CN" altLang="en-US" sz="1800" b="1" dirty="0">
                <a:solidFill>
                  <a:srgbClr val="000000"/>
                </a:solidFill>
                <a:latin typeface="微软雅黑" panose="020B0503020204020204" charset="-122"/>
                <a:ea typeface="微软雅黑" panose="020B0503020204020204" charset="-122"/>
              </a:endParaRPr>
            </a:p>
            <a:p>
              <a:pPr marL="228600" indent="-228600">
                <a:spcBef>
                  <a:spcPct val="500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rPr>
                <a:t>要控制好主观评价。</a:t>
              </a:r>
              <a:endParaRPr lang="zh-CN" altLang="en-US" sz="18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授信决策</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3538" name="文本框 4"/>
          <p:cNvSpPr txBox="true"/>
          <p:nvPr/>
        </p:nvSpPr>
        <p:spPr>
          <a:xfrm>
            <a:off x="1427163" y="1473835"/>
            <a:ext cx="9337675" cy="1938020"/>
          </a:xfrm>
          <a:prstGeom prst="rect">
            <a:avLst/>
          </a:prstGeom>
          <a:noFill/>
          <a:ln w="9525">
            <a:noFill/>
          </a:ln>
        </p:spPr>
        <p:txBody>
          <a:bodyPr anchor="t" anchorCtr="false">
            <a:spAutoFit/>
          </a:bodyPr>
          <a:p>
            <a:pPr eaLnBrk="0" fontAlgn="auto" hangingPunct="0">
              <a:lnSpc>
                <a:spcPct val="150000"/>
              </a:lnSpc>
            </a:pPr>
            <a:r>
              <a:rPr lang="zh-CN" altLang="en-US" sz="2000" dirty="0">
                <a:latin typeface="微软雅黑" panose="020B0503020204020204" charset="-122"/>
                <a:ea typeface="微软雅黑" panose="020B0503020204020204" charset="-122"/>
              </a:rPr>
              <a:t>确定客户信用评级后，根据企业的信用政策确定信用额度。信用额度一般采用</a:t>
            </a:r>
            <a:r>
              <a:rPr lang="zh-CN" altLang="en-US" sz="2000" dirty="0">
                <a:solidFill>
                  <a:srgbClr val="FF0000"/>
                </a:solidFill>
                <a:latin typeface="微软雅黑" panose="020B0503020204020204" charset="-122"/>
                <a:ea typeface="微软雅黑" panose="020B0503020204020204" charset="-122"/>
              </a:rPr>
              <a:t>营运资产模型</a:t>
            </a:r>
            <a:r>
              <a:rPr lang="zh-CN" altLang="en-US" sz="2000" dirty="0">
                <a:latin typeface="微软雅黑" panose="020B0503020204020204" charset="-122"/>
                <a:ea typeface="微软雅黑" panose="020B0503020204020204" charset="-122"/>
              </a:rPr>
              <a:t>确定信用限额，具体见第二章的介绍。</a:t>
            </a:r>
            <a:endParaRPr lang="zh-CN" altLang="en-US" sz="2000" dirty="0">
              <a:latin typeface="微软雅黑" panose="020B0503020204020204" charset="-122"/>
              <a:ea typeface="微软雅黑" panose="020B0503020204020204" charset="-122"/>
            </a:endParaRPr>
          </a:p>
          <a:p>
            <a:pPr eaLnBrk="0" fontAlgn="auto" hangingPunct="0">
              <a:lnSpc>
                <a:spcPct val="150000"/>
              </a:lnSpc>
            </a:pPr>
            <a:r>
              <a:rPr lang="zh-CN" altLang="en-US" sz="2000" dirty="0">
                <a:latin typeface="微软雅黑" panose="020B0503020204020204" charset="-122"/>
                <a:ea typeface="微软雅黑" panose="020B0503020204020204" charset="-122"/>
              </a:rPr>
              <a:t>上述方法确定的信用额度供信用经理决策参考。最终确定的信用额度通常</a:t>
            </a:r>
            <a:r>
              <a:rPr lang="zh-CN" altLang="en-US" sz="2000" dirty="0">
                <a:solidFill>
                  <a:srgbClr val="FF0000"/>
                </a:solidFill>
                <a:latin typeface="微软雅黑" panose="020B0503020204020204" charset="-122"/>
                <a:ea typeface="微软雅黑" panose="020B0503020204020204" charset="-122"/>
              </a:rPr>
              <a:t>低于</a:t>
            </a:r>
            <a:r>
              <a:rPr lang="zh-CN" altLang="en-US" sz="2000" dirty="0">
                <a:latin typeface="微软雅黑" panose="020B0503020204020204" charset="-122"/>
                <a:ea typeface="微软雅黑" panose="020B0503020204020204" charset="-122"/>
              </a:rPr>
              <a:t>信用限额。</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三、信用报告</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01495" y="1518285"/>
            <a:ext cx="8589645" cy="4129405"/>
            <a:chOff x="3752" y="2325"/>
            <a:chExt cx="13527" cy="6503"/>
          </a:xfrm>
        </p:grpSpPr>
        <p:sp>
          <p:nvSpPr>
            <p:cNvPr id="194562" name="文本框 4"/>
            <p:cNvSpPr txBox="true"/>
            <p:nvPr/>
          </p:nvSpPr>
          <p:spPr>
            <a:xfrm>
              <a:off x="3752" y="2325"/>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B1A3F"/>
                  </a:solidFill>
                  <a:latin typeface="微软雅黑" panose="020B0503020204020204" charset="-122"/>
                  <a:ea typeface="微软雅黑" panose="020B0503020204020204" charset="-122"/>
                  <a:cs typeface="微软雅黑" panose="020B0503020204020204" charset="-122"/>
                </a:rPr>
                <a:t>一</a:t>
              </a:r>
              <a:r>
                <a:rPr lang="en-US" altLang="zh-CN" sz="2400" b="1" dirty="0">
                  <a:solidFill>
                    <a:srgbClr val="0B1A3F"/>
                  </a:solidFill>
                  <a:latin typeface="微软雅黑" panose="020B0503020204020204" charset="-122"/>
                  <a:ea typeface="微软雅黑" panose="020B0503020204020204" charset="-122"/>
                  <a:cs typeface="微软雅黑" panose="020B0503020204020204" charset="-122"/>
                </a:rPr>
                <a:t>) </a:t>
              </a:r>
              <a:r>
                <a:rPr lang="zh-CN" altLang="en-US" sz="2400" b="1" dirty="0">
                  <a:solidFill>
                    <a:srgbClr val="0B1A3F"/>
                  </a:solidFill>
                  <a:latin typeface="微软雅黑" panose="020B0503020204020204" charset="-122"/>
                  <a:ea typeface="微软雅黑" panose="020B0503020204020204" charset="-122"/>
                  <a:cs typeface="微软雅黑" panose="020B0503020204020204" charset="-122"/>
                </a:rPr>
                <a:t>信用报告的作用</a:t>
              </a:r>
              <a:endParaRPr lang="zh-CN" altLang="en-US" sz="2400" b="1" dirty="0">
                <a:solidFill>
                  <a:srgbClr val="0B1A3F"/>
                </a:solidFill>
                <a:latin typeface="微软雅黑" panose="020B0503020204020204" charset="-122"/>
                <a:ea typeface="微软雅黑" panose="020B0503020204020204" charset="-122"/>
                <a:cs typeface="微软雅黑" panose="020B0503020204020204" charset="-122"/>
              </a:endParaRPr>
            </a:p>
          </p:txBody>
        </p:sp>
        <p:sp>
          <p:nvSpPr>
            <p:cNvPr id="194563" name="文本框 6"/>
            <p:cNvSpPr txBox="true"/>
            <p:nvPr/>
          </p:nvSpPr>
          <p:spPr>
            <a:xfrm>
              <a:off x="8485" y="3335"/>
              <a:ext cx="8794" cy="4724"/>
            </a:xfrm>
            <a:prstGeom prst="rect">
              <a:avLst/>
            </a:prstGeom>
            <a:noFill/>
            <a:ln w="9525">
              <a:noFill/>
            </a:ln>
          </p:spPr>
          <p:txBody>
            <a:bodyPr wrap="square" anchor="t" anchorCtr="false">
              <a:spAutoFit/>
            </a:bodyPr>
            <a:p>
              <a:pPr eaLnBrk="0" fontAlgn="auto" hangingPunct="0">
                <a:lnSpc>
                  <a:spcPct val="150000"/>
                </a:lnSpc>
                <a:buClrTx/>
                <a:buFontTx/>
              </a:pP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(1) </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有利于企业了解和分析潜在的分销商、代理商和交易对象。</a:t>
              </a:r>
              <a:endParaRPr lang="zh-CN" altLang="en-US" b="1" dirty="0">
                <a:solidFill>
                  <a:srgbClr val="0B1A3F"/>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(2) </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有利于企业分析交易对象的信用状况，评估其信用度。</a:t>
              </a:r>
              <a:endParaRPr lang="zh-CN" altLang="en-US" b="1" dirty="0">
                <a:solidFill>
                  <a:srgbClr val="0B1A3F"/>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(3) </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有利于企业对投资、收购、兼并等对象的全面认识。</a:t>
              </a:r>
              <a:endParaRPr lang="zh-CN" altLang="en-US" b="1" dirty="0">
                <a:solidFill>
                  <a:srgbClr val="0B1A3F"/>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(4) </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有利于企业加强对其客户、合作伙伴的了解。</a:t>
              </a:r>
              <a:endParaRPr lang="zh-CN" altLang="en-US" b="1" dirty="0">
                <a:solidFill>
                  <a:srgbClr val="0B1A3F"/>
                </a:solidFill>
                <a:latin typeface="微软雅黑" panose="020B0503020204020204" charset="-122"/>
                <a:ea typeface="微软雅黑" panose="020B0503020204020204" charset="-122"/>
                <a:cs typeface="微软雅黑" panose="020B0503020204020204" charset="-122"/>
              </a:endParaRPr>
            </a:p>
          </p:txBody>
        </p:sp>
        <p:pic>
          <p:nvPicPr>
            <p:cNvPr id="194564" name="图片 7"/>
            <p:cNvPicPr>
              <a:picLocks noChangeAspect="true"/>
            </p:cNvPicPr>
            <p:nvPr/>
          </p:nvPicPr>
          <p:blipFill>
            <a:blip r:embed="rId4"/>
            <a:srcRect l="30680" t="3289" r="27680" b="2347"/>
            <a:stretch>
              <a:fillRect/>
            </a:stretch>
          </p:blipFill>
          <p:spPr>
            <a:xfrm>
              <a:off x="4407" y="3520"/>
              <a:ext cx="3123" cy="5308"/>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信用报告类型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524000" y="1608773"/>
            <a:ext cx="9144000" cy="4339871"/>
            <a:chOff x="51" y="2851"/>
            <a:chExt cx="14400" cy="6834"/>
          </a:xfrm>
        </p:grpSpPr>
        <p:sp>
          <p:nvSpPr>
            <p:cNvPr id="2" name="矩形: 圆角 4"/>
            <p:cNvSpPr/>
            <p:nvPr/>
          </p:nvSpPr>
          <p:spPr bwMode="auto">
            <a:xfrm>
              <a:off x="51" y="4575"/>
              <a:ext cx="3543" cy="4223"/>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企业注册报告包括企业注册情况、股东情况、其他信息，是用于判定企业的合法存在、判断企业规模和性质的必备资料。</a:t>
              </a:r>
              <a:endParaRPr kumimoji="0" lang="zh-CN" altLang="en-US" sz="20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 name="矩形: 圆角 5"/>
            <p:cNvSpPr/>
            <p:nvPr/>
          </p:nvSpPr>
          <p:spPr bwMode="auto">
            <a:xfrm>
              <a:off x="3645" y="3735"/>
              <a:ext cx="3543" cy="5949"/>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dk1"/>
                </a:solidFill>
                <a:effectLst/>
                <a:uLnTx/>
                <a:uFillTx/>
                <a:latin typeface="微软雅黑" panose="020B0503020204020204" charset="-122"/>
                <a:ea typeface="微软雅黑" panose="020B0503020204020204" charset="-122"/>
                <a:cs typeface="+mn-cs"/>
              </a:endParaRPr>
            </a:p>
          </p:txBody>
        </p:sp>
        <p:sp>
          <p:nvSpPr>
            <p:cNvPr id="4" name="矩形: 圆角 6"/>
            <p:cNvSpPr/>
            <p:nvPr/>
          </p:nvSpPr>
          <p:spPr bwMode="auto">
            <a:xfrm>
              <a:off x="7276" y="4092"/>
              <a:ext cx="3543" cy="5144"/>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对所涉及机构的历史背景、经营方式、信誉状况、信贷能力、财务状况、行业现状，以及其在市场中公众形象等各方面的情况进行深入了解和分析，更加详细地反映所涉及机构综合运行情况的报告。</a:t>
              </a:r>
              <a:endParaRPr kumimoji="0" lang="zh-CN" altLang="en-US"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矩形: 圆角 7"/>
            <p:cNvSpPr/>
            <p:nvPr/>
          </p:nvSpPr>
          <p:spPr bwMode="auto">
            <a:xfrm>
              <a:off x="10908" y="5579"/>
              <a:ext cx="3543" cy="2428"/>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特殊信用报告是为满足客户的特殊需要，根据客户要求而为其量身定做的专项报告</a:t>
              </a:r>
              <a:r>
                <a:rPr kumimoji="0" lang="zh-CN" altLang="en-US"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a:t>
              </a:r>
              <a:endParaRPr kumimoji="0" lang="zh-CN" altLang="en-US"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10" name="文本框 8"/>
            <p:cNvSpPr txBox="true"/>
            <p:nvPr/>
          </p:nvSpPr>
          <p:spPr>
            <a:xfrm>
              <a:off x="3645" y="4321"/>
              <a:ext cx="3538" cy="4942"/>
            </a:xfrm>
            <a:prstGeom prst="rect">
              <a:avLst/>
            </a:prstGeom>
            <a:noFill/>
            <a:ln w="9525">
              <a:noFill/>
            </a:ln>
          </p:spPr>
          <p:txBody>
            <a:bodyPr wrap="square" anchor="t" anchorCtr="false">
              <a:spAutoFit/>
            </a:bodyPr>
            <a:p>
              <a:pPr algn="just" eaLnBrk="0" hangingPunct="0">
                <a:buClrTx/>
                <a:buFontTx/>
              </a:pPr>
              <a:r>
                <a:rPr lang="zh-CN" altLang="en-US" b="1" dirty="0">
                  <a:solidFill>
                    <a:srgbClr val="0B1A3F"/>
                  </a:solidFill>
                  <a:latin typeface="微软雅黑" panose="020B0503020204020204" charset="-122"/>
                  <a:ea typeface="微软雅黑" panose="020B0503020204020204" charset="-122"/>
                </a:rPr>
                <a:t>普通信用报告包括企、事业机构信用状况的基本信息，是企业正常贸易活动中用于了解交易对象信用状况的必备资料，是从事现代企业信用管理的基础，是保障企业交易安全、确保应收账款及时回收的前提。</a:t>
              </a:r>
              <a:endParaRPr lang="zh-CN" altLang="en-US" b="1" dirty="0">
                <a:solidFill>
                  <a:srgbClr val="0B1A3F"/>
                </a:solidFill>
                <a:latin typeface="微软雅黑" panose="020B0503020204020204" charset="-122"/>
                <a:ea typeface="微软雅黑" panose="020B0503020204020204" charset="-122"/>
              </a:endParaRPr>
            </a:p>
          </p:txBody>
        </p:sp>
        <p:sp>
          <p:nvSpPr>
            <p:cNvPr id="11" name="文本框 9"/>
            <p:cNvSpPr txBox="true"/>
            <p:nvPr/>
          </p:nvSpPr>
          <p:spPr>
            <a:xfrm>
              <a:off x="7188" y="2851"/>
              <a:ext cx="3948" cy="725"/>
            </a:xfrm>
            <a:prstGeom prst="rect">
              <a:avLst/>
            </a:prstGeom>
            <a:noFill/>
            <a:ln w="9525">
              <a:noFill/>
            </a:ln>
          </p:spPr>
          <p:txBody>
            <a:bodyPr anchor="t" anchorCtr="false">
              <a:spAutoFit/>
            </a:bodyPr>
            <a:p>
              <a:pPr eaLnBrk="0" hangingPunct="0"/>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深度信用报告</a:t>
              </a:r>
              <a:endParaRPr lang="zh-CN" altLang="en-US"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true"/>
            <p:nvPr/>
          </p:nvSpPr>
          <p:spPr>
            <a:xfrm>
              <a:off x="53" y="2853"/>
              <a:ext cx="7258" cy="728"/>
            </a:xfrm>
            <a:prstGeom prst="rect">
              <a:avLst/>
            </a:prstGeom>
            <a:noFill/>
            <a:ln w="9525">
              <a:noFill/>
            </a:ln>
          </p:spPr>
          <p:txBody>
            <a:bodyPr anchor="t" anchorCtr="false">
              <a:spAutoFit/>
            </a:bodyPr>
            <a:p>
              <a:pPr eaLnBrk="0" hangingPunct="0"/>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注册报告</a:t>
              </a:r>
              <a:endParaRPr lang="zh-CN" altLang="en-US"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13" name="文本框 13"/>
            <p:cNvSpPr txBox="true"/>
            <p:nvPr/>
          </p:nvSpPr>
          <p:spPr>
            <a:xfrm>
              <a:off x="3461" y="2858"/>
              <a:ext cx="7295" cy="725"/>
            </a:xfrm>
            <a:prstGeom prst="rect">
              <a:avLst/>
            </a:prstGeom>
            <a:noFill/>
            <a:ln w="9525">
              <a:noFill/>
            </a:ln>
          </p:spPr>
          <p:txBody>
            <a:bodyPr anchor="t" anchorCtr="false">
              <a:spAutoFit/>
            </a:bodyPr>
            <a:p>
              <a:pPr eaLnBrk="0" hangingPunct="0"/>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2.</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普通信用报告</a:t>
              </a:r>
              <a:endParaRPr lang="zh-CN" altLang="en-US"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6" name="文本框 15"/>
            <p:cNvSpPr txBox="true"/>
            <p:nvPr/>
          </p:nvSpPr>
          <p:spPr>
            <a:xfrm>
              <a:off x="10836" y="2851"/>
              <a:ext cx="2791" cy="1016"/>
            </a:xfrm>
            <a:prstGeom prst="rect">
              <a:avLst/>
            </a:prstGeom>
            <a:noFill/>
            <a:ln w="9525">
              <a:noFill/>
            </a:ln>
          </p:spPr>
          <p:txBody>
            <a:bodyPr wrap="square" anchor="t" anchorCtr="false">
              <a:spAutoFit/>
            </a:bodyPr>
            <a:p>
              <a:pPr eaLnBrk="0" hangingPunct="0"/>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4.</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特殊信用报告</a:t>
              </a:r>
              <a:endParaRPr lang="zh-CN" altLang="en-US" b="1" dirty="0">
                <a:solidFill>
                  <a:srgbClr val="FF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信用报告内容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205865" y="1287145"/>
            <a:ext cx="9131300" cy="4491990"/>
            <a:chOff x="1978" y="2053"/>
            <a:chExt cx="14380" cy="7074"/>
          </a:xfrm>
        </p:grpSpPr>
        <p:cxnSp>
          <p:nvCxnSpPr>
            <p:cNvPr id="11" name="直接箭头连接符 10"/>
            <p:cNvCxnSpPr/>
            <p:nvPr/>
          </p:nvCxnSpPr>
          <p:spPr bwMode="auto">
            <a:xfrm flipH="true">
              <a:off x="8052" y="3364"/>
              <a:ext cx="24" cy="5763"/>
            </a:xfrm>
            <a:prstGeom prst="straightConnector1">
              <a:avLst/>
            </a:prstGeom>
            <a:ln w="57150">
              <a:headEnd type="triangle"/>
              <a:tailEnd type="triangle"/>
            </a:ln>
            <a:scene3d>
              <a:camera prst="orthographicFront"/>
              <a:lightRig rig="threePt" dir="t"/>
            </a:scene3d>
            <a:sp3d>
              <a:bevelT prst="relaxedInset"/>
            </a:sp3d>
          </p:spPr>
          <p:style>
            <a:lnRef idx="1">
              <a:schemeClr val="dk1"/>
            </a:lnRef>
            <a:fillRef idx="0">
              <a:schemeClr val="dk1"/>
            </a:fillRef>
            <a:effectRef idx="0">
              <a:schemeClr val="dk1"/>
            </a:effectRef>
            <a:fontRef idx="minor">
              <a:schemeClr val="tx1"/>
            </a:fontRef>
          </p:style>
        </p:cxnSp>
        <p:sp>
          <p:nvSpPr>
            <p:cNvPr id="2" name="文本框 4"/>
            <p:cNvSpPr txBox="true"/>
            <p:nvPr/>
          </p:nvSpPr>
          <p:spPr>
            <a:xfrm>
              <a:off x="1978" y="2053"/>
              <a:ext cx="14380" cy="1113"/>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企业信用报告全面提供关于目标公司的经营状况、财务状况、信用记录、历史背景等方面的信息，</a:t>
              </a:r>
              <a:r>
                <a:rPr lang="zh-CN" altLang="en-US" sz="2000" dirty="0">
                  <a:solidFill>
                    <a:srgbClr val="FF0000"/>
                  </a:solidFill>
                  <a:latin typeface="微软雅黑" panose="020B0503020204020204" charset="-122"/>
                  <a:ea typeface="微软雅黑" panose="020B0503020204020204" charset="-122"/>
                </a:rPr>
                <a:t>评价目标公司的风险级别并给出建议信用额度</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
          <p:nvSpPr>
            <p:cNvPr id="3" name="文本框 6"/>
            <p:cNvSpPr txBox="true"/>
            <p:nvPr/>
          </p:nvSpPr>
          <p:spPr>
            <a:xfrm>
              <a:off x="3548" y="3878"/>
              <a:ext cx="2993" cy="4991"/>
            </a:xfrm>
            <a:prstGeom prst="rect">
              <a:avLst/>
            </a:prstGeom>
            <a:noFill/>
            <a:ln w="9525">
              <a:noFill/>
            </a:ln>
          </p:spPr>
          <p:txBody>
            <a:bodyPr wrap="square" anchor="t" anchorCtr="false">
              <a:spAutoFit/>
            </a:bodyPr>
            <a:p>
              <a:pPr eaLnBrk="0"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(1)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信用评价</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(2)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综述</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(3)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财务状况</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(4)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主营业务</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(5)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销售信息</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(6)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采购信息</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4" name="文本框 8"/>
            <p:cNvSpPr txBox="true"/>
            <p:nvPr/>
          </p:nvSpPr>
          <p:spPr>
            <a:xfrm>
              <a:off x="10353" y="3878"/>
              <a:ext cx="4132" cy="3779"/>
            </a:xfrm>
            <a:prstGeom prst="rect">
              <a:avLst/>
            </a:prstGeom>
            <a:noFill/>
            <a:ln w="9525">
              <a:noFill/>
            </a:ln>
          </p:spPr>
          <p:txBody>
            <a:bodyPr wrap="square" anchor="t" anchorCtr="false">
              <a:spAutoFit/>
            </a:bodyPr>
            <a:p>
              <a:pPr eaLnBrk="0"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(7)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信用记录</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(8)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注册资料</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(9)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股东背景</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(10)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管理人员</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(11)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附属机构</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p:txBody>
        </p:sp>
      </p:grpSp>
      <p:sp>
        <p:nvSpPr>
          <p:cNvPr id="6" name="文本框 5"/>
          <p:cNvSpPr txBox="true"/>
          <p:nvPr/>
        </p:nvSpPr>
        <p:spPr>
          <a:xfrm>
            <a:off x="1762760" y="5944235"/>
            <a:ext cx="750570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部分企业信用报告由于目标公司的特定情况，肯能不包含上述全部内容</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信用报告使用时机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30998" y="2032635"/>
            <a:ext cx="9200832" cy="3415030"/>
            <a:chOff x="2569" y="3201"/>
            <a:chExt cx="14489" cy="5378"/>
          </a:xfrm>
        </p:grpSpPr>
        <p:sp>
          <p:nvSpPr>
            <p:cNvPr id="197634" name="文本框 4"/>
            <p:cNvSpPr txBox="true"/>
            <p:nvPr/>
          </p:nvSpPr>
          <p:spPr>
            <a:xfrm>
              <a:off x="9225" y="3201"/>
              <a:ext cx="7833" cy="5378"/>
            </a:xfrm>
            <a:prstGeom prst="rect">
              <a:avLst/>
            </a:prstGeom>
            <a:noFill/>
            <a:ln w="9525">
              <a:noFill/>
            </a:ln>
          </p:spPr>
          <p:txBody>
            <a:bodyPr wrap="square" anchor="t" anchorCtr="false">
              <a:spAutoFit/>
            </a:bodyPr>
            <a:p>
              <a:pPr eaLnBrk="0" fontAlgn="auto" hangingPunct="0">
                <a:lnSpc>
                  <a:spcPct val="150000"/>
                </a:lnSpc>
                <a:buClrTx/>
                <a:buFontTx/>
              </a:pP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(1) </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与新客户第一次交易时。</a:t>
              </a:r>
              <a:endParaRPr lang="zh-CN" altLang="en-US" b="1" dirty="0">
                <a:solidFill>
                  <a:srgbClr val="0B1A3F"/>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(2) </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老客户资料超过一年时。</a:t>
              </a:r>
              <a:endParaRPr lang="zh-CN" altLang="en-US" b="1" dirty="0">
                <a:solidFill>
                  <a:srgbClr val="0B1A3F"/>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(3) </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客户改变交易方式时。</a:t>
              </a:r>
              <a:endParaRPr lang="zh-CN" altLang="en-US" b="1" dirty="0">
                <a:solidFill>
                  <a:srgbClr val="0B1A3F"/>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(4) </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最近三个月客户付款明显出现各类问题时。</a:t>
              </a:r>
              <a:endParaRPr lang="zh-CN" altLang="en-US" b="1" dirty="0">
                <a:solidFill>
                  <a:srgbClr val="0B1A3F"/>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(5) </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客户股东和重要领导人突然发生变化时。</a:t>
              </a:r>
              <a:endParaRPr lang="zh-CN" altLang="en-US" b="1" dirty="0">
                <a:solidFill>
                  <a:srgbClr val="0B1A3F"/>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(6) </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遇有重大合作项目时。</a:t>
              </a:r>
              <a:endParaRPr lang="zh-CN" altLang="en-US" b="1" dirty="0">
                <a:solidFill>
                  <a:srgbClr val="0B1A3F"/>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(7) </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订单骤增或骤减时。</a:t>
              </a:r>
              <a:endParaRPr lang="zh-CN" altLang="en-US" b="1" dirty="0">
                <a:solidFill>
                  <a:srgbClr val="0B1A3F"/>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(8) </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处理与客户的各种纠纷时。</a:t>
              </a:r>
              <a:endParaRPr lang="zh-CN" altLang="en-US" b="1" dirty="0">
                <a:solidFill>
                  <a:srgbClr val="0B1A3F"/>
                </a:solidFill>
                <a:latin typeface="微软雅黑" panose="020B0503020204020204" charset="-122"/>
                <a:ea typeface="微软雅黑" panose="020B0503020204020204" charset="-122"/>
                <a:cs typeface="微软雅黑" panose="020B0503020204020204" charset="-122"/>
              </a:endParaRPr>
            </a:p>
          </p:txBody>
        </p:sp>
        <p:pic>
          <p:nvPicPr>
            <p:cNvPr id="197635" name="图片 5"/>
            <p:cNvPicPr>
              <a:picLocks noChangeAspect="true"/>
            </p:cNvPicPr>
            <p:nvPr/>
          </p:nvPicPr>
          <p:blipFill>
            <a:blip r:embed="rId4"/>
            <a:stretch>
              <a:fillRect/>
            </a:stretch>
          </p:blipFill>
          <p:spPr>
            <a:xfrm>
              <a:off x="2569" y="3486"/>
              <a:ext cx="6420" cy="4808"/>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信用报告服务对象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8658" name="文本框 4"/>
          <p:cNvSpPr txBox="true"/>
          <p:nvPr/>
        </p:nvSpPr>
        <p:spPr>
          <a:xfrm>
            <a:off x="1945005" y="2005013"/>
            <a:ext cx="8302625" cy="1476375"/>
          </a:xfrm>
          <a:prstGeom prst="rect">
            <a:avLst/>
          </a:prstGeom>
          <a:noFill/>
          <a:ln w="9525">
            <a:noFill/>
          </a:ln>
        </p:spPr>
        <p:txBody>
          <a:bodyPr wrap="square" anchor="t" anchorCtr="false">
            <a:spAutoFit/>
          </a:bodyPr>
          <a:p>
            <a:pPr algn="just" eaLnBrk="0" fontAlgn="auto" hangingPunct="0">
              <a:lnSpc>
                <a:spcPct val="150000"/>
              </a:lnSpc>
              <a:buClrTx/>
              <a:buFontTx/>
            </a:pP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企业信用报告服务对象包括信贷经理、财务总监</a:t>
            </a: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经理</a:t>
            </a: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、投资经理</a:t>
            </a: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顾问</a:t>
            </a: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、采购经理、市场经理</a:t>
            </a: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总监</a:t>
            </a: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、管理顾问、律师</a:t>
            </a: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法律顾问</a:t>
            </a: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、会计师</a:t>
            </a: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会计顾问</a:t>
            </a: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B1A3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四、客户信用档案</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34833" y="1379538"/>
            <a:ext cx="8702675" cy="4679950"/>
            <a:chOff x="2890" y="2173"/>
            <a:chExt cx="13705" cy="7370"/>
          </a:xfrm>
        </p:grpSpPr>
        <p:sp>
          <p:nvSpPr>
            <p:cNvPr id="222210" name="Rectangle 2"/>
            <p:cNvSpPr>
              <a:spLocks noGrp="true"/>
            </p:cNvSpPr>
            <p:nvPr/>
          </p:nvSpPr>
          <p:spPr>
            <a:xfrm>
              <a:off x="2890" y="2173"/>
              <a:ext cx="9372" cy="547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eaLnBrk="1" hangingPunct="1">
                <a:buClrTx/>
                <a:buFont typeface="Wingdings" panose="05000000000000000000" pitchFamily="2" charset="2"/>
                <a:buChar char="u"/>
              </a:pPr>
              <a:r>
                <a:rPr lang="zh-CN" altLang="zh-CN" sz="2000" dirty="0">
                  <a:solidFill>
                    <a:srgbClr val="130401"/>
                  </a:solidFill>
                  <a:latin typeface="微软雅黑" panose="020B0503020204020204" charset="-122"/>
                  <a:ea typeface="微软雅黑" panose="020B0503020204020204" charset="-122"/>
                </a:rPr>
                <a:t>客户信用信息的收集、处理、评价的成果都具体地记录在标准版式的</a:t>
              </a:r>
              <a:r>
                <a:rPr lang="zh-CN" altLang="zh-CN" sz="2000" dirty="0">
                  <a:solidFill>
                    <a:srgbClr val="FF0000"/>
                  </a:solidFill>
                  <a:latin typeface="微软雅黑" panose="020B0503020204020204" charset="-122"/>
                  <a:ea typeface="微软雅黑" panose="020B0503020204020204" charset="-122"/>
                </a:rPr>
                <a:t>企业征信调查报告中，它构成了合格的客户档案。</a:t>
              </a:r>
              <a:r>
                <a:rPr lang="zh-CN" altLang="zh-CN" sz="2000" dirty="0">
                  <a:solidFill>
                    <a:srgbClr val="130401"/>
                  </a:solidFill>
                  <a:latin typeface="微软雅黑" panose="020B0503020204020204" charset="-122"/>
                  <a:ea typeface="微软雅黑" panose="020B0503020204020204" charset="-122"/>
                </a:rPr>
                <a:t>为了充分利用这些客户档案、保持客户信用管理工作的连续性、动态性，有必要建立合格的</a:t>
              </a:r>
              <a:r>
                <a:rPr lang="zh-CN" altLang="zh-CN" sz="2000" dirty="0">
                  <a:solidFill>
                    <a:srgbClr val="FF0000"/>
                  </a:solidFill>
                  <a:latin typeface="微软雅黑" panose="020B0503020204020204" charset="-122"/>
                  <a:ea typeface="微软雅黑" panose="020B0503020204020204" charset="-122"/>
                </a:rPr>
                <a:t>客户信用档案库。</a:t>
              </a:r>
              <a:endParaRPr lang="zh-CN" altLang="zh-CN" sz="2000" dirty="0">
                <a:solidFill>
                  <a:srgbClr val="FF0000"/>
                </a:solidFill>
                <a:latin typeface="微软雅黑" panose="020B0503020204020204" charset="-122"/>
                <a:ea typeface="微软雅黑" panose="020B0503020204020204" charset="-122"/>
              </a:endParaRPr>
            </a:p>
            <a:p>
              <a:pPr algn="just" eaLnBrk="1" hangingPunct="1">
                <a:buClrTx/>
                <a:buFont typeface="Wingdings" panose="05000000000000000000" pitchFamily="2" charset="2"/>
                <a:buChar char="u"/>
              </a:pPr>
              <a:endParaRPr lang="en-US" altLang="zh-CN" sz="2000" dirty="0">
                <a:solidFill>
                  <a:srgbClr val="FF0000"/>
                </a:solidFill>
                <a:latin typeface="微软雅黑" panose="020B0503020204020204" charset="-122"/>
                <a:ea typeface="微软雅黑" panose="020B0503020204020204" charset="-122"/>
              </a:endParaRPr>
            </a:p>
            <a:p>
              <a:pPr algn="just" eaLnBrk="1" hangingPunct="1">
                <a:buClrTx/>
                <a:buFont typeface="Wingdings" panose="05000000000000000000" pitchFamily="2" charset="2"/>
                <a:buChar char="u"/>
              </a:pPr>
              <a:r>
                <a:rPr lang="zh-CN" altLang="en-US" sz="2000" dirty="0">
                  <a:solidFill>
                    <a:srgbClr val="130401"/>
                  </a:solidFill>
                  <a:latin typeface="微软雅黑" panose="020B0503020204020204" charset="-122"/>
                  <a:ea typeface="微软雅黑" panose="020B0503020204020204" charset="-122"/>
                </a:rPr>
                <a:t>如何对客户档案进行管理呢</a:t>
              </a:r>
              <a:endParaRPr lang="zh-CN" altLang="en-US" sz="2000" dirty="0">
                <a:solidFill>
                  <a:srgbClr val="130401"/>
                </a:solidFill>
                <a:latin typeface="微软雅黑" panose="020B0503020204020204" charset="-122"/>
                <a:ea typeface="微软雅黑" panose="020B0503020204020204" charset="-122"/>
              </a:endParaRPr>
            </a:p>
          </p:txBody>
        </p:sp>
        <p:pic>
          <p:nvPicPr>
            <p:cNvPr id="199686" name="Picture 5" descr="School"/>
            <p:cNvPicPr>
              <a:picLocks noChangeAspect="true"/>
            </p:cNvPicPr>
            <p:nvPr/>
          </p:nvPicPr>
          <p:blipFill>
            <a:blip r:embed="rId4"/>
            <a:stretch>
              <a:fillRect/>
            </a:stretch>
          </p:blipFill>
          <p:spPr>
            <a:xfrm>
              <a:off x="12397" y="4098"/>
              <a:ext cx="4198" cy="5445"/>
            </a:xfrm>
            <a:prstGeom prst="rect">
              <a:avLst/>
            </a:prstGeom>
            <a:noFill/>
            <a:ln w="9525">
              <a:noFill/>
            </a:ln>
          </p:spPr>
        </p:pic>
        <p:sp>
          <p:nvSpPr>
            <p:cNvPr id="9" name="Rectangle 3" descr="单个小人2"/>
            <p:cNvSpPr>
              <a:spLocks noGrp="true" noChangeAspect="true"/>
            </p:cNvSpPr>
            <p:nvPr/>
          </p:nvSpPr>
          <p:spPr>
            <a:xfrm>
              <a:off x="5043" y="6264"/>
              <a:ext cx="3056" cy="3158"/>
            </a:xfrm>
            <a:prstGeom prst="rect">
              <a:avLst/>
            </a:prstGeom>
            <a:blipFill rotWithShape="true">
              <a:blip r:embed="rId5"/>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（一）客户档案管理的原则</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260600" y="1276985"/>
            <a:ext cx="7670800" cy="5141595"/>
            <a:chOff x="950" y="2263"/>
            <a:chExt cx="12080" cy="8097"/>
          </a:xfrm>
        </p:grpSpPr>
        <p:grpSp>
          <p:nvGrpSpPr>
            <p:cNvPr id="201733" name="组合 9"/>
            <p:cNvGrpSpPr/>
            <p:nvPr/>
          </p:nvGrpSpPr>
          <p:grpSpPr>
            <a:xfrm>
              <a:off x="1010" y="2263"/>
              <a:ext cx="12020" cy="7912"/>
              <a:chOff x="1092201" y="1419225"/>
              <a:chExt cx="7632638" cy="5025133"/>
            </a:xfrm>
          </p:grpSpPr>
          <p:sp>
            <p:nvSpPr>
              <p:cNvPr id="201734" name="Rectangle 2"/>
              <p:cNvSpPr/>
              <p:nvPr/>
            </p:nvSpPr>
            <p:spPr>
              <a:xfrm>
                <a:off x="1092201" y="4732143"/>
                <a:ext cx="2481034" cy="1694057"/>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marL="288925" indent="-168275">
                  <a:spcBef>
                    <a:spcPct val="20000"/>
                  </a:spcBef>
                  <a:buClr>
                    <a:schemeClr val="accent2"/>
                  </a:buClr>
                  <a:buSzPct val="80000"/>
                  <a:buFont typeface="Monotype Sorts"/>
                  <a:buChar char="n"/>
                </a:pPr>
                <a:endParaRPr lang="en-US" altLang="zh-CN" sz="900" dirty="0">
                  <a:latin typeface="微软雅黑" panose="020B0503020204020204" charset="-122"/>
                  <a:ea typeface="微软雅黑" panose="020B0503020204020204" charset="-122"/>
                </a:endParaRPr>
              </a:p>
            </p:txBody>
          </p:sp>
          <p:sp>
            <p:nvSpPr>
              <p:cNvPr id="201735" name="Rectangle 8"/>
              <p:cNvSpPr/>
              <p:nvPr/>
            </p:nvSpPr>
            <p:spPr>
              <a:xfrm>
                <a:off x="1092201" y="4445000"/>
                <a:ext cx="2481034" cy="265113"/>
              </a:xfrm>
              <a:prstGeom prst="rect">
                <a:avLst/>
              </a:prstGeom>
              <a:solidFill>
                <a:srgbClr val="B3B3FF"/>
              </a:solidFill>
              <a:ln w="9525">
                <a:noFill/>
              </a:ln>
              <a:effectLst>
                <a:prstShdw prst="shdw17" dist="17961" dir="2699999">
                  <a:srgbClr val="6B6B99"/>
                </a:prstShdw>
              </a:effectLst>
            </p:spPr>
            <p:txBody>
              <a:bodyPr anchor="ctr" anchorCtr="false"/>
              <a:p>
                <a:pPr algn="ctr">
                  <a:buClrTx/>
                  <a:buFont typeface="Arial" panose="020B0604020202020204" pitchFamily="34" charset="0"/>
                </a:pPr>
                <a:r>
                  <a:rPr lang="en-US" altLang="en-US" b="1" dirty="0">
                    <a:solidFill>
                      <a:srgbClr val="FF0000"/>
                    </a:solidFill>
                    <a:latin typeface="微软雅黑" panose="020B0503020204020204" charset="-122"/>
                    <a:ea typeface="微软雅黑" panose="020B0503020204020204" charset="-122"/>
                  </a:rPr>
                  <a:t>动态管理原则</a:t>
                </a:r>
                <a:endParaRPr lang="en-US" altLang="en-US" b="1" dirty="0">
                  <a:solidFill>
                    <a:srgbClr val="FF0000"/>
                  </a:solidFill>
                  <a:latin typeface="微软雅黑" panose="020B0503020204020204" charset="-122"/>
                  <a:ea typeface="微软雅黑" panose="020B0503020204020204" charset="-122"/>
                </a:endParaRPr>
              </a:p>
            </p:txBody>
          </p:sp>
          <p:sp>
            <p:nvSpPr>
              <p:cNvPr id="201736" name="Rectangle 9"/>
              <p:cNvSpPr/>
              <p:nvPr/>
            </p:nvSpPr>
            <p:spPr>
              <a:xfrm>
                <a:off x="4039391" y="3593094"/>
                <a:ext cx="1462087" cy="857250"/>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zh-CN" altLang="en-US" b="1" dirty="0">
                    <a:latin typeface="微软雅黑" panose="020B0503020204020204" charset="-122"/>
                    <a:ea typeface="微软雅黑" panose="020B0503020204020204" charset="-122"/>
                  </a:rPr>
                  <a:t>客户档案管理原则</a:t>
                </a:r>
                <a:endParaRPr lang="zh-CN" altLang="en-US" b="1" dirty="0">
                  <a:latin typeface="微软雅黑" panose="020B0503020204020204" charset="-122"/>
                  <a:ea typeface="微软雅黑" panose="020B0503020204020204" charset="-122"/>
                </a:endParaRPr>
              </a:p>
            </p:txBody>
          </p:sp>
          <p:sp>
            <p:nvSpPr>
              <p:cNvPr id="201737" name="Rectangle 14"/>
              <p:cNvSpPr/>
              <p:nvPr/>
            </p:nvSpPr>
            <p:spPr>
              <a:xfrm>
                <a:off x="1092201" y="1437383"/>
                <a:ext cx="7356475" cy="5006975"/>
              </a:xfrm>
              <a:prstGeom prst="rect">
                <a:avLst/>
              </a:prstGeom>
              <a:noFill/>
              <a:ln w="12700" cap="flat" cmpd="sng">
                <a:solidFill>
                  <a:schemeClr val="accent2"/>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1738" name="Rectangle 19"/>
              <p:cNvSpPr/>
              <p:nvPr/>
            </p:nvSpPr>
            <p:spPr>
              <a:xfrm>
                <a:off x="1092201" y="1658938"/>
                <a:ext cx="2479674" cy="1988196"/>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defTabSz="330200">
                  <a:spcBef>
                    <a:spcPct val="20000"/>
                  </a:spcBef>
                  <a:buClr>
                    <a:schemeClr val="hlink"/>
                  </a:buClr>
                  <a:buFont typeface="Arial" panose="020B0604020202020204" pitchFamily="34" charset="0"/>
                  <a:tabLst>
                    <a:tab pos="8521700" algn="r"/>
                  </a:tabLst>
                </a:pPr>
                <a:endParaRPr lang="zh-CN" altLang="en-US" sz="900" dirty="0">
                  <a:latin typeface="微软雅黑" panose="020B0503020204020204" charset="-122"/>
                  <a:ea typeface="微软雅黑" panose="020B0503020204020204" charset="-122"/>
                </a:endParaRPr>
              </a:p>
            </p:txBody>
          </p:sp>
          <p:sp>
            <p:nvSpPr>
              <p:cNvPr id="201739" name="Rectangle 20"/>
              <p:cNvSpPr/>
              <p:nvPr/>
            </p:nvSpPr>
            <p:spPr>
              <a:xfrm>
                <a:off x="1092201" y="1419225"/>
                <a:ext cx="2479673" cy="265113"/>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zh-CN" altLang="en-US" b="1" dirty="0">
                    <a:solidFill>
                      <a:srgbClr val="FF0000"/>
                    </a:solidFill>
                    <a:latin typeface="微软雅黑" panose="020B0503020204020204" charset="-122"/>
                    <a:ea typeface="微软雅黑" panose="020B0503020204020204" charset="-122"/>
                  </a:rPr>
                  <a:t>集中度原则</a:t>
                </a:r>
                <a:endParaRPr lang="zh-CN" altLang="en-US" b="1" dirty="0">
                  <a:solidFill>
                    <a:srgbClr val="FF0000"/>
                  </a:solidFill>
                  <a:latin typeface="微软雅黑" panose="020B0503020204020204" charset="-122"/>
                  <a:ea typeface="微软雅黑" panose="020B0503020204020204" charset="-122"/>
                </a:endParaRPr>
              </a:p>
            </p:txBody>
          </p:sp>
          <p:sp>
            <p:nvSpPr>
              <p:cNvPr id="201740" name="Rectangle 21"/>
              <p:cNvSpPr/>
              <p:nvPr/>
            </p:nvSpPr>
            <p:spPr>
              <a:xfrm>
                <a:off x="5947456" y="1702497"/>
                <a:ext cx="2501219" cy="1873616"/>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marL="120650" indent="0">
                  <a:spcBef>
                    <a:spcPct val="20000"/>
                  </a:spcBef>
                  <a:buClr>
                    <a:schemeClr val="accent2"/>
                  </a:buClr>
                  <a:buSzPct val="80000"/>
                  <a:buFont typeface="Arial" panose="020B0604020202020204" pitchFamily="34" charset="0"/>
                </a:pPr>
                <a:endParaRPr lang="en-US" altLang="zh-CN" sz="900" dirty="0">
                  <a:latin typeface="微软雅黑" panose="020B0503020204020204" charset="-122"/>
                  <a:ea typeface="微软雅黑" panose="020B0503020204020204" charset="-122"/>
                </a:endParaRPr>
              </a:p>
            </p:txBody>
          </p:sp>
          <p:sp>
            <p:nvSpPr>
              <p:cNvPr id="201741" name="Rectangle 22"/>
              <p:cNvSpPr/>
              <p:nvPr/>
            </p:nvSpPr>
            <p:spPr>
              <a:xfrm>
                <a:off x="5947455" y="1437383"/>
                <a:ext cx="2501219" cy="265113"/>
              </a:xfrm>
              <a:prstGeom prst="rect">
                <a:avLst/>
              </a:prstGeom>
              <a:solidFill>
                <a:srgbClr val="B3B3FF"/>
              </a:solidFill>
              <a:ln w="9525">
                <a:noFill/>
              </a:ln>
              <a:effectLst>
                <a:prstShdw prst="shdw17" dist="17961" dir="2699999">
                  <a:srgbClr val="6B6B99"/>
                </a:prstShdw>
              </a:effectLst>
            </p:spPr>
            <p:txBody>
              <a:bodyPr anchor="ctr" anchorCtr="false"/>
              <a:p>
                <a:pPr algn="ctr">
                  <a:buClrTx/>
                  <a:buFont typeface="Arial" panose="020B0604020202020204" pitchFamily="34" charset="0"/>
                </a:pPr>
                <a:r>
                  <a:rPr lang="en-US" altLang="en-US" b="1" dirty="0">
                    <a:solidFill>
                      <a:srgbClr val="FF0000"/>
                    </a:solidFill>
                    <a:latin typeface="微软雅黑" panose="020B0503020204020204" charset="-122"/>
                    <a:ea typeface="微软雅黑" panose="020B0503020204020204" charset="-122"/>
                  </a:rPr>
                  <a:t>电子化管理原则</a:t>
                </a:r>
                <a:endParaRPr lang="en-US" altLang="en-US" b="1" dirty="0">
                  <a:solidFill>
                    <a:srgbClr val="FF0000"/>
                  </a:solidFill>
                  <a:latin typeface="微软雅黑" panose="020B0503020204020204" charset="-122"/>
                  <a:ea typeface="微软雅黑" panose="020B0503020204020204" charset="-122"/>
                </a:endParaRPr>
              </a:p>
            </p:txBody>
          </p:sp>
          <p:sp>
            <p:nvSpPr>
              <p:cNvPr id="201742" name="Rectangle 23"/>
              <p:cNvSpPr/>
              <p:nvPr/>
            </p:nvSpPr>
            <p:spPr>
              <a:xfrm>
                <a:off x="5948216" y="4674537"/>
                <a:ext cx="2500459" cy="1751664"/>
              </a:xfrm>
              <a:prstGeom prst="rect">
                <a:avLst/>
              </a:prstGeom>
              <a:noFill/>
              <a:ln w="12700" cap="flat" cmpd="sng">
                <a:solidFill>
                  <a:schemeClr val="accent2"/>
                </a:solidFill>
                <a:prstDash val="solid"/>
                <a:miter/>
                <a:headEnd type="none" w="med" len="med"/>
                <a:tailEnd type="none" w="med" len="med"/>
              </a:ln>
            </p:spPr>
            <p:txBody>
              <a:bodyPr lIns="0" rIns="0" bIns="0" anchor="t" anchorCtr="false"/>
              <a:p>
                <a:pPr marL="288925" indent="-168275">
                  <a:spcBef>
                    <a:spcPct val="20000"/>
                  </a:spcBef>
                  <a:buClr>
                    <a:schemeClr val="accent2"/>
                  </a:buClr>
                  <a:buSzPct val="80000"/>
                  <a:buFont typeface="Monotype Sorts"/>
                  <a:buChar char="n"/>
                </a:pPr>
                <a:endParaRPr lang="en-US" altLang="zh-CN" sz="900" dirty="0">
                  <a:latin typeface="微软雅黑" panose="020B0503020204020204" charset="-122"/>
                  <a:ea typeface="微软雅黑" panose="020B0503020204020204" charset="-122"/>
                </a:endParaRPr>
              </a:p>
            </p:txBody>
          </p:sp>
          <p:sp>
            <p:nvSpPr>
              <p:cNvPr id="201743" name="Rectangle 24"/>
              <p:cNvSpPr/>
              <p:nvPr/>
            </p:nvSpPr>
            <p:spPr>
              <a:xfrm>
                <a:off x="5947455" y="4450343"/>
                <a:ext cx="2777384" cy="224192"/>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en-US" altLang="en-US" sz="2000" b="1" dirty="0">
                    <a:solidFill>
                      <a:srgbClr val="FF0000"/>
                    </a:solidFill>
                    <a:latin typeface="微软雅黑" panose="020B0503020204020204" charset="-122"/>
                    <a:ea typeface="微软雅黑" panose="020B0503020204020204" charset="-122"/>
                  </a:rPr>
                  <a:t>分类管理重点突出原则</a:t>
                </a:r>
                <a:endParaRPr lang="en-US" altLang="en-US" sz="2000" b="1" dirty="0">
                  <a:solidFill>
                    <a:srgbClr val="FF0000"/>
                  </a:solidFill>
                  <a:latin typeface="微软雅黑" panose="020B0503020204020204" charset="-122"/>
                  <a:ea typeface="微软雅黑" panose="020B0503020204020204" charset="-122"/>
                </a:endParaRPr>
              </a:p>
            </p:txBody>
          </p:sp>
        </p:grpSp>
        <p:grpSp>
          <p:nvGrpSpPr>
            <p:cNvPr id="201744" name="组合 32"/>
            <p:cNvGrpSpPr/>
            <p:nvPr/>
          </p:nvGrpSpPr>
          <p:grpSpPr>
            <a:xfrm>
              <a:off x="5108" y="5690"/>
              <a:ext cx="3742" cy="1313"/>
              <a:chOff x="3232830" y="3366635"/>
              <a:chExt cx="2376343" cy="1205933"/>
            </a:xfrm>
          </p:grpSpPr>
          <p:cxnSp>
            <p:nvCxnSpPr>
              <p:cNvPr id="2" name="直接箭头连接符 1"/>
              <p:cNvCxnSpPr/>
              <p:nvPr/>
            </p:nvCxnSpPr>
            <p:spPr bwMode="auto">
              <a:xfrm flipH="true" flipV="true">
                <a:off x="3232830" y="3375823"/>
                <a:ext cx="468284" cy="11944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bwMode="auto">
              <a:xfrm flipH="true">
                <a:off x="3232830" y="4363539"/>
                <a:ext cx="468284" cy="209029"/>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3" name="直接箭头连接符 2"/>
              <p:cNvCxnSpPr/>
              <p:nvPr/>
            </p:nvCxnSpPr>
            <p:spPr bwMode="auto">
              <a:xfrm flipV="true">
                <a:off x="5163113" y="3366635"/>
                <a:ext cx="446060" cy="12863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bwMode="auto">
              <a:xfrm>
                <a:off x="5163113" y="4333679"/>
                <a:ext cx="446060" cy="121741"/>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
          <p:nvSpPr>
            <p:cNvPr id="201749" name="TextBox 33"/>
            <p:cNvSpPr txBox="true"/>
            <p:nvPr/>
          </p:nvSpPr>
          <p:spPr>
            <a:xfrm>
              <a:off x="1105" y="2840"/>
              <a:ext cx="3593" cy="2328"/>
            </a:xfrm>
            <a:prstGeom prst="rect">
              <a:avLst/>
            </a:prstGeom>
            <a:noFill/>
            <a:ln w="9525">
              <a:noFill/>
            </a:ln>
          </p:spPr>
          <p:txBody>
            <a:bodyPr anchor="t" anchorCtr="false">
              <a:spAutoFit/>
            </a:bodyPr>
            <a:p>
              <a:pPr algn="just" defTabSz="330200">
                <a:spcBef>
                  <a:spcPct val="20000"/>
                </a:spcBef>
                <a:buClrTx/>
                <a:buFontTx/>
                <a:tabLst>
                  <a:tab pos="8521700" algn="r"/>
                </a:tabLst>
              </a:pPr>
              <a:r>
                <a:rPr lang="zh-CN" altLang="en-US" sz="1800" b="1" dirty="0">
                  <a:solidFill>
                    <a:srgbClr val="130401"/>
                  </a:solidFill>
                  <a:latin typeface="微软雅黑" panose="020B0503020204020204" charset="-122"/>
                  <a:ea typeface="微软雅黑" panose="020B0503020204020204" charset="-122"/>
                </a:rPr>
                <a:t>客户资料散落各部门。若全面集中管理，可对企业统一授信，全面跟踪，降低信用风险。</a:t>
              </a:r>
              <a:endParaRPr lang="zh-CN" altLang="en-US" sz="1800" b="1" dirty="0">
                <a:solidFill>
                  <a:srgbClr val="130401"/>
                </a:solidFill>
                <a:latin typeface="微软雅黑" panose="020B0503020204020204" charset="-122"/>
                <a:ea typeface="微软雅黑" panose="020B0503020204020204" charset="-122"/>
              </a:endParaRPr>
            </a:p>
          </p:txBody>
        </p:sp>
        <p:sp>
          <p:nvSpPr>
            <p:cNvPr id="201750" name="TextBox 35"/>
            <p:cNvSpPr txBox="true"/>
            <p:nvPr/>
          </p:nvSpPr>
          <p:spPr>
            <a:xfrm>
              <a:off x="8728" y="2828"/>
              <a:ext cx="3962" cy="2762"/>
            </a:xfrm>
            <a:prstGeom prst="rect">
              <a:avLst/>
            </a:prstGeom>
            <a:noFill/>
            <a:ln w="9525">
              <a:noFill/>
            </a:ln>
          </p:spPr>
          <p:txBody>
            <a:bodyPr anchor="t" anchorCtr="false">
              <a:spAutoFit/>
            </a:bodyPr>
            <a:p>
              <a:pPr algn="just" defTabSz="330200">
                <a:spcBef>
                  <a:spcPct val="20000"/>
                </a:spcBef>
                <a:buClrTx/>
                <a:buFontTx/>
                <a:tabLst>
                  <a:tab pos="8521700" algn="r"/>
                </a:tabLst>
              </a:pPr>
              <a:r>
                <a:rPr lang="zh-CN" altLang="en-US" sz="1800" b="1" dirty="0">
                  <a:solidFill>
                    <a:srgbClr val="130401"/>
                  </a:solidFill>
                  <a:latin typeface="微软雅黑" panose="020B0503020204020204" charset="-122"/>
                  <a:ea typeface="微软雅黑" panose="020B0503020204020204" charset="-122"/>
                </a:rPr>
                <a:t>利用新技术对客户档案进行电子化管理，电子化的信用管理信息要同企业决策系统相联接，随时提供客户信用等级、信用额度等重要信息。</a:t>
              </a:r>
              <a:endParaRPr lang="zh-CN" altLang="en-US" sz="1800" b="1" dirty="0">
                <a:solidFill>
                  <a:srgbClr val="130401"/>
                </a:solidFill>
                <a:latin typeface="微软雅黑" panose="020B0503020204020204" charset="-122"/>
                <a:ea typeface="微软雅黑" panose="020B0503020204020204" charset="-122"/>
              </a:endParaRPr>
            </a:p>
          </p:txBody>
        </p:sp>
        <p:sp>
          <p:nvSpPr>
            <p:cNvPr id="149514" name="TextBox 36"/>
            <p:cNvSpPr txBox="true">
              <a:spLocks noChangeArrowheads="true"/>
            </p:cNvSpPr>
            <p:nvPr/>
          </p:nvSpPr>
          <p:spPr bwMode="auto">
            <a:xfrm>
              <a:off x="950" y="7598"/>
              <a:ext cx="3905" cy="2763"/>
            </a:xfrm>
            <a:prstGeom prst="rect">
              <a:avLst/>
            </a:prstGeom>
            <a:noFill/>
            <a:ln>
              <a:noFill/>
            </a:ln>
          </p:spPr>
          <p:txBody>
            <a:bodyPr>
              <a:spAutoFit/>
            </a:bodyPr>
            <a:lstStyle>
              <a:lvl1pPr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9pPr>
            </a:lstStyle>
            <a:p>
              <a:pPr marL="0" marR="0" lvl="0" indent="0" algn="just" defTabSz="330200" rtl="0" eaLnBrk="1" fontAlgn="base" latinLnBrk="0" hangingPunct="1">
                <a:lnSpc>
                  <a:spcPct val="100000"/>
                </a:lnSpc>
                <a:spcBef>
                  <a:spcPct val="20000"/>
                </a:spcBef>
                <a:spcAft>
                  <a:spcPct val="0"/>
                </a:spcAft>
                <a:buClrTx/>
                <a:buSzTx/>
                <a:buFontTx/>
                <a:buNone/>
                <a:tabLst>
                  <a:tab pos="8521700" algn="r"/>
                </a:tabLst>
                <a:defRPr/>
              </a:pPr>
              <a:r>
                <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根据内外部最新的信息，更正客户的记录；随着客户的财务、经营、人事变动情况，及时调整对客户的授信额度。</a:t>
              </a: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49515" name="TextBox 37"/>
            <p:cNvSpPr txBox="true">
              <a:spLocks noChangeArrowheads="true"/>
            </p:cNvSpPr>
            <p:nvPr/>
          </p:nvSpPr>
          <p:spPr bwMode="auto">
            <a:xfrm>
              <a:off x="8848" y="7643"/>
              <a:ext cx="3565" cy="2473"/>
            </a:xfrm>
            <a:prstGeom prst="rect">
              <a:avLst/>
            </a:prstGeom>
            <a:noFill/>
            <a:ln>
              <a:noFill/>
            </a:ln>
          </p:spPr>
          <p:txBody>
            <a:bodyPr>
              <a:spAutoFit/>
            </a:bodyPr>
            <a:lstStyle>
              <a:lvl1pPr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9pPr>
            </a:lstStyle>
            <a:p>
              <a:pPr marL="0" marR="0" lvl="0" indent="0" algn="just" defTabSz="330200" rtl="0" eaLnBrk="1" fontAlgn="base" latinLnBrk="0" hangingPunct="1">
                <a:lnSpc>
                  <a:spcPct val="100000"/>
                </a:lnSpc>
                <a:spcBef>
                  <a:spcPct val="20000"/>
                </a:spcBef>
                <a:spcAft>
                  <a:spcPct val="0"/>
                </a:spcAft>
                <a:buClr>
                  <a:schemeClr val="hlink"/>
                </a:buClr>
                <a:buSzTx/>
                <a:buFontTx/>
                <a:buNone/>
                <a:tabLst>
                  <a:tab pos="8521700" algn="r"/>
                </a:tabLst>
                <a:defRPr/>
              </a:pPr>
              <a:r>
                <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客户重要程度和客户档案管理费用不同，需对客户进行分类管理；突出重点来管理。</a:t>
              </a: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0" marR="0" lvl="0" indent="0" algn="just" defTabSz="330200" rtl="0" eaLnBrk="1" fontAlgn="base" latinLnBrk="0" hangingPunct="1">
                <a:lnSpc>
                  <a:spcPct val="100000"/>
                </a:lnSpc>
                <a:spcBef>
                  <a:spcPct val="0"/>
                </a:spcBef>
                <a:spcAft>
                  <a:spcPct val="0"/>
                </a:spcAft>
                <a:buClrTx/>
                <a:buSzTx/>
                <a:buFontTx/>
                <a:buNone/>
                <a:tabLst>
                  <a:tab pos="8521700" algn="r"/>
                </a:tabLst>
                <a:defRPr/>
              </a:pP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02754" name="文本框 4"/>
          <p:cNvSpPr txBox="true"/>
          <p:nvPr/>
        </p:nvSpPr>
        <p:spPr>
          <a:xfrm>
            <a:off x="1523683" y="1411605"/>
            <a:ext cx="9144000" cy="1660525"/>
          </a:xfrm>
          <a:prstGeom prst="rect">
            <a:avLst/>
          </a:prstGeom>
          <a:noFill/>
          <a:ln w="9525">
            <a:noFill/>
          </a:ln>
        </p:spPr>
        <p:txBody>
          <a:bodyPr wrap="square"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1. 客户信用档案内容</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endParaRPr lang="en-US" altLang="zh-CN"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zh-CN" altLang="en-US" sz="2000" dirty="0">
                <a:latin typeface="微软雅黑" panose="020B0503020204020204" charset="-122"/>
                <a:ea typeface="微软雅黑" panose="020B0503020204020204" charset="-122"/>
                <a:cs typeface="微软雅黑" panose="020B0503020204020204" charset="-122"/>
              </a:rPr>
              <a:t>客户信用档案内容包括：所有赊销客户的信用档案；曾经是客户的企业和消费者的信用档案；向企业提出信用申请的申请人的信用档案；企业潜在客户的信用档案；公关对象的信用档案；查询过的企业或消费者的信用档案。</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02755" name="图片 5"/>
          <p:cNvPicPr>
            <a:picLocks noChangeAspect="true"/>
          </p:cNvPicPr>
          <p:nvPr/>
        </p:nvPicPr>
        <p:blipFill>
          <a:blip r:embed="rId4"/>
          <a:stretch>
            <a:fillRect/>
          </a:stretch>
        </p:blipFill>
        <p:spPr>
          <a:xfrm>
            <a:off x="4177030" y="3328035"/>
            <a:ext cx="3838575" cy="28860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一、客户管理概论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5310" y="1335723"/>
            <a:ext cx="8502015" cy="3673157"/>
            <a:chOff x="720" y="2308"/>
            <a:chExt cx="13389" cy="5784"/>
          </a:xfrm>
        </p:grpSpPr>
        <p:sp>
          <p:nvSpPr>
            <p:cNvPr id="187398" name="矩形 6"/>
            <p:cNvSpPr>
              <a:spLocks noChangeArrowheads="true"/>
            </p:cNvSpPr>
            <p:nvPr/>
          </p:nvSpPr>
          <p:spPr bwMode="auto">
            <a:xfrm>
              <a:off x="720" y="3063"/>
              <a:ext cx="4993" cy="822"/>
            </a:xfrm>
            <a:prstGeom prst="rect">
              <a:avLst/>
            </a:prstGeom>
            <a:noFill/>
            <a:ln>
              <a:noFill/>
            </a:ln>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（一）客户的定义</a:t>
              </a:r>
              <a:endPar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Rectangle 3" descr="单个小人13"/>
            <p:cNvSpPr>
              <a:spLocks noGrp="true" noChangeAspect="true"/>
            </p:cNvSpPr>
            <p:nvPr/>
          </p:nvSpPr>
          <p:spPr>
            <a:xfrm>
              <a:off x="6438" y="2308"/>
              <a:ext cx="2280" cy="2132"/>
            </a:xfrm>
            <a:prstGeom prst="rect">
              <a:avLst/>
            </a:prstGeom>
            <a:blipFill rotWithShape="true">
              <a:blip r:embed="rId4"/>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 name="TextBox 10"/>
            <p:cNvSpPr txBox="true"/>
            <p:nvPr/>
          </p:nvSpPr>
          <p:spPr>
            <a:xfrm>
              <a:off x="1046" y="5040"/>
              <a:ext cx="13063" cy="3052"/>
            </a:xfrm>
            <a:prstGeom prst="rect">
              <a:avLst/>
            </a:prstGeom>
            <a:noFill/>
          </p:spPr>
          <p:txBody>
            <a:bodyPr>
              <a:spAutoFit/>
            </a:bodyPr>
            <a:lstStyle/>
            <a:p>
              <a:pPr marL="342900" marR="0" indent="-342900" defTabSz="914400">
                <a:buClrTx/>
                <a:buSzTx/>
                <a:buFont typeface="Wingdings" panose="05000000000000000000" pitchFamily="2" charset="2"/>
                <a:buChar char="n"/>
                <a:defRPr/>
              </a:pP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凡对本企业的产品或服务有需求并有支付能力的法人单位或者消费者个人都是</a:t>
              </a:r>
              <a:r>
                <a:rPr kumimoji="0" lang="zh-CN" altLang="en-US" sz="2400" kern="1200" cap="none" spc="0" normalizeH="0" baseline="0" noProof="0" dirty="0">
                  <a:solidFill>
                    <a:srgbClr val="FF0000"/>
                  </a:solidFill>
                  <a:latin typeface="微软雅黑" panose="020B0503020204020204" charset="-122"/>
                  <a:ea typeface="微软雅黑" panose="020B0503020204020204" charset="-122"/>
                  <a:cs typeface="+mn-cs"/>
                </a:rPr>
                <a:t>企业潜在客户</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，而付钱购买本企业产品或服务的企业或个人就都是</a:t>
              </a:r>
              <a:r>
                <a:rPr kumimoji="0" lang="zh-CN" altLang="en-US" sz="2400" kern="1200" cap="none" spc="0" normalizeH="0" baseline="0" noProof="0" dirty="0">
                  <a:solidFill>
                    <a:srgbClr val="FF0000"/>
                  </a:solidFill>
                  <a:latin typeface="微软雅黑" panose="020B0503020204020204" charset="-122"/>
                  <a:ea typeface="微软雅黑" panose="020B0503020204020204" charset="-122"/>
                  <a:cs typeface="+mn-cs"/>
                </a:rPr>
                <a:t>企业的客户</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a:t>
              </a: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a:p>
              <a:pPr marL="342900" marR="0" indent="-342900" defTabSz="914400">
                <a:buClrTx/>
                <a:buSzTx/>
                <a:buFont typeface="Wingdings" panose="05000000000000000000" pitchFamily="2" charset="2"/>
                <a:buChar char="n"/>
                <a:defRPr/>
              </a:pP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信用部门的客户与销售部门的客户范畴一样吗？</a:t>
              </a: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a:p>
              <a:pPr marR="0" defTabSz="914400">
                <a:buClrTx/>
                <a:buSzTx/>
                <a:buFontTx/>
                <a:buNone/>
                <a:defRPr/>
              </a:pP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03778" name="内容占位符 2"/>
          <p:cNvSpPr>
            <a:spLocks noGrp="true"/>
          </p:cNvSpPr>
          <p:nvPr/>
        </p:nvSpPr>
        <p:spPr>
          <a:xfrm>
            <a:off x="1849120" y="2147570"/>
            <a:ext cx="8662035" cy="2562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400" b="1" dirty="0">
                <a:latin typeface="微软雅黑" panose="020B0503020204020204" charset="-122"/>
                <a:ea typeface="微软雅黑" panose="020B0503020204020204" charset="-122"/>
                <a:cs typeface="微软雅黑" panose="020B0503020204020204" charset="-122"/>
              </a:rPr>
              <a:t>(1) </a:t>
            </a:r>
            <a:r>
              <a:rPr lang="zh-CN" altLang="en-US" sz="2400" b="1" dirty="0">
                <a:latin typeface="微软雅黑" panose="020B0503020204020204" charset="-122"/>
                <a:ea typeface="微软雅黑" panose="020B0503020204020204" charset="-122"/>
                <a:cs typeface="微软雅黑" panose="020B0503020204020204" charset="-122"/>
              </a:rPr>
              <a:t>设计信用档案模板</a:t>
            </a:r>
            <a:endParaRPr lang="zh-CN" altLang="en-US" sz="2400" b="1" dirty="0">
              <a:latin typeface="微软雅黑" panose="020B0503020204020204" charset="-122"/>
              <a:ea typeface="微软雅黑" panose="020B0503020204020204" charset="-122"/>
              <a:cs typeface="微软雅黑" panose="020B0503020204020204" charset="-122"/>
            </a:endParaRPr>
          </a:p>
          <a:p>
            <a:endParaRPr lang="en-US" altLang="zh-CN" sz="2400" b="1"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建立信用档案库要注意信用信息的完整性、栏目设置的合理性、栏目排列的逻辑性、检索的科学性。客户信用档案模板要在参照不同类型企业征信报告的基础上，按照行业通用标准，结合企业的具体要求，构建客户信用档案库模板。</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03777" name="标题 1"/>
          <p:cNvSpPr>
            <a:spLocks noGrp="true"/>
          </p:cNvSpPr>
          <p:nvPr/>
        </p:nvSpPr>
        <p:spPr>
          <a:xfrm>
            <a:off x="733425" y="1009015"/>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客户信用档案库建设</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76780" y="981710"/>
            <a:ext cx="7719378" cy="5330190"/>
            <a:chOff x="521" y="1806"/>
            <a:chExt cx="12157" cy="8394"/>
          </a:xfrm>
        </p:grpSpPr>
        <p:grpSp>
          <p:nvGrpSpPr>
            <p:cNvPr id="204805" name="Group 3"/>
            <p:cNvGrpSpPr/>
            <p:nvPr/>
          </p:nvGrpSpPr>
          <p:grpSpPr>
            <a:xfrm>
              <a:off x="719" y="2844"/>
              <a:ext cx="11958" cy="7356"/>
              <a:chOff x="499" y="1296"/>
              <a:chExt cx="4632" cy="2736"/>
            </a:xfrm>
          </p:grpSpPr>
          <p:sp>
            <p:nvSpPr>
              <p:cNvPr id="204806" name="Text Box 4"/>
              <p:cNvSpPr txBox="true"/>
              <p:nvPr/>
            </p:nvSpPr>
            <p:spPr>
              <a:xfrm>
                <a:off x="499" y="1392"/>
                <a:ext cx="1145" cy="865"/>
              </a:xfrm>
              <a:prstGeom prst="rect">
                <a:avLst/>
              </a:prstGeom>
              <a:noFill/>
              <a:ln w="9525">
                <a:noFill/>
              </a:ln>
            </p:spPr>
            <p:txBody>
              <a:bodyPr wrap="square" anchor="t" anchorCtr="false">
                <a:spAutoFit/>
              </a:bodyPr>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、市场部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、销售部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、客户服务部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、财务部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、生产部</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07" name="Rectangle 5" descr="浅色下对角线"/>
              <p:cNvSpPr/>
              <p:nvPr/>
            </p:nvSpPr>
            <p:spPr>
              <a:xfrm>
                <a:off x="1728" y="1296"/>
                <a:ext cx="404" cy="1113"/>
              </a:xfrm>
              <a:prstGeom prst="rect">
                <a:avLst/>
              </a:prstGeom>
              <a:blipFill rotWithShape="false">
                <a:blip r:embed="rId4"/>
              </a:blip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08" name="Text Box 6"/>
              <p:cNvSpPr txBox="true"/>
              <p:nvPr/>
            </p:nvSpPr>
            <p:spPr>
              <a:xfrm>
                <a:off x="1790" y="1454"/>
                <a:ext cx="280" cy="803"/>
              </a:xfrm>
              <a:prstGeom prst="rect">
                <a:avLst/>
              </a:prstGeom>
              <a:noFill/>
              <a:ln w="9525">
                <a:noFill/>
              </a:ln>
            </p:spPr>
            <p:txBody>
              <a:bodyPr vert="eaVert" wrap="squar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内 部 数 据</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09" name="AutoShape 7"/>
              <p:cNvSpPr/>
              <p:nvPr/>
            </p:nvSpPr>
            <p:spPr>
              <a:xfrm>
                <a:off x="2655" y="1450"/>
                <a:ext cx="708" cy="659"/>
              </a:xfrm>
              <a:prstGeom prst="pentagon">
                <a:avLst/>
              </a:prstGeom>
              <a:solidFill>
                <a:srgbClr val="FFFF00"/>
              </a:solid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0" name="Text Box 8"/>
              <p:cNvSpPr txBox="true"/>
              <p:nvPr/>
            </p:nvSpPr>
            <p:spPr>
              <a:xfrm>
                <a:off x="2808" y="1619"/>
                <a:ext cx="402" cy="378"/>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整理</a:t>
                </a:r>
                <a:endParaRPr lang="zh-CN" altLang="en-US"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组合</a:t>
                </a:r>
                <a:endParaRPr lang="zh-CN" altLang="en-US" b="1" dirty="0">
                  <a:latin typeface="微软雅黑" panose="020B0503020204020204" charset="-122"/>
                  <a:ea typeface="微软雅黑" panose="020B0503020204020204" charset="-122"/>
                </a:endParaRPr>
              </a:p>
            </p:txBody>
          </p:sp>
          <p:sp>
            <p:nvSpPr>
              <p:cNvPr id="204811" name="Text Box 9"/>
              <p:cNvSpPr txBox="true"/>
              <p:nvPr/>
            </p:nvSpPr>
            <p:spPr>
              <a:xfrm>
                <a:off x="4272" y="1392"/>
                <a:ext cx="854" cy="865"/>
              </a:xfrm>
              <a:prstGeom prst="rect">
                <a:avLst/>
              </a:prstGeom>
              <a:noFill/>
              <a:ln w="9525">
                <a:noFill/>
              </a:ln>
            </p:spPr>
            <p:txBody>
              <a:bodyPr anchor="t" anchorCtr="false">
                <a:spAutoFit/>
              </a:bodyPr>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、客  户</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、银  行</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、同  行</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、杂  志</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、互联网</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12" name="Rectangle 10" descr="浅色下对角线"/>
              <p:cNvSpPr/>
              <p:nvPr/>
            </p:nvSpPr>
            <p:spPr>
              <a:xfrm>
                <a:off x="3840" y="1296"/>
                <a:ext cx="336" cy="1104"/>
              </a:xfrm>
              <a:prstGeom prst="rect">
                <a:avLst/>
              </a:prstGeom>
              <a:blipFill rotWithShape="false">
                <a:blip r:embed="rId5"/>
              </a:blip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3" name="Text Box 11"/>
              <p:cNvSpPr txBox="true"/>
              <p:nvPr/>
            </p:nvSpPr>
            <p:spPr>
              <a:xfrm>
                <a:off x="3868" y="1450"/>
                <a:ext cx="280" cy="819"/>
              </a:xfrm>
              <a:prstGeom prst="rect">
                <a:avLst/>
              </a:prstGeom>
              <a:noFill/>
              <a:ln w="9525">
                <a:noFill/>
              </a:ln>
            </p:spPr>
            <p:txBody>
              <a:bodyPr vert="eaVert" wrap="squar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外 部 数 据</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14" name="Line 12"/>
              <p:cNvSpPr/>
              <p:nvPr/>
            </p:nvSpPr>
            <p:spPr>
              <a:xfrm flipV="true">
                <a:off x="2160" y="1728"/>
                <a:ext cx="480" cy="0"/>
              </a:xfrm>
              <a:prstGeom prst="line">
                <a:avLst/>
              </a:prstGeom>
              <a:ln w="38100" cap="flat" cmpd="sng">
                <a:solidFill>
                  <a:schemeClr val="tx1"/>
                </a:solidFill>
                <a:prstDash val="solid"/>
                <a:round/>
                <a:headEnd type="none" w="med" len="med"/>
                <a:tailEnd type="triangle" w="med" len="med"/>
              </a:ln>
            </p:spPr>
          </p:sp>
          <p:sp>
            <p:nvSpPr>
              <p:cNvPr id="204815" name="Line 13"/>
              <p:cNvSpPr/>
              <p:nvPr/>
            </p:nvSpPr>
            <p:spPr>
              <a:xfrm flipH="true" flipV="true">
                <a:off x="3456" y="1728"/>
                <a:ext cx="384" cy="0"/>
              </a:xfrm>
              <a:prstGeom prst="line">
                <a:avLst/>
              </a:prstGeom>
              <a:ln w="38100" cap="flat" cmpd="sng">
                <a:solidFill>
                  <a:schemeClr val="tx1"/>
                </a:solidFill>
                <a:prstDash val="solid"/>
                <a:round/>
                <a:headEnd type="none" w="med" len="med"/>
                <a:tailEnd type="triangle" w="med" len="med"/>
              </a:ln>
            </p:spPr>
          </p:sp>
          <p:sp>
            <p:nvSpPr>
              <p:cNvPr id="204816" name="AutoShape 14" descr="瓦形"/>
              <p:cNvSpPr/>
              <p:nvPr/>
            </p:nvSpPr>
            <p:spPr>
              <a:xfrm>
                <a:off x="2706" y="2362"/>
                <a:ext cx="606" cy="1670"/>
              </a:xfrm>
              <a:prstGeom prst="can">
                <a:avLst>
                  <a:gd name="adj" fmla="val 68894"/>
                </a:avLst>
              </a:prstGeom>
              <a:blipFill rotWithShape="false">
                <a:blip r:embed="rId6"/>
              </a:blipFill>
              <a:ln w="9525"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7" name="Text Box 15"/>
              <p:cNvSpPr txBox="true"/>
              <p:nvPr/>
            </p:nvSpPr>
            <p:spPr>
              <a:xfrm>
                <a:off x="2869" y="2770"/>
                <a:ext cx="280" cy="1224"/>
              </a:xfrm>
              <a:prstGeom prst="rect">
                <a:avLst/>
              </a:prstGeom>
              <a:noFill/>
              <a:ln w="9525">
                <a:noFill/>
              </a:ln>
            </p:spPr>
            <p:txBody>
              <a:bodyPr vert="eaVert" wrap="square"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客户信用档案系统</a:t>
                </a:r>
                <a:endParaRPr lang="zh-CN" altLang="en-US" b="1" dirty="0">
                  <a:latin typeface="微软雅黑" panose="020B0503020204020204" charset="-122"/>
                  <a:ea typeface="微软雅黑" panose="020B0503020204020204" charset="-122"/>
                </a:endParaRPr>
              </a:p>
            </p:txBody>
          </p:sp>
          <p:sp>
            <p:nvSpPr>
              <p:cNvPr id="204818" name="Line 16"/>
              <p:cNvSpPr/>
              <p:nvPr/>
            </p:nvSpPr>
            <p:spPr>
              <a:xfrm>
                <a:off x="3009" y="2109"/>
                <a:ext cx="0" cy="455"/>
              </a:xfrm>
              <a:prstGeom prst="line">
                <a:avLst/>
              </a:prstGeom>
              <a:ln w="57150" cap="flat" cmpd="sng">
                <a:solidFill>
                  <a:schemeClr val="tx1"/>
                </a:solidFill>
                <a:prstDash val="solid"/>
                <a:round/>
                <a:headEnd type="none" w="med" len="med"/>
                <a:tailEnd type="triangle" w="med" len="med"/>
              </a:ln>
            </p:spPr>
          </p:sp>
          <p:sp>
            <p:nvSpPr>
              <p:cNvPr id="204819" name="Text Box 17"/>
              <p:cNvSpPr txBox="true"/>
              <p:nvPr/>
            </p:nvSpPr>
            <p:spPr>
              <a:xfrm>
                <a:off x="887" y="2716"/>
                <a:ext cx="1263" cy="27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现金流管理</a:t>
                </a:r>
                <a:endParaRPr lang="zh-CN" altLang="en-US" b="1" dirty="0">
                  <a:latin typeface="微软雅黑" panose="020B0503020204020204" charset="-122"/>
                  <a:ea typeface="微软雅黑" panose="020B0503020204020204" charset="-122"/>
                </a:endParaRPr>
              </a:p>
            </p:txBody>
          </p:sp>
          <p:sp>
            <p:nvSpPr>
              <p:cNvPr id="204820" name="Text Box 18"/>
              <p:cNvSpPr txBox="true"/>
              <p:nvPr/>
            </p:nvSpPr>
            <p:spPr>
              <a:xfrm>
                <a:off x="887" y="3171"/>
                <a:ext cx="1263"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装运、开单</a:t>
                </a:r>
                <a:endParaRPr lang="zh-CN" altLang="en-US" b="1" dirty="0">
                  <a:latin typeface="微软雅黑" panose="020B0503020204020204" charset="-122"/>
                  <a:ea typeface="微软雅黑" panose="020B0503020204020204" charset="-122"/>
                </a:endParaRPr>
              </a:p>
            </p:txBody>
          </p:sp>
          <p:sp>
            <p:nvSpPr>
              <p:cNvPr id="204821" name="Text Box 19"/>
              <p:cNvSpPr txBox="true"/>
              <p:nvPr/>
            </p:nvSpPr>
            <p:spPr>
              <a:xfrm>
                <a:off x="887" y="3627"/>
                <a:ext cx="1263"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赊 销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2" name="Text Box 20"/>
              <p:cNvSpPr txBox="true"/>
              <p:nvPr/>
            </p:nvSpPr>
            <p:spPr>
              <a:xfrm>
                <a:off x="3817" y="2716"/>
                <a:ext cx="1314" cy="27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营 销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3" name="Text Box 21"/>
              <p:cNvSpPr txBox="true"/>
              <p:nvPr/>
            </p:nvSpPr>
            <p:spPr>
              <a:xfrm>
                <a:off x="3817" y="3171"/>
                <a:ext cx="1314"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销 售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4" name="Text Box 22"/>
              <p:cNvSpPr txBox="true"/>
              <p:nvPr/>
            </p:nvSpPr>
            <p:spPr>
              <a:xfrm>
                <a:off x="3817" y="3627"/>
                <a:ext cx="1314"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客 户 服 务</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5" name="Line 23"/>
              <p:cNvSpPr/>
              <p:nvPr/>
            </p:nvSpPr>
            <p:spPr>
              <a:xfrm>
                <a:off x="2150" y="2868"/>
                <a:ext cx="556" cy="0"/>
              </a:xfrm>
              <a:prstGeom prst="line">
                <a:avLst/>
              </a:prstGeom>
              <a:ln w="38100" cap="flat" cmpd="sng">
                <a:solidFill>
                  <a:schemeClr val="tx1"/>
                </a:solidFill>
                <a:prstDash val="solid"/>
                <a:round/>
                <a:headEnd type="triangle" w="med" len="med"/>
                <a:tailEnd type="triangle" w="med" len="med"/>
              </a:ln>
            </p:spPr>
          </p:sp>
          <p:sp>
            <p:nvSpPr>
              <p:cNvPr id="204826" name="Line 24"/>
              <p:cNvSpPr/>
              <p:nvPr/>
            </p:nvSpPr>
            <p:spPr>
              <a:xfrm>
                <a:off x="2150" y="3323"/>
                <a:ext cx="556" cy="0"/>
              </a:xfrm>
              <a:prstGeom prst="line">
                <a:avLst/>
              </a:prstGeom>
              <a:ln w="38100" cap="flat" cmpd="sng">
                <a:solidFill>
                  <a:schemeClr val="tx1"/>
                </a:solidFill>
                <a:prstDash val="solid"/>
                <a:round/>
                <a:headEnd type="triangle" w="med" len="med"/>
                <a:tailEnd type="triangle" w="med" len="med"/>
              </a:ln>
            </p:spPr>
          </p:sp>
          <p:sp>
            <p:nvSpPr>
              <p:cNvPr id="204827" name="Line 25"/>
              <p:cNvSpPr/>
              <p:nvPr/>
            </p:nvSpPr>
            <p:spPr>
              <a:xfrm>
                <a:off x="2150" y="3779"/>
                <a:ext cx="556" cy="0"/>
              </a:xfrm>
              <a:prstGeom prst="line">
                <a:avLst/>
              </a:prstGeom>
              <a:ln w="38100" cap="flat" cmpd="sng">
                <a:solidFill>
                  <a:schemeClr val="tx1"/>
                </a:solidFill>
                <a:prstDash val="solid"/>
                <a:round/>
                <a:headEnd type="triangle" w="med" len="med"/>
                <a:tailEnd type="triangle" w="med" len="med"/>
              </a:ln>
            </p:spPr>
          </p:sp>
          <p:sp>
            <p:nvSpPr>
              <p:cNvPr id="204828" name="Line 26"/>
              <p:cNvSpPr/>
              <p:nvPr/>
            </p:nvSpPr>
            <p:spPr>
              <a:xfrm>
                <a:off x="3312" y="2868"/>
                <a:ext cx="505" cy="0"/>
              </a:xfrm>
              <a:prstGeom prst="line">
                <a:avLst/>
              </a:prstGeom>
              <a:ln w="38100" cap="flat" cmpd="sng">
                <a:solidFill>
                  <a:schemeClr val="tx1"/>
                </a:solidFill>
                <a:prstDash val="solid"/>
                <a:round/>
                <a:headEnd type="triangle" w="med" len="med"/>
                <a:tailEnd type="triangle" w="med" len="med"/>
              </a:ln>
            </p:spPr>
          </p:sp>
          <p:sp>
            <p:nvSpPr>
              <p:cNvPr id="204829" name="Line 27"/>
              <p:cNvSpPr/>
              <p:nvPr/>
            </p:nvSpPr>
            <p:spPr>
              <a:xfrm>
                <a:off x="3312" y="3323"/>
                <a:ext cx="505" cy="0"/>
              </a:xfrm>
              <a:prstGeom prst="line">
                <a:avLst/>
              </a:prstGeom>
              <a:ln w="38100" cap="flat" cmpd="sng">
                <a:solidFill>
                  <a:schemeClr val="tx1"/>
                </a:solidFill>
                <a:prstDash val="solid"/>
                <a:round/>
                <a:headEnd type="triangle" w="med" len="med"/>
                <a:tailEnd type="triangle" w="med" len="med"/>
              </a:ln>
            </p:spPr>
          </p:sp>
          <p:sp>
            <p:nvSpPr>
              <p:cNvPr id="204830" name="Line 28"/>
              <p:cNvSpPr/>
              <p:nvPr/>
            </p:nvSpPr>
            <p:spPr>
              <a:xfrm>
                <a:off x="3312" y="3779"/>
                <a:ext cx="505" cy="0"/>
              </a:xfrm>
              <a:prstGeom prst="line">
                <a:avLst/>
              </a:prstGeom>
              <a:ln w="38100" cap="flat" cmpd="sng">
                <a:solidFill>
                  <a:schemeClr val="tx1"/>
                </a:solidFill>
                <a:prstDash val="solid"/>
                <a:round/>
                <a:headEnd type="triangle" w="med" len="med"/>
                <a:tailEnd type="triangle" w="med" len="med"/>
              </a:ln>
            </p:spPr>
          </p:sp>
        </p:grpSp>
        <p:sp>
          <p:nvSpPr>
            <p:cNvPr id="204831" name="文本框 32"/>
            <p:cNvSpPr txBox="true"/>
            <p:nvPr/>
          </p:nvSpPr>
          <p:spPr>
            <a:xfrm>
              <a:off x="521" y="1806"/>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rgbClr val="0B1A3F"/>
                  </a:solidFill>
                  <a:latin typeface="微软雅黑" panose="020B0503020204020204" charset="-122"/>
                  <a:ea typeface="微软雅黑" panose="020B0503020204020204" charset="-122"/>
                  <a:cs typeface="微软雅黑" panose="020B0503020204020204" charset="-122"/>
                </a:rPr>
                <a:t>(2) </a:t>
              </a:r>
              <a:r>
                <a:rPr lang="zh-CN" altLang="en-US" sz="2400" b="1" dirty="0">
                  <a:solidFill>
                    <a:srgbClr val="0B1A3F"/>
                  </a:solidFill>
                  <a:latin typeface="微软雅黑" panose="020B0503020204020204" charset="-122"/>
                  <a:ea typeface="微软雅黑" panose="020B0503020204020204" charset="-122"/>
                  <a:cs typeface="微软雅黑" panose="020B0503020204020204" charset="-122"/>
                </a:rPr>
                <a:t>信用数据采集</a:t>
              </a:r>
              <a:endParaRPr lang="zh-CN" altLang="en-US" sz="2400" b="1" dirty="0">
                <a:solidFill>
                  <a:srgbClr val="0B1A3F"/>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07873" name="Group 4"/>
          <p:cNvGrpSpPr>
            <a:grpSpLocks noChangeAspect="true"/>
          </p:cNvGrpSpPr>
          <p:nvPr/>
        </p:nvGrpSpPr>
        <p:grpSpPr>
          <a:xfrm>
            <a:off x="1524000" y="1069340"/>
            <a:ext cx="9144000" cy="5487073"/>
            <a:chOff x="2362" y="205"/>
            <a:chExt cx="6887" cy="8152"/>
          </a:xfrm>
        </p:grpSpPr>
        <p:sp>
          <p:nvSpPr>
            <p:cNvPr id="207874" name="AutoShape 5"/>
            <p:cNvSpPr>
              <a:spLocks noChangeAspect="true"/>
            </p:cNvSpPr>
            <p:nvPr/>
          </p:nvSpPr>
          <p:spPr>
            <a:xfrm>
              <a:off x="2362" y="205"/>
              <a:ext cx="6887" cy="8151"/>
            </a:xfrm>
            <a:prstGeom prst="rect">
              <a:avLst/>
            </a:prstGeom>
            <a:noFill/>
            <a:ln w="9525">
              <a:noFill/>
            </a:ln>
          </p:spPr>
          <p:txBody>
            <a:bodyPr anchor="t" anchorCtr="false"/>
            <a:p>
              <a:pPr>
                <a:buClrTx/>
                <a:buFont typeface="Arial" panose="020B0604020202020204" pitchFamily="34" charset="0"/>
              </a:pPr>
              <a:endParaRPr lang="zh-CN" altLang="en-US" sz="1400" dirty="0">
                <a:latin typeface="微软雅黑" panose="020B0503020204020204" charset="-122"/>
                <a:ea typeface="微软雅黑" panose="020B0503020204020204" charset="-122"/>
              </a:endParaRPr>
            </a:p>
          </p:txBody>
        </p:sp>
        <p:sp>
          <p:nvSpPr>
            <p:cNvPr id="166916" name="Rectangle 6"/>
            <p:cNvSpPr>
              <a:spLocks noChangeArrowheads="true"/>
            </p:cNvSpPr>
            <p:nvPr/>
          </p:nvSpPr>
          <p:spPr bwMode="auto">
            <a:xfrm>
              <a:off x="4554" y="476"/>
              <a:ext cx="2193"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聘请专家主持建库工作</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7" name="Rectangle 7"/>
            <p:cNvSpPr>
              <a:spLocks noChangeAspect="true" noChangeArrowheads="true"/>
            </p:cNvSpPr>
            <p:nvPr/>
          </p:nvSpPr>
          <p:spPr bwMode="auto">
            <a:xfrm>
              <a:off x="4866" y="1155"/>
              <a:ext cx="1566"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确定建库方案</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8" name="Rectangle 8"/>
            <p:cNvSpPr>
              <a:spLocks noChangeAspect="true" noChangeArrowheads="true"/>
            </p:cNvSpPr>
            <p:nvPr/>
          </p:nvSpPr>
          <p:spPr bwMode="auto">
            <a:xfrm>
              <a:off x="2831" y="2514"/>
              <a:ext cx="2193"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诊断旧档案可利用程度</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9" name="Rectangle 9"/>
            <p:cNvSpPr>
              <a:spLocks noChangeAspect="true" noChangeArrowheads="true"/>
            </p:cNvSpPr>
            <p:nvPr/>
          </p:nvSpPr>
          <p:spPr bwMode="auto">
            <a:xfrm>
              <a:off x="3146" y="1835"/>
              <a:ext cx="1565"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改造旧档案库</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0" name="Rectangle 10"/>
            <p:cNvSpPr>
              <a:spLocks noChangeAspect="true" noChangeArrowheads="true"/>
            </p:cNvSpPr>
            <p:nvPr/>
          </p:nvSpPr>
          <p:spPr bwMode="auto">
            <a:xfrm>
              <a:off x="6277" y="1835"/>
              <a:ext cx="1564"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新建档案库</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1" name="Rectangle 11"/>
            <p:cNvSpPr>
              <a:spLocks noChangeAspect="true" noChangeArrowheads="true"/>
            </p:cNvSpPr>
            <p:nvPr/>
          </p:nvSpPr>
          <p:spPr bwMode="auto">
            <a:xfrm>
              <a:off x="3146" y="3193"/>
              <a:ext cx="1565"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申请改造经费</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2" name="Rectangle 12"/>
            <p:cNvSpPr>
              <a:spLocks noChangeAspect="true" noChangeArrowheads="true"/>
            </p:cNvSpPr>
            <p:nvPr/>
          </p:nvSpPr>
          <p:spPr bwMode="auto">
            <a:xfrm>
              <a:off x="3146" y="3872"/>
              <a:ext cx="1565"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改造硬件</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3" name="Rectangle 13"/>
            <p:cNvSpPr>
              <a:spLocks noChangeAspect="true" noChangeArrowheads="true"/>
            </p:cNvSpPr>
            <p:nvPr/>
          </p:nvSpPr>
          <p:spPr bwMode="auto">
            <a:xfrm>
              <a:off x="2517" y="4552"/>
              <a:ext cx="1253"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转录旧数据</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4" name="Rectangle 14"/>
            <p:cNvSpPr>
              <a:spLocks noChangeAspect="true" noChangeArrowheads="true"/>
            </p:cNvSpPr>
            <p:nvPr/>
          </p:nvSpPr>
          <p:spPr bwMode="auto">
            <a:xfrm>
              <a:off x="3928" y="4552"/>
              <a:ext cx="1253"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补充新报告</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5" name="Rectangle 15"/>
            <p:cNvSpPr>
              <a:spLocks noChangeAspect="true" noChangeArrowheads="true"/>
            </p:cNvSpPr>
            <p:nvPr/>
          </p:nvSpPr>
          <p:spPr bwMode="auto">
            <a:xfrm>
              <a:off x="6277" y="2514"/>
              <a:ext cx="1564"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估算工程投资</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6" name="Rectangle 16"/>
            <p:cNvSpPr>
              <a:spLocks noChangeAspect="true" noChangeArrowheads="true"/>
            </p:cNvSpPr>
            <p:nvPr/>
          </p:nvSpPr>
          <p:spPr bwMode="auto">
            <a:xfrm>
              <a:off x="6277" y="3193"/>
              <a:ext cx="1564"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申请预算</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7" name="Rectangle 17"/>
            <p:cNvSpPr>
              <a:spLocks noChangeAspect="true" noChangeArrowheads="true"/>
            </p:cNvSpPr>
            <p:nvPr/>
          </p:nvSpPr>
          <p:spPr bwMode="auto">
            <a:xfrm>
              <a:off x="5492" y="3872"/>
              <a:ext cx="1253"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一次性建成</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8" name="Rectangle 18"/>
            <p:cNvSpPr>
              <a:spLocks noChangeAspect="true" noChangeArrowheads="true"/>
            </p:cNvSpPr>
            <p:nvPr/>
          </p:nvSpPr>
          <p:spPr bwMode="auto">
            <a:xfrm>
              <a:off x="7369" y="3872"/>
              <a:ext cx="1411"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逐步投资建设</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9" name="Rectangle 19"/>
            <p:cNvSpPr>
              <a:spLocks noChangeAspect="true" noChangeArrowheads="true"/>
            </p:cNvSpPr>
            <p:nvPr/>
          </p:nvSpPr>
          <p:spPr bwMode="auto">
            <a:xfrm>
              <a:off x="5394" y="4552"/>
              <a:ext cx="1407"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估算档案规模</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0" name="Rectangle 20"/>
            <p:cNvSpPr>
              <a:spLocks noChangeAspect="true" noChangeArrowheads="true"/>
            </p:cNvSpPr>
            <p:nvPr/>
          </p:nvSpPr>
          <p:spPr bwMode="auto">
            <a:xfrm>
              <a:off x="5334" y="5231"/>
              <a:ext cx="1412"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配置硬件设备</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1" name="Rectangle 21"/>
            <p:cNvSpPr>
              <a:spLocks noChangeAspect="true" noChangeArrowheads="true"/>
            </p:cNvSpPr>
            <p:nvPr/>
          </p:nvSpPr>
          <p:spPr bwMode="auto">
            <a:xfrm>
              <a:off x="4397" y="5910"/>
              <a:ext cx="1408"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订购信用报告</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2" name="Rectangle 22"/>
            <p:cNvSpPr>
              <a:spLocks noChangeAspect="true" noChangeArrowheads="true"/>
            </p:cNvSpPr>
            <p:nvPr/>
          </p:nvSpPr>
          <p:spPr bwMode="auto">
            <a:xfrm>
              <a:off x="4397" y="6589"/>
              <a:ext cx="1408"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建立评级系统</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3" name="Rectangle 23"/>
            <p:cNvSpPr>
              <a:spLocks noChangeAspect="true" noChangeArrowheads="true"/>
            </p:cNvSpPr>
            <p:nvPr/>
          </p:nvSpPr>
          <p:spPr bwMode="auto">
            <a:xfrm>
              <a:off x="6432" y="5910"/>
              <a:ext cx="1722"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配置风险管理软件</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4" name="Rectangle 24"/>
            <p:cNvSpPr>
              <a:spLocks noChangeAspect="true" noChangeArrowheads="true"/>
            </p:cNvSpPr>
            <p:nvPr/>
          </p:nvSpPr>
          <p:spPr bwMode="auto">
            <a:xfrm>
              <a:off x="5024" y="7269"/>
              <a:ext cx="2190" cy="41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建立客户档案检索系统</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07894" name="Line 25"/>
            <p:cNvSpPr/>
            <p:nvPr/>
          </p:nvSpPr>
          <p:spPr>
            <a:xfrm>
              <a:off x="5649" y="884"/>
              <a:ext cx="0" cy="272"/>
            </a:xfrm>
            <a:prstGeom prst="line">
              <a:avLst/>
            </a:prstGeom>
            <a:ln w="12700" cap="flat" cmpd="sng">
              <a:solidFill>
                <a:srgbClr val="000000"/>
              </a:solidFill>
              <a:prstDash val="solid"/>
              <a:round/>
              <a:headEnd type="none" w="med" len="med"/>
              <a:tailEnd type="none" w="med" len="med"/>
            </a:ln>
          </p:spPr>
        </p:sp>
        <p:sp>
          <p:nvSpPr>
            <p:cNvPr id="207895" name="Line 26"/>
            <p:cNvSpPr/>
            <p:nvPr/>
          </p:nvSpPr>
          <p:spPr>
            <a:xfrm>
              <a:off x="3927" y="1699"/>
              <a:ext cx="3131" cy="0"/>
            </a:xfrm>
            <a:prstGeom prst="line">
              <a:avLst/>
            </a:prstGeom>
            <a:ln w="12700" cap="flat" cmpd="sng">
              <a:solidFill>
                <a:srgbClr val="000000"/>
              </a:solidFill>
              <a:prstDash val="solid"/>
              <a:round/>
              <a:headEnd type="none" w="med" len="med"/>
              <a:tailEnd type="none" w="med" len="med"/>
            </a:ln>
          </p:spPr>
        </p:sp>
        <p:sp>
          <p:nvSpPr>
            <p:cNvPr id="207896" name="Line 27"/>
            <p:cNvSpPr/>
            <p:nvPr/>
          </p:nvSpPr>
          <p:spPr>
            <a:xfrm>
              <a:off x="3927" y="1699"/>
              <a:ext cx="0" cy="136"/>
            </a:xfrm>
            <a:prstGeom prst="line">
              <a:avLst/>
            </a:prstGeom>
            <a:ln w="12700" cap="flat" cmpd="sng">
              <a:solidFill>
                <a:srgbClr val="000000"/>
              </a:solidFill>
              <a:prstDash val="solid"/>
              <a:round/>
              <a:headEnd type="none" w="med" len="med"/>
              <a:tailEnd type="none" w="med" len="med"/>
            </a:ln>
          </p:spPr>
        </p:sp>
        <p:sp>
          <p:nvSpPr>
            <p:cNvPr id="207897" name="Line 28"/>
            <p:cNvSpPr/>
            <p:nvPr/>
          </p:nvSpPr>
          <p:spPr>
            <a:xfrm>
              <a:off x="7058" y="1699"/>
              <a:ext cx="0" cy="136"/>
            </a:xfrm>
            <a:prstGeom prst="line">
              <a:avLst/>
            </a:prstGeom>
            <a:ln w="12700" cap="flat" cmpd="sng">
              <a:solidFill>
                <a:srgbClr val="000000"/>
              </a:solidFill>
              <a:prstDash val="solid"/>
              <a:round/>
              <a:headEnd type="none" w="med" len="med"/>
              <a:tailEnd type="none" w="med" len="med"/>
            </a:ln>
          </p:spPr>
        </p:sp>
        <p:sp>
          <p:nvSpPr>
            <p:cNvPr id="207898" name="Line 29"/>
            <p:cNvSpPr/>
            <p:nvPr/>
          </p:nvSpPr>
          <p:spPr>
            <a:xfrm>
              <a:off x="5649" y="1563"/>
              <a:ext cx="0" cy="136"/>
            </a:xfrm>
            <a:prstGeom prst="line">
              <a:avLst/>
            </a:prstGeom>
            <a:ln w="12700" cap="flat" cmpd="sng">
              <a:solidFill>
                <a:srgbClr val="000000"/>
              </a:solidFill>
              <a:prstDash val="solid"/>
              <a:round/>
              <a:headEnd type="none" w="med" len="med"/>
              <a:tailEnd type="none" w="med" len="med"/>
            </a:ln>
          </p:spPr>
        </p:sp>
        <p:sp>
          <p:nvSpPr>
            <p:cNvPr id="207899" name="Line 30"/>
            <p:cNvSpPr/>
            <p:nvPr/>
          </p:nvSpPr>
          <p:spPr>
            <a:xfrm>
              <a:off x="3927" y="2243"/>
              <a:ext cx="0" cy="271"/>
            </a:xfrm>
            <a:prstGeom prst="line">
              <a:avLst/>
            </a:prstGeom>
            <a:ln w="12700" cap="flat" cmpd="sng">
              <a:solidFill>
                <a:srgbClr val="000000"/>
              </a:solidFill>
              <a:prstDash val="solid"/>
              <a:round/>
              <a:headEnd type="none" w="med" len="med"/>
              <a:tailEnd type="none" w="med" len="med"/>
            </a:ln>
          </p:spPr>
        </p:sp>
        <p:sp>
          <p:nvSpPr>
            <p:cNvPr id="207900" name="Line 31"/>
            <p:cNvSpPr/>
            <p:nvPr/>
          </p:nvSpPr>
          <p:spPr>
            <a:xfrm>
              <a:off x="3927" y="2922"/>
              <a:ext cx="0" cy="272"/>
            </a:xfrm>
            <a:prstGeom prst="line">
              <a:avLst/>
            </a:prstGeom>
            <a:ln w="12700" cap="flat" cmpd="sng">
              <a:solidFill>
                <a:srgbClr val="000000"/>
              </a:solidFill>
              <a:prstDash val="solid"/>
              <a:round/>
              <a:headEnd type="none" w="med" len="med"/>
              <a:tailEnd type="none" w="med" len="med"/>
            </a:ln>
          </p:spPr>
        </p:sp>
        <p:sp>
          <p:nvSpPr>
            <p:cNvPr id="207901" name="Line 32"/>
            <p:cNvSpPr/>
            <p:nvPr/>
          </p:nvSpPr>
          <p:spPr>
            <a:xfrm>
              <a:off x="3927" y="3601"/>
              <a:ext cx="0" cy="272"/>
            </a:xfrm>
            <a:prstGeom prst="line">
              <a:avLst/>
            </a:prstGeom>
            <a:ln w="12700" cap="flat" cmpd="sng">
              <a:solidFill>
                <a:srgbClr val="000000"/>
              </a:solidFill>
              <a:prstDash val="solid"/>
              <a:round/>
              <a:headEnd type="none" w="med" len="med"/>
              <a:tailEnd type="none" w="med" len="med"/>
            </a:ln>
          </p:spPr>
        </p:sp>
        <p:sp>
          <p:nvSpPr>
            <p:cNvPr id="207902" name="Line 33"/>
            <p:cNvSpPr/>
            <p:nvPr/>
          </p:nvSpPr>
          <p:spPr>
            <a:xfrm>
              <a:off x="3145" y="4416"/>
              <a:ext cx="1408" cy="0"/>
            </a:xfrm>
            <a:prstGeom prst="line">
              <a:avLst/>
            </a:prstGeom>
            <a:ln w="12700" cap="flat" cmpd="sng">
              <a:solidFill>
                <a:srgbClr val="000000"/>
              </a:solidFill>
              <a:prstDash val="solid"/>
              <a:round/>
              <a:headEnd type="none" w="med" len="med"/>
              <a:tailEnd type="none" w="med" len="med"/>
            </a:ln>
          </p:spPr>
        </p:sp>
        <p:sp>
          <p:nvSpPr>
            <p:cNvPr id="207903" name="Line 34"/>
            <p:cNvSpPr/>
            <p:nvPr/>
          </p:nvSpPr>
          <p:spPr>
            <a:xfrm>
              <a:off x="3927" y="4280"/>
              <a:ext cx="0" cy="136"/>
            </a:xfrm>
            <a:prstGeom prst="line">
              <a:avLst/>
            </a:prstGeom>
            <a:ln w="12700" cap="flat" cmpd="sng">
              <a:solidFill>
                <a:srgbClr val="000000"/>
              </a:solidFill>
              <a:prstDash val="solid"/>
              <a:round/>
              <a:headEnd type="none" w="med" len="med"/>
              <a:tailEnd type="none" w="med" len="med"/>
            </a:ln>
          </p:spPr>
        </p:sp>
        <p:sp>
          <p:nvSpPr>
            <p:cNvPr id="207904" name="Line 35"/>
            <p:cNvSpPr/>
            <p:nvPr/>
          </p:nvSpPr>
          <p:spPr>
            <a:xfrm>
              <a:off x="3145" y="4416"/>
              <a:ext cx="0" cy="136"/>
            </a:xfrm>
            <a:prstGeom prst="line">
              <a:avLst/>
            </a:prstGeom>
            <a:ln w="12700" cap="flat" cmpd="sng">
              <a:solidFill>
                <a:srgbClr val="000000"/>
              </a:solidFill>
              <a:prstDash val="solid"/>
              <a:round/>
              <a:headEnd type="none" w="med" len="med"/>
              <a:tailEnd type="none" w="med" len="med"/>
            </a:ln>
          </p:spPr>
        </p:sp>
        <p:sp>
          <p:nvSpPr>
            <p:cNvPr id="207905" name="Line 36"/>
            <p:cNvSpPr/>
            <p:nvPr/>
          </p:nvSpPr>
          <p:spPr>
            <a:xfrm>
              <a:off x="4553" y="4416"/>
              <a:ext cx="0" cy="136"/>
            </a:xfrm>
            <a:prstGeom prst="line">
              <a:avLst/>
            </a:prstGeom>
            <a:ln w="12700" cap="flat" cmpd="sng">
              <a:solidFill>
                <a:srgbClr val="000000"/>
              </a:solidFill>
              <a:prstDash val="solid"/>
              <a:round/>
              <a:headEnd type="none" w="med" len="med"/>
              <a:tailEnd type="none" w="med" len="med"/>
            </a:ln>
          </p:spPr>
        </p:sp>
        <p:sp>
          <p:nvSpPr>
            <p:cNvPr id="207906" name="Line 37"/>
            <p:cNvSpPr/>
            <p:nvPr/>
          </p:nvSpPr>
          <p:spPr>
            <a:xfrm>
              <a:off x="7058" y="2243"/>
              <a:ext cx="0" cy="271"/>
            </a:xfrm>
            <a:prstGeom prst="line">
              <a:avLst/>
            </a:prstGeom>
            <a:ln w="12700" cap="flat" cmpd="sng">
              <a:solidFill>
                <a:srgbClr val="000000"/>
              </a:solidFill>
              <a:prstDash val="solid"/>
              <a:round/>
              <a:headEnd type="none" w="med" len="med"/>
              <a:tailEnd type="none" w="med" len="med"/>
            </a:ln>
          </p:spPr>
        </p:sp>
        <p:sp>
          <p:nvSpPr>
            <p:cNvPr id="207907" name="Line 38"/>
            <p:cNvSpPr/>
            <p:nvPr/>
          </p:nvSpPr>
          <p:spPr>
            <a:xfrm>
              <a:off x="7058" y="2922"/>
              <a:ext cx="0" cy="272"/>
            </a:xfrm>
            <a:prstGeom prst="line">
              <a:avLst/>
            </a:prstGeom>
            <a:ln w="12700" cap="flat" cmpd="sng">
              <a:solidFill>
                <a:srgbClr val="000000"/>
              </a:solidFill>
              <a:prstDash val="solid"/>
              <a:round/>
              <a:headEnd type="none" w="med" len="med"/>
              <a:tailEnd type="none" w="med" len="med"/>
            </a:ln>
          </p:spPr>
        </p:sp>
        <p:sp>
          <p:nvSpPr>
            <p:cNvPr id="207908" name="Line 39"/>
            <p:cNvSpPr/>
            <p:nvPr/>
          </p:nvSpPr>
          <p:spPr>
            <a:xfrm>
              <a:off x="6119" y="3737"/>
              <a:ext cx="2035" cy="0"/>
            </a:xfrm>
            <a:prstGeom prst="line">
              <a:avLst/>
            </a:prstGeom>
            <a:ln w="12700" cap="flat" cmpd="sng">
              <a:solidFill>
                <a:srgbClr val="000000"/>
              </a:solidFill>
              <a:prstDash val="solid"/>
              <a:round/>
              <a:headEnd type="none" w="med" len="med"/>
              <a:tailEnd type="none" w="med" len="med"/>
            </a:ln>
          </p:spPr>
        </p:sp>
        <p:sp>
          <p:nvSpPr>
            <p:cNvPr id="207909" name="Line 40"/>
            <p:cNvSpPr/>
            <p:nvPr/>
          </p:nvSpPr>
          <p:spPr>
            <a:xfrm>
              <a:off x="6119" y="3737"/>
              <a:ext cx="0" cy="136"/>
            </a:xfrm>
            <a:prstGeom prst="line">
              <a:avLst/>
            </a:prstGeom>
            <a:ln w="12700" cap="flat" cmpd="sng">
              <a:solidFill>
                <a:srgbClr val="000000"/>
              </a:solidFill>
              <a:prstDash val="solid"/>
              <a:round/>
              <a:headEnd type="none" w="med" len="med"/>
              <a:tailEnd type="none" w="med" len="med"/>
            </a:ln>
          </p:spPr>
        </p:sp>
        <p:sp>
          <p:nvSpPr>
            <p:cNvPr id="207910" name="Line 41"/>
            <p:cNvSpPr/>
            <p:nvPr/>
          </p:nvSpPr>
          <p:spPr>
            <a:xfrm>
              <a:off x="8154" y="3737"/>
              <a:ext cx="0" cy="136"/>
            </a:xfrm>
            <a:prstGeom prst="line">
              <a:avLst/>
            </a:prstGeom>
            <a:ln w="12700" cap="flat" cmpd="sng">
              <a:solidFill>
                <a:srgbClr val="000000"/>
              </a:solidFill>
              <a:prstDash val="solid"/>
              <a:round/>
              <a:headEnd type="none" w="med" len="med"/>
              <a:tailEnd type="none" w="med" len="med"/>
            </a:ln>
          </p:spPr>
        </p:sp>
        <p:sp>
          <p:nvSpPr>
            <p:cNvPr id="207911" name="Line 42"/>
            <p:cNvSpPr/>
            <p:nvPr/>
          </p:nvSpPr>
          <p:spPr>
            <a:xfrm>
              <a:off x="7058" y="3601"/>
              <a:ext cx="0" cy="136"/>
            </a:xfrm>
            <a:prstGeom prst="line">
              <a:avLst/>
            </a:prstGeom>
            <a:ln w="12700" cap="flat" cmpd="sng">
              <a:solidFill>
                <a:srgbClr val="000000"/>
              </a:solidFill>
              <a:prstDash val="solid"/>
              <a:round/>
              <a:headEnd type="none" w="med" len="med"/>
              <a:tailEnd type="none" w="med" len="med"/>
            </a:ln>
          </p:spPr>
        </p:sp>
        <p:sp>
          <p:nvSpPr>
            <p:cNvPr id="207912" name="Line 43"/>
            <p:cNvSpPr/>
            <p:nvPr/>
          </p:nvSpPr>
          <p:spPr>
            <a:xfrm>
              <a:off x="6119" y="4280"/>
              <a:ext cx="0" cy="272"/>
            </a:xfrm>
            <a:prstGeom prst="line">
              <a:avLst/>
            </a:prstGeom>
            <a:ln w="12700" cap="flat" cmpd="sng">
              <a:solidFill>
                <a:srgbClr val="000000"/>
              </a:solidFill>
              <a:prstDash val="solid"/>
              <a:round/>
              <a:headEnd type="none" w="med" len="med"/>
              <a:tailEnd type="none" w="med" len="med"/>
            </a:ln>
          </p:spPr>
        </p:sp>
        <p:sp>
          <p:nvSpPr>
            <p:cNvPr id="207913" name="Line 44"/>
            <p:cNvSpPr/>
            <p:nvPr/>
          </p:nvSpPr>
          <p:spPr>
            <a:xfrm>
              <a:off x="6119" y="4959"/>
              <a:ext cx="0" cy="272"/>
            </a:xfrm>
            <a:prstGeom prst="line">
              <a:avLst/>
            </a:prstGeom>
            <a:ln w="12700" cap="flat" cmpd="sng">
              <a:solidFill>
                <a:srgbClr val="000000"/>
              </a:solidFill>
              <a:prstDash val="solid"/>
              <a:round/>
              <a:headEnd type="none" w="med" len="med"/>
              <a:tailEnd type="none" w="med" len="med"/>
            </a:ln>
          </p:spPr>
        </p:sp>
        <p:sp>
          <p:nvSpPr>
            <p:cNvPr id="207914" name="Line 45"/>
            <p:cNvSpPr/>
            <p:nvPr/>
          </p:nvSpPr>
          <p:spPr>
            <a:xfrm flipV="true">
              <a:off x="5180" y="5775"/>
              <a:ext cx="2034" cy="1"/>
            </a:xfrm>
            <a:prstGeom prst="line">
              <a:avLst/>
            </a:prstGeom>
            <a:ln w="12700" cap="flat" cmpd="sng">
              <a:solidFill>
                <a:srgbClr val="000000"/>
              </a:solidFill>
              <a:prstDash val="solid"/>
              <a:round/>
              <a:headEnd type="none" w="med" len="med"/>
              <a:tailEnd type="none" w="med" len="med"/>
            </a:ln>
          </p:spPr>
        </p:sp>
        <p:sp>
          <p:nvSpPr>
            <p:cNvPr id="207915" name="Line 46"/>
            <p:cNvSpPr/>
            <p:nvPr/>
          </p:nvSpPr>
          <p:spPr>
            <a:xfrm>
              <a:off x="5180" y="5775"/>
              <a:ext cx="1" cy="134"/>
            </a:xfrm>
            <a:prstGeom prst="line">
              <a:avLst/>
            </a:prstGeom>
            <a:ln w="12700" cap="flat" cmpd="sng">
              <a:solidFill>
                <a:srgbClr val="000000"/>
              </a:solidFill>
              <a:prstDash val="solid"/>
              <a:round/>
              <a:headEnd type="none" w="med" len="med"/>
              <a:tailEnd type="none" w="med" len="med"/>
            </a:ln>
          </p:spPr>
        </p:sp>
        <p:sp>
          <p:nvSpPr>
            <p:cNvPr id="207916" name="Line 47"/>
            <p:cNvSpPr/>
            <p:nvPr/>
          </p:nvSpPr>
          <p:spPr>
            <a:xfrm>
              <a:off x="6119" y="5639"/>
              <a:ext cx="0" cy="136"/>
            </a:xfrm>
            <a:prstGeom prst="line">
              <a:avLst/>
            </a:prstGeom>
            <a:ln w="12700" cap="flat" cmpd="sng">
              <a:solidFill>
                <a:srgbClr val="000000"/>
              </a:solidFill>
              <a:prstDash val="solid"/>
              <a:round/>
              <a:headEnd type="none" w="med" len="med"/>
              <a:tailEnd type="none" w="med" len="med"/>
            </a:ln>
          </p:spPr>
        </p:sp>
        <p:sp>
          <p:nvSpPr>
            <p:cNvPr id="207917" name="Line 48"/>
            <p:cNvSpPr/>
            <p:nvPr/>
          </p:nvSpPr>
          <p:spPr>
            <a:xfrm>
              <a:off x="5180" y="6318"/>
              <a:ext cx="1" cy="272"/>
            </a:xfrm>
            <a:prstGeom prst="line">
              <a:avLst/>
            </a:prstGeom>
            <a:ln w="12700" cap="flat" cmpd="sng">
              <a:solidFill>
                <a:srgbClr val="000000"/>
              </a:solidFill>
              <a:prstDash val="solid"/>
              <a:round/>
              <a:headEnd type="none" w="med" len="med"/>
              <a:tailEnd type="none" w="med" len="med"/>
            </a:ln>
          </p:spPr>
        </p:sp>
        <p:sp>
          <p:nvSpPr>
            <p:cNvPr id="207918" name="Line 49"/>
            <p:cNvSpPr/>
            <p:nvPr/>
          </p:nvSpPr>
          <p:spPr>
            <a:xfrm>
              <a:off x="5180" y="6997"/>
              <a:ext cx="0" cy="272"/>
            </a:xfrm>
            <a:prstGeom prst="line">
              <a:avLst/>
            </a:prstGeom>
            <a:ln w="12700" cap="flat" cmpd="sng">
              <a:solidFill>
                <a:srgbClr val="000000"/>
              </a:solidFill>
              <a:prstDash val="solid"/>
              <a:round/>
              <a:headEnd type="none" w="med" len="med"/>
              <a:tailEnd type="none" w="med" len="med"/>
            </a:ln>
          </p:spPr>
        </p:sp>
        <p:sp>
          <p:nvSpPr>
            <p:cNvPr id="207919" name="Line 50"/>
            <p:cNvSpPr/>
            <p:nvPr/>
          </p:nvSpPr>
          <p:spPr>
            <a:xfrm>
              <a:off x="6901" y="6318"/>
              <a:ext cx="0" cy="951"/>
            </a:xfrm>
            <a:prstGeom prst="line">
              <a:avLst/>
            </a:prstGeom>
            <a:ln w="12700" cap="flat" cmpd="sng">
              <a:solidFill>
                <a:srgbClr val="000000"/>
              </a:solidFill>
              <a:prstDash val="solid"/>
              <a:round/>
              <a:headEnd type="none" w="med" len="med"/>
              <a:tailEnd type="none" w="med" len="med"/>
            </a:ln>
          </p:spPr>
        </p:sp>
        <p:sp>
          <p:nvSpPr>
            <p:cNvPr id="207920" name="Line 51"/>
            <p:cNvSpPr/>
            <p:nvPr/>
          </p:nvSpPr>
          <p:spPr>
            <a:xfrm>
              <a:off x="7214" y="5775"/>
              <a:ext cx="0" cy="135"/>
            </a:xfrm>
            <a:prstGeom prst="line">
              <a:avLst/>
            </a:prstGeom>
            <a:ln w="12700" cap="flat" cmpd="sng">
              <a:solidFill>
                <a:srgbClr val="000000"/>
              </a:solidFill>
              <a:prstDash val="solid"/>
              <a:round/>
              <a:headEnd type="none" w="med" len="med"/>
              <a:tailEnd type="none" w="med" len="med"/>
            </a:ln>
          </p:spPr>
        </p:sp>
        <p:sp>
          <p:nvSpPr>
            <p:cNvPr id="229426" name="Text Box 52"/>
            <p:cNvSpPr txBox="true">
              <a:spLocks noChangeArrowheads="true"/>
            </p:cNvSpPr>
            <p:nvPr/>
          </p:nvSpPr>
          <p:spPr bwMode="auto">
            <a:xfrm>
              <a:off x="4240" y="8001"/>
              <a:ext cx="3129" cy="356"/>
            </a:xfrm>
            <a:prstGeom prst="rect">
              <a:avLst/>
            </a:prstGeom>
            <a:solidFill>
              <a:srgbClr val="FFFFFF"/>
            </a:solid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客户档案库建设程序</a:t>
              </a:r>
              <a:endParaRPr kumimoji="0" lang="zh-CN" altLang="en-US" sz="1400" b="1"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981200" y="1620520"/>
            <a:ext cx="8229600" cy="48799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客户档案模板要定期升级，定期更新客户信用数据，以便及时掌握客户信用动态。</a:t>
            </a:r>
            <a:endPar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pic>
        <p:nvPicPr>
          <p:cNvPr id="206851" name="图片 3"/>
          <p:cNvPicPr>
            <a:picLocks noChangeAspect="true"/>
          </p:cNvPicPr>
          <p:nvPr/>
        </p:nvPicPr>
        <p:blipFill>
          <a:blip r:embed="rId4"/>
          <a:stretch>
            <a:fillRect/>
          </a:stretch>
        </p:blipFill>
        <p:spPr>
          <a:xfrm>
            <a:off x="4627245" y="2832735"/>
            <a:ext cx="2938145" cy="3027680"/>
          </a:xfrm>
          <a:prstGeom prst="rect">
            <a:avLst/>
          </a:prstGeom>
          <a:noFill/>
          <a:ln w="9525">
            <a:noFill/>
          </a:ln>
        </p:spPr>
      </p:pic>
      <p:sp>
        <p:nvSpPr>
          <p:cNvPr id="203777" name="标题 1"/>
          <p:cNvSpPr>
            <a:spLocks noGrp="true"/>
          </p:cNvSpPr>
          <p:nvPr/>
        </p:nvSpPr>
        <p:spPr>
          <a:xfrm>
            <a:off x="691515" y="849630"/>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客户信用档案维护</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507490" y="1586865"/>
            <a:ext cx="9177655" cy="48799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对客户信用档案及时进行筛选、核实、分类、处理等加工工作，以达到开发利用的要求。</a:t>
            </a:r>
            <a:endPar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03777" name="标题 1"/>
          <p:cNvSpPr>
            <a:spLocks noGrp="true"/>
          </p:cNvSpPr>
          <p:nvPr/>
        </p:nvSpPr>
        <p:spPr>
          <a:xfrm>
            <a:off x="691515" y="849630"/>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客户信用档案开发</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35342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（二）信用管理部门与销售部门客户范畴比较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5653" name="组合 10"/>
          <p:cNvGrpSpPr/>
          <p:nvPr/>
        </p:nvGrpSpPr>
        <p:grpSpPr>
          <a:xfrm>
            <a:off x="1725930" y="1212533"/>
            <a:ext cx="1782763" cy="2314575"/>
            <a:chOff x="1421925" y="1428735"/>
            <a:chExt cx="2071688" cy="2623927"/>
          </a:xfrm>
        </p:grpSpPr>
        <p:pic>
          <p:nvPicPr>
            <p:cNvPr id="155654" name="Picture 4" descr="einladung1"/>
            <p:cNvPicPr>
              <a:picLocks noChangeAspect="true"/>
            </p:cNvPicPr>
            <p:nvPr/>
          </p:nvPicPr>
          <p:blipFill>
            <a:blip r:embed="rId4"/>
            <a:stretch>
              <a:fillRect/>
            </a:stretch>
          </p:blipFill>
          <p:spPr>
            <a:xfrm>
              <a:off x="1421925" y="1428735"/>
              <a:ext cx="2071688" cy="2089150"/>
            </a:xfrm>
            <a:prstGeom prst="rect">
              <a:avLst/>
            </a:prstGeom>
            <a:noFill/>
            <a:ln w="0" cap="flat" cmpd="sng">
              <a:solidFill>
                <a:schemeClr val="accent2"/>
              </a:solidFill>
              <a:prstDash val="solid"/>
              <a:miter/>
              <a:headEnd type="none" w="med" len="med"/>
              <a:tailEnd type="none" w="med" len="med"/>
            </a:ln>
          </p:spPr>
        </p:pic>
        <p:sp>
          <p:nvSpPr>
            <p:cNvPr id="155655" name="TextBox 11"/>
            <p:cNvSpPr txBox="true"/>
            <p:nvPr/>
          </p:nvSpPr>
          <p:spPr>
            <a:xfrm>
              <a:off x="1421925" y="3599087"/>
              <a:ext cx="1809598" cy="453575"/>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FF"/>
                  </a:solidFill>
                  <a:latin typeface="微软雅黑" panose="020B0503020204020204" charset="-122"/>
                  <a:ea typeface="微软雅黑" panose="020B0503020204020204" charset="-122"/>
                </a:rPr>
                <a:t>信用部门</a:t>
              </a:r>
              <a:endParaRPr lang="zh-CN" altLang="en-US" sz="2000" b="1" dirty="0">
                <a:solidFill>
                  <a:srgbClr val="0000FF"/>
                </a:solidFill>
                <a:latin typeface="微软雅黑" panose="020B0503020204020204" charset="-122"/>
                <a:ea typeface="微软雅黑" panose="020B0503020204020204" charset="-122"/>
              </a:endParaRPr>
            </a:p>
          </p:txBody>
        </p:sp>
      </p:grpSp>
      <p:grpSp>
        <p:nvGrpSpPr>
          <p:cNvPr id="155656" name="组合 16"/>
          <p:cNvGrpSpPr/>
          <p:nvPr/>
        </p:nvGrpSpPr>
        <p:grpSpPr>
          <a:xfrm>
            <a:off x="8236268" y="1101408"/>
            <a:ext cx="2081212" cy="2327275"/>
            <a:chOff x="585362" y="376667"/>
            <a:chExt cx="1921860" cy="2845561"/>
          </a:xfrm>
        </p:grpSpPr>
        <p:pic>
          <p:nvPicPr>
            <p:cNvPr id="155657" name="Picture 4" descr="CustomerBlau"/>
            <p:cNvPicPr>
              <a:picLocks noChangeAspect="true"/>
            </p:cNvPicPr>
            <p:nvPr/>
          </p:nvPicPr>
          <p:blipFill>
            <a:blip r:embed="rId5"/>
            <a:srcRect b="9187"/>
            <a:stretch>
              <a:fillRect/>
            </a:stretch>
          </p:blipFill>
          <p:spPr>
            <a:xfrm>
              <a:off x="585362" y="376667"/>
              <a:ext cx="1921860" cy="2228850"/>
            </a:xfrm>
            <a:prstGeom prst="rect">
              <a:avLst/>
            </a:prstGeom>
            <a:noFill/>
            <a:ln w="9525">
              <a:noFill/>
            </a:ln>
          </p:spPr>
        </p:pic>
        <p:sp>
          <p:nvSpPr>
            <p:cNvPr id="155658" name="TextBox 12"/>
            <p:cNvSpPr txBox="true"/>
            <p:nvPr/>
          </p:nvSpPr>
          <p:spPr>
            <a:xfrm>
              <a:off x="1002429" y="2732943"/>
              <a:ext cx="1285875" cy="489285"/>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FF"/>
                  </a:solidFill>
                  <a:latin typeface="微软雅黑" panose="020B0503020204020204" charset="-122"/>
                  <a:ea typeface="微软雅黑" panose="020B0503020204020204" charset="-122"/>
                </a:rPr>
                <a:t>销售部门</a:t>
              </a:r>
              <a:endParaRPr lang="zh-CN" altLang="en-US" sz="2000" b="1" dirty="0">
                <a:solidFill>
                  <a:srgbClr val="0000FF"/>
                </a:solidFill>
                <a:latin typeface="微软雅黑" panose="020B0503020204020204" charset="-122"/>
                <a:ea typeface="微软雅黑" panose="020B0503020204020204" charset="-122"/>
              </a:endParaRPr>
            </a:p>
          </p:txBody>
        </p:sp>
      </p:grpSp>
      <p:sp>
        <p:nvSpPr>
          <p:cNvPr id="155659" name="Rectangle 4"/>
          <p:cNvSpPr/>
          <p:nvPr/>
        </p:nvSpPr>
        <p:spPr>
          <a:xfrm>
            <a:off x="2940368" y="3468370"/>
            <a:ext cx="3125787" cy="1987550"/>
          </a:xfrm>
          <a:prstGeom prst="rect">
            <a:avLst/>
          </a:prstGeom>
          <a:solidFill>
            <a:schemeClr val="bg1"/>
          </a:solidFill>
          <a:ln w="6350" cap="flat" cmpd="sng">
            <a:solidFill>
              <a:srgbClr val="969696"/>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5660" name="Rectangle 5"/>
          <p:cNvSpPr/>
          <p:nvPr/>
        </p:nvSpPr>
        <p:spPr>
          <a:xfrm>
            <a:off x="6866255" y="3468370"/>
            <a:ext cx="3282950" cy="2055813"/>
          </a:xfrm>
          <a:prstGeom prst="rect">
            <a:avLst/>
          </a:prstGeom>
          <a:solidFill>
            <a:schemeClr val="bg1"/>
          </a:solidFill>
          <a:ln w="6350" cap="flat" cmpd="sng">
            <a:solidFill>
              <a:srgbClr val="969696"/>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 name="Rectangle 6"/>
          <p:cNvSpPr>
            <a:spLocks noChangeArrowheads="true"/>
          </p:cNvSpPr>
          <p:nvPr/>
        </p:nvSpPr>
        <p:spPr bwMode="auto">
          <a:xfrm>
            <a:off x="2051368" y="5735320"/>
            <a:ext cx="7870825" cy="222250"/>
          </a:xfrm>
          <a:prstGeom prst="rect">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5662" name="AutoShape 7"/>
          <p:cNvSpPr/>
          <p:nvPr/>
        </p:nvSpPr>
        <p:spPr>
          <a:xfrm>
            <a:off x="6261418" y="6055995"/>
            <a:ext cx="450850" cy="593725"/>
          </a:xfrm>
          <a:prstGeom prst="triangle">
            <a:avLst>
              <a:gd name="adj" fmla="val 50000"/>
            </a:avLst>
          </a:prstGeom>
          <a:solidFill>
            <a:srgbClr val="FF6600"/>
          </a:solidFill>
          <a:ln w="6350">
            <a:noFill/>
          </a:ln>
          <a:effectLst>
            <a:prstShdw prst="shdw17" dist="17961" dir="2699999">
              <a:srgbClr val="993D00"/>
            </a:prst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5663" name="TextBox 18"/>
          <p:cNvSpPr txBox="true"/>
          <p:nvPr/>
        </p:nvSpPr>
        <p:spPr>
          <a:xfrm>
            <a:off x="2973705" y="3504883"/>
            <a:ext cx="3163888" cy="1631950"/>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rPr>
              <a:t>信用部门客户</a:t>
            </a:r>
            <a:r>
              <a:rPr lang="zh-CN" altLang="en-US" sz="2000" b="1" dirty="0">
                <a:solidFill>
                  <a:srgbClr val="FF0000"/>
                </a:solidFill>
                <a:latin typeface="微软雅黑" panose="020B0503020204020204" charset="-122"/>
                <a:ea typeface="微软雅黑" panose="020B0503020204020204" charset="-122"/>
              </a:rPr>
              <a:t>主要来自于销售部门</a:t>
            </a:r>
            <a:r>
              <a:rPr lang="zh-CN" altLang="en-US" sz="2000" b="1" dirty="0">
                <a:solidFill>
                  <a:srgbClr val="130401"/>
                </a:solidFill>
                <a:latin typeface="微软雅黑" panose="020B0503020204020204" charset="-122"/>
                <a:ea typeface="微软雅黑" panose="020B0503020204020204" charset="-122"/>
              </a:rPr>
              <a:t>，但部分客户超出了销售部门客户的范畴。</a:t>
            </a:r>
            <a:r>
              <a:rPr lang="zh-CN" altLang="en-US" sz="2000" b="1" dirty="0">
                <a:solidFill>
                  <a:srgbClr val="FF0000"/>
                </a:solidFill>
                <a:latin typeface="微软雅黑" panose="020B0503020204020204" charset="-122"/>
                <a:ea typeface="微软雅黑" panose="020B0503020204020204" charset="-122"/>
              </a:rPr>
              <a:t>对债权有潜在威胁的，属于我部的客户</a:t>
            </a:r>
            <a:r>
              <a:rPr lang="zh-CN" altLang="en-US" sz="2000" b="1" dirty="0">
                <a:solidFill>
                  <a:srgbClr val="130401"/>
                </a:solidFill>
                <a:latin typeface="微软雅黑" panose="020B0503020204020204" charset="-122"/>
                <a:ea typeface="微软雅黑" panose="020B0503020204020204" charset="-122"/>
              </a:rPr>
              <a:t>。</a:t>
            </a:r>
            <a:endParaRPr lang="zh-CN" altLang="en-US" sz="2000" b="1" dirty="0">
              <a:solidFill>
                <a:srgbClr val="130401"/>
              </a:solidFill>
              <a:latin typeface="微软雅黑" panose="020B0503020204020204" charset="-122"/>
              <a:ea typeface="微软雅黑" panose="020B0503020204020204" charset="-122"/>
            </a:endParaRPr>
          </a:p>
        </p:txBody>
      </p:sp>
      <p:sp>
        <p:nvSpPr>
          <p:cNvPr id="155664" name="TextBox 19"/>
          <p:cNvSpPr txBox="true"/>
          <p:nvPr/>
        </p:nvSpPr>
        <p:spPr>
          <a:xfrm>
            <a:off x="6915468" y="3585845"/>
            <a:ext cx="3074987" cy="1631950"/>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rPr>
              <a:t>销售部门不涉及赊销的客户不属于信用部门，但属于销售部门。只要是愿意花钱买我们产品的就算是我部的客户。</a:t>
            </a:r>
            <a:endParaRPr lang="zh-CN" altLang="en-US" sz="2000" b="1" dirty="0">
              <a:solidFill>
                <a:srgbClr val="130401"/>
              </a:solidFill>
              <a:latin typeface="微软雅黑" panose="020B0503020204020204" charset="-122"/>
              <a:ea typeface="微软雅黑" panose="020B0503020204020204" charset="-122"/>
            </a:endParaRPr>
          </a:p>
        </p:txBody>
      </p:sp>
      <p:pic>
        <p:nvPicPr>
          <p:cNvPr id="155665" name="图片 27"/>
          <p:cNvPicPr>
            <a:picLocks noChangeAspect="true"/>
          </p:cNvPicPr>
          <p:nvPr/>
        </p:nvPicPr>
        <p:blipFill>
          <a:blip r:embed="rId6"/>
          <a:stretch>
            <a:fillRect/>
          </a:stretch>
        </p:blipFill>
        <p:spPr>
          <a:xfrm>
            <a:off x="5832793" y="1801495"/>
            <a:ext cx="730250" cy="663575"/>
          </a:xfrm>
          <a:prstGeom prst="rect">
            <a:avLst/>
          </a:prstGeom>
          <a:noFill/>
          <a:ln w="9525">
            <a:noFill/>
          </a:ln>
        </p:spPr>
      </p:pic>
      <p:sp>
        <p:nvSpPr>
          <p:cNvPr id="155666" name="TextBox 21"/>
          <p:cNvSpPr txBox="true"/>
          <p:nvPr/>
        </p:nvSpPr>
        <p:spPr>
          <a:xfrm>
            <a:off x="5859780" y="2825433"/>
            <a:ext cx="852488" cy="368300"/>
          </a:xfrm>
          <a:prstGeom prst="rect">
            <a:avLst/>
          </a:prstGeom>
          <a:noFill/>
          <a:ln w="9525">
            <a:noFill/>
          </a:ln>
        </p:spPr>
        <p:txBody>
          <a:bodyPr anchor="t" anchorCtr="false">
            <a:spAutoFit/>
          </a:bodyPr>
          <a:p>
            <a:pPr>
              <a:buClrTx/>
              <a:buFont typeface="Arial" panose="020B0604020202020204" pitchFamily="34" charset="0"/>
            </a:pPr>
            <a:r>
              <a:rPr lang="zh-CN" altLang="en-US" sz="1800" dirty="0">
                <a:solidFill>
                  <a:srgbClr val="000000"/>
                </a:solidFill>
                <a:latin typeface="微软雅黑" panose="020B0503020204020204" charset="-122"/>
                <a:ea typeface="微软雅黑" panose="020B0503020204020204" charset="-122"/>
              </a:rPr>
              <a:t>客户</a:t>
            </a:r>
            <a:endParaRPr lang="zh-CN" altLang="en-US" sz="1800" dirty="0">
              <a:solidFill>
                <a:srgbClr val="000000"/>
              </a:solidFill>
              <a:latin typeface="微软雅黑" panose="020B0503020204020204" charset="-122"/>
              <a:ea typeface="微软雅黑" panose="020B0503020204020204" charset="-122"/>
            </a:endParaRPr>
          </a:p>
        </p:txBody>
      </p:sp>
      <p:pic>
        <p:nvPicPr>
          <p:cNvPr id="155667" name="图片 27"/>
          <p:cNvPicPr>
            <a:picLocks noChangeAspect="true"/>
          </p:cNvPicPr>
          <p:nvPr/>
        </p:nvPicPr>
        <p:blipFill>
          <a:blip r:embed="rId6"/>
          <a:stretch>
            <a:fillRect/>
          </a:stretch>
        </p:blipFill>
        <p:spPr>
          <a:xfrm>
            <a:off x="5986780" y="1952308"/>
            <a:ext cx="730250" cy="663575"/>
          </a:xfrm>
          <a:prstGeom prst="rect">
            <a:avLst/>
          </a:prstGeom>
          <a:noFill/>
          <a:ln w="9525">
            <a:noFill/>
          </a:ln>
        </p:spPr>
      </p:pic>
      <p:pic>
        <p:nvPicPr>
          <p:cNvPr id="155668" name="图片 27"/>
          <p:cNvPicPr>
            <a:picLocks noChangeAspect="true"/>
          </p:cNvPicPr>
          <p:nvPr/>
        </p:nvPicPr>
        <p:blipFill>
          <a:blip r:embed="rId6"/>
          <a:stretch>
            <a:fillRect/>
          </a:stretch>
        </p:blipFill>
        <p:spPr>
          <a:xfrm>
            <a:off x="5985193" y="1953895"/>
            <a:ext cx="730250" cy="663575"/>
          </a:xfrm>
          <a:prstGeom prst="rect">
            <a:avLst/>
          </a:prstGeom>
          <a:noFill/>
          <a:ln w="9525">
            <a:noFill/>
          </a:ln>
        </p:spPr>
      </p:pic>
      <p:pic>
        <p:nvPicPr>
          <p:cNvPr id="155669" name="图片 27"/>
          <p:cNvPicPr>
            <a:picLocks noChangeAspect="true"/>
          </p:cNvPicPr>
          <p:nvPr/>
        </p:nvPicPr>
        <p:blipFill>
          <a:blip r:embed="rId6"/>
          <a:stretch>
            <a:fillRect/>
          </a:stretch>
        </p:blipFill>
        <p:spPr>
          <a:xfrm>
            <a:off x="6137593" y="2106295"/>
            <a:ext cx="730250" cy="663575"/>
          </a:xfrm>
          <a:prstGeom prst="rect">
            <a:avLst/>
          </a:prstGeom>
          <a:noFill/>
          <a:ln w="9525">
            <a:noFill/>
          </a:ln>
        </p:spPr>
      </p:pic>
      <p:pic>
        <p:nvPicPr>
          <p:cNvPr id="155670" name="图片 27"/>
          <p:cNvPicPr>
            <a:picLocks noChangeAspect="true"/>
          </p:cNvPicPr>
          <p:nvPr/>
        </p:nvPicPr>
        <p:blipFill>
          <a:blip r:embed="rId6"/>
          <a:stretch>
            <a:fillRect/>
          </a:stretch>
        </p:blipFill>
        <p:spPr>
          <a:xfrm>
            <a:off x="5620068" y="2018983"/>
            <a:ext cx="730250" cy="663575"/>
          </a:xfrm>
          <a:prstGeom prst="rect">
            <a:avLst/>
          </a:prstGeom>
          <a:noFill/>
          <a:ln w="9525">
            <a:noFill/>
          </a:ln>
        </p:spPr>
      </p:pic>
      <p:pic>
        <p:nvPicPr>
          <p:cNvPr id="155671" name="图片 27"/>
          <p:cNvPicPr>
            <a:picLocks noChangeAspect="true"/>
          </p:cNvPicPr>
          <p:nvPr/>
        </p:nvPicPr>
        <p:blipFill>
          <a:blip r:embed="rId6"/>
          <a:stretch>
            <a:fillRect/>
          </a:stretch>
        </p:blipFill>
        <p:spPr>
          <a:xfrm>
            <a:off x="5772468" y="2250758"/>
            <a:ext cx="730250" cy="6635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66394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（二）信用管理部门与销售部门客户范畴比较</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客户区别"/>
          <p:cNvPicPr>
            <a:picLocks noChangeAspect="true"/>
          </p:cNvPicPr>
          <p:nvPr/>
        </p:nvPicPr>
        <p:blipFill>
          <a:blip r:embed="rId4"/>
          <a:stretch>
            <a:fillRect/>
          </a:stretch>
        </p:blipFill>
        <p:spPr>
          <a:xfrm rot="16200000">
            <a:off x="3629660" y="-656590"/>
            <a:ext cx="4832350" cy="8458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20520" y="1299210"/>
            <a:ext cx="8951595" cy="4984750"/>
            <a:chOff x="38" y="2245"/>
            <a:chExt cx="14097" cy="7850"/>
          </a:xfrm>
        </p:grpSpPr>
        <p:sp>
          <p:nvSpPr>
            <p:cNvPr id="11" name="Rectangle 10"/>
            <p:cNvSpPr>
              <a:spLocks noChangeArrowheads="true"/>
            </p:cNvSpPr>
            <p:nvPr/>
          </p:nvSpPr>
          <p:spPr bwMode="auto">
            <a:xfrm>
              <a:off x="8725" y="2245"/>
              <a:ext cx="5410" cy="2908"/>
            </a:xfrm>
            <a:prstGeom prst="rect">
              <a:avLst/>
            </a:prstGeom>
            <a:noFill/>
            <a:ln>
              <a:noFill/>
            </a:ln>
            <a:effectLst/>
          </p:spPr>
          <p:txBody>
            <a:bodyPr lIns="0" tIns="0" rIns="0" bIns="0">
              <a:spAutoFit/>
            </a:bodyPr>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）能否和该客户做生意；（</a:t>
              </a: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）信用额度是多少；</a:t>
              </a:r>
              <a:endPar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）采用什么样的交易方式、付款期限和保障措施。</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 name="Text Box 12"/>
            <p:cNvSpPr txBox="true">
              <a:spLocks noChangeArrowheads="true"/>
            </p:cNvSpPr>
            <p:nvPr/>
          </p:nvSpPr>
          <p:spPr bwMode="auto">
            <a:xfrm flipH="true">
              <a:off x="6285" y="6024"/>
              <a:ext cx="7638" cy="4071"/>
            </a:xfrm>
            <a:prstGeom prst="rect">
              <a:avLst/>
            </a:prstGeom>
            <a:noFill/>
            <a:ln w="6350">
              <a:solidFill>
                <a:schemeClr val="tx1"/>
              </a:solidFill>
              <a:miter lim="800000"/>
            </a:ln>
            <a:effectLst/>
          </p:spPr>
          <p:txBody>
            <a:bodyPr lIns="0" tIns="0" rIns="0" bIns="0" anchor="ctr">
              <a:spAutoFit/>
            </a:bodyPr>
            <a:p>
              <a:pPr marR="0" algn="ctr" defTabSz="914400">
                <a:lnSpc>
                  <a:spcPct val="150000"/>
                </a:lnSpc>
                <a:buClrTx/>
                <a:buSzTx/>
                <a:buFont typeface="Wingdings" panose="05000000000000000000" pitchFamily="2" charset="2"/>
                <a:buNone/>
                <a:defRPr/>
              </a:pPr>
              <a:r>
                <a:rPr kumimoji="0" lang="en-US" altLang="zh-CN" sz="2400" b="1" kern="1200" cap="none" spc="0" normalizeH="0" baseline="0" noProof="0" dirty="0">
                  <a:latin typeface="微软雅黑" panose="020B0503020204020204" charset="-122"/>
                  <a:ea typeface="微软雅黑" panose="020B0503020204020204" charset="-122"/>
                  <a:cs typeface="微软雅黑" panose="020B0503020204020204" charset="-122"/>
                </a:rPr>
                <a:t>2</a:t>
              </a:r>
              <a:r>
                <a:rPr kumimoji="0" lang="zh-CN" altLang="en-US" sz="2400" b="1" kern="1200" cap="none" spc="0" normalizeH="0" baseline="0" noProof="0" dirty="0">
                  <a:latin typeface="微软雅黑" panose="020B0503020204020204" charset="-122"/>
                  <a:ea typeface="微软雅黑" panose="020B0503020204020204" charset="-122"/>
                  <a:cs typeface="微软雅黑" panose="020B0503020204020204" charset="-122"/>
                </a:rPr>
                <a:t>、客户管理准则</a:t>
              </a:r>
              <a:endPar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选信誉好的客户、剔除风险客户；</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保护高净值客户；</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维护好客户资源</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维护公司整体利益。 </a:t>
              </a:r>
              <a:endPar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R="0" algn="ctr" defTabSz="914400">
                <a:buClrTx/>
                <a:buSzTx/>
                <a:buFontTx/>
                <a:buNone/>
                <a:defRPr/>
              </a:pPr>
              <a:endParaRPr kumimoji="0" lang="zh-CN" altLang="en-US" sz="12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156678" name="TextBox 15"/>
            <p:cNvSpPr txBox="true"/>
            <p:nvPr/>
          </p:nvSpPr>
          <p:spPr>
            <a:xfrm>
              <a:off x="38" y="2463"/>
              <a:ext cx="5570" cy="4288"/>
            </a:xfrm>
            <a:prstGeom prst="rect">
              <a:avLst/>
            </a:prstGeom>
            <a:noFill/>
            <a:ln w="9525" cap="flat" cmpd="sng">
              <a:solidFill>
                <a:srgbClr val="130401"/>
              </a:solidFill>
              <a:prstDash val="solid"/>
              <a:round/>
              <a:headEnd type="none" w="med" len="med"/>
              <a:tailEnd type="none" w="med" len="med"/>
            </a:ln>
          </p:spPr>
          <p:txBody>
            <a:bodyPr anchor="t" anchorCtr="false">
              <a:spAutoFit/>
            </a:bodyPr>
            <a:p>
              <a:pPr algn="ctr">
                <a:lnSpc>
                  <a:spcPct val="150000"/>
                </a:lnSpc>
                <a:buClrTx/>
                <a:buFont typeface="Wingdings" panose="05000000000000000000" pitchFamily="2" charset="2"/>
              </a:pPr>
              <a:r>
                <a:rPr lang="en-US" altLang="zh-CN" sz="2400" b="1" dirty="0">
                  <a:latin typeface="微软雅黑" panose="020B0503020204020204" charset="-122"/>
                  <a:ea typeface="微软雅黑" panose="020B0503020204020204" charset="-122"/>
                  <a:cs typeface="微软雅黑" panose="020B0503020204020204" charset="-122"/>
                </a:rPr>
                <a:t>1</a:t>
              </a:r>
              <a:r>
                <a:rPr lang="zh-CN" altLang="en-US" sz="2400" b="1" dirty="0">
                  <a:latin typeface="微软雅黑" panose="020B0503020204020204" charset="-122"/>
                  <a:ea typeface="微软雅黑" panose="020B0503020204020204" charset="-122"/>
                  <a:cs typeface="微软雅黑" panose="020B0503020204020204" charset="-122"/>
                </a:rPr>
                <a:t>、客户管理的定义</a:t>
              </a:r>
              <a:endParaRPr lang="en-US" altLang="zh-CN" sz="2800" b="1" dirty="0">
                <a:latin typeface="微软雅黑" panose="020B0503020204020204" charset="-122"/>
                <a:ea typeface="微软雅黑" panose="020B0503020204020204" charset="-122"/>
                <a:cs typeface="微软雅黑" panose="020B0503020204020204" charset="-122"/>
              </a:endParaRPr>
            </a:p>
            <a:p>
              <a:pPr>
                <a:lnSpc>
                  <a:spcPct val="150000"/>
                </a:lnSpc>
                <a:buClrTx/>
                <a:buFont typeface="Wingdings" panose="05000000000000000000" pitchFamily="2" charset="2"/>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客户管理是指定期调查和评估客户的信用状况，预防商业欺诈，建立客户选择、维护、分级管理、额度管理方法、对客户的授信方法和赊销政策。</a:t>
              </a:r>
              <a:endParaRPr lang="zh-CN" altLang="en-US" sz="18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197646" name="AutoShape 3"/>
            <p:cNvSpPr/>
            <p:nvPr/>
          </p:nvSpPr>
          <p:spPr>
            <a:xfrm>
              <a:off x="5420" y="3268"/>
              <a:ext cx="3528" cy="1362"/>
            </a:xfrm>
            <a:prstGeom prst="rightArrow">
              <a:avLst>
                <a:gd name="adj1" fmla="val 47620"/>
                <a:gd name="adj2" fmla="val 66007"/>
              </a:avLst>
            </a:prstGeom>
            <a:solidFill>
              <a:srgbClr val="B3B3FF"/>
            </a:solidFill>
            <a:ln w="9525">
              <a:noFill/>
            </a:ln>
            <a:effectLst>
              <a:prstShdw prst="shdw17" dir="16200000">
                <a:srgbClr val="6B6B99"/>
              </a:prst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97647" name="TextBox 17"/>
            <p:cNvSpPr txBox="true"/>
            <p:nvPr/>
          </p:nvSpPr>
          <p:spPr>
            <a:xfrm>
              <a:off x="5860" y="3075"/>
              <a:ext cx="2203" cy="630"/>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latin typeface="微软雅黑" panose="020B0503020204020204" charset="-122"/>
                  <a:ea typeface="微软雅黑" panose="020B0503020204020204" charset="-122"/>
                </a:rPr>
                <a:t>结论</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254760" y="1623060"/>
            <a:ext cx="9345295" cy="4098925"/>
            <a:chOff x="-37" y="3553"/>
            <a:chExt cx="14717" cy="6455"/>
          </a:xfrm>
        </p:grpSpPr>
        <p:sp>
          <p:nvSpPr>
            <p:cNvPr id="157701" name="AutoShape 68"/>
            <p:cNvSpPr/>
            <p:nvPr/>
          </p:nvSpPr>
          <p:spPr>
            <a:xfrm flipH="true">
              <a:off x="5045" y="7709"/>
              <a:ext cx="720" cy="1159"/>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2" name="AutoShape 62"/>
            <p:cNvSpPr/>
            <p:nvPr/>
          </p:nvSpPr>
          <p:spPr>
            <a:xfrm rot="-2188081">
              <a:off x="2078" y="6320"/>
              <a:ext cx="12602" cy="623"/>
            </a:xfrm>
            <a:prstGeom prst="rightArrow">
              <a:avLst>
                <a:gd name="adj1" fmla="val 34564"/>
                <a:gd name="adj2" fmla="val 42083"/>
              </a:avLst>
            </a:prstGeom>
            <a:gradFill rotWithShape="false">
              <a:gsLst>
                <a:gs pos="0">
                  <a:srgbClr val="3333FF"/>
                </a:gs>
                <a:gs pos="50000">
                  <a:srgbClr val="DEDEFF"/>
                </a:gs>
                <a:gs pos="100000">
                  <a:srgbClr val="3333FF"/>
                </a:gs>
              </a:gsLst>
              <a:lin ang="5400000" scaled="true"/>
              <a:tileRect/>
            </a:gradFill>
            <a:ln w="9525" cap="flat" cmpd="sng">
              <a:solidFill>
                <a:srgbClr val="6666FF"/>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3" name="AutoShape 68"/>
            <p:cNvSpPr/>
            <p:nvPr/>
          </p:nvSpPr>
          <p:spPr>
            <a:xfrm flipH="true">
              <a:off x="6620" y="662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4" name="AutoShape 68"/>
            <p:cNvSpPr/>
            <p:nvPr/>
          </p:nvSpPr>
          <p:spPr>
            <a:xfrm flipH="true">
              <a:off x="8928" y="5153"/>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 name="TextBox 27"/>
            <p:cNvSpPr txBox="true"/>
            <p:nvPr/>
          </p:nvSpPr>
          <p:spPr>
            <a:xfrm>
              <a:off x="-37" y="7730"/>
              <a:ext cx="5522"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新客户一律现款提款，</a:t>
              </a: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6</a:t>
              </a:r>
              <a:r>
                <a:rPr lang="zh-CN" altLang="en-US" sz="2000" dirty="0">
                  <a:latin typeface="微软雅黑" panose="020B0503020204020204" charset="-122"/>
                  <a:ea typeface="微软雅黑" panose="020B0503020204020204" charset="-122"/>
                  <a:cs typeface="微软雅黑" panose="020B0503020204020204" charset="-122"/>
                </a:rPr>
                <a:t>个月考核后方成为信用客户</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9" name="TextBox 28"/>
            <p:cNvSpPr txBox="true"/>
            <p:nvPr/>
          </p:nvSpPr>
          <p:spPr>
            <a:xfrm>
              <a:off x="335" y="6395"/>
              <a:ext cx="6483"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2. </a:t>
              </a:r>
              <a:r>
                <a:rPr lang="zh-CN" altLang="en-US" sz="2000" dirty="0">
                  <a:latin typeface="微软雅黑" panose="020B0503020204020204" charset="-122"/>
                  <a:ea typeface="微软雅黑" panose="020B0503020204020204" charset="-122"/>
                </a:rPr>
                <a:t>考察每个法人的经营作风，产品价格和采购货物去向</a:t>
              </a:r>
              <a:endParaRPr lang="zh-CN" altLang="en-US" sz="2000" dirty="0">
                <a:latin typeface="微软雅黑" panose="020B0503020204020204" charset="-122"/>
                <a:ea typeface="微软雅黑" panose="020B0503020204020204" charset="-122"/>
              </a:endParaRPr>
            </a:p>
          </p:txBody>
        </p:sp>
        <p:sp>
          <p:nvSpPr>
            <p:cNvPr id="30" name="TextBox 29"/>
            <p:cNvSpPr txBox="true"/>
            <p:nvPr/>
          </p:nvSpPr>
          <p:spPr>
            <a:xfrm>
              <a:off x="3063" y="4915"/>
              <a:ext cx="6035"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3. </a:t>
              </a:r>
              <a:r>
                <a:rPr lang="zh-CN" altLang="en-US" sz="2000" dirty="0">
                  <a:latin typeface="微软雅黑" panose="020B0503020204020204" charset="-122"/>
                  <a:ea typeface="微软雅黑" panose="020B0503020204020204" charset="-122"/>
                </a:rPr>
                <a:t>建立信用高风险名单，定期跟踪</a:t>
              </a:r>
              <a:endParaRPr lang="zh-CN" altLang="en-US" sz="2000" dirty="0">
                <a:latin typeface="微软雅黑" panose="020B0503020204020204" charset="-122"/>
                <a:ea typeface="微软雅黑" panose="020B0503020204020204" charset="-122"/>
              </a:endParaRPr>
            </a:p>
          </p:txBody>
        </p:sp>
        <p:sp>
          <p:nvSpPr>
            <p:cNvPr id="31" name="TextBox 30"/>
            <p:cNvSpPr txBox="true"/>
            <p:nvPr/>
          </p:nvSpPr>
          <p:spPr>
            <a:xfrm>
              <a:off x="4898" y="3553"/>
              <a:ext cx="5697"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4. </a:t>
              </a:r>
              <a:r>
                <a:rPr lang="zh-CN" altLang="en-US" sz="2000" dirty="0">
                  <a:latin typeface="微软雅黑" panose="020B0503020204020204" charset="-122"/>
                  <a:ea typeface="微软雅黑" panose="020B0503020204020204" charset="-122"/>
                </a:rPr>
                <a:t>每年调整信用资格和信用额度</a:t>
              </a:r>
              <a:endParaRPr lang="zh-CN" altLang="en-US" sz="2000" dirty="0">
                <a:latin typeface="微软雅黑" panose="020B0503020204020204" charset="-122"/>
                <a:ea typeface="微软雅黑" panose="020B0503020204020204" charset="-122"/>
              </a:endParaRPr>
            </a:p>
          </p:txBody>
        </p:sp>
        <p:sp>
          <p:nvSpPr>
            <p:cNvPr id="39" name="Text Box 70"/>
            <p:cNvSpPr txBox="true"/>
            <p:nvPr/>
          </p:nvSpPr>
          <p:spPr>
            <a:xfrm>
              <a:off x="9120" y="6080"/>
              <a:ext cx="4510" cy="123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6. </a:t>
              </a:r>
              <a:r>
                <a:rPr lang="zh-CN" altLang="en-US" sz="2000" dirty="0">
                  <a:latin typeface="微软雅黑" panose="020B0503020204020204" charset="-122"/>
                  <a:ea typeface="微软雅黑" panose="020B0503020204020204" charset="-122"/>
                </a:rPr>
                <a:t>定期拜访大客户，了解经营状况，确认应收账款</a:t>
              </a:r>
              <a:endParaRPr lang="zh-CN" altLang="en-US" sz="2000" dirty="0">
                <a:latin typeface="微软雅黑" panose="020B0503020204020204" charset="-122"/>
                <a:ea typeface="微软雅黑" panose="020B0503020204020204" charset="-122"/>
              </a:endParaRPr>
            </a:p>
          </p:txBody>
        </p:sp>
        <p:sp>
          <p:nvSpPr>
            <p:cNvPr id="40" name="Text Box 70"/>
            <p:cNvSpPr txBox="true"/>
            <p:nvPr/>
          </p:nvSpPr>
          <p:spPr>
            <a:xfrm>
              <a:off x="11003" y="4730"/>
              <a:ext cx="3397" cy="123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5. </a:t>
              </a:r>
              <a:r>
                <a:rPr lang="zh-CN" altLang="en-US" sz="2000" dirty="0">
                  <a:latin typeface="微软雅黑" panose="020B0503020204020204" charset="-122"/>
                  <a:ea typeface="微软雅黑" panose="020B0503020204020204" charset="-122"/>
                </a:rPr>
                <a:t>私人企业客户要求提供担保或抵押；</a:t>
              </a:r>
              <a:endParaRPr lang="zh-CN" altLang="en-US" sz="2000" dirty="0">
                <a:latin typeface="微软雅黑" panose="020B0503020204020204" charset="-122"/>
                <a:ea typeface="微软雅黑" panose="020B0503020204020204" charset="-122"/>
              </a:endParaRPr>
            </a:p>
            <a:p>
              <a:pPr>
                <a:lnSpc>
                  <a:spcPct val="90000"/>
                </a:lnSpc>
                <a:buClrTx/>
                <a:buFontTx/>
              </a:pPr>
              <a:endParaRPr lang="zh-CN" altLang="en-US" sz="2000" dirty="0">
                <a:solidFill>
                  <a:schemeClr val="bg1"/>
                </a:solidFill>
                <a:latin typeface="微软雅黑" panose="020B0503020204020204" charset="-122"/>
                <a:ea typeface="微软雅黑" panose="020B0503020204020204" charset="-122"/>
              </a:endParaRPr>
            </a:p>
          </p:txBody>
        </p:sp>
        <p:sp>
          <p:nvSpPr>
            <p:cNvPr id="157711" name="AutoShape 68"/>
            <p:cNvSpPr/>
            <p:nvPr/>
          </p:nvSpPr>
          <p:spPr>
            <a:xfrm rot="-10800000" flipH="true">
              <a:off x="10283" y="520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2" name="AutoShape 68"/>
            <p:cNvSpPr/>
            <p:nvPr/>
          </p:nvSpPr>
          <p:spPr>
            <a:xfrm rot="-10800000" flipH="true">
              <a:off x="8400" y="6715"/>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3" name="AutoShape 68"/>
            <p:cNvSpPr/>
            <p:nvPr/>
          </p:nvSpPr>
          <p:spPr>
            <a:xfrm rot="-10800000" flipH="true">
              <a:off x="6268" y="814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4" name="AutoShape 68"/>
            <p:cNvSpPr/>
            <p:nvPr/>
          </p:nvSpPr>
          <p:spPr>
            <a:xfrm flipH="true">
              <a:off x="10643" y="385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 name="Text Box 70"/>
            <p:cNvSpPr txBox="true"/>
            <p:nvPr/>
          </p:nvSpPr>
          <p:spPr>
            <a:xfrm>
              <a:off x="7143" y="7963"/>
              <a:ext cx="6767" cy="65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7. </a:t>
              </a:r>
              <a:r>
                <a:rPr lang="zh-CN" altLang="en-US" sz="2000" dirty="0">
                  <a:latin typeface="微软雅黑" panose="020B0503020204020204" charset="-122"/>
                  <a:ea typeface="微软雅黑" panose="020B0503020204020204" charset="-122"/>
                </a:rPr>
                <a:t>向销售部门及时发布客户状况预警</a:t>
              </a:r>
              <a:endParaRPr lang="zh-CN" altLang="en-US" sz="2000" dirty="0">
                <a:latin typeface="微软雅黑" panose="020B0503020204020204" charset="-122"/>
                <a:ea typeface="微软雅黑" panose="020B0503020204020204" charset="-122"/>
              </a:endParaRPr>
            </a:p>
          </p:txBody>
        </p:sp>
        <p:sp>
          <p:nvSpPr>
            <p:cNvPr id="33" name="Text Box 70"/>
            <p:cNvSpPr txBox="true"/>
            <p:nvPr/>
          </p:nvSpPr>
          <p:spPr>
            <a:xfrm>
              <a:off x="5520" y="9053"/>
              <a:ext cx="7117" cy="95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cs typeface="微软雅黑" panose="020B0503020204020204" charset="-122"/>
                </a:rPr>
                <a:t>8</a:t>
              </a:r>
              <a:r>
                <a:rPr lang="en-US" altLang="en-US"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一旦客户信用出现问题，信用等级下调，可能重新成为现款提货客户。 </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7717" name="AutoShape 68"/>
            <p:cNvSpPr/>
            <p:nvPr/>
          </p:nvSpPr>
          <p:spPr>
            <a:xfrm rot="-10800000" flipH="true">
              <a:off x="4538" y="9623"/>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3" name="文本框 2"/>
          <p:cNvSpPr txBox="true"/>
          <p:nvPr/>
        </p:nvSpPr>
        <p:spPr>
          <a:xfrm>
            <a:off x="881380" y="1052195"/>
            <a:ext cx="2854325" cy="368300"/>
          </a:xfrm>
          <a:prstGeom prst="rect">
            <a:avLst/>
          </a:prstGeom>
          <a:noFill/>
        </p:spPr>
        <p:txBody>
          <a:bodyPr wrap="square" rtlCol="0">
            <a:spAutoFit/>
          </a:bodyPr>
          <a:p>
            <a:r>
              <a:rPr lang="en-US" altLang="zh-CN" b="1" noProof="0" dirty="0">
                <a:latin typeface="微软雅黑" panose="020B0503020204020204" charset="-122"/>
                <a:ea typeface="微软雅黑" panose="020B0503020204020204" charset="-122"/>
                <a:cs typeface="微软雅黑" panose="020B0503020204020204" charset="-122"/>
                <a:sym typeface="+mn-ea"/>
              </a:rPr>
              <a:t>3</a:t>
            </a:r>
            <a:r>
              <a:rPr lang="zh-CN" altLang="en-US" b="1" noProof="0" dirty="0">
                <a:latin typeface="微软雅黑" panose="020B0503020204020204" charset="-122"/>
                <a:ea typeface="微软雅黑" panose="020B0503020204020204" charset="-122"/>
                <a:cs typeface="微软雅黑" panose="020B0503020204020204" charset="-122"/>
                <a:sym typeface="+mn-ea"/>
              </a:rPr>
              <a:t>、客户管理步骤</a:t>
            </a:r>
            <a:endParaRPr lang="en-US" altLang="zh-CN" b="1" noProof="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58722" name="内容占位符 2"/>
          <p:cNvSpPr>
            <a:spLocks noGrp="true"/>
          </p:cNvSpPr>
          <p:nvPr/>
        </p:nvSpPr>
        <p:spPr>
          <a:xfrm>
            <a:off x="1752600" y="1949450"/>
            <a:ext cx="8686800" cy="258191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客户档案管理</a:t>
            </a:r>
            <a:r>
              <a:rPr lang="zh-CN" altLang="en-US" sz="2000" dirty="0">
                <a:latin typeface="微软雅黑" panose="020B0503020204020204" charset="-122"/>
                <a:ea typeface="微软雅黑" panose="020B0503020204020204" charset="-122"/>
                <a:cs typeface="微软雅黑" panose="020B0503020204020204" charset="-122"/>
              </a:rPr>
              <a:t>。客户信息的收集包括历史信息和信用记录，是客户管理的基础和依据。客户信息收集原则主要有真实性、完整性、时效性、标准化、制度化。</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客户分析和评价</a:t>
            </a:r>
            <a:r>
              <a:rPr lang="zh-CN" altLang="en-US" sz="2000" dirty="0">
                <a:latin typeface="微软雅黑" panose="020B0503020204020204" charset="-122"/>
                <a:ea typeface="微软雅黑" panose="020B0503020204020204" charset="-122"/>
                <a:cs typeface="微软雅黑" panose="020B0503020204020204" charset="-122"/>
              </a:rPr>
              <a:t>。将客户按照一定的标准分类和排序，根据不同的评价目的使用不同的评价标准。</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客户的优化</a:t>
            </a:r>
            <a:r>
              <a:rPr lang="zh-CN" altLang="en-US" sz="2000" dirty="0">
                <a:latin typeface="微软雅黑" panose="020B0503020204020204" charset="-122"/>
                <a:ea typeface="微软雅黑" panose="020B0503020204020204" charset="-122"/>
                <a:cs typeface="微软雅黑" panose="020B0503020204020204" charset="-122"/>
              </a:rPr>
              <a:t>。通过对客户考察和比较，找出优质客户的标准，以此指导客户开发和筛选。</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881380" y="1052195"/>
            <a:ext cx="2854325" cy="368300"/>
          </a:xfrm>
          <a:prstGeom prst="rect">
            <a:avLst/>
          </a:prstGeom>
          <a:noFill/>
        </p:spPr>
        <p:txBody>
          <a:bodyPr wrap="square" rtlCol="0">
            <a:spAutoFit/>
          </a:bodyPr>
          <a:p>
            <a:r>
              <a:rPr lang="en-US" altLang="zh-CN" b="1" noProof="0" dirty="0">
                <a:latin typeface="微软雅黑" panose="020B0503020204020204" charset="-122"/>
                <a:ea typeface="微软雅黑" panose="020B0503020204020204" charset="-122"/>
                <a:cs typeface="微软雅黑" panose="020B0503020204020204" charset="-122"/>
                <a:sym typeface="+mn-ea"/>
              </a:rPr>
              <a:t>4</a:t>
            </a:r>
            <a:r>
              <a:rPr lang="zh-CN" altLang="en-US" b="1" noProof="0" dirty="0">
                <a:latin typeface="微软雅黑" panose="020B0503020204020204" charset="-122"/>
                <a:ea typeface="微软雅黑" panose="020B0503020204020204" charset="-122"/>
                <a:cs typeface="微软雅黑" panose="020B0503020204020204" charset="-122"/>
                <a:sym typeface="+mn-ea"/>
              </a:rPr>
              <a:t>、客户管理系统</a:t>
            </a:r>
            <a:endParaRPr lang="en-US" altLang="zh-CN" b="1" noProof="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NjE3ZjQ3MDc5MTI5NTYyN2JlMWUx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7496</Words>
  <Application>WPS 演示</Application>
  <PresentationFormat>宽屏</PresentationFormat>
  <Paragraphs>1225</Paragraphs>
  <Slides>45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45</vt:i4>
      </vt:variant>
    </vt:vector>
  </HeadingPairs>
  <TitlesOfParts>
    <vt:vector size="59" baseType="lpstr">
      <vt:lpstr>Arial</vt:lpstr>
      <vt:lpstr>宋体</vt:lpstr>
      <vt:lpstr>Wingdings</vt:lpstr>
      <vt:lpstr>微软雅黑</vt:lpstr>
      <vt:lpstr>经典综艺体简</vt:lpstr>
      <vt:lpstr>新宋体</vt:lpstr>
      <vt:lpstr>Times New Roman</vt:lpstr>
      <vt:lpstr>华文中宋</vt:lpstr>
      <vt:lpstr>黑体</vt:lpstr>
      <vt:lpstr>Monotype Sorts</vt:lpstr>
      <vt:lpstr>Wingdings</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184</cp:revision>
  <dcterms:created xsi:type="dcterms:W3CDTF">2021-04-09T07:46:06Z</dcterms:created>
  <dcterms:modified xsi:type="dcterms:W3CDTF">2021-04-09T07:46:06Z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