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11"/>
  </p:notesMasterIdLst>
  <p:sldIdLst>
    <p:sldId id="256" r:id="rId2"/>
    <p:sldId id="262" r:id="rId3"/>
    <p:sldId id="365" r:id="rId4"/>
    <p:sldId id="366" r:id="rId5"/>
    <p:sldId id="367" r:id="rId6"/>
    <p:sldId id="368" r:id="rId7"/>
    <p:sldId id="369" r:id="rId8"/>
    <p:sldId id="370" r:id="rId9"/>
    <p:sldId id="371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4" autoAdjust="0"/>
  </p:normalViewPr>
  <p:slideViewPr>
    <p:cSldViewPr>
      <p:cViewPr varScale="1">
        <p:scale>
          <a:sx n="69" d="100"/>
          <a:sy n="69" d="100"/>
        </p:scale>
        <p:origin x="1410" y="66"/>
      </p:cViewPr>
      <p:guideLst>
        <p:guide orient="horz" pos="2121"/>
        <p:guide pos="28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5B0D1-3BCD-457A-AAD6-4A921CE77393}" type="datetimeFigureOut">
              <a:rPr lang="zh-CN" altLang="en-US"/>
              <a:t>2021/6/27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14721E-2EFC-4F24-BBA3-3C0B3481408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98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4721E-2EFC-4F24-BBA3-3C0B348140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6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C6FF18-EC1F-4050-B737-4B9EF58B00D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2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583AB-FE07-4937-992B-2581A8AC60D4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9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00C9-3D99-4FBA-89F7-326A73B810C8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55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F104E-F0AE-4A8D-A6B9-2F4C2046D9B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20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pPr>
              <a:defRPr/>
            </a:pPr>
            <a:fld id="{3F788B8A-5A56-4B22-8882-7CE03BD5E07A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47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ECCC-FD78-4974-8325-47ACCCE6F262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1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352B-7396-48F6-904D-835A6D52BCCF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37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4DAC-FAE6-4EC0-8CB9-262F50A56691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79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C490-5906-4669-B6CF-A8A27A9780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8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26B0E-320E-421B-8F09-9433E70C3D38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80B74E-D1EF-4FC0-9815-9DE8D5A5770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1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0200C9-3D99-4FBA-89F7-326A73B810C8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93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709043"/>
            <a:ext cx="7086600" cy="1431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6000" dirty="0" smtClean="0"/>
              <a:t>Python</a:t>
            </a:r>
            <a:r>
              <a:rPr lang="zh-CN" altLang="en-US" sz="6000" dirty="0" smtClean="0"/>
              <a:t>程序设计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5824" y="3140968"/>
            <a:ext cx="4968552" cy="217557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600" dirty="0" smtClean="0"/>
              <a:t>第一章：绪论与概述</a:t>
            </a:r>
            <a:endParaRPr lang="en-US" altLang="zh-CN" sz="3600" dirty="0" smtClean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/>
              <a:t>阿里巴巴商学院</a:t>
            </a:r>
            <a:endParaRPr lang="en-US" altLang="zh-CN" sz="2400" dirty="0" smtClean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dirty="0" smtClean="0"/>
              <a:t>程序设计基础教研组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Grp="1" noChangeArrowheads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10948745-0FAD-4C03-93BF-49602380AE3D}" type="slidenum">
              <a:rPr kumimoji="1" lang="en-US" altLang="zh-CN" sz="1400">
                <a:latin typeface="Times New Roman" panose="02020603050405020304" pitchFamily="18" charset="0"/>
                <a:ea typeface="+mn-ea"/>
              </a:rPr>
              <a:t>2</a:t>
            </a:fld>
            <a:endParaRPr kumimoji="1" lang="en-US" altLang="zh-CN" sz="14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9A2ABAD0-C6E5-4519-A1C8-73500FD0ACB8}" type="slidenum">
              <a:rPr kumimoji="1" lang="en-US" altLang="zh-CN" sz="1400">
                <a:latin typeface="Times New Roman" panose="02020603050405020304" pitchFamily="18" charset="0"/>
                <a:ea typeface="+mn-ea"/>
              </a:rPr>
              <a:t>2</a:t>
            </a:fld>
            <a:endParaRPr kumimoji="1" lang="en-US" altLang="zh-CN" sz="14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EC3BE228-A9E1-43BC-AEE4-09140CB7FA32}" type="slidenum">
              <a:rPr kumimoji="1" lang="en-US" altLang="zh-CN" sz="1400">
                <a:latin typeface="Times New Roman" panose="02020603050405020304" pitchFamily="18" charset="0"/>
                <a:ea typeface="+mn-ea"/>
              </a:rPr>
              <a:t>2</a:t>
            </a:fld>
            <a:endParaRPr kumimoji="1" lang="en-US" altLang="zh-CN" sz="14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512" y="201541"/>
            <a:ext cx="7543800" cy="14319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关于课程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670144"/>
            <a:ext cx="7993062" cy="41148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课程名称：</a:t>
            </a:r>
            <a:r>
              <a:rPr lang="en-US" altLang="zh-CN" sz="2400" dirty="0" smtClean="0">
                <a:latin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</a:rPr>
              <a:t>程序设计</a:t>
            </a:r>
            <a:r>
              <a:rPr lang="zh-CN" altLang="en-US" sz="2400" dirty="0" smtClean="0">
                <a:latin typeface="宋体" panose="02010600030101010101" pitchFamily="2" charset="-122"/>
              </a:rPr>
              <a:t>基础</a:t>
            </a:r>
            <a:r>
              <a:rPr lang="en-US" altLang="zh-CN" sz="2400" dirty="0" smtClean="0">
                <a:latin typeface="宋体" panose="02010600030101010101" pitchFamily="2" charset="-122"/>
              </a:rPr>
              <a:t>》</a:t>
            </a:r>
          </a:p>
          <a:p>
            <a:pPr algn="just">
              <a:lnSpc>
                <a:spcPct val="200000"/>
              </a:lnSpc>
            </a:pPr>
            <a:r>
              <a:rPr lang="zh-CN" altLang="en-US" sz="2400" dirty="0" smtClean="0"/>
              <a:t>需要学习掌握一门计算机语言</a:t>
            </a:r>
            <a:endParaRPr lang="en-US" altLang="zh-CN" sz="2400" dirty="0" smtClean="0"/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400" dirty="0" smtClean="0"/>
              <a:t>借助于计算机来</a:t>
            </a:r>
            <a:r>
              <a:rPr lang="zh-CN" altLang="en-US" sz="2400" dirty="0" smtClean="0">
                <a:latin typeface="宋体" panose="02010600030101010101" pitchFamily="2" charset="-122"/>
              </a:rPr>
              <a:t>解决学习、生活或工作中的问题</a:t>
            </a:r>
            <a:endParaRPr lang="en-US" altLang="zh-CN" sz="2400" dirty="0" smtClean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400" dirty="0" smtClean="0">
                <a:latin typeface="宋体" panose="02010600030101010101" pitchFamily="2" charset="-122"/>
              </a:rPr>
              <a:t>逐步培养</a:t>
            </a:r>
            <a:r>
              <a:rPr lang="en-US" altLang="zh-CN" sz="2400" dirty="0" smtClean="0"/>
              <a:t>“</a:t>
            </a:r>
            <a:r>
              <a:rPr lang="zh-CN" altLang="en-US" sz="2400" dirty="0" smtClean="0"/>
              <a:t>计算思维”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50181" y="312373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计算机与计算机语言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498781"/>
            <a:ext cx="8640960" cy="466652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 smtClean="0"/>
              <a:t>功能性与可编程性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计算机</a:t>
            </a:r>
            <a:r>
              <a:rPr lang="zh-CN" altLang="en-US" sz="2000" dirty="0"/>
              <a:t>是一种能够按照事先存储的</a:t>
            </a:r>
            <a:r>
              <a:rPr lang="zh-CN" altLang="en-US" sz="2000" dirty="0" smtClean="0"/>
              <a:t>程序，自动</a:t>
            </a:r>
            <a:r>
              <a:rPr lang="zh-CN" altLang="en-US" sz="2000" dirty="0"/>
              <a:t>、高速地对数据进行输入、处理、输出和</a:t>
            </a:r>
            <a:r>
              <a:rPr lang="zh-CN" altLang="en-US" sz="2000" dirty="0" smtClean="0"/>
              <a:t>存储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系统</a:t>
            </a:r>
          </a:p>
          <a:p>
            <a:pPr>
              <a:lnSpc>
                <a:spcPct val="160000"/>
              </a:lnSpc>
            </a:pPr>
            <a:r>
              <a:rPr lang="zh-CN" altLang="en-US" sz="2400" dirty="0"/>
              <a:t>计算机</a:t>
            </a:r>
            <a:r>
              <a:rPr lang="zh-CN" altLang="en-US" sz="2400" dirty="0" smtClean="0"/>
              <a:t>语言</a:t>
            </a:r>
            <a:endParaRPr lang="en-US" altLang="zh-CN" sz="24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指</a:t>
            </a:r>
            <a:r>
              <a:rPr lang="zh-CN" altLang="en-US" sz="2000" dirty="0"/>
              <a:t>用于人与计算机之间通讯的</a:t>
            </a:r>
            <a:r>
              <a:rPr lang="zh-CN" altLang="en-US" sz="2000" dirty="0" smtClean="0"/>
              <a:t>语言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一</a:t>
            </a:r>
            <a:r>
              <a:rPr lang="zh-CN" altLang="en-US" sz="2000" dirty="0"/>
              <a:t>套用以编写计算机程序的数字、字符和语法</a:t>
            </a:r>
            <a:r>
              <a:rPr lang="zh-CN" altLang="en-US" sz="2000" dirty="0" smtClean="0"/>
              <a:t>规划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是</a:t>
            </a:r>
            <a:r>
              <a:rPr lang="zh-CN" altLang="en-US" sz="2000" dirty="0"/>
              <a:t>计算机程序的实现</a:t>
            </a:r>
            <a:r>
              <a:rPr lang="zh-CN" altLang="en-US" sz="2000" dirty="0" smtClean="0"/>
              <a:t>方式</a:t>
            </a:r>
            <a:endParaRPr lang="en-US" altLang="zh-CN" sz="2000" dirty="0" smtClean="0"/>
          </a:p>
          <a:p>
            <a:pPr lvl="1">
              <a:lnSpc>
                <a:spcPct val="160000"/>
              </a:lnSpc>
            </a:pPr>
            <a:r>
              <a:rPr lang="zh-CN" altLang="en-US" sz="2000" dirty="0" smtClean="0"/>
              <a:t>计算机</a:t>
            </a:r>
            <a:r>
              <a:rPr lang="zh-CN" altLang="en-US" sz="2000" dirty="0"/>
              <a:t>语言比自然语言更为简单、精确和</a:t>
            </a:r>
            <a:r>
              <a:rPr lang="zh-CN" altLang="en-US" sz="2000" dirty="0" smtClean="0"/>
              <a:t>严谨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8805" y="18883"/>
            <a:ext cx="3451550" cy="2185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989" y="4644960"/>
            <a:ext cx="3316511" cy="2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443107"/>
            <a:ext cx="7680960" cy="1371600"/>
          </a:xfrm>
        </p:spPr>
        <p:txBody>
          <a:bodyPr/>
          <a:lstStyle/>
          <a:p>
            <a:r>
              <a:rPr lang="zh-CN" altLang="en-US" dirty="0" smtClean="0"/>
              <a:t>编译和解释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31520" y="1844824"/>
            <a:ext cx="7680960" cy="419021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800" dirty="0" smtClean="0"/>
              <a:t>源代码</a:t>
            </a:r>
            <a:endParaRPr lang="en-US" altLang="zh-CN" sz="38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100" dirty="0" smtClean="0"/>
              <a:t>采用某种编程语言编写的计算机程序，人类可读</a:t>
            </a:r>
            <a:endParaRPr lang="en-US" altLang="zh-CN" sz="31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3800" dirty="0" smtClean="0"/>
              <a:t>目标代码</a:t>
            </a:r>
            <a:endParaRPr lang="en-US" altLang="zh-CN" sz="38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100" dirty="0"/>
              <a:t>计算机可以直接执行的代码，人类不可读（专家除外）</a:t>
            </a:r>
            <a:endParaRPr lang="en-US" altLang="zh-CN" sz="31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 smtClean="0"/>
              <a:t>编译</a:t>
            </a:r>
            <a:endParaRPr lang="en-US" altLang="zh-CN" sz="4400" dirty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100" dirty="0" smtClean="0"/>
              <a:t>借助于编译器将</a:t>
            </a:r>
            <a:r>
              <a:rPr lang="zh-CN" altLang="en-US" sz="3100" dirty="0"/>
              <a:t>代码一次性转换成目标代码的</a:t>
            </a:r>
            <a:r>
              <a:rPr lang="zh-CN" altLang="en-US" sz="3100" dirty="0" smtClean="0"/>
              <a:t>过程</a:t>
            </a:r>
            <a:endParaRPr lang="en-US" altLang="zh-CN" sz="31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 smtClean="0"/>
              <a:t>解释</a:t>
            </a:r>
            <a:endParaRPr lang="en-US" altLang="zh-CN" sz="44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100" dirty="0" smtClean="0"/>
              <a:t>借助于解释器将源代码逐条转换成目标代码并逐条运行的过程</a:t>
            </a:r>
            <a:endParaRPr lang="zh-CN" altLang="en-US" sz="3100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109855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20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静态语言和脚本语言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23982" y="2014194"/>
            <a:ext cx="7680960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静态语言</a:t>
            </a:r>
            <a:endParaRPr lang="en-US" altLang="zh-CN" sz="28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：使用编译执行的编程语言</a:t>
            </a:r>
            <a:endParaRPr lang="en-US" altLang="zh-CN" dirty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：一次性生成目标代码，优化充分，执行效率高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脚本语言</a:t>
            </a:r>
            <a:endParaRPr lang="en-US" altLang="zh-CN" sz="28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：使用解释执行的编程语言</a:t>
            </a:r>
            <a:endParaRPr lang="en-US" altLang="zh-CN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：简化了“开发、部署、测试和调试”的周期过程</a:t>
            </a:r>
          </a:p>
        </p:txBody>
      </p:sp>
    </p:spTree>
    <p:extLst>
      <p:ext uri="{BB962C8B-B14F-4D97-AF65-F5344CB8AC3E}">
        <p14:creationId xmlns:p14="http://schemas.microsoft.com/office/powerpoint/2010/main" val="34595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404664"/>
            <a:ext cx="7680960" cy="1371600"/>
          </a:xfrm>
        </p:spPr>
        <p:txBody>
          <a:bodyPr/>
          <a:lstStyle/>
          <a:p>
            <a:r>
              <a:rPr lang="zh-CN" altLang="en-US" dirty="0" smtClean="0"/>
              <a:t>计算机编程的基本原则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552" y="1988840"/>
            <a:ext cx="8229600" cy="3771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精确无歧义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建立</a:t>
            </a:r>
            <a:r>
              <a:rPr lang="zh-CN" altLang="en-US" sz="2400" dirty="0"/>
              <a:t>在由人或机器执行的计算过程的能力和限制之上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了解计算机的能力，并充分利用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计算机只能按照给定的指令一步步做，无跳跃</a:t>
            </a:r>
            <a:r>
              <a:rPr lang="en-US" altLang="zh-CN" sz="2400" dirty="0"/>
              <a:t>(</a:t>
            </a:r>
            <a:r>
              <a:rPr lang="zh-CN" altLang="en-US" sz="2400" dirty="0"/>
              <a:t>机械执行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按照计算机的特点去</a:t>
            </a:r>
            <a:r>
              <a:rPr lang="zh-CN" altLang="en-US" sz="2400" dirty="0" smtClean="0"/>
              <a:t>思考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50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528" y="404664"/>
            <a:ext cx="7680960" cy="1371600"/>
          </a:xfrm>
        </p:spPr>
        <p:txBody>
          <a:bodyPr/>
          <a:lstStyle/>
          <a:p>
            <a:r>
              <a:rPr lang="zh-CN" altLang="en-US" dirty="0"/>
              <a:t>计算机编程的</a:t>
            </a:r>
            <a:r>
              <a:rPr lang="zh-CN" altLang="en-US" dirty="0" smtClean="0"/>
              <a:t>基本</a:t>
            </a:r>
            <a:r>
              <a:rPr lang="zh-CN" altLang="en-US" dirty="0"/>
              <a:t>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83568" y="1916832"/>
            <a:ext cx="7680960" cy="3931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输入</a:t>
            </a:r>
            <a:r>
              <a:rPr lang="en-US" altLang="zh-CN" sz="2400" dirty="0"/>
              <a:t>I </a:t>
            </a:r>
            <a:endParaRPr lang="en-US" altLang="zh-CN" sz="2400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400" dirty="0" smtClean="0"/>
              <a:t>文件，网络，交互，控制台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处理</a:t>
            </a:r>
            <a:r>
              <a:rPr lang="en-US" altLang="zh-CN" sz="2400" dirty="0" smtClean="0"/>
              <a:t>P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400" dirty="0" smtClean="0"/>
              <a:t>将输入数据进行计算并产生输出结果的过程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输出</a:t>
            </a:r>
            <a:r>
              <a:rPr lang="en-US" altLang="zh-CN" sz="2400" dirty="0" smtClean="0"/>
              <a:t>O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400" dirty="0" smtClean="0"/>
              <a:t>控制台，图形，文件，网络，操作系统内部变量输出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IPO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:</a:t>
            </a:r>
            <a:r>
              <a:rPr lang="zh-CN" altLang="en-US" sz="4400" dirty="0"/>
              <a:t>体质指数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1011567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endParaRPr lang="en-US" altLang="zh-CN" sz="2400" dirty="0" smtClean="0"/>
          </a:p>
          <a:p>
            <a:pPr marL="109855" indent="0">
              <a:buNone/>
            </a:pPr>
            <a:r>
              <a:rPr lang="zh-CN" altLang="en-US" sz="2400" dirty="0" smtClean="0"/>
              <a:t>体质指数</a:t>
            </a:r>
            <a:r>
              <a:rPr lang="en-US" altLang="zh-CN" sz="2400" dirty="0" smtClean="0"/>
              <a:t>=</a:t>
            </a:r>
            <a:r>
              <a:rPr lang="zh-CN" altLang="en-US" sz="2400" dirty="0"/>
              <a:t>体重</a:t>
            </a:r>
            <a:r>
              <a:rPr lang="en-US" altLang="zh-CN" sz="2400" dirty="0"/>
              <a:t>(kg)/</a:t>
            </a:r>
            <a:r>
              <a:rPr lang="zh-CN" altLang="en-US" sz="2400" dirty="0"/>
              <a:t>身高 </a:t>
            </a:r>
            <a:r>
              <a:rPr lang="en-US" altLang="zh-CN" sz="2400" dirty="0"/>
              <a:t>(</a:t>
            </a:r>
            <a:r>
              <a:rPr lang="en-US" altLang="zh-CN" sz="2400" dirty="0" smtClean="0"/>
              <a:t>m)</a:t>
            </a:r>
            <a:r>
              <a:rPr lang="en-US" altLang="zh-CN" sz="2400" baseline="30000" dirty="0" smtClean="0"/>
              <a:t>2</a:t>
            </a:r>
            <a:endParaRPr lang="zh-CN" altLang="en-US" sz="2400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683568" y="3291368"/>
            <a:ext cx="3672408" cy="25750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zh-CN" altLang="en-US" sz="2000" dirty="0" smtClean="0">
                <a:latin typeface="+mn-ea"/>
                <a:ea typeface="+mn-ea"/>
              </a:rPr>
              <a:t>电脑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1:</a:t>
            </a:r>
            <a:r>
              <a:rPr lang="zh-CN" altLang="en-US" sz="2000" dirty="0" smtClean="0">
                <a:latin typeface="+mn-ea"/>
                <a:ea typeface="+mn-ea"/>
              </a:rPr>
              <a:t>获取数据</a:t>
            </a:r>
            <a:r>
              <a:rPr lang="en-US" altLang="zh-CN" sz="2000" dirty="0" smtClean="0">
                <a:latin typeface="+mn-ea"/>
                <a:ea typeface="+mn-ea"/>
              </a:rPr>
              <a:t>:</a:t>
            </a:r>
            <a:r>
              <a:rPr lang="zh-CN" altLang="en-US" sz="2000" dirty="0" smtClean="0">
                <a:latin typeface="+mn-ea"/>
                <a:ea typeface="+mn-ea"/>
              </a:rPr>
              <a:t>身高，体重</a:t>
            </a:r>
            <a:endParaRPr lang="en-US" altLang="zh-CN" sz="2000" dirty="0" smtClean="0">
              <a:latin typeface="+mn-ea"/>
              <a:ea typeface="+mn-ea"/>
            </a:endParaRPr>
          </a:p>
          <a:p>
            <a:endParaRPr lang="en-US" altLang="zh-CN" sz="2000" dirty="0" smtClean="0">
              <a:latin typeface="+mn-ea"/>
              <a:ea typeface="+mn-ea"/>
            </a:endParaRPr>
          </a:p>
          <a:p>
            <a:r>
              <a:rPr lang="en-US" altLang="zh-CN" sz="2000" dirty="0" smtClean="0">
                <a:latin typeface="+mn-ea"/>
                <a:ea typeface="+mn-ea"/>
              </a:rPr>
              <a:t>2:</a:t>
            </a:r>
            <a:r>
              <a:rPr lang="zh-CN" altLang="en-US" sz="2000" dirty="0">
                <a:latin typeface="+mn-ea"/>
                <a:ea typeface="+mn-ea"/>
              </a:rPr>
              <a:t>计算</a:t>
            </a:r>
            <a:r>
              <a:rPr lang="zh-CN" altLang="en-US" sz="2000" dirty="0" smtClean="0">
                <a:latin typeface="+mn-ea"/>
                <a:ea typeface="+mn-ea"/>
              </a:rPr>
              <a:t>：体重</a:t>
            </a:r>
            <a:r>
              <a:rPr lang="en-US" altLang="zh-CN" sz="2000" dirty="0">
                <a:latin typeface="+mn-ea"/>
                <a:ea typeface="+mn-ea"/>
              </a:rPr>
              <a:t>(kg)/</a:t>
            </a:r>
            <a:r>
              <a:rPr lang="zh-CN" altLang="en-US" sz="2000" dirty="0">
                <a:latin typeface="+mn-ea"/>
                <a:ea typeface="+mn-ea"/>
              </a:rPr>
              <a:t>身高 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 smtClean="0">
                <a:latin typeface="+mn-ea"/>
                <a:ea typeface="+mn-ea"/>
              </a:rPr>
              <a:t>m)</a:t>
            </a:r>
            <a:r>
              <a:rPr lang="en-US" altLang="zh-CN" sz="2000" baseline="30000" dirty="0" smtClean="0">
                <a:latin typeface="+mn-ea"/>
                <a:ea typeface="+mn-ea"/>
              </a:rPr>
              <a:t>2</a:t>
            </a:r>
          </a:p>
          <a:p>
            <a:endParaRPr lang="en-US" altLang="zh-CN" sz="2000" baseline="30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3:</a:t>
            </a:r>
            <a:r>
              <a:rPr lang="zh-CN" altLang="en-US" sz="2000" dirty="0">
                <a:latin typeface="+mn-ea"/>
                <a:ea typeface="+mn-ea"/>
              </a:rPr>
              <a:t>输出：体质指数的值</a:t>
            </a:r>
          </a:p>
          <a:p>
            <a:endParaRPr lang="en-US" altLang="zh-CN" sz="2400" baseline="30000" dirty="0"/>
          </a:p>
          <a:p>
            <a:endParaRPr lang="en-US" altLang="zh-CN" baseline="30000" dirty="0"/>
          </a:p>
        </p:txBody>
      </p:sp>
      <p:sp>
        <p:nvSpPr>
          <p:cNvPr id="5" name="矩形 4"/>
          <p:cNvSpPr/>
          <p:nvPr/>
        </p:nvSpPr>
        <p:spPr>
          <a:xfrm>
            <a:off x="4726360" y="3412544"/>
            <a:ext cx="351804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baseline="30000" dirty="0" smtClean="0">
                <a:solidFill>
                  <a:prstClr val="black"/>
                </a:solidFill>
                <a:latin typeface="+mn-ea"/>
                <a:ea typeface="+mn-ea"/>
              </a:rPr>
              <a:t>用户</a:t>
            </a:r>
            <a:endParaRPr lang="en-US" altLang="zh-CN" sz="3200" baseline="300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 algn="ctr"/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r>
              <a:rPr lang="en-US" altLang="zh-CN" sz="3200" baseline="30000" dirty="0" smtClean="0">
                <a:solidFill>
                  <a:prstClr val="black"/>
                </a:solidFill>
                <a:latin typeface="+mn-ea"/>
                <a:ea typeface="+mn-ea"/>
              </a:rPr>
              <a:t>1:</a:t>
            </a:r>
            <a:r>
              <a:rPr lang="zh-CN" altLang="en-US" sz="3200" baseline="30000" dirty="0" smtClean="0">
                <a:solidFill>
                  <a:prstClr val="black"/>
                </a:solidFill>
                <a:latin typeface="+mn-ea"/>
                <a:ea typeface="+mn-ea"/>
              </a:rPr>
              <a:t>输入</a:t>
            </a:r>
            <a:r>
              <a:rPr lang="zh-CN" altLang="en-US" sz="3200" baseline="30000" dirty="0">
                <a:solidFill>
                  <a:prstClr val="black"/>
                </a:solidFill>
                <a:latin typeface="+mn-ea"/>
                <a:ea typeface="+mn-ea"/>
              </a:rPr>
              <a:t>身高，</a:t>
            </a:r>
            <a:r>
              <a:rPr lang="zh-CN" altLang="en-US" sz="3200" baseline="30000" dirty="0" smtClean="0">
                <a:solidFill>
                  <a:prstClr val="black"/>
                </a:solidFill>
                <a:latin typeface="+mn-ea"/>
                <a:ea typeface="+mn-ea"/>
              </a:rPr>
              <a:t>体重</a:t>
            </a:r>
            <a:endParaRPr lang="en-US" altLang="zh-CN" sz="3200" baseline="30000" dirty="0" smtClean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r>
              <a:rPr lang="en-US" altLang="zh-CN" sz="3200" baseline="30000" dirty="0">
                <a:solidFill>
                  <a:prstClr val="black"/>
                </a:solidFill>
                <a:latin typeface="+mn-ea"/>
                <a:ea typeface="+mn-ea"/>
              </a:rPr>
              <a:t>2:</a:t>
            </a:r>
            <a:r>
              <a:rPr lang="zh-CN" altLang="en-US" sz="3200" baseline="30000" dirty="0">
                <a:solidFill>
                  <a:prstClr val="black"/>
                </a:solidFill>
                <a:latin typeface="+mn-ea"/>
                <a:ea typeface="+mn-ea"/>
              </a:rPr>
              <a:t>查看结果</a:t>
            </a:r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050567"/>
            <a:ext cx="541784" cy="5944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067808"/>
            <a:ext cx="576064" cy="5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31520" y="1916832"/>
            <a:ext cx="8088952" cy="4392488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800" dirty="0" smtClean="0"/>
              <a:t>可移植性强</a:t>
            </a:r>
            <a:endParaRPr lang="en-US" altLang="zh-CN" sz="2800" dirty="0" smtClean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开源本质，</a:t>
            </a:r>
            <a:r>
              <a:rPr lang="en-US" altLang="zh-CN" sz="2000" dirty="0"/>
              <a:t>Python</a:t>
            </a:r>
            <a:r>
              <a:rPr lang="zh-CN" altLang="en-US" sz="2000" dirty="0"/>
              <a:t>已经被移植在许多平台</a:t>
            </a:r>
            <a:endParaRPr lang="en-US" altLang="zh-CN" sz="2000" dirty="0" smtClean="0"/>
          </a:p>
          <a:p>
            <a:pPr>
              <a:lnSpc>
                <a:spcPts val="3500"/>
              </a:lnSpc>
            </a:pPr>
            <a:r>
              <a:rPr lang="zh-CN" altLang="en-US" sz="2800" dirty="0" smtClean="0"/>
              <a:t>庞大的标准库与丰富的第三方生态库</a:t>
            </a:r>
            <a:endParaRPr lang="en-US" altLang="zh-CN" sz="2800" dirty="0"/>
          </a:p>
          <a:p>
            <a:pPr lvl="1">
              <a:lnSpc>
                <a:spcPts val="3500"/>
              </a:lnSpc>
            </a:pPr>
            <a:r>
              <a:rPr lang="zh-CN" altLang="en-US" sz="2000" dirty="0" smtClean="0"/>
              <a:t>编程语言</a:t>
            </a:r>
            <a:r>
              <a:rPr lang="zh-CN" altLang="en-US" sz="2000" dirty="0"/>
              <a:t>生态链的顶级</a:t>
            </a:r>
            <a:r>
              <a:rPr lang="zh-CN" altLang="en-US" sz="2000" dirty="0" smtClean="0"/>
              <a:t>位置</a:t>
            </a:r>
            <a:endParaRPr lang="en-US" altLang="zh-CN" sz="2000" dirty="0" smtClean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包含网站</a:t>
            </a:r>
            <a:r>
              <a:rPr lang="en-US" altLang="zh-CN" sz="2000" dirty="0"/>
              <a:t>Web</a:t>
            </a:r>
            <a:r>
              <a:rPr lang="zh-CN" altLang="en-US" sz="2000" dirty="0"/>
              <a:t>、搜索引擎、云计算、大数据、人工智能、科学计算</a:t>
            </a:r>
            <a:endParaRPr lang="en-US" altLang="zh-CN" sz="2000" dirty="0"/>
          </a:p>
          <a:p>
            <a:pPr>
              <a:lnSpc>
                <a:spcPts val="3500"/>
              </a:lnSpc>
            </a:pPr>
            <a:r>
              <a:rPr lang="zh-CN" altLang="en-US" sz="2800" dirty="0" smtClean="0"/>
              <a:t>简洁</a:t>
            </a:r>
            <a:r>
              <a:rPr lang="zh-CN" altLang="en-US" sz="2800" dirty="0"/>
              <a:t>高效</a:t>
            </a:r>
            <a:endParaRPr lang="en-US" altLang="zh-CN" sz="2800" dirty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代码量小，开发调试效率</a:t>
            </a:r>
            <a:r>
              <a:rPr lang="zh-CN" altLang="en-US" sz="2000" dirty="0" smtClean="0"/>
              <a:t>高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40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898</TotalTime>
  <Words>434</Words>
  <Application>Microsoft Office PowerPoint</Application>
  <PresentationFormat>全屏显示(4:3)</PresentationFormat>
  <Paragraphs>73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Calibri</vt:lpstr>
      <vt:lpstr>Century Gothic</vt:lpstr>
      <vt:lpstr>Garamond</vt:lpstr>
      <vt:lpstr>Tahoma</vt:lpstr>
      <vt:lpstr>Times New Roman</vt:lpstr>
      <vt:lpstr>Wingdings</vt:lpstr>
      <vt:lpstr>Savon</vt:lpstr>
      <vt:lpstr>Python程序设计</vt:lpstr>
      <vt:lpstr>关于课程</vt:lpstr>
      <vt:lpstr>计算机与计算机语言</vt:lpstr>
      <vt:lpstr>编译和解释</vt:lpstr>
      <vt:lpstr>静态语言和脚本语言</vt:lpstr>
      <vt:lpstr>计算机编程的基本原则</vt:lpstr>
      <vt:lpstr>计算机编程的基本方法</vt:lpstr>
      <vt:lpstr>IPO示例:体质指数</vt:lpstr>
      <vt:lpstr>为什么选择Python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程序设计思想与方法</dc:title>
  <dc:creator>dxj</dc:creator>
  <cp:lastModifiedBy>Administrator</cp:lastModifiedBy>
  <cp:revision>383</cp:revision>
  <dcterms:created xsi:type="dcterms:W3CDTF">2011-02-17T07:34:00Z</dcterms:created>
  <dcterms:modified xsi:type="dcterms:W3CDTF">2021-06-27T03:20:17Z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