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30"/>
  </p:notesMasterIdLst>
  <p:sldIdLst>
    <p:sldId id="256" r:id="rId2"/>
    <p:sldId id="278" r:id="rId3"/>
    <p:sldId id="381" r:id="rId4"/>
    <p:sldId id="382" r:id="rId5"/>
    <p:sldId id="331" r:id="rId6"/>
    <p:sldId id="372" r:id="rId7"/>
    <p:sldId id="373" r:id="rId8"/>
    <p:sldId id="351" r:id="rId9"/>
    <p:sldId id="352" r:id="rId10"/>
    <p:sldId id="353" r:id="rId11"/>
    <p:sldId id="374" r:id="rId12"/>
    <p:sldId id="354" r:id="rId13"/>
    <p:sldId id="383" r:id="rId14"/>
    <p:sldId id="356" r:id="rId15"/>
    <p:sldId id="378" r:id="rId16"/>
    <p:sldId id="335" r:id="rId17"/>
    <p:sldId id="358" r:id="rId18"/>
    <p:sldId id="338" r:id="rId19"/>
    <p:sldId id="359" r:id="rId20"/>
    <p:sldId id="340" r:id="rId21"/>
    <p:sldId id="360" r:id="rId22"/>
    <p:sldId id="375" r:id="rId23"/>
    <p:sldId id="341" r:id="rId24"/>
    <p:sldId id="362" r:id="rId25"/>
    <p:sldId id="376" r:id="rId26"/>
    <p:sldId id="363" r:id="rId27"/>
    <p:sldId id="379" r:id="rId28"/>
    <p:sldId id="38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2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  <a:t>2021/6/27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98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5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2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7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7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1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93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709043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 smtClean="0"/>
              <a:t>Python</a:t>
            </a:r>
            <a:r>
              <a:rPr lang="zh-CN" altLang="en-US" sz="6600" dirty="0" smtClean="0"/>
              <a:t>程序设计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5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/>
              <a:t>阿里巴巴商学院</a:t>
            </a:r>
            <a:endParaRPr lang="en-US" altLang="zh-CN" sz="2800" dirty="0" smtClean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/>
              <a:t>程序设计基础教研组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683568" y="1107901"/>
            <a:ext cx="7776864" cy="124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latin typeface="+mn-ea"/>
                <a:ea typeface="+mn-ea"/>
              </a:rPr>
              <a:t>布尔</a:t>
            </a:r>
            <a:r>
              <a:rPr lang="zh-CN" altLang="en-US" sz="2800" dirty="0" smtClean="0">
                <a:latin typeface="+mn-ea"/>
                <a:ea typeface="+mn-ea"/>
              </a:rPr>
              <a:t>值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 smtClean="0">
                <a:latin typeface="+mn-ea"/>
                <a:ea typeface="+mn-ea"/>
              </a:rPr>
              <a:t>True(1</a:t>
            </a:r>
            <a:r>
              <a:rPr lang="zh-CN" altLang="en-US" sz="2400" dirty="0" smtClean="0">
                <a:latin typeface="+mn-ea"/>
                <a:ea typeface="+mn-ea"/>
              </a:rPr>
              <a:t>，非零值，非空值</a:t>
            </a:r>
            <a:r>
              <a:rPr lang="en-US" altLang="zh-CN" sz="2400" dirty="0" smtClean="0">
                <a:latin typeface="+mn-ea"/>
                <a:ea typeface="+mn-ea"/>
              </a:rPr>
              <a:t>), False(0</a:t>
            </a:r>
            <a:r>
              <a:rPr lang="zh-CN" altLang="en-US" sz="2400" dirty="0" smtClean="0">
                <a:latin typeface="+mn-ea"/>
                <a:ea typeface="+mn-ea"/>
              </a:rPr>
              <a:t>，零值，空值</a:t>
            </a:r>
            <a:r>
              <a:rPr lang="en-US" altLang="zh-CN" sz="2400" dirty="0" smtClean="0">
                <a:latin typeface="+mn-ea"/>
                <a:ea typeface="+mn-ea"/>
              </a:rPr>
              <a:t>) 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" y="2348880"/>
            <a:ext cx="2354563" cy="158417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0252" y="4401864"/>
            <a:ext cx="482453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 smtClean="0"/>
              <a:t>1.3  </a:t>
            </a:r>
            <a:r>
              <a:rPr lang="zh-CN" altLang="en-US" dirty="0" smtClean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611560" y="1450952"/>
            <a:ext cx="7776864" cy="150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latin typeface="Candara" panose="020E0502030303020204" pitchFamily="34" charset="0"/>
                <a:ea typeface="华文楷体" panose="02010600040101010101" pitchFamily="2" charset="-122"/>
              </a:rPr>
              <a:t>None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161"/>
            <a:ext cx="8280920" cy="138387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4571342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运算！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395536" y="307952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 smtClean="0"/>
              <a:t>1.3  </a:t>
            </a:r>
            <a:r>
              <a:rPr lang="zh-CN" altLang="en-US" dirty="0" smtClean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7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467544" y="52859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627063" y="1340768"/>
            <a:ext cx="75438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一个</a:t>
            </a:r>
            <a:r>
              <a:rPr lang="zh-CN" altLang="en-US" sz="2400" dirty="0">
                <a:latin typeface="+mn-ea"/>
                <a:ea typeface="+mn-ea"/>
              </a:rPr>
              <a:t>数据在计算机内需要一个对应的内存空间，每个内存空间存在一个地址。通过地址程序可以访问内存中的数据。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1200"/>
              </a:spcAft>
              <a:buClr>
                <a:srgbClr val="31B6FD"/>
              </a:buClr>
              <a:buSzPct val="100000"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变量名和变量的地址进行关联，从而可以通过变量名来访问数据。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44701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3" y="485528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命名</a:t>
            </a:r>
            <a:r>
              <a:rPr lang="zh-CN" altLang="en-US" sz="2400" dirty="0">
                <a:latin typeface="+mn-ea"/>
              </a:rPr>
              <a:t>规则：</a:t>
            </a:r>
            <a:endParaRPr lang="en-US" altLang="zh-CN" sz="2400" dirty="0">
              <a:latin typeface="+mn-ea"/>
            </a:endParaRPr>
          </a:p>
          <a:p>
            <a:pPr marL="984250" lvl="1" indent="-514350">
              <a:spcBef>
                <a:spcPct val="20000"/>
              </a:spcBef>
              <a:buClr>
                <a:srgbClr val="31B6FD"/>
              </a:buClr>
              <a:buSzPct val="100000"/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包含合法的字符：字母，数字和下划线</a:t>
            </a:r>
            <a:endParaRPr lang="en-US" altLang="zh-CN" sz="2000" dirty="0">
              <a:latin typeface="+mn-ea"/>
            </a:endParaRPr>
          </a:p>
          <a:p>
            <a:pPr marL="984250" lvl="1" indent="-514350">
              <a:spcBef>
                <a:spcPct val="20000"/>
              </a:spcBef>
              <a:buClr>
                <a:srgbClr val="31B6FD"/>
              </a:buClr>
              <a:buSzPct val="100000"/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不能以数字开头</a:t>
            </a:r>
            <a:endParaRPr lang="en-US" altLang="zh-CN" sz="2000" dirty="0">
              <a:latin typeface="+mn-ea"/>
            </a:endParaRPr>
          </a:p>
          <a:p>
            <a:pPr marL="984250" lvl="1" indent="-514350">
              <a:spcBef>
                <a:spcPct val="20000"/>
              </a:spcBef>
              <a:buClr>
                <a:srgbClr val="31B6FD"/>
              </a:buClr>
              <a:buSzPct val="100000"/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不能与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关键字重复</a:t>
            </a:r>
            <a:endParaRPr lang="en-US" altLang="zh-CN" sz="2000" dirty="0">
              <a:latin typeface="+mn-ea"/>
            </a:endParaRPr>
          </a:p>
          <a:p>
            <a:pPr marL="984250" lvl="1" indent="-514350">
              <a:spcBef>
                <a:spcPct val="20000"/>
              </a:spcBef>
              <a:buClr>
                <a:srgbClr val="31B6FD"/>
              </a:buClr>
              <a:buSzPct val="100000"/>
              <a:buFont typeface="+mj-lt"/>
              <a:buAutoNum type="alphaUcPeriod"/>
            </a:pPr>
            <a:r>
              <a:rPr lang="zh-CN" altLang="en-US" sz="2000" dirty="0">
                <a:latin typeface="+mn-ea"/>
              </a:rPr>
              <a:t>大小写敏感</a:t>
            </a:r>
            <a:endParaRPr lang="en-US" altLang="zh-CN" sz="2000" dirty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86286"/>
              </p:ext>
            </p:extLst>
          </p:nvPr>
        </p:nvGraphicFramePr>
        <p:xfrm>
          <a:off x="755576" y="3731860"/>
          <a:ext cx="7704858" cy="2217420"/>
        </p:xfrm>
        <a:graphic>
          <a:graphicData uri="http://schemas.openxmlformats.org/drawingml/2006/table">
            <a:tbl>
              <a:tblPr/>
              <a:tblGrid>
                <a:gridCol w="128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except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finally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75856" y="6021288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附表：</a:t>
            </a:r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关键字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233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844824"/>
            <a:ext cx="23762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en-US" altLang="zh-CN" sz="2800" dirty="0" smtClean="0"/>
              <a:t>+ </a:t>
            </a:r>
            <a:r>
              <a:rPr lang="zh-CN" altLang="en-US" sz="2800" dirty="0" smtClean="0"/>
              <a:t>：加</a:t>
            </a:r>
            <a:endParaRPr lang="en-US" altLang="zh-CN" sz="2800" dirty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en-US" altLang="zh-CN" sz="2800" dirty="0" smtClean="0"/>
              <a:t>- </a:t>
            </a:r>
            <a:r>
              <a:rPr lang="zh-CN" altLang="en-US" sz="2800" dirty="0" smtClean="0"/>
              <a:t>：减</a:t>
            </a:r>
            <a:endParaRPr lang="en-US" altLang="zh-CN" sz="2800" dirty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zh-CN" altLang="en-US" sz="2800" dirty="0" smtClean="0"/>
              <a:t>* ：乘</a:t>
            </a:r>
            <a:endParaRPr lang="en-US" altLang="zh-CN" sz="2800" dirty="0" smtClean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zh-CN" altLang="en-US" sz="2800" dirty="0" smtClean="0"/>
              <a:t>**：乘方</a:t>
            </a:r>
            <a:endParaRPr lang="en-US" altLang="zh-CN" sz="2800" dirty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en-US" altLang="zh-CN" sz="2800" dirty="0" smtClean="0"/>
              <a:t>/ </a:t>
            </a:r>
            <a:r>
              <a:rPr lang="zh-CN" altLang="en-US" sz="2800" dirty="0" smtClean="0"/>
              <a:t>：除</a:t>
            </a:r>
            <a:endParaRPr lang="en-US" altLang="zh-CN" sz="2800" dirty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：地板除</a:t>
            </a:r>
            <a:endParaRPr lang="en-US" altLang="zh-CN" sz="2800" dirty="0" smtClean="0"/>
          </a:p>
          <a:p>
            <a:pPr lvl="0" fontAlgn="auto">
              <a:spcAft>
                <a:spcPts val="0"/>
              </a:spcAft>
              <a:buClr>
                <a:srgbClr val="31B6FD"/>
              </a:buClr>
              <a:defRPr/>
            </a:pPr>
            <a:r>
              <a:rPr lang="en-US" altLang="zh-CN" sz="2800" dirty="0" smtClean="0"/>
              <a:t>%</a:t>
            </a:r>
            <a:r>
              <a:rPr lang="zh-CN" altLang="en-US" sz="2800" dirty="0" smtClean="0"/>
              <a:t>：向左取余</a:t>
            </a:r>
            <a:endParaRPr lang="en-US" altLang="zh-CN" sz="2800" dirty="0"/>
          </a:p>
        </p:txBody>
      </p:sp>
      <p:sp>
        <p:nvSpPr>
          <p:cNvPr id="3" name="标题 1"/>
          <p:cNvSpPr txBox="1"/>
          <p:nvPr/>
        </p:nvSpPr>
        <p:spPr bwMode="auto">
          <a:xfrm>
            <a:off x="539552" y="116632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22931"/>
            <a:ext cx="5064663" cy="2952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9320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988640" y="1196752"/>
            <a:ext cx="7543800" cy="44640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&lt;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&gt;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&lt;=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&gt;=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==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!=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rgbClr val="073E87"/>
                </a:solidFill>
              </a:rPr>
              <a:t>&lt;&gt;</a:t>
            </a:r>
            <a:endParaRPr lang="zh-CN" altLang="en-US" sz="2800" dirty="0">
              <a:solidFill>
                <a:srgbClr val="073E87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313112" cy="31734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4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32656" y="1628800"/>
            <a:ext cx="6535688" cy="44640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not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or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endParaRPr lang="zh-CN" altLang="en-US" sz="2800" dirty="0">
              <a:solidFill>
                <a:srgbClr val="073E87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2881313" cy="267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 bwMode="auto">
          <a:xfrm>
            <a:off x="323528" y="5221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87624" y="1412776"/>
            <a:ext cx="2365116" cy="12241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身份运算符：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is </a:t>
            </a:r>
            <a:r>
              <a:rPr lang="zh-CN" altLang="en-US" dirty="0" smtClean="0">
                <a:solidFill>
                  <a:schemeClr val="tx1"/>
                </a:solidFill>
              </a:rPr>
              <a:t>或 </a:t>
            </a:r>
            <a:r>
              <a:rPr lang="en-US" altLang="zh-CN" dirty="0" smtClean="0">
                <a:solidFill>
                  <a:schemeClr val="tx1"/>
                </a:solidFill>
              </a:rPr>
              <a:t>is not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788024" y="1412776"/>
            <a:ext cx="2520280" cy="115277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成员关系运算符：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31B6FD"/>
              </a:buClr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in </a:t>
            </a:r>
            <a:r>
              <a:rPr lang="zh-CN" altLang="en-US" dirty="0" smtClean="0">
                <a:solidFill>
                  <a:schemeClr val="tx1"/>
                </a:solidFill>
              </a:rPr>
              <a:t>或 </a:t>
            </a:r>
            <a:r>
              <a:rPr lang="en-US" altLang="zh-CN" dirty="0" smtClean="0">
                <a:solidFill>
                  <a:schemeClr val="tx1"/>
                </a:solidFill>
              </a:rPr>
              <a:t>not in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504056" y="52214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</a:t>
            </a:r>
            <a:r>
              <a:rPr lang="zh-CN" alt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4" y="2492896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76106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1"/>
          <p:nvPr/>
        </p:nvSpPr>
        <p:spPr bwMode="auto">
          <a:xfrm>
            <a:off x="683568" y="236538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755650" y="1341438"/>
            <a:ext cx="7543800" cy="1897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表达式是某事，而语句就是做某事。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在交互式解释器中执行上述两行代码，结果都是一样的。交互解释器会把所有表达式的值输出。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语句改变了事物，但没有返回值，也不会有输出。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73" y="2060848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73" y="4149080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755650" y="692696"/>
            <a:ext cx="7920806" cy="53285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算术表达式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包含各种运算符的计算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赋值语句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赋值运算符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，增强赋值运算符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部分位运算符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不包含取反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和全部算数运算符加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，之间不能有空格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，如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+=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/=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2772308" cy="15841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573087" y="1645039"/>
            <a:ext cx="6932613" cy="424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采用编译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解释混合方式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先编译成字节码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再解释执行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Python 3.7.X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1800" dirty="0" smtClean="0">
                <a:hlinkClick r:id="rId2"/>
              </a:rPr>
              <a:t>http://www.python.org/</a:t>
            </a:r>
            <a:endParaRPr lang="en-US" altLang="zh-CN" sz="18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800" dirty="0" smtClean="0"/>
              <a:t>下载相应的程序</a:t>
            </a:r>
            <a:endParaRPr lang="en-US" altLang="zh-CN" sz="18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800" dirty="0" smtClean="0"/>
              <a:t>与新的</a:t>
            </a:r>
            <a:r>
              <a:rPr lang="en-US" altLang="zh-CN" sz="1800" dirty="0" smtClean="0"/>
              <a:t>Python 2.x</a:t>
            </a:r>
            <a:r>
              <a:rPr lang="zh-CN" altLang="en-US" sz="1800" dirty="0" smtClean="0"/>
              <a:t>有不兼容的地方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启动</a:t>
            </a:r>
            <a:r>
              <a:rPr lang="en-US" altLang="zh-CN" sz="2400" dirty="0" smtClean="0"/>
              <a:t>Python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3CD46089-1989-4814-B095-8914819D24F1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1"/>
          <p:nvPr/>
        </p:nvSpPr>
        <p:spPr bwMode="auto">
          <a:xfrm>
            <a:off x="713105" y="2526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915" name="内容占位符 2"/>
          <p:cNvSpPr txBox="1"/>
          <p:nvPr/>
        </p:nvSpPr>
        <p:spPr bwMode="auto">
          <a:xfrm>
            <a:off x="539552" y="1171898"/>
            <a:ext cx="754380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dirty="0">
                <a:latin typeface="+mn-ea"/>
                <a:ea typeface="+mn-ea"/>
              </a:rPr>
              <a:t>函数就好像就可以用来实现特定功能的小程序一样。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dirty="0">
                <a:latin typeface="+mn-ea"/>
                <a:ea typeface="+mn-ea"/>
              </a:rPr>
              <a:t>使用函数的方式叫做调用，调用的时候需要提供参数。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dirty="0" smtClean="0">
                <a:latin typeface="+mn-ea"/>
                <a:ea typeface="+mn-ea"/>
              </a:rPr>
              <a:t>函数</a:t>
            </a:r>
            <a:r>
              <a:rPr lang="zh-CN" altLang="en-US" sz="2400" dirty="0">
                <a:latin typeface="+mn-ea"/>
                <a:ea typeface="+mn-ea"/>
              </a:rPr>
              <a:t>调用的可以看成另外一种表达式。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endParaRPr lang="zh-CN" altLang="en-US" sz="2400" dirty="0">
              <a:solidFill>
                <a:schemeClr val="tx2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611560" y="188640"/>
            <a:ext cx="79323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3600" dirty="0" smtClean="0">
                <a:latin typeface="+mn-ea"/>
                <a:ea typeface="+mn-ea"/>
              </a:rPr>
              <a:t>常用内置函数</a:t>
            </a:r>
            <a:endParaRPr lang="en-US" altLang="zh-CN" sz="3600" dirty="0" smtClean="0">
              <a:latin typeface="+mn-ea"/>
              <a:ea typeface="+mn-ea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bool(),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chr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分别表示转成布尔值，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ASCII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码转单字符字符串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complex() 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表示转成复数，包含类似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‘1+2j’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字符串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float(),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转成浮点数或整数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()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转字符串和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ASCII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码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endParaRPr lang="en-US" altLang="zh-CN" sz="2400" dirty="0" smtClean="0">
              <a:solidFill>
                <a:schemeClr val="tx2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7" y="3573016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09" y="3543165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964" y="3573016"/>
            <a:ext cx="1860872" cy="244827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1"/>
          <p:nvPr/>
        </p:nvSpPr>
        <p:spPr bwMode="auto">
          <a:xfrm>
            <a:off x="611560" y="308103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00608" y="1268760"/>
            <a:ext cx="7903840" cy="135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2DA2BF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有时候程序需要输出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</a:t>
            </a:r>
            <a:r>
              <a:rPr lang="en-US" altLang="zh-CN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(print)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有时候也需要获取数据</a:t>
            </a:r>
            <a:r>
              <a:rPr lang="en-US" altLang="zh-CN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(input)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2"/>
          <p:cNvSpPr txBox="1"/>
          <p:nvPr/>
        </p:nvSpPr>
        <p:spPr bwMode="auto">
          <a:xfrm>
            <a:off x="700608" y="5083642"/>
            <a:ext cx="8136904" cy="135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2DA2BF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print()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将参数值打印出来，可选参数</a:t>
            </a:r>
            <a:r>
              <a:rPr lang="en-US" altLang="zh-CN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表示结束标志符</a:t>
            </a:r>
            <a:endParaRPr lang="en-US" altLang="zh-CN" sz="2400" dirty="0" smtClean="0">
              <a:solidFill>
                <a:srgbClr val="46464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2DA2BF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input()</a:t>
            </a:r>
            <a:r>
              <a:rPr lang="zh-CN" altLang="en-US" sz="2400" dirty="0" smtClean="0">
                <a:solidFill>
                  <a:srgbClr val="46464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获取用户输入，并转换为字符串返回</a:t>
            </a:r>
            <a:endParaRPr lang="en-US" altLang="zh-CN" sz="2400" dirty="0" smtClean="0">
              <a:solidFill>
                <a:srgbClr val="46464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1"/>
          <p:nvPr/>
        </p:nvSpPr>
        <p:spPr bwMode="auto">
          <a:xfrm>
            <a:off x="539552" y="188640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9939" name="内容占位符 2"/>
          <p:cNvSpPr txBox="1"/>
          <p:nvPr/>
        </p:nvSpPr>
        <p:spPr bwMode="auto">
          <a:xfrm>
            <a:off x="684213" y="1338263"/>
            <a:ext cx="7543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  <a:ea typeface="+mn-ea"/>
              </a:rPr>
              <a:t>1.</a:t>
            </a:r>
            <a:r>
              <a:rPr lang="zh-CN" altLang="en-US" sz="2800" dirty="0">
                <a:latin typeface="+mn-ea"/>
                <a:ea typeface="+mn-ea"/>
              </a:rPr>
              <a:t>导入模块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import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module_name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+mn-ea"/>
                <a:ea typeface="+mn-ea"/>
              </a:rPr>
              <a:t>2.</a:t>
            </a:r>
            <a:r>
              <a:rPr lang="zh-CN" altLang="en-US" sz="2800" dirty="0">
                <a:latin typeface="+mn-ea"/>
                <a:ea typeface="+mn-ea"/>
              </a:rPr>
              <a:t>访问模块函数或者变量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endParaRPr lang="en-US" altLang="zh-CN" sz="2800" dirty="0">
              <a:solidFill>
                <a:srgbClr val="073E87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02" y="3140968"/>
            <a:ext cx="3790950" cy="282892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611560" y="2606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6785" y="4293096"/>
            <a:ext cx="4905375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5" y="1916832"/>
            <a:ext cx="3393208" cy="154542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2400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while </a:t>
            </a:r>
            <a:r>
              <a:rPr lang="zh-CN" altLang="en-US" sz="3200" dirty="0" smtClean="0"/>
              <a:t>循环</a:t>
            </a:r>
            <a:endParaRPr lang="en-US" altLang="zh-CN" sz="3200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200" dirty="0" smtClean="0"/>
              <a:t>while</a:t>
            </a:r>
            <a:r>
              <a:rPr lang="zh-CN" altLang="en-US" sz="2200" dirty="0" smtClean="0"/>
              <a:t>后面表达式为真时，持续执行循环体内语句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683568" y="5504780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20" y="2780928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2081"/>
              </p:ext>
            </p:extLst>
          </p:nvPr>
        </p:nvGraphicFramePr>
        <p:xfrm>
          <a:off x="4427984" y="2860144"/>
          <a:ext cx="42484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550308" y="218623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556792"/>
            <a:ext cx="7272808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latin typeface="+mn-ea"/>
                <a:ea typeface="+mn-ea"/>
              </a:rPr>
              <a:t>写程序基本建议</a:t>
            </a:r>
            <a:r>
              <a:rPr lang="en-US" altLang="zh-CN" sz="2400" dirty="0" smtClean="0">
                <a:latin typeface="+mn-ea"/>
                <a:ea typeface="+mn-ea"/>
              </a:rPr>
              <a:t>---</a:t>
            </a:r>
            <a:r>
              <a:rPr lang="zh-CN" altLang="en-US" sz="2400" dirty="0" smtClean="0">
                <a:latin typeface="+mn-ea"/>
                <a:ea typeface="+mn-ea"/>
              </a:rPr>
              <a:t>认真</a:t>
            </a:r>
            <a:r>
              <a:rPr lang="zh-CN" altLang="en-US" sz="2400" dirty="0">
                <a:latin typeface="+mn-ea"/>
                <a:ea typeface="+mn-ea"/>
              </a:rPr>
              <a:t>！几点具体建议：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：避免拼错标志符，如变量名，函数，语句等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：避免使用中文符号，如引号，逗号，括号等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：左边一个引号和右边的引号一定有对应的匹配（括号也一样）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：注意书写</a:t>
            </a:r>
            <a:r>
              <a:rPr lang="zh-CN" altLang="en-US" sz="2400" dirty="0" smtClean="0">
                <a:latin typeface="+mn-ea"/>
                <a:ea typeface="+mn-ea"/>
              </a:rPr>
              <a:t>格式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冒号，缩进，对齐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1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6184736" cy="40324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35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8080" y="2636912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9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08" y="2060848"/>
            <a:ext cx="6463072" cy="39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9" y="1687287"/>
            <a:ext cx="2520280" cy="237626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81" y="4142781"/>
            <a:ext cx="2740365" cy="215420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47" y="1687156"/>
            <a:ext cx="2792299" cy="233321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1746077"/>
            <a:ext cx="2615227" cy="224531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32" y="4127994"/>
            <a:ext cx="2565357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/>
          <p:cNvSpPr txBox="1"/>
          <p:nvPr/>
        </p:nvSpPr>
        <p:spPr>
          <a:xfrm>
            <a:off x="6156176" y="4149080"/>
            <a:ext cx="21883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：创建文件</a:t>
            </a:r>
            <a:endParaRPr lang="en-US" altLang="zh-CN" sz="28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：保存文件</a:t>
            </a:r>
            <a:endParaRPr lang="en-US" altLang="zh-CN" sz="28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：写入代码</a:t>
            </a:r>
            <a:endParaRPr lang="en-US" altLang="zh-CN" sz="28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：运行代码</a:t>
            </a:r>
            <a:endParaRPr lang="en-US" altLang="zh-CN" sz="28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：查看结果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00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1"/>
          <p:nvPr/>
        </p:nvSpPr>
        <p:spPr bwMode="auto">
          <a:xfrm>
            <a:off x="598732" y="111383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98732" y="1543308"/>
            <a:ext cx="3218844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有不同的进制类型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默认十进制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二进制</a:t>
            </a:r>
            <a:r>
              <a:rPr lang="en-US" altLang="zh-CN" sz="2000" dirty="0" smtClean="0"/>
              <a:t>(0b,0B)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八进制</a:t>
            </a:r>
            <a:r>
              <a:rPr lang="en-US" altLang="zh-CN" sz="2000" dirty="0" smtClean="0"/>
              <a:t>(0o,0O)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十六进制</a:t>
            </a:r>
            <a:r>
              <a:rPr lang="en-US" altLang="zh-CN" sz="2000" dirty="0" smtClean="0"/>
              <a:t>(0x,0X)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1" y="4293096"/>
            <a:ext cx="2375769" cy="165618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860032" y="1554822"/>
            <a:ext cx="3930850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  <a:ea typeface="+mn-ea"/>
              </a:rPr>
              <a:t>Python </a:t>
            </a:r>
            <a:r>
              <a:rPr lang="en-US" altLang="zh-CN" sz="2400" dirty="0">
                <a:latin typeface="+mn-ea"/>
                <a:ea typeface="+mn-ea"/>
              </a:rPr>
              <a:t>3.7.X</a:t>
            </a:r>
            <a:r>
              <a:rPr lang="zh-CN" altLang="en-US" sz="2400" dirty="0">
                <a:latin typeface="+mn-ea"/>
                <a:ea typeface="+mn-ea"/>
              </a:rPr>
              <a:t>可以表示任意</a:t>
            </a:r>
            <a:r>
              <a:rPr lang="zh-CN" altLang="en-US" sz="2400" dirty="0">
                <a:latin typeface="+mn-ea"/>
                <a:ea typeface="+mn-ea"/>
              </a:rPr>
              <a:t>大小整数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52936"/>
            <a:ext cx="3509764" cy="352115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256061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155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可以通过内置函数</a:t>
            </a:r>
            <a:r>
              <a:rPr lang="en-US" altLang="zh-CN" sz="2800" dirty="0" err="1"/>
              <a:t>bin,oct,hex</a:t>
            </a:r>
            <a:r>
              <a:rPr lang="zh-CN" altLang="en-US" sz="2800" dirty="0"/>
              <a:t>实现</a:t>
            </a:r>
            <a:r>
              <a:rPr lang="en-US" altLang="zh-CN" sz="2800" dirty="0"/>
              <a:t>10</a:t>
            </a:r>
            <a:r>
              <a:rPr lang="zh-CN" altLang="en-US" sz="2800" dirty="0"/>
              <a:t>进制与其</a:t>
            </a:r>
            <a:r>
              <a:rPr lang="zh-CN" altLang="en-US" sz="2800" dirty="0" smtClean="0"/>
              <a:t>转换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140968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258871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/>
          <a:lstStyle/>
          <a:p>
            <a:r>
              <a:rPr lang="zh-CN" altLang="en-US" sz="2800" dirty="0" smtClean="0">
                <a:latin typeface="+mn-ea"/>
              </a:rPr>
              <a:t>普通</a:t>
            </a:r>
            <a:r>
              <a:rPr lang="zh-CN" altLang="en-US" sz="2800" dirty="0">
                <a:latin typeface="+mn-ea"/>
              </a:rPr>
              <a:t>和科学计数法（用</a:t>
            </a:r>
            <a:r>
              <a:rPr lang="en-US" altLang="zh-CN" sz="2800" dirty="0">
                <a:latin typeface="+mn-ea"/>
              </a:rPr>
              <a:t>E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>e</a:t>
            </a:r>
            <a:r>
              <a:rPr lang="zh-CN" altLang="en-US" sz="2800" dirty="0">
                <a:latin typeface="+mn-ea"/>
              </a:rPr>
              <a:t>表示</a:t>
            </a:r>
            <a:r>
              <a:rPr lang="en-US" altLang="zh-CN" sz="2800" dirty="0">
                <a:latin typeface="+mn-ea"/>
              </a:rPr>
              <a:t>10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pPr marL="109855" indent="0">
              <a:buNone/>
            </a:pP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存在不定尾数，有些浮点数无法精确表达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23306"/>
            <a:ext cx="2718834" cy="171620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725145"/>
            <a:ext cx="2718834" cy="172819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812743" y="1556792"/>
            <a:ext cx="7543800" cy="63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endParaRPr lang="en-US" altLang="zh-CN" sz="2800" dirty="0" smtClean="0">
              <a:latin typeface="+mn-ea"/>
              <a:ea typeface="+mn-ea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1" y="2204864"/>
            <a:ext cx="5456729" cy="220547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12743" y="4805595"/>
            <a:ext cx="522550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69843" y="1412776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2800" dirty="0">
                <a:latin typeface="+mn-ea"/>
              </a:rPr>
              <a:t>复数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有实部和虚部</a:t>
            </a:r>
            <a:r>
              <a:rPr lang="en-US" altLang="zh-CN" sz="2800" dirty="0">
                <a:latin typeface="+mn-ea"/>
              </a:rPr>
              <a:t>)</a:t>
            </a:r>
          </a:p>
          <a:p>
            <a:pPr fontAlgn="auto"/>
            <a:endParaRPr lang="en-US" altLang="zh-CN" sz="2800" dirty="0" smtClean="0">
              <a:latin typeface="+mn-ea"/>
            </a:endParaRPr>
          </a:p>
          <a:p>
            <a:pPr fontAlgn="auto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732934" y="1412776"/>
            <a:ext cx="7543800" cy="150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200" dirty="0" smtClean="0">
                <a:latin typeface="+mn-ea"/>
                <a:ea typeface="+mn-ea"/>
              </a:rPr>
              <a:t>在解释器中高亮显示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3" y="2276873"/>
            <a:ext cx="3257325" cy="216024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04834" y="3356993"/>
            <a:ext cx="4104456" cy="28992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的时候可以用双引号区分，也可以用转义自符</a:t>
            </a: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1320</TotalTime>
  <Words>938</Words>
  <Application>Microsoft Office PowerPoint</Application>
  <PresentationFormat>全屏显示(4:3)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黑体</vt:lpstr>
      <vt:lpstr>华文楷体</vt:lpstr>
      <vt:lpstr>宋体</vt:lpstr>
      <vt:lpstr>Arial</vt:lpstr>
      <vt:lpstr>Calibri</vt:lpstr>
      <vt:lpstr>Candara</vt:lpstr>
      <vt:lpstr>Century Gothic</vt:lpstr>
      <vt:lpstr>Garamond</vt:lpstr>
      <vt:lpstr>Symbol</vt:lpstr>
      <vt:lpstr>Tahoma</vt:lpstr>
      <vt:lpstr>Times New Roman</vt:lpstr>
      <vt:lpstr>Verdana</vt:lpstr>
      <vt:lpstr>Wingdings</vt:lpstr>
      <vt:lpstr>Wingdings 3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Administrator</cp:lastModifiedBy>
  <cp:revision>396</cp:revision>
  <dcterms:created xsi:type="dcterms:W3CDTF">2011-02-17T07:34:00Z</dcterms:created>
  <dcterms:modified xsi:type="dcterms:W3CDTF">2021-06-27T02:01:26Z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