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docProps/app.xml" Id="rId3" /><Relationship Type="http://schemas.openxmlformats.org/package/2006/relationships/metadata/core-properties" Target="docProps/core.xml" Id="rId2" /><Relationship Type="http://schemas.openxmlformats.org/officeDocument/2006/relationships/officeDocument" Target="ppt/presentation.xml" Id="rId1" /><Relationship Type="http://schemas.openxmlformats.org/officeDocument/2006/relationships/custom-properties" Target="docProps/custom.xml" Id="rId4" /><Relationship Type="http://schemas.microsoft.com/office/2006/relationships/txt" Target="/udata/data.dat" Id="Re9c7d371079c451b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51" r:id="rId2"/>
    <p:sldMasterId id="2147483665" r:id="rId3"/>
    <p:sldMasterId id="2147483660" r:id="rId4"/>
    <p:sldMasterId id="2147483671" r:id="rId5"/>
  </p:sldMasterIdLst>
  <p:notesMasterIdLst>
    <p:notesMasterId r:id="rId123"/>
  </p:notesMasterIdLst>
  <p:handoutMasterIdLst>
    <p:handoutMasterId r:id="rId124"/>
  </p:handoutMasterIdLst>
  <p:sldIdLst>
    <p:sldId id="416" r:id="rId6"/>
    <p:sldId id="805" r:id="rId7"/>
    <p:sldId id="1102" r:id="rId8"/>
    <p:sldId id="884" r:id="rId9"/>
    <p:sldId id="1103" r:id="rId10"/>
    <p:sldId id="1151" r:id="rId11"/>
    <p:sldId id="1174" r:id="rId12"/>
    <p:sldId id="1186" r:id="rId13"/>
    <p:sldId id="1152" r:id="rId14"/>
    <p:sldId id="1188" r:id="rId15"/>
    <p:sldId id="1187" r:id="rId16"/>
    <p:sldId id="1194" r:id="rId17"/>
    <p:sldId id="1190" r:id="rId18"/>
    <p:sldId id="1196" r:id="rId19"/>
    <p:sldId id="1197" r:id="rId20"/>
    <p:sldId id="1195" r:id="rId21"/>
    <p:sldId id="1198" r:id="rId22"/>
    <p:sldId id="1201" r:id="rId23"/>
    <p:sldId id="1200" r:id="rId24"/>
    <p:sldId id="1153" r:id="rId25"/>
    <p:sldId id="1154" r:id="rId26"/>
    <p:sldId id="1155" r:id="rId27"/>
    <p:sldId id="1202" r:id="rId28"/>
    <p:sldId id="1156" r:id="rId29"/>
    <p:sldId id="1105" r:id="rId30"/>
    <p:sldId id="1111" r:id="rId31"/>
    <p:sldId id="1205" r:id="rId32"/>
    <p:sldId id="1204" r:id="rId33"/>
    <p:sldId id="1207" r:id="rId34"/>
    <p:sldId id="1203" r:id="rId35"/>
    <p:sldId id="1208" r:id="rId36"/>
    <p:sldId id="1157" r:id="rId37"/>
    <p:sldId id="1209" r:id="rId38"/>
    <p:sldId id="1158" r:id="rId39"/>
    <p:sldId id="1106" r:id="rId40"/>
    <p:sldId id="1117" r:id="rId41"/>
    <p:sldId id="1133" r:id="rId42"/>
    <p:sldId id="1212" r:id="rId43"/>
    <p:sldId id="1234" r:id="rId44"/>
    <p:sldId id="1217" r:id="rId45"/>
    <p:sldId id="1220" r:id="rId46"/>
    <p:sldId id="1221" r:id="rId47"/>
    <p:sldId id="1211" r:id="rId48"/>
    <p:sldId id="1134" r:id="rId49"/>
    <p:sldId id="1161" r:id="rId50"/>
    <p:sldId id="1236" r:id="rId51"/>
    <p:sldId id="1213" r:id="rId52"/>
    <p:sldId id="1214" r:id="rId53"/>
    <p:sldId id="1237" r:id="rId54"/>
    <p:sldId id="1162" r:id="rId55"/>
    <p:sldId id="1163" r:id="rId56"/>
    <p:sldId id="1215" r:id="rId57"/>
    <p:sldId id="1216" r:id="rId58"/>
    <p:sldId id="1238" r:id="rId59"/>
    <p:sldId id="1165" r:id="rId60"/>
    <p:sldId id="1242" r:id="rId61"/>
    <p:sldId id="1241" r:id="rId62"/>
    <p:sldId id="1239" r:id="rId63"/>
    <p:sldId id="1243" r:id="rId64"/>
    <p:sldId id="1245" r:id="rId65"/>
    <p:sldId id="1246" r:id="rId66"/>
    <p:sldId id="1247" r:id="rId67"/>
    <p:sldId id="1108" r:id="rId68"/>
    <p:sldId id="1050" r:id="rId69"/>
    <p:sldId id="1176" r:id="rId70"/>
    <p:sldId id="1248" r:id="rId71"/>
    <p:sldId id="1177" r:id="rId72"/>
    <p:sldId id="1254" r:id="rId73"/>
    <p:sldId id="1253" r:id="rId74"/>
    <p:sldId id="1255" r:id="rId75"/>
    <p:sldId id="1256" r:id="rId76"/>
    <p:sldId id="1257" r:id="rId77"/>
    <p:sldId id="1258" r:id="rId78"/>
    <p:sldId id="1259" r:id="rId79"/>
    <p:sldId id="1262" r:id="rId80"/>
    <p:sldId id="1263" r:id="rId81"/>
    <p:sldId id="1145" r:id="rId82"/>
    <p:sldId id="1146" r:id="rId83"/>
    <p:sldId id="1107" r:id="rId84"/>
    <p:sldId id="1119" r:id="rId85"/>
    <p:sldId id="1268" r:id="rId86"/>
    <p:sldId id="1264" r:id="rId87"/>
    <p:sldId id="1120" r:id="rId88"/>
    <p:sldId id="1265" r:id="rId89"/>
    <p:sldId id="1270" r:id="rId90"/>
    <p:sldId id="1271" r:id="rId91"/>
    <p:sldId id="1273" r:id="rId92"/>
    <p:sldId id="1266" r:id="rId93"/>
    <p:sldId id="1267" r:id="rId94"/>
    <p:sldId id="1139" r:id="rId95"/>
    <p:sldId id="1140" r:id="rId96"/>
    <p:sldId id="1274" r:id="rId97"/>
    <p:sldId id="1275" r:id="rId98"/>
    <p:sldId id="1142" r:id="rId99"/>
    <p:sldId id="1276" r:id="rId100"/>
    <p:sldId id="1143" r:id="rId101"/>
    <p:sldId id="1279" r:id="rId102"/>
    <p:sldId id="1144" r:id="rId103"/>
    <p:sldId id="1178" r:id="rId104"/>
    <p:sldId id="1280" r:id="rId105"/>
    <p:sldId id="1281" r:id="rId106"/>
    <p:sldId id="1179" r:id="rId107"/>
    <p:sldId id="1180" r:id="rId108"/>
    <p:sldId id="1282" r:id="rId109"/>
    <p:sldId id="1283" r:id="rId110"/>
    <p:sldId id="1286" r:id="rId111"/>
    <p:sldId id="1284" r:id="rId112"/>
    <p:sldId id="1287" r:id="rId113"/>
    <p:sldId id="1288" r:id="rId114"/>
    <p:sldId id="1182" r:id="rId115"/>
    <p:sldId id="1289" r:id="rId116"/>
    <p:sldId id="1181" r:id="rId117"/>
    <p:sldId id="1184" r:id="rId118"/>
    <p:sldId id="1290" r:id="rId119"/>
    <p:sldId id="1185" r:id="rId120"/>
    <p:sldId id="913" r:id="rId121"/>
    <p:sldId id="435" r:id="rId122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DCFF"/>
    <a:srgbClr val="AED99D"/>
    <a:srgbClr val="B7D2FE"/>
    <a:srgbClr val="DFF8CB"/>
    <a:srgbClr val="F98B29"/>
    <a:srgbClr val="EFFBE4"/>
    <a:srgbClr val="E3EFFF"/>
    <a:srgbClr val="C9DBFF"/>
    <a:srgbClr val="EBF1DE"/>
    <a:srgbClr val="E6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6424" autoAdjust="0"/>
  </p:normalViewPr>
  <p:slideViewPr>
    <p:cSldViewPr>
      <p:cViewPr varScale="1">
        <p:scale>
          <a:sx n="87" d="100"/>
          <a:sy n="87" d="100"/>
        </p:scale>
        <p:origin x="96" y="17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7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notesMaster" Target="notesMasters/notesMaster1.xml"/><Relationship Id="rId12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handoutMaster" Target="handoutMasters/handoutMaster1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49" Type="http://schemas.openxmlformats.org/officeDocument/2006/relationships/slide" Target="slides/slide44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44" Type="http://schemas.openxmlformats.org/officeDocument/2006/relationships/slide" Target="slides/slide39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presProps" Target="presProp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27" Type="http://schemas.openxmlformats.org/officeDocument/2006/relationships/theme" Target="theme/theme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52" Type="http://schemas.openxmlformats.org/officeDocument/2006/relationships/slide" Target="slides/slide47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fld id="{4AF2A133-8043-4C0A-BA3A-11ACCC8D9581}" type="datetimeFigureOut">
              <a:rPr lang="zh-CN" altLang="en-US"/>
              <a:pPr>
                <a:defRPr/>
              </a:pPr>
              <a:t>2020/10/7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EC9209B-B353-4512-820B-984A5F15C3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736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65C6313-6AD5-474A-8392-F4BA8BEE5E85}" type="datetimeFigureOut">
              <a:rPr lang="zh-CN" altLang="en-US"/>
              <a:pPr>
                <a:defRPr/>
              </a:pPr>
              <a:t>2020/10/7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24EF956-E011-4CC9-A85C-5BD01A8A7D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9783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4EF956-E011-4CC9-A85C-5BD01A8A7D53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913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12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48560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102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50642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103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81727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104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906372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105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17536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106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62407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107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7907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108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77163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109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614856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110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191497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111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72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13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60962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112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39810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113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51238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114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246334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115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641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14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059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15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292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16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373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17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598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18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158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19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992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20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098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21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492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4EF956-E011-4CC9-A85C-5BD01A8A7D53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5804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22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6681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23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6786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24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734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4EF956-E011-4CC9-A85C-5BD01A8A7D53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2432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26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2133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27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7417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28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5716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29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4773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30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5964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31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004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4EF956-E011-4CC9-A85C-5BD01A8A7D53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1698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32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7432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33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9224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34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2080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4EF956-E011-4CC9-A85C-5BD01A8A7D53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047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36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6621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37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391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38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4076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39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0863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40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0703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41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961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6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8011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42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8412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43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3158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44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2743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45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8076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46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3031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47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9489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48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74687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49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0217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50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54699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51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350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7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3287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52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0501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53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5367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54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272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55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9059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56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5772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57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91418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58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21912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59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23543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60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92894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61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362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8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9810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62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04854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4EF956-E011-4CC9-A85C-5BD01A8A7D53}" type="slidenum">
              <a:rPr lang="zh-CN" altLang="en-US" smtClean="0"/>
              <a:pPr>
                <a:defRPr/>
              </a:pPr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7864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64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804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65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26158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66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51520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67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22978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68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80600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69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32226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70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7935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71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369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9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35303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72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54207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73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54955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74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3831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75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40794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76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33824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77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30331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78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03228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4EF956-E011-4CC9-A85C-5BD01A8A7D53}" type="slidenum">
              <a:rPr lang="zh-CN" altLang="en-US" smtClean="0"/>
              <a:pPr>
                <a:defRPr/>
              </a:pPr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73713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80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18774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81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242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10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00826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82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85616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83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85935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84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88406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85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38418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86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74854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87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04656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88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90983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89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91679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90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61936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91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815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11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9876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92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2608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93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24653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94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62904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95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24930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96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60365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97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44696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98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96849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99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5119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100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28392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101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795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807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7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546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210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63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37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651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theme" Target="../theme/them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641350"/>
            <a:ext cx="3127375" cy="344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38" y="1065213"/>
            <a:ext cx="2200275" cy="245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 userDrawn="1"/>
        </p:nvSpPr>
        <p:spPr bwMode="auto">
          <a:xfrm>
            <a:off x="6381750" y="1384300"/>
            <a:ext cx="463550" cy="4635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2451100" y="1749425"/>
            <a:ext cx="184150" cy="184150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5240338" y="3937000"/>
            <a:ext cx="219075" cy="219075"/>
          </a:xfrm>
          <a:prstGeom prst="ellipse">
            <a:avLst/>
          </a:prstGeom>
          <a:solidFill>
            <a:srgbClr val="C00000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mtClean="0">
              <a:latin typeface="+mn-ea"/>
              <a:ea typeface="+mn-ea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3265488" y="1939925"/>
            <a:ext cx="128587" cy="130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+mn-ea"/>
              <a:ea typeface="+mn-ea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1581150"/>
            <a:ext cx="21748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1460500"/>
            <a:ext cx="21272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4" name="组合 43"/>
          <p:cNvGrpSpPr>
            <a:grpSpLocks/>
          </p:cNvGrpSpPr>
          <p:nvPr userDrawn="1"/>
        </p:nvGrpSpPr>
        <p:grpSpPr bwMode="auto">
          <a:xfrm>
            <a:off x="6100763" y="1751013"/>
            <a:ext cx="130175" cy="128587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94" y="1772988"/>
              <a:ext cx="84329" cy="84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994150"/>
            <a:ext cx="11747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6" name="组合 41"/>
          <p:cNvGrpSpPr>
            <a:grpSpLocks/>
          </p:cNvGrpSpPr>
          <p:nvPr userDrawn="1"/>
        </p:nvGrpSpPr>
        <p:grpSpPr bwMode="auto">
          <a:xfrm>
            <a:off x="3040063" y="546100"/>
            <a:ext cx="225425" cy="225425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75" y="600432"/>
              <a:ext cx="143438" cy="110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7" name="组合 37"/>
          <p:cNvGrpSpPr>
            <a:grpSpLocks/>
          </p:cNvGrpSpPr>
          <p:nvPr userDrawn="1"/>
        </p:nvGrpSpPr>
        <p:grpSpPr bwMode="auto">
          <a:xfrm>
            <a:off x="2586038" y="3022600"/>
            <a:ext cx="185737" cy="185738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endParaRPr lang="zh-CN" altLang="en-US" smtClean="0">
                <a:latin typeface="+mn-ea"/>
                <a:ea typeface="+mn-ea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974850"/>
            <a:ext cx="71437" cy="7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椭圆 22"/>
          <p:cNvSpPr/>
          <p:nvPr userDrawn="1"/>
        </p:nvSpPr>
        <p:spPr bwMode="auto">
          <a:xfrm>
            <a:off x="7113588" y="2630488"/>
            <a:ext cx="250825" cy="249237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+mn-ea"/>
              <a:ea typeface="+mn-ea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2690813"/>
            <a:ext cx="133350" cy="12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1" name="组合 46"/>
          <p:cNvGrpSpPr>
            <a:grpSpLocks/>
          </p:cNvGrpSpPr>
          <p:nvPr userDrawn="1"/>
        </p:nvGrpSpPr>
        <p:grpSpPr bwMode="auto">
          <a:xfrm>
            <a:off x="2327275" y="3386138"/>
            <a:ext cx="258763" cy="258762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039" y="3616294"/>
              <a:ext cx="173184" cy="85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2" name="组合 38"/>
          <p:cNvGrpSpPr>
            <a:grpSpLocks/>
          </p:cNvGrpSpPr>
          <p:nvPr userDrawn="1"/>
        </p:nvGrpSpPr>
        <p:grpSpPr bwMode="auto">
          <a:xfrm>
            <a:off x="976313" y="1046163"/>
            <a:ext cx="300037" cy="300037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06" y="856341"/>
              <a:ext cx="203362" cy="116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3" name="组合 42"/>
          <p:cNvGrpSpPr>
            <a:grpSpLocks/>
          </p:cNvGrpSpPr>
          <p:nvPr userDrawn="1"/>
        </p:nvGrpSpPr>
        <p:grpSpPr bwMode="auto">
          <a:xfrm>
            <a:off x="1763713" y="4391025"/>
            <a:ext cx="300037" cy="300038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4" name="组合 1"/>
          <p:cNvGrpSpPr>
            <a:grpSpLocks/>
          </p:cNvGrpSpPr>
          <p:nvPr userDrawn="1"/>
        </p:nvGrpSpPr>
        <p:grpSpPr bwMode="auto">
          <a:xfrm>
            <a:off x="1169988" y="2619375"/>
            <a:ext cx="300037" cy="300038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531" y="2690308"/>
              <a:ext cx="211536" cy="181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5" name="组合 49"/>
          <p:cNvGrpSpPr>
            <a:grpSpLocks/>
          </p:cNvGrpSpPr>
          <p:nvPr userDrawn="1"/>
        </p:nvGrpSpPr>
        <p:grpSpPr bwMode="auto">
          <a:xfrm>
            <a:off x="7781925" y="4046538"/>
            <a:ext cx="320675" cy="320675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542" y="4486356"/>
              <a:ext cx="237154" cy="184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1773238"/>
            <a:ext cx="1270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7" name="组合 45"/>
          <p:cNvGrpSpPr>
            <a:grpSpLocks/>
          </p:cNvGrpSpPr>
          <p:nvPr userDrawn="1"/>
        </p:nvGrpSpPr>
        <p:grpSpPr bwMode="auto">
          <a:xfrm>
            <a:off x="6613525" y="3433763"/>
            <a:ext cx="258763" cy="258762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841" y="4263524"/>
              <a:ext cx="145353" cy="144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8" name="组合 44"/>
          <p:cNvGrpSpPr>
            <a:grpSpLocks/>
          </p:cNvGrpSpPr>
          <p:nvPr userDrawn="1"/>
        </p:nvGrpSpPr>
        <p:grpSpPr bwMode="auto">
          <a:xfrm>
            <a:off x="7308850" y="912813"/>
            <a:ext cx="322263" cy="322262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38" y="989568"/>
              <a:ext cx="203200" cy="16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52" name="圆角矩形 3"/>
          <p:cNvSpPr>
            <a:spLocks/>
          </p:cNvSpPr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639596589 w 1180531"/>
              <a:gd name="T1" fmla="*/ 0 h 577560"/>
              <a:gd name="T2" fmla="*/ 639596589 w 1180531"/>
              <a:gd name="T3" fmla="*/ 259724595 h 577560"/>
              <a:gd name="T4" fmla="*/ 577010883 w 1180531"/>
              <a:gd name="T5" fmla="*/ 324659087 h 577560"/>
              <a:gd name="T6" fmla="*/ 62585058 w 1180531"/>
              <a:gd name="T7" fmla="*/ 324659087 h 577560"/>
              <a:gd name="T8" fmla="*/ 0 w 1180531"/>
              <a:gd name="T9" fmla="*/ 259724595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mtClean="0">
              <a:latin typeface="Segoe UI" pitchFamily="34" charset="0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3075" name="圆角矩形 3"/>
          <p:cNvSpPr>
            <a:spLocks/>
          </p:cNvSpPr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639596589 w 1180531"/>
              <a:gd name="T1" fmla="*/ 0 h 577560"/>
              <a:gd name="T2" fmla="*/ 639596589 w 1180531"/>
              <a:gd name="T3" fmla="*/ 259724595 h 577560"/>
              <a:gd name="T4" fmla="*/ 577010883 w 1180531"/>
              <a:gd name="T5" fmla="*/ 324659087 h 577560"/>
              <a:gd name="T6" fmla="*/ 62585058 w 1180531"/>
              <a:gd name="T7" fmla="*/ 324659087 h 577560"/>
              <a:gd name="T8" fmla="*/ 0 w 1180531"/>
              <a:gd name="T9" fmla="*/ 259724595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mtClean="0">
              <a:latin typeface="Segoe UI" pitchFamily="34" charset="0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>
            <a:grpSpLocks/>
          </p:cNvGrpSpPr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solidFill>
                <a:prstClr val="black"/>
              </a:solidFill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5123" name="圆角矩形 3"/>
          <p:cNvSpPr>
            <a:spLocks/>
          </p:cNvSpPr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543107818 w 1180531"/>
              <a:gd name="T1" fmla="*/ 0 h 577560"/>
              <a:gd name="T2" fmla="*/ 543107818 w 1180531"/>
              <a:gd name="T3" fmla="*/ 220335736 h 577560"/>
              <a:gd name="T4" fmla="*/ 489963716 w 1180531"/>
              <a:gd name="T5" fmla="*/ 275422506 h 577560"/>
              <a:gd name="T6" fmla="*/ 53143551 w 1180531"/>
              <a:gd name="T7" fmla="*/ 275422506 h 577560"/>
              <a:gd name="T8" fmla="*/ 0 w 1180531"/>
              <a:gd name="T9" fmla="*/ 220335736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124" name="图片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mtClean="0">
              <a:solidFill>
                <a:prstClr val="black"/>
              </a:solidFill>
              <a:latin typeface="Segoe UI" pitchFamily="34" charset="0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61.xml"/><Relationship Id="rId4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rocketmq-externals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77.xml"/><Relationship Id="rId4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"/>
          <p:cNvSpPr txBox="1">
            <a:spLocks noChangeArrowheads="1"/>
          </p:cNvSpPr>
          <p:nvPr/>
        </p:nvSpPr>
        <p:spPr bwMode="auto">
          <a:xfrm>
            <a:off x="3241086" y="2211279"/>
            <a:ext cx="26173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RocketMQ</a:t>
            </a:r>
            <a:endParaRPr lang="zh-CN" altLang="en-US" sz="3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作用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RocketMQ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408000" cy="8194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应用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解耦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快速应用变更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维护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流量削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锋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398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负载均衡</a:t>
            </a: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高级特性</a:t>
            </a: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408000" cy="1304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Producer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负载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均衡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内部实现了不同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broker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集群中对同一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topic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对应消息队列的负载均衡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Consumer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负载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均衡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平均分配</a:t>
            </a:r>
            <a:r>
              <a:rPr lang="zh-CN" altLang="zh-CN" sz="10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zh-CN" altLang="zh-CN" sz="1050" dirty="0">
              <a:solidFill>
                <a:prstClr val="black">
                  <a:lumMod val="85000"/>
                  <a:lumOff val="15000"/>
                </a:prst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循环平均分配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419872" y="3745625"/>
            <a:ext cx="1728192" cy="11747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36000" rIns="36000" rtlCol="0" anchor="t" anchorCtr="0"/>
          <a:lstStyle/>
          <a:p>
            <a:pPr algn="r"/>
            <a:r>
              <a:rPr lang="en-US" altLang="zh-CN" sz="1050" dirty="0" smtClean="0"/>
              <a:t>broker-B</a:t>
            </a:r>
            <a:endParaRPr lang="zh-CN" altLang="en-US" sz="1050" dirty="0"/>
          </a:p>
        </p:txBody>
      </p:sp>
      <p:sp>
        <p:nvSpPr>
          <p:cNvPr id="25" name="矩形 24"/>
          <p:cNvSpPr/>
          <p:nvPr/>
        </p:nvSpPr>
        <p:spPr>
          <a:xfrm>
            <a:off x="3521465" y="3991320"/>
            <a:ext cx="1512000" cy="216000"/>
          </a:xfrm>
          <a:prstGeom prst="rect">
            <a:avLst/>
          </a:prstGeom>
          <a:noFill/>
          <a:ln w="38100">
            <a:solidFill>
              <a:srgbClr val="FF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/>
              <a:t>MessageQueue</a:t>
            </a:r>
            <a:endParaRPr lang="zh-CN" altLang="en-US" sz="1050" dirty="0"/>
          </a:p>
        </p:txBody>
      </p:sp>
      <p:sp>
        <p:nvSpPr>
          <p:cNvPr id="26" name="矩形 25"/>
          <p:cNvSpPr/>
          <p:nvPr/>
        </p:nvSpPr>
        <p:spPr>
          <a:xfrm>
            <a:off x="3521465" y="4291908"/>
            <a:ext cx="1512000" cy="216000"/>
          </a:xfrm>
          <a:prstGeom prst="rect">
            <a:avLst/>
          </a:prstGeom>
          <a:noFill/>
          <a:ln w="38100">
            <a:solidFill>
              <a:srgbClr val="FF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/>
              <a:t>MessageQueue</a:t>
            </a:r>
            <a:endParaRPr lang="zh-CN" altLang="en-US" sz="1050" dirty="0"/>
          </a:p>
        </p:txBody>
      </p:sp>
      <p:sp>
        <p:nvSpPr>
          <p:cNvPr id="28" name="矩形 27"/>
          <p:cNvSpPr/>
          <p:nvPr/>
        </p:nvSpPr>
        <p:spPr>
          <a:xfrm>
            <a:off x="3521465" y="4592496"/>
            <a:ext cx="1512000" cy="216000"/>
          </a:xfrm>
          <a:prstGeom prst="rect">
            <a:avLst/>
          </a:prstGeom>
          <a:noFill/>
          <a:ln w="38100">
            <a:solidFill>
              <a:srgbClr val="FF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/>
              <a:t>MessageQueue</a:t>
            </a:r>
            <a:endParaRPr lang="zh-CN" altLang="en-US" sz="1050" dirty="0"/>
          </a:p>
        </p:txBody>
      </p:sp>
      <p:sp>
        <p:nvSpPr>
          <p:cNvPr id="44" name="矩形 43"/>
          <p:cNvSpPr/>
          <p:nvPr/>
        </p:nvSpPr>
        <p:spPr>
          <a:xfrm>
            <a:off x="3419872" y="2415832"/>
            <a:ext cx="1728192" cy="11747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36000" rIns="36000" rtlCol="0" anchor="t" anchorCtr="0"/>
          <a:lstStyle/>
          <a:p>
            <a:pPr algn="r"/>
            <a:r>
              <a:rPr lang="en-US" altLang="zh-CN" sz="1050" dirty="0" smtClean="0"/>
              <a:t>broker-A</a:t>
            </a:r>
            <a:endParaRPr lang="zh-CN" altLang="en-US" sz="1050" dirty="0"/>
          </a:p>
        </p:txBody>
      </p:sp>
      <p:sp>
        <p:nvSpPr>
          <p:cNvPr id="45" name="矩形 44"/>
          <p:cNvSpPr/>
          <p:nvPr/>
        </p:nvSpPr>
        <p:spPr>
          <a:xfrm>
            <a:off x="3521465" y="2661527"/>
            <a:ext cx="1512000" cy="216000"/>
          </a:xfrm>
          <a:prstGeom prst="rect">
            <a:avLst/>
          </a:prstGeom>
          <a:noFill/>
          <a:ln w="38100">
            <a:solidFill>
              <a:srgbClr val="FF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/>
              <a:t>MessageQueue</a:t>
            </a:r>
            <a:endParaRPr lang="zh-CN" altLang="en-US" sz="1050" dirty="0"/>
          </a:p>
        </p:txBody>
      </p:sp>
      <p:sp>
        <p:nvSpPr>
          <p:cNvPr id="46" name="矩形 45"/>
          <p:cNvSpPr/>
          <p:nvPr/>
        </p:nvSpPr>
        <p:spPr>
          <a:xfrm>
            <a:off x="3521465" y="2962115"/>
            <a:ext cx="1512000" cy="216000"/>
          </a:xfrm>
          <a:prstGeom prst="rect">
            <a:avLst/>
          </a:prstGeom>
          <a:noFill/>
          <a:ln w="38100">
            <a:solidFill>
              <a:srgbClr val="FF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/>
              <a:t>MessageQueue</a:t>
            </a:r>
            <a:endParaRPr lang="zh-CN" altLang="en-US" sz="1050" dirty="0"/>
          </a:p>
        </p:txBody>
      </p:sp>
      <p:sp>
        <p:nvSpPr>
          <p:cNvPr id="47" name="矩形 46"/>
          <p:cNvSpPr/>
          <p:nvPr/>
        </p:nvSpPr>
        <p:spPr>
          <a:xfrm>
            <a:off x="3521465" y="3262703"/>
            <a:ext cx="1512000" cy="216000"/>
          </a:xfrm>
          <a:prstGeom prst="rect">
            <a:avLst/>
          </a:prstGeom>
          <a:noFill/>
          <a:ln w="38100">
            <a:solidFill>
              <a:srgbClr val="FF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/>
              <a:t>MessageQueue</a:t>
            </a:r>
            <a:endParaRPr lang="zh-CN" altLang="en-US" sz="1050" dirty="0"/>
          </a:p>
        </p:txBody>
      </p:sp>
      <p:sp>
        <p:nvSpPr>
          <p:cNvPr id="49" name="文本框 48"/>
          <p:cNvSpPr txBox="1"/>
          <p:nvPr/>
        </p:nvSpPr>
        <p:spPr>
          <a:xfrm>
            <a:off x="6013650" y="2669584"/>
            <a:ext cx="7008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集群</a:t>
            </a:r>
            <a:endParaRPr lang="en-US" altLang="zh-CN" sz="1050" dirty="0" smtClean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  <a:p>
            <a:r>
              <a: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Cluster</a:t>
            </a:r>
            <a:endParaRPr lang="zh-CN" altLang="en-US" sz="1050" dirty="0" smtClean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6016630" y="2499687"/>
            <a:ext cx="1360930" cy="2279460"/>
          </a:xfrm>
          <a:prstGeom prst="roundRect">
            <a:avLst/>
          </a:prstGeom>
          <a:ln>
            <a:tailEnd type="triangle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050" dirty="0" smtClean="0">
              <a:latin typeface="Consolas" panose="020B0609020204030204" pitchFamily="49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688667" y="2557897"/>
            <a:ext cx="7008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集群</a:t>
            </a:r>
            <a:endParaRPr lang="en-US" altLang="zh-CN" sz="1050" dirty="0" smtClean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  <a:p>
            <a:r>
              <a: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Cluster</a:t>
            </a:r>
            <a:endParaRPr lang="zh-CN" altLang="en-US" sz="1050" dirty="0" smtClean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016629" y="2557897"/>
            <a:ext cx="8579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消息</a:t>
            </a:r>
            <a:r>
              <a:rPr lang="zh-CN" altLang="en-US" sz="105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消费</a:t>
            </a:r>
            <a:r>
              <a: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者</a:t>
            </a:r>
            <a:endParaRPr lang="en-US" altLang="zh-CN" sz="1050" dirty="0" smtClean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  <a:p>
            <a:r>
              <a:rPr lang="en-US" altLang="zh-CN" sz="105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Consumer</a:t>
            </a:r>
            <a:endParaRPr lang="zh-CN" altLang="en-US" sz="105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53" name="立方体 52"/>
          <p:cNvSpPr/>
          <p:nvPr/>
        </p:nvSpPr>
        <p:spPr>
          <a:xfrm>
            <a:off x="6440213" y="3003205"/>
            <a:ext cx="504056" cy="511572"/>
          </a:xfrm>
          <a:prstGeom prst="cube">
            <a:avLst/>
          </a:prstGeom>
          <a:solidFill>
            <a:srgbClr val="79DCFF"/>
          </a:solidFill>
          <a:ln>
            <a:tailEnd type="triangle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立方体 54"/>
          <p:cNvSpPr/>
          <p:nvPr/>
        </p:nvSpPr>
        <p:spPr>
          <a:xfrm>
            <a:off x="6445067" y="3602115"/>
            <a:ext cx="504056" cy="511572"/>
          </a:xfrm>
          <a:prstGeom prst="cube">
            <a:avLst/>
          </a:prstGeom>
          <a:solidFill>
            <a:srgbClr val="FFC000"/>
          </a:solidFill>
          <a:ln>
            <a:tailEnd type="triangle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立方体 55"/>
          <p:cNvSpPr/>
          <p:nvPr/>
        </p:nvSpPr>
        <p:spPr>
          <a:xfrm>
            <a:off x="6445067" y="4201026"/>
            <a:ext cx="504056" cy="511572"/>
          </a:xfrm>
          <a:prstGeom prst="cube">
            <a:avLst/>
          </a:prstGeom>
          <a:solidFill>
            <a:srgbClr val="92D050"/>
          </a:solidFill>
          <a:ln>
            <a:tailEnd type="triangle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5054686" y="3070115"/>
            <a:ext cx="1406748" cy="308073"/>
          </a:xfrm>
          <a:prstGeom prst="straightConnector1">
            <a:avLst/>
          </a:prstGeom>
          <a:ln w="38100">
            <a:solidFill>
              <a:srgbClr val="79DC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5054686" y="2826542"/>
            <a:ext cx="1406748" cy="308073"/>
          </a:xfrm>
          <a:prstGeom prst="straightConnector1">
            <a:avLst/>
          </a:prstGeom>
          <a:ln w="38100">
            <a:solidFill>
              <a:srgbClr val="79DC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5054686" y="4361804"/>
            <a:ext cx="1386239" cy="7620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5054686" y="4585460"/>
            <a:ext cx="1386239" cy="7620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5054686" y="3405729"/>
            <a:ext cx="1406748" cy="30807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V="1">
            <a:off x="5054686" y="4008438"/>
            <a:ext cx="1386239" cy="7620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0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2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5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6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2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2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7" dur="2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8" dur="2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1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2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8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9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9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0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0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1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7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8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2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3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8" grpId="0" animBg="1"/>
      <p:bldP spid="28" grpId="1" animBg="1"/>
      <p:bldP spid="28" grpId="2" animBg="1"/>
      <p:bldP spid="44" grpId="0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9" grpId="0"/>
      <p:bldP spid="50" grpId="0" animBg="1"/>
      <p:bldP spid="51" grpId="0"/>
      <p:bldP spid="52" grpId="0"/>
      <p:bldP spid="53" grpId="0" animBg="1"/>
      <p:bldP spid="53" grpId="1" animBg="1"/>
      <p:bldP spid="53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负载均衡</a:t>
            </a: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高级特性</a:t>
            </a: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408000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Producer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负载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均衡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内部实现了不同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broker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集群中对同一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topic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对应消息队列的负载均衡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Consumer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负载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均衡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平均分配</a:t>
            </a:r>
            <a:r>
              <a:rPr lang="zh-CN" altLang="zh-CN" sz="10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zh-CN" altLang="zh-CN" sz="1050" dirty="0">
              <a:solidFill>
                <a:prstClr val="black">
                  <a:lumMod val="85000"/>
                  <a:lumOff val="15000"/>
                </a:prst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循环平均分配</a:t>
            </a:r>
            <a:endParaRPr lang="en-US" altLang="zh-CN" sz="1050" dirty="0" smtClean="0">
              <a:solidFill>
                <a:prstClr val="black">
                  <a:lumMod val="85000"/>
                  <a:lumOff val="15000"/>
                </a:prst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广播模式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419872" y="3745625"/>
            <a:ext cx="1728192" cy="11747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36000" rIns="36000" rtlCol="0" anchor="t" anchorCtr="0"/>
          <a:lstStyle/>
          <a:p>
            <a:pPr algn="r"/>
            <a:r>
              <a:rPr lang="en-US" altLang="zh-CN" sz="1050" dirty="0" smtClean="0"/>
              <a:t>broker-B</a:t>
            </a:r>
            <a:endParaRPr lang="zh-CN" altLang="en-US" sz="1050" dirty="0"/>
          </a:p>
        </p:txBody>
      </p:sp>
      <p:sp>
        <p:nvSpPr>
          <p:cNvPr id="25" name="矩形 24"/>
          <p:cNvSpPr/>
          <p:nvPr/>
        </p:nvSpPr>
        <p:spPr>
          <a:xfrm>
            <a:off x="3521465" y="3991320"/>
            <a:ext cx="1512000" cy="216000"/>
          </a:xfrm>
          <a:prstGeom prst="rect">
            <a:avLst/>
          </a:prstGeom>
          <a:noFill/>
          <a:ln w="38100">
            <a:solidFill>
              <a:srgbClr val="FF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/>
              <a:t>MessageQueue</a:t>
            </a:r>
            <a:endParaRPr lang="zh-CN" altLang="en-US" sz="1050" dirty="0"/>
          </a:p>
        </p:txBody>
      </p:sp>
      <p:sp>
        <p:nvSpPr>
          <p:cNvPr id="26" name="矩形 25"/>
          <p:cNvSpPr/>
          <p:nvPr/>
        </p:nvSpPr>
        <p:spPr>
          <a:xfrm>
            <a:off x="3521465" y="4291908"/>
            <a:ext cx="1512000" cy="216000"/>
          </a:xfrm>
          <a:prstGeom prst="rect">
            <a:avLst/>
          </a:prstGeom>
          <a:noFill/>
          <a:ln w="38100">
            <a:solidFill>
              <a:srgbClr val="FF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/>
              <a:t>MessageQueue</a:t>
            </a:r>
            <a:endParaRPr lang="zh-CN" altLang="en-US" sz="1050" dirty="0"/>
          </a:p>
        </p:txBody>
      </p:sp>
      <p:sp>
        <p:nvSpPr>
          <p:cNvPr id="28" name="矩形 27"/>
          <p:cNvSpPr/>
          <p:nvPr/>
        </p:nvSpPr>
        <p:spPr>
          <a:xfrm>
            <a:off x="3521465" y="4592496"/>
            <a:ext cx="1512000" cy="216000"/>
          </a:xfrm>
          <a:prstGeom prst="rect">
            <a:avLst/>
          </a:prstGeom>
          <a:noFill/>
          <a:ln w="38100">
            <a:solidFill>
              <a:srgbClr val="FF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/>
              <a:t>MessageQueue</a:t>
            </a:r>
            <a:endParaRPr lang="zh-CN" altLang="en-US" sz="1050" dirty="0"/>
          </a:p>
        </p:txBody>
      </p:sp>
      <p:sp>
        <p:nvSpPr>
          <p:cNvPr id="44" name="矩形 43"/>
          <p:cNvSpPr/>
          <p:nvPr/>
        </p:nvSpPr>
        <p:spPr>
          <a:xfrm>
            <a:off x="3419872" y="2415832"/>
            <a:ext cx="1728192" cy="11747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36000" rIns="36000" rtlCol="0" anchor="t" anchorCtr="0"/>
          <a:lstStyle/>
          <a:p>
            <a:pPr algn="r"/>
            <a:r>
              <a:rPr lang="en-US" altLang="zh-CN" sz="1050" dirty="0" smtClean="0"/>
              <a:t>broker-A</a:t>
            </a:r>
            <a:endParaRPr lang="zh-CN" altLang="en-US" sz="1050" dirty="0"/>
          </a:p>
        </p:txBody>
      </p:sp>
      <p:sp>
        <p:nvSpPr>
          <p:cNvPr id="45" name="矩形 44"/>
          <p:cNvSpPr/>
          <p:nvPr/>
        </p:nvSpPr>
        <p:spPr>
          <a:xfrm>
            <a:off x="3521465" y="2661527"/>
            <a:ext cx="1512000" cy="216000"/>
          </a:xfrm>
          <a:prstGeom prst="rect">
            <a:avLst/>
          </a:prstGeom>
          <a:noFill/>
          <a:ln w="38100">
            <a:solidFill>
              <a:srgbClr val="FF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/>
              <a:t>MessageQueue</a:t>
            </a:r>
            <a:endParaRPr lang="zh-CN" altLang="en-US" sz="1050" dirty="0"/>
          </a:p>
        </p:txBody>
      </p:sp>
      <p:sp>
        <p:nvSpPr>
          <p:cNvPr id="46" name="矩形 45"/>
          <p:cNvSpPr/>
          <p:nvPr/>
        </p:nvSpPr>
        <p:spPr>
          <a:xfrm>
            <a:off x="3521465" y="2962115"/>
            <a:ext cx="1512000" cy="216000"/>
          </a:xfrm>
          <a:prstGeom prst="rect">
            <a:avLst/>
          </a:prstGeom>
          <a:noFill/>
          <a:ln w="38100">
            <a:solidFill>
              <a:srgbClr val="FF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/>
              <a:t>MessageQueue</a:t>
            </a:r>
            <a:endParaRPr lang="zh-CN" altLang="en-US" sz="1050" dirty="0"/>
          </a:p>
        </p:txBody>
      </p:sp>
      <p:sp>
        <p:nvSpPr>
          <p:cNvPr id="47" name="矩形 46"/>
          <p:cNvSpPr/>
          <p:nvPr/>
        </p:nvSpPr>
        <p:spPr>
          <a:xfrm>
            <a:off x="3521465" y="3262703"/>
            <a:ext cx="1512000" cy="216000"/>
          </a:xfrm>
          <a:prstGeom prst="rect">
            <a:avLst/>
          </a:prstGeom>
          <a:noFill/>
          <a:ln w="38100">
            <a:solidFill>
              <a:srgbClr val="FF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/>
              <a:t>MessageQueue</a:t>
            </a:r>
            <a:endParaRPr lang="zh-CN" altLang="en-US" sz="1050" dirty="0"/>
          </a:p>
        </p:txBody>
      </p:sp>
      <p:sp>
        <p:nvSpPr>
          <p:cNvPr id="49" name="文本框 48"/>
          <p:cNvSpPr txBox="1"/>
          <p:nvPr/>
        </p:nvSpPr>
        <p:spPr>
          <a:xfrm>
            <a:off x="6013650" y="2669584"/>
            <a:ext cx="7008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集群</a:t>
            </a:r>
            <a:endParaRPr lang="en-US" altLang="zh-CN" sz="1050" dirty="0" smtClean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  <a:p>
            <a:r>
              <a: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Cluster</a:t>
            </a:r>
            <a:endParaRPr lang="zh-CN" altLang="en-US" sz="1050" dirty="0" smtClean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6016630" y="2499687"/>
            <a:ext cx="1360930" cy="2279460"/>
          </a:xfrm>
          <a:prstGeom prst="roundRect">
            <a:avLst/>
          </a:prstGeom>
          <a:ln>
            <a:tailEnd type="triangle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050" dirty="0" smtClean="0">
              <a:latin typeface="Consolas" panose="020B0609020204030204" pitchFamily="49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688667" y="2557897"/>
            <a:ext cx="7008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集群</a:t>
            </a:r>
            <a:endParaRPr lang="en-US" altLang="zh-CN" sz="1050" dirty="0" smtClean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  <a:p>
            <a:r>
              <a: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Cluster</a:t>
            </a:r>
            <a:endParaRPr lang="zh-CN" altLang="en-US" sz="1050" dirty="0" smtClean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016629" y="2557897"/>
            <a:ext cx="8579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消息</a:t>
            </a:r>
            <a:r>
              <a:rPr lang="zh-CN" altLang="en-US" sz="105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消费</a:t>
            </a:r>
            <a:r>
              <a: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者</a:t>
            </a:r>
            <a:endParaRPr lang="en-US" altLang="zh-CN" sz="1050" dirty="0" smtClean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  <a:p>
            <a:r>
              <a:rPr lang="en-US" altLang="zh-CN" sz="105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Consumer</a:t>
            </a:r>
            <a:endParaRPr lang="zh-CN" altLang="en-US" sz="105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53" name="立方体 52"/>
          <p:cNvSpPr/>
          <p:nvPr/>
        </p:nvSpPr>
        <p:spPr>
          <a:xfrm>
            <a:off x="6440213" y="3003205"/>
            <a:ext cx="504056" cy="511572"/>
          </a:xfrm>
          <a:prstGeom prst="cube">
            <a:avLst/>
          </a:prstGeom>
          <a:solidFill>
            <a:srgbClr val="79DCFF"/>
          </a:solidFill>
          <a:ln>
            <a:tailEnd type="triangle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立方体 54"/>
          <p:cNvSpPr/>
          <p:nvPr/>
        </p:nvSpPr>
        <p:spPr>
          <a:xfrm>
            <a:off x="6445067" y="3602115"/>
            <a:ext cx="504056" cy="511572"/>
          </a:xfrm>
          <a:prstGeom prst="cube">
            <a:avLst/>
          </a:prstGeom>
          <a:solidFill>
            <a:srgbClr val="FFC000"/>
          </a:solidFill>
          <a:ln>
            <a:tailEnd type="triangle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立方体 55"/>
          <p:cNvSpPr/>
          <p:nvPr/>
        </p:nvSpPr>
        <p:spPr>
          <a:xfrm>
            <a:off x="6445067" y="4201026"/>
            <a:ext cx="504056" cy="511572"/>
          </a:xfrm>
          <a:prstGeom prst="cube">
            <a:avLst/>
          </a:prstGeom>
          <a:solidFill>
            <a:srgbClr val="92D050"/>
          </a:solidFill>
          <a:ln>
            <a:tailEnd type="triangle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5054686" y="3070115"/>
            <a:ext cx="1385527" cy="67551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5054686" y="2826542"/>
            <a:ext cx="1406748" cy="308073"/>
          </a:xfrm>
          <a:prstGeom prst="straightConnector1">
            <a:avLst/>
          </a:prstGeom>
          <a:ln w="38100">
            <a:solidFill>
              <a:srgbClr val="79DC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5054686" y="3405729"/>
            <a:ext cx="1385527" cy="95607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endCxn id="53" idx="2"/>
          </p:cNvCxnSpPr>
          <p:nvPr/>
        </p:nvCxnSpPr>
        <p:spPr>
          <a:xfrm flipV="1">
            <a:off x="5054686" y="3321998"/>
            <a:ext cx="1385527" cy="762648"/>
          </a:xfrm>
          <a:prstGeom prst="straightConnector1">
            <a:avLst/>
          </a:prstGeom>
          <a:ln w="38100">
            <a:solidFill>
              <a:srgbClr val="79DC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5054686" y="3939902"/>
            <a:ext cx="1385527" cy="49811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5054686" y="4585460"/>
            <a:ext cx="1386239" cy="7620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52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8" grpId="0" animBg="1"/>
      <p:bldP spid="45" grpId="0" animBg="1"/>
      <p:bldP spid="46" grpId="0" animBg="1"/>
      <p:bldP spid="47" grpId="0" animBg="1"/>
      <p:bldP spid="53" grpId="0" animBg="1"/>
      <p:bldP spid="55" grpId="0" animBg="1"/>
      <p:bldP spid="5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小节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41374" y="1439863"/>
            <a:ext cx="6408000" cy="103669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Producer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负载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均衡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Consumer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负载均衡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平均分配</a:t>
            </a:r>
            <a:r>
              <a:rPr lang="zh-CN" altLang="zh-CN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循环平均分配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高级特性</a:t>
            </a:r>
          </a:p>
        </p:txBody>
      </p:sp>
    </p:spTree>
    <p:extLst>
      <p:ext uri="{BB962C8B-B14F-4D97-AF65-F5344CB8AC3E}">
        <p14:creationId xmlns:p14="http://schemas.microsoft.com/office/powerpoint/2010/main" val="269358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消息重试</a:t>
            </a: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高级特性</a:t>
            </a: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408000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当消息消费后未正常返回消费成功的信息将启动消息重试机制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消息重试机制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顺序消息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无序消息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97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/>
          <p:cNvSpPr/>
          <p:nvPr/>
        </p:nvSpPr>
        <p:spPr>
          <a:xfrm>
            <a:off x="4407275" y="3756040"/>
            <a:ext cx="300769" cy="229929"/>
          </a:xfrm>
          <a:prstGeom prst="roundRect">
            <a:avLst>
              <a:gd name="adj" fmla="val 7848"/>
            </a:avLst>
          </a:prstGeom>
          <a:ln>
            <a:tailEnd type="triangle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消息</a:t>
            </a:r>
          </a:p>
        </p:txBody>
      </p:sp>
      <p:sp>
        <p:nvSpPr>
          <p:cNvPr id="7" name="TextBox 9"/>
          <p:cNvSpPr txBox="1"/>
          <p:nvPr/>
        </p:nvSpPr>
        <p:spPr>
          <a:xfrm>
            <a:off x="841375" y="889000"/>
            <a:ext cx="6538913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顺序消息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重试</a:t>
            </a: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高级特性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6195086" y="3075806"/>
            <a:ext cx="1375850" cy="1156518"/>
            <a:chOff x="7372614" y="3047894"/>
            <a:chExt cx="1375850" cy="1156518"/>
          </a:xfrm>
        </p:grpSpPr>
        <p:sp>
          <p:nvSpPr>
            <p:cNvPr id="16" name="文本框 15"/>
            <p:cNvSpPr txBox="1"/>
            <p:nvPr/>
          </p:nvSpPr>
          <p:spPr>
            <a:xfrm>
              <a:off x="7372614" y="3217791"/>
              <a:ext cx="70083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集群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Cluster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7375594" y="3047894"/>
              <a:ext cx="1360930" cy="1156518"/>
            </a:xfrm>
            <a:prstGeom prst="roundRect">
              <a:avLst/>
            </a:prstGeom>
            <a:ln>
              <a:tailEnd type="triangle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05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047631" y="3106104"/>
              <a:ext cx="70083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集群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Cluster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375593" y="3106104"/>
              <a:ext cx="85792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消息</a:t>
              </a:r>
              <a:r>
                <a:rPr lang="zh-CN" altLang="en-US" sz="1050" dirty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消费</a:t>
              </a:r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者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Consumer</a:t>
              </a:r>
              <a:endParaRPr lang="zh-CN" altLang="en-US" sz="105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20" name="立方体 19"/>
            <p:cNvSpPr/>
            <p:nvPr/>
          </p:nvSpPr>
          <p:spPr>
            <a:xfrm>
              <a:off x="7831226" y="3541644"/>
              <a:ext cx="504056" cy="511572"/>
            </a:xfrm>
            <a:prstGeom prst="cube">
              <a:avLst/>
            </a:prstGeom>
            <a:ln>
              <a:tailEnd type="triangl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" name="直接连接符 3"/>
          <p:cNvCxnSpPr/>
          <p:nvPr/>
        </p:nvCxnSpPr>
        <p:spPr>
          <a:xfrm>
            <a:off x="1403648" y="3661201"/>
            <a:ext cx="3312368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403648" y="4080807"/>
            <a:ext cx="3312368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4407275" y="3756040"/>
            <a:ext cx="300769" cy="229929"/>
          </a:xfrm>
          <a:prstGeom prst="roundRect">
            <a:avLst>
              <a:gd name="adj" fmla="val 7848"/>
            </a:avLst>
          </a:prstGeom>
          <a:ln>
            <a:tailEnd type="triangle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消息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144929" y="3756040"/>
            <a:ext cx="1142333" cy="229929"/>
            <a:chOff x="3144929" y="3756040"/>
            <a:chExt cx="1142333" cy="229929"/>
          </a:xfrm>
        </p:grpSpPr>
        <p:sp>
          <p:nvSpPr>
            <p:cNvPr id="24" name="圆角矩形 23"/>
            <p:cNvSpPr/>
            <p:nvPr/>
          </p:nvSpPr>
          <p:spPr>
            <a:xfrm>
              <a:off x="3986493" y="3756040"/>
              <a:ext cx="300769" cy="229929"/>
            </a:xfrm>
            <a:prstGeom prst="roundRect">
              <a:avLst>
                <a:gd name="adj" fmla="val 7848"/>
              </a:avLst>
            </a:prstGeom>
            <a:ln>
              <a:tailEnd type="triangle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800" dirty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消息</a:t>
              </a: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3565711" y="3756040"/>
              <a:ext cx="300769" cy="229929"/>
            </a:xfrm>
            <a:prstGeom prst="roundRect">
              <a:avLst>
                <a:gd name="adj" fmla="val 7848"/>
              </a:avLst>
            </a:prstGeom>
            <a:ln>
              <a:tailEnd type="triangle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800" dirty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消息</a:t>
              </a: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144929" y="3756040"/>
              <a:ext cx="300769" cy="229929"/>
            </a:xfrm>
            <a:prstGeom prst="roundRect">
              <a:avLst>
                <a:gd name="adj" fmla="val 7848"/>
              </a:avLst>
            </a:prstGeom>
            <a:ln>
              <a:tailEnd type="triangle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800" dirty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消息</a:t>
              </a: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1391708" y="3279173"/>
            <a:ext cx="175728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顺序消息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队列</a:t>
            </a:r>
          </a:p>
        </p:txBody>
      </p:sp>
      <p:sp>
        <p:nvSpPr>
          <p:cNvPr id="33" name="弧形 32"/>
          <p:cNvSpPr/>
          <p:nvPr/>
        </p:nvSpPr>
        <p:spPr>
          <a:xfrm rot="10800000">
            <a:off x="4486703" y="3261363"/>
            <a:ext cx="2391828" cy="1296144"/>
          </a:xfrm>
          <a:prstGeom prst="arc">
            <a:avLst>
              <a:gd name="adj1" fmla="val 11224703"/>
              <a:gd name="adj2" fmla="val 21002747"/>
            </a:avLst>
          </a:prstGeom>
          <a:ln w="38100">
            <a:solidFill>
              <a:srgbClr val="FF0000"/>
            </a:solidFill>
            <a:prstDash val="sysDot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693224" y="4139727"/>
            <a:ext cx="3770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OK</a:t>
            </a:r>
            <a:endParaRPr lang="zh-CN" altLang="en-US" sz="1050" b="1" dirty="0" smtClean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565711" y="3756040"/>
            <a:ext cx="1142333" cy="229929"/>
            <a:chOff x="3144929" y="3756040"/>
            <a:chExt cx="1142333" cy="229929"/>
          </a:xfrm>
        </p:grpSpPr>
        <p:sp>
          <p:nvSpPr>
            <p:cNvPr id="37" name="圆角矩形 36"/>
            <p:cNvSpPr/>
            <p:nvPr/>
          </p:nvSpPr>
          <p:spPr>
            <a:xfrm>
              <a:off x="3986493" y="3756040"/>
              <a:ext cx="300769" cy="229929"/>
            </a:xfrm>
            <a:prstGeom prst="roundRect">
              <a:avLst>
                <a:gd name="adj" fmla="val 7848"/>
              </a:avLst>
            </a:prstGeom>
            <a:ln>
              <a:tailEnd type="triangle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800" dirty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消息</a:t>
              </a: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3565711" y="3756040"/>
              <a:ext cx="300769" cy="229929"/>
            </a:xfrm>
            <a:prstGeom prst="roundRect">
              <a:avLst>
                <a:gd name="adj" fmla="val 7848"/>
              </a:avLst>
            </a:prstGeom>
            <a:ln>
              <a:tailEnd type="triangle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800" dirty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消息</a:t>
              </a: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3144929" y="3756040"/>
              <a:ext cx="300769" cy="229929"/>
            </a:xfrm>
            <a:prstGeom prst="roundRect">
              <a:avLst>
                <a:gd name="adj" fmla="val 7848"/>
              </a:avLst>
            </a:prstGeom>
            <a:ln>
              <a:tailEnd type="triangle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800" dirty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7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8.64198E-7 L 0.25 8.64198E-7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7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-0.07031 0.06883 C -0.08507 0.08426 -0.10729 0.09321 -0.13003 0.09321 C -0.15642 0.09321 -0.17725 0.08426 -0.19201 0.06883 L -0.26197 -1.11111E-6 " pathEditMode="relative" rAng="0" ptsTypes="AAAAA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08" y="466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8.64198E-7 L 0.04341 8.64198E-7 " pathEditMode="relative" rAng="0" ptsTypes="AA">
                                      <p:cBhvr>
                                        <p:cTn id="64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23" grpId="0" animBg="1"/>
      <p:bldP spid="23" grpId="1" animBg="1"/>
      <p:bldP spid="23" grpId="2" animBg="1"/>
      <p:bldP spid="23" grpId="3" animBg="1"/>
      <p:bldP spid="28" grpId="0"/>
      <p:bldP spid="33" grpId="0" animBg="1"/>
      <p:bldP spid="33" grpId="1" animBg="1"/>
      <p:bldP spid="35" grpId="0"/>
      <p:bldP spid="35" grpId="1"/>
      <p:bldP spid="35" grpId="2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/>
          <p:cNvSpPr/>
          <p:nvPr/>
        </p:nvSpPr>
        <p:spPr>
          <a:xfrm>
            <a:off x="4407275" y="3756040"/>
            <a:ext cx="300769" cy="229929"/>
          </a:xfrm>
          <a:prstGeom prst="roundRect">
            <a:avLst>
              <a:gd name="adj" fmla="val 7848"/>
            </a:avLst>
          </a:prstGeom>
          <a:ln>
            <a:tailEnd type="triangle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消息</a:t>
            </a:r>
          </a:p>
        </p:txBody>
      </p:sp>
      <p:sp>
        <p:nvSpPr>
          <p:cNvPr id="7" name="TextBox 9"/>
          <p:cNvSpPr txBox="1"/>
          <p:nvPr/>
        </p:nvSpPr>
        <p:spPr>
          <a:xfrm>
            <a:off x="841375" y="889000"/>
            <a:ext cx="6538913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顺序消息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重试</a:t>
            </a: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高级特性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6195086" y="3075806"/>
            <a:ext cx="1375850" cy="1156518"/>
            <a:chOff x="7372614" y="3047894"/>
            <a:chExt cx="1375850" cy="1156518"/>
          </a:xfrm>
        </p:grpSpPr>
        <p:sp>
          <p:nvSpPr>
            <p:cNvPr id="16" name="文本框 15"/>
            <p:cNvSpPr txBox="1"/>
            <p:nvPr/>
          </p:nvSpPr>
          <p:spPr>
            <a:xfrm>
              <a:off x="7372614" y="3217791"/>
              <a:ext cx="70083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集群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Cluster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7375594" y="3047894"/>
              <a:ext cx="1360930" cy="1156518"/>
            </a:xfrm>
            <a:prstGeom prst="roundRect">
              <a:avLst/>
            </a:prstGeom>
            <a:ln>
              <a:tailEnd type="triangle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05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047631" y="3106104"/>
              <a:ext cx="70083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集群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Cluster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375593" y="3106104"/>
              <a:ext cx="85792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消息</a:t>
              </a:r>
              <a:r>
                <a:rPr lang="zh-CN" altLang="en-US" sz="1050" dirty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消费</a:t>
              </a:r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者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Consumer</a:t>
              </a:r>
              <a:endParaRPr lang="zh-CN" altLang="en-US" sz="105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20" name="立方体 19"/>
            <p:cNvSpPr/>
            <p:nvPr/>
          </p:nvSpPr>
          <p:spPr>
            <a:xfrm>
              <a:off x="7831226" y="3541644"/>
              <a:ext cx="504056" cy="511572"/>
            </a:xfrm>
            <a:prstGeom prst="cube">
              <a:avLst/>
            </a:prstGeom>
            <a:ln>
              <a:tailEnd type="triangl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" name="直接连接符 3"/>
          <p:cNvCxnSpPr/>
          <p:nvPr/>
        </p:nvCxnSpPr>
        <p:spPr>
          <a:xfrm>
            <a:off x="1403648" y="3661201"/>
            <a:ext cx="3312368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403648" y="4080807"/>
            <a:ext cx="3312368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4407275" y="3756040"/>
            <a:ext cx="300769" cy="229929"/>
          </a:xfrm>
          <a:prstGeom prst="roundRect">
            <a:avLst>
              <a:gd name="adj" fmla="val 7848"/>
            </a:avLst>
          </a:prstGeom>
          <a:ln>
            <a:tailEnd type="triangle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消息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565711" y="3756040"/>
            <a:ext cx="721551" cy="229929"/>
            <a:chOff x="3565711" y="3756040"/>
            <a:chExt cx="721551" cy="229929"/>
          </a:xfrm>
        </p:grpSpPr>
        <p:sp>
          <p:nvSpPr>
            <p:cNvPr id="24" name="圆角矩形 23"/>
            <p:cNvSpPr/>
            <p:nvPr/>
          </p:nvSpPr>
          <p:spPr>
            <a:xfrm>
              <a:off x="3986493" y="3756040"/>
              <a:ext cx="300769" cy="229929"/>
            </a:xfrm>
            <a:prstGeom prst="roundRect">
              <a:avLst>
                <a:gd name="adj" fmla="val 7848"/>
              </a:avLst>
            </a:prstGeom>
            <a:ln>
              <a:tailEnd type="triangle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800" dirty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消息</a:t>
              </a: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3565711" y="3756040"/>
              <a:ext cx="300769" cy="229929"/>
            </a:xfrm>
            <a:prstGeom prst="roundRect">
              <a:avLst>
                <a:gd name="adj" fmla="val 7848"/>
              </a:avLst>
            </a:prstGeom>
            <a:ln>
              <a:tailEnd type="triangle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800" dirty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消息</a:t>
              </a: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1391708" y="3279173"/>
            <a:ext cx="175728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顺序消息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队列</a:t>
            </a:r>
          </a:p>
        </p:txBody>
      </p:sp>
      <p:sp>
        <p:nvSpPr>
          <p:cNvPr id="33" name="弧形 32"/>
          <p:cNvSpPr/>
          <p:nvPr/>
        </p:nvSpPr>
        <p:spPr>
          <a:xfrm rot="10800000">
            <a:off x="4486703" y="3261363"/>
            <a:ext cx="2391828" cy="1296144"/>
          </a:xfrm>
          <a:prstGeom prst="arc">
            <a:avLst>
              <a:gd name="adj1" fmla="val 11224703"/>
              <a:gd name="adj2" fmla="val 21002747"/>
            </a:avLst>
          </a:prstGeom>
          <a:ln w="38100">
            <a:solidFill>
              <a:srgbClr val="FF0000"/>
            </a:solidFill>
            <a:prstDash val="sysDot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乘号 1"/>
          <p:cNvSpPr/>
          <p:nvPr/>
        </p:nvSpPr>
        <p:spPr>
          <a:xfrm>
            <a:off x="5551140" y="4357293"/>
            <a:ext cx="431750" cy="431750"/>
          </a:xfrm>
          <a:prstGeom prst="mathMultiply">
            <a:avLst/>
          </a:prstGeom>
          <a:solidFill>
            <a:srgbClr val="FF0000"/>
          </a:solidFill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79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8.64198E-7 L 0.25 8.64198E-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3" grpId="0" animBg="1"/>
      <p:bldP spid="23" grpId="1" animBg="1"/>
      <p:bldP spid="23" grpId="2" animBg="1"/>
      <p:bldP spid="33" grpId="0" animBg="1"/>
      <p:bldP spid="33" grpId="1" animBg="1"/>
      <p:bldP spid="2" grpId="0" animBg="1"/>
      <p:bldP spid="2" grpId="1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/>
          <p:cNvSpPr/>
          <p:nvPr/>
        </p:nvSpPr>
        <p:spPr>
          <a:xfrm>
            <a:off x="4407275" y="3756040"/>
            <a:ext cx="300769" cy="229929"/>
          </a:xfrm>
          <a:prstGeom prst="roundRect">
            <a:avLst>
              <a:gd name="adj" fmla="val 7848"/>
            </a:avLst>
          </a:prstGeom>
          <a:ln>
            <a:tailEnd type="triangle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消息</a:t>
            </a:r>
          </a:p>
        </p:txBody>
      </p:sp>
      <p:sp>
        <p:nvSpPr>
          <p:cNvPr id="7" name="TextBox 9"/>
          <p:cNvSpPr txBox="1"/>
          <p:nvPr/>
        </p:nvSpPr>
        <p:spPr>
          <a:xfrm>
            <a:off x="841375" y="889000"/>
            <a:ext cx="6538913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顺序消息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重试</a:t>
            </a: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高级特性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6195086" y="3075806"/>
            <a:ext cx="1375850" cy="1156518"/>
            <a:chOff x="7372614" y="3047894"/>
            <a:chExt cx="1375850" cy="1156518"/>
          </a:xfrm>
        </p:grpSpPr>
        <p:sp>
          <p:nvSpPr>
            <p:cNvPr id="16" name="文本框 15"/>
            <p:cNvSpPr txBox="1"/>
            <p:nvPr/>
          </p:nvSpPr>
          <p:spPr>
            <a:xfrm>
              <a:off x="7372614" y="3217791"/>
              <a:ext cx="70083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集群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Cluster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7375594" y="3047894"/>
              <a:ext cx="1360930" cy="1156518"/>
            </a:xfrm>
            <a:prstGeom prst="roundRect">
              <a:avLst/>
            </a:prstGeom>
            <a:ln>
              <a:tailEnd type="triangle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05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047631" y="3106104"/>
              <a:ext cx="70083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集群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Cluster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375593" y="3106104"/>
              <a:ext cx="85792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消息</a:t>
              </a:r>
              <a:r>
                <a:rPr lang="zh-CN" altLang="en-US" sz="1050" dirty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消费</a:t>
              </a:r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者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Consumer</a:t>
              </a:r>
              <a:endParaRPr lang="zh-CN" altLang="en-US" sz="105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20" name="立方体 19"/>
            <p:cNvSpPr/>
            <p:nvPr/>
          </p:nvSpPr>
          <p:spPr>
            <a:xfrm>
              <a:off x="7831226" y="3541644"/>
              <a:ext cx="504056" cy="511572"/>
            </a:xfrm>
            <a:prstGeom prst="cube">
              <a:avLst/>
            </a:prstGeom>
            <a:ln>
              <a:tailEnd type="triangl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" name="直接连接符 3"/>
          <p:cNvCxnSpPr/>
          <p:nvPr/>
        </p:nvCxnSpPr>
        <p:spPr>
          <a:xfrm>
            <a:off x="1403648" y="3661201"/>
            <a:ext cx="3312368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403648" y="4080807"/>
            <a:ext cx="3312368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4407275" y="3756040"/>
            <a:ext cx="300769" cy="229929"/>
          </a:xfrm>
          <a:prstGeom prst="roundRect">
            <a:avLst>
              <a:gd name="adj" fmla="val 7848"/>
            </a:avLst>
          </a:prstGeom>
          <a:ln>
            <a:tailEnd type="triangle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消息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565711" y="3756040"/>
            <a:ext cx="721551" cy="229929"/>
            <a:chOff x="3565711" y="3756040"/>
            <a:chExt cx="721551" cy="229929"/>
          </a:xfrm>
        </p:grpSpPr>
        <p:sp>
          <p:nvSpPr>
            <p:cNvPr id="24" name="圆角矩形 23"/>
            <p:cNvSpPr/>
            <p:nvPr/>
          </p:nvSpPr>
          <p:spPr>
            <a:xfrm>
              <a:off x="3986493" y="3756040"/>
              <a:ext cx="300769" cy="229929"/>
            </a:xfrm>
            <a:prstGeom prst="roundRect">
              <a:avLst>
                <a:gd name="adj" fmla="val 7848"/>
              </a:avLst>
            </a:prstGeom>
            <a:ln>
              <a:tailEnd type="triangle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800" dirty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消息</a:t>
              </a: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3565711" y="3756040"/>
              <a:ext cx="300769" cy="229929"/>
            </a:xfrm>
            <a:prstGeom prst="roundRect">
              <a:avLst>
                <a:gd name="adj" fmla="val 7848"/>
              </a:avLst>
            </a:prstGeom>
            <a:ln>
              <a:tailEnd type="triangle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800" dirty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消息</a:t>
              </a: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1391708" y="3279173"/>
            <a:ext cx="175728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顺序消息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队列</a:t>
            </a:r>
          </a:p>
        </p:txBody>
      </p:sp>
      <p:sp>
        <p:nvSpPr>
          <p:cNvPr id="33" name="弧形 32"/>
          <p:cNvSpPr/>
          <p:nvPr/>
        </p:nvSpPr>
        <p:spPr>
          <a:xfrm rot="10800000">
            <a:off x="4486703" y="3261363"/>
            <a:ext cx="2391828" cy="1296144"/>
          </a:xfrm>
          <a:prstGeom prst="arc">
            <a:avLst>
              <a:gd name="adj1" fmla="val 11224703"/>
              <a:gd name="adj2" fmla="val 21002747"/>
            </a:avLst>
          </a:prstGeom>
          <a:ln w="38100">
            <a:solidFill>
              <a:srgbClr val="FF0000"/>
            </a:solidFill>
            <a:prstDash val="sysDot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乘号 1"/>
          <p:cNvSpPr/>
          <p:nvPr/>
        </p:nvSpPr>
        <p:spPr>
          <a:xfrm>
            <a:off x="5551140" y="4357293"/>
            <a:ext cx="431750" cy="431750"/>
          </a:xfrm>
          <a:prstGeom prst="mathMultiply">
            <a:avLst/>
          </a:prstGeom>
          <a:solidFill>
            <a:srgbClr val="FF0000"/>
          </a:solidFill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15"/>
          <p:cNvSpPr txBox="1"/>
          <p:nvPr/>
        </p:nvSpPr>
        <p:spPr>
          <a:xfrm>
            <a:off x="841374" y="1439863"/>
            <a:ext cx="6970986" cy="3095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消费者消费消息失败后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RocketMQ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会自动进行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消息重试（每次间隔时间为 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 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秒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894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8.64198E-7 L 0.25 8.64198E-7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3" grpId="0" animBg="1"/>
      <p:bldP spid="23" grpId="1" animBg="1"/>
      <p:bldP spid="23" grpId="2" animBg="1"/>
      <p:bldP spid="33" grpId="0" animBg="1"/>
      <p:bldP spid="33" grpId="1" animBg="1"/>
      <p:bldP spid="2" grpId="0" animBg="1"/>
      <p:bldP spid="2" grpId="1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/>
          <p:cNvSpPr/>
          <p:nvPr/>
        </p:nvSpPr>
        <p:spPr>
          <a:xfrm>
            <a:off x="4407275" y="3756040"/>
            <a:ext cx="300769" cy="229929"/>
          </a:xfrm>
          <a:prstGeom prst="roundRect">
            <a:avLst>
              <a:gd name="adj" fmla="val 7848"/>
            </a:avLst>
          </a:prstGeom>
          <a:ln>
            <a:tailEnd type="triangle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消息</a:t>
            </a:r>
          </a:p>
        </p:txBody>
      </p:sp>
      <p:sp>
        <p:nvSpPr>
          <p:cNvPr id="7" name="TextBox 9"/>
          <p:cNvSpPr txBox="1"/>
          <p:nvPr/>
        </p:nvSpPr>
        <p:spPr>
          <a:xfrm>
            <a:off x="841375" y="889000"/>
            <a:ext cx="6538913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顺序消息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重试</a:t>
            </a: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高级特性</a:t>
            </a: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970986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消费者消费消息失败后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RocketMQ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会自动进行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消息重试（每次间隔时间为 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 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秒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注意：应用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会出现消息消费被阻塞的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情况，因此，要对顺序消息的消费情况进行监控，避免阻塞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现象的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发生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195086" y="3075806"/>
            <a:ext cx="1375850" cy="1156518"/>
            <a:chOff x="7372614" y="3047894"/>
            <a:chExt cx="1375850" cy="1156518"/>
          </a:xfrm>
        </p:grpSpPr>
        <p:sp>
          <p:nvSpPr>
            <p:cNvPr id="16" name="文本框 15"/>
            <p:cNvSpPr txBox="1"/>
            <p:nvPr/>
          </p:nvSpPr>
          <p:spPr>
            <a:xfrm>
              <a:off x="7372614" y="3217791"/>
              <a:ext cx="70083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集群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Cluster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7375594" y="3047894"/>
              <a:ext cx="1360930" cy="1156518"/>
            </a:xfrm>
            <a:prstGeom prst="roundRect">
              <a:avLst/>
            </a:prstGeom>
            <a:ln>
              <a:tailEnd type="triangle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05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047631" y="3106104"/>
              <a:ext cx="70083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集群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Cluster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375593" y="3106104"/>
              <a:ext cx="85792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消息</a:t>
              </a:r>
              <a:r>
                <a:rPr lang="zh-CN" altLang="en-US" sz="1050" dirty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消费</a:t>
              </a:r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者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Consumer</a:t>
              </a:r>
              <a:endParaRPr lang="zh-CN" altLang="en-US" sz="105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20" name="立方体 19"/>
            <p:cNvSpPr/>
            <p:nvPr/>
          </p:nvSpPr>
          <p:spPr>
            <a:xfrm>
              <a:off x="7831226" y="3541644"/>
              <a:ext cx="504056" cy="511572"/>
            </a:xfrm>
            <a:prstGeom prst="cube">
              <a:avLst/>
            </a:prstGeom>
            <a:ln>
              <a:tailEnd type="triangl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" name="直接连接符 3"/>
          <p:cNvCxnSpPr/>
          <p:nvPr/>
        </p:nvCxnSpPr>
        <p:spPr>
          <a:xfrm>
            <a:off x="1403648" y="3661201"/>
            <a:ext cx="3312368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403648" y="4080807"/>
            <a:ext cx="3312368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3986493" y="3756040"/>
            <a:ext cx="300769" cy="229929"/>
          </a:xfrm>
          <a:prstGeom prst="roundRect">
            <a:avLst>
              <a:gd name="adj" fmla="val 7848"/>
            </a:avLst>
          </a:prstGeom>
          <a:ln>
            <a:tailEnd type="triangle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消息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3565711" y="3756040"/>
            <a:ext cx="300769" cy="229929"/>
          </a:xfrm>
          <a:prstGeom prst="roundRect">
            <a:avLst>
              <a:gd name="adj" fmla="val 7848"/>
            </a:avLst>
          </a:prstGeom>
          <a:ln>
            <a:tailEnd type="triangle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消息</a:t>
            </a:r>
          </a:p>
        </p:txBody>
      </p:sp>
      <p:sp>
        <p:nvSpPr>
          <p:cNvPr id="28" name="TextBox 9"/>
          <p:cNvSpPr txBox="1"/>
          <p:nvPr/>
        </p:nvSpPr>
        <p:spPr>
          <a:xfrm>
            <a:off x="1391708" y="3279173"/>
            <a:ext cx="175728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顺序消息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队列</a:t>
            </a:r>
          </a:p>
        </p:txBody>
      </p:sp>
    </p:spTree>
    <p:extLst>
      <p:ext uri="{BB962C8B-B14F-4D97-AF65-F5344CB8AC3E}">
        <p14:creationId xmlns:p14="http://schemas.microsoft.com/office/powerpoint/2010/main" val="100995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3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1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无序消息重试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高级特性</a:t>
            </a: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970986" cy="8194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无序消息包括普通消息、定时消息、延时消息、事务消息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无序消息重试仅适用于负载均衡（集群）模型下的消息消费，不适用于广播模式下的消息消费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为保障无序消息的消费，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设定了合理的消息重试间隔时长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21815" y="2603945"/>
            <a:ext cx="216000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altLang="zh-CN" sz="1050" dirty="0" smtClean="0">
                <a:solidFill>
                  <a:schemeClr val="bg1"/>
                </a:solidFill>
              </a:rPr>
              <a:t>1m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38762" y="2899326"/>
            <a:ext cx="432000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</a:rPr>
              <a:t>2</a:t>
            </a:r>
            <a:r>
              <a:rPr lang="en-US" altLang="zh-CN" sz="1050" dirty="0" smtClean="0">
                <a:solidFill>
                  <a:schemeClr val="bg1"/>
                </a:solidFill>
              </a:rPr>
              <a:t>m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71709" y="2603945"/>
            <a:ext cx="648000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</a:rPr>
              <a:t>3</a:t>
            </a:r>
            <a:r>
              <a:rPr lang="en-US" altLang="zh-CN" sz="1050" dirty="0" smtClean="0">
                <a:solidFill>
                  <a:schemeClr val="bg1"/>
                </a:solidFill>
              </a:rPr>
              <a:t>m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20656" y="2899326"/>
            <a:ext cx="864000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</a:rPr>
              <a:t>4</a:t>
            </a:r>
            <a:r>
              <a:rPr lang="en-US" altLang="zh-CN" sz="1050" dirty="0" smtClean="0">
                <a:solidFill>
                  <a:schemeClr val="bg1"/>
                </a:solidFill>
              </a:rPr>
              <a:t>m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985603" y="2603945"/>
            <a:ext cx="1080000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</a:rPr>
              <a:t>5</a:t>
            </a:r>
            <a:r>
              <a:rPr lang="en-US" altLang="zh-CN" sz="1050" dirty="0" smtClean="0">
                <a:solidFill>
                  <a:schemeClr val="bg1"/>
                </a:solidFill>
              </a:rPr>
              <a:t>m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066550" y="2899326"/>
            <a:ext cx="1296000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</a:rPr>
              <a:t>6</a:t>
            </a:r>
            <a:r>
              <a:rPr lang="en-US" altLang="zh-CN" sz="1050" dirty="0" smtClean="0">
                <a:solidFill>
                  <a:schemeClr val="bg1"/>
                </a:solidFill>
              </a:rPr>
              <a:t>m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363497" y="2603945"/>
            <a:ext cx="1512000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</a:rPr>
              <a:t>7</a:t>
            </a:r>
            <a:r>
              <a:rPr lang="en-US" altLang="zh-CN" sz="1050" dirty="0" smtClean="0">
                <a:solidFill>
                  <a:schemeClr val="bg1"/>
                </a:solidFill>
              </a:rPr>
              <a:t>m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876448" y="2899326"/>
            <a:ext cx="1728000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bg1"/>
                </a:solidFill>
              </a:rPr>
              <a:t>8m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10982" y="4011910"/>
            <a:ext cx="324000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</a:rPr>
              <a:t>9</a:t>
            </a:r>
            <a:r>
              <a:rPr lang="en-US" altLang="zh-CN" sz="1050" dirty="0" smtClean="0">
                <a:solidFill>
                  <a:schemeClr val="bg1"/>
                </a:solidFill>
              </a:rPr>
              <a:t>m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34436" y="4299942"/>
            <a:ext cx="360000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altLang="zh-CN" sz="1050" dirty="0" smtClean="0">
                <a:solidFill>
                  <a:schemeClr val="bg1"/>
                </a:solidFill>
              </a:rPr>
              <a:t>10m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93890" y="4011910"/>
            <a:ext cx="720000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altLang="zh-CN" sz="1050" dirty="0" smtClean="0">
                <a:solidFill>
                  <a:schemeClr val="bg1"/>
                </a:solidFill>
              </a:rPr>
              <a:t>20m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013344" y="4299942"/>
            <a:ext cx="1080000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altLang="zh-CN" sz="1050" dirty="0" smtClean="0">
                <a:solidFill>
                  <a:schemeClr val="bg1"/>
                </a:solidFill>
              </a:rPr>
              <a:t>30m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092798" y="4011910"/>
            <a:ext cx="1440000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altLang="zh-CN" sz="1050" dirty="0" smtClean="0">
                <a:solidFill>
                  <a:schemeClr val="bg1"/>
                </a:solidFill>
              </a:rPr>
              <a:t>1h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532252" y="4299942"/>
            <a:ext cx="2160000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altLang="zh-CN" sz="1050" dirty="0" smtClean="0">
                <a:solidFill>
                  <a:schemeClr val="bg1"/>
                </a:solidFill>
              </a:rPr>
              <a:t>2h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691704" y="4011910"/>
            <a:ext cx="2160000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altLang="zh-CN" sz="1050" dirty="0" smtClean="0">
                <a:solidFill>
                  <a:schemeClr val="bg1"/>
                </a:solidFill>
              </a:rPr>
              <a:t>2h…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85096" y="2374450"/>
            <a:ext cx="394660" cy="805559"/>
            <a:chOff x="485096" y="2374450"/>
            <a:chExt cx="394660" cy="805559"/>
          </a:xfrm>
        </p:grpSpPr>
        <p:sp>
          <p:nvSpPr>
            <p:cNvPr id="2" name="矩形 1"/>
            <p:cNvSpPr/>
            <p:nvPr/>
          </p:nvSpPr>
          <p:spPr>
            <a:xfrm>
              <a:off x="675921" y="2603945"/>
              <a:ext cx="36000" cy="57606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noFill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bg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85096" y="2374450"/>
              <a:ext cx="3946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10s</a:t>
              </a:r>
              <a:endPara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9538" y="2899326"/>
            <a:ext cx="394660" cy="852945"/>
            <a:chOff x="569538" y="2899326"/>
            <a:chExt cx="394660" cy="852945"/>
          </a:xfrm>
        </p:grpSpPr>
        <p:sp>
          <p:nvSpPr>
            <p:cNvPr id="23" name="矩形 22"/>
            <p:cNvSpPr/>
            <p:nvPr/>
          </p:nvSpPr>
          <p:spPr>
            <a:xfrm>
              <a:off x="712868" y="2899326"/>
              <a:ext cx="108000" cy="57606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noFill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bg1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69538" y="3498355"/>
              <a:ext cx="3946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30s</a:t>
              </a:r>
              <a:endPara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cxnSp>
        <p:nvCxnSpPr>
          <p:cNvPr id="12" name="直接箭头连接符 11"/>
          <p:cNvCxnSpPr/>
          <p:nvPr/>
        </p:nvCxnSpPr>
        <p:spPr>
          <a:xfrm>
            <a:off x="6691704" y="3752271"/>
            <a:ext cx="0" cy="2596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15"/>
          <p:cNvSpPr txBox="1"/>
          <p:nvPr/>
        </p:nvSpPr>
        <p:spPr>
          <a:xfrm>
            <a:off x="5364088" y="3457959"/>
            <a:ext cx="2704164" cy="3347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indent="0">
              <a:buNone/>
            </a:pP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默认重试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次，总时长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小时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45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分钟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40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秒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32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死信队列</a:t>
            </a: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高级特性</a:t>
            </a: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7763074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当消息消费重试到达了指定次数（默认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次）后，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将无法被正常消费的消息称为死信消息（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Dead-Letter Message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死信消息不会被直接抛弃，而是保存到了一个全新的队列中，该队列称为死信队列（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Dead-Letter Queue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674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基本工作模式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RocketMQ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圆柱形 7"/>
          <p:cNvSpPr/>
          <p:nvPr/>
        </p:nvSpPr>
        <p:spPr>
          <a:xfrm rot="16200000">
            <a:off x="3915146" y="2234937"/>
            <a:ext cx="792088" cy="1800200"/>
          </a:xfrm>
          <a:prstGeom prst="can">
            <a:avLst/>
          </a:prstGeom>
          <a:noFill/>
          <a:ln w="12700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88" y="1607451"/>
            <a:ext cx="859258" cy="113154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453" y="1956593"/>
            <a:ext cx="303486" cy="375250"/>
          </a:xfrm>
          <a:prstGeom prst="rect">
            <a:avLst/>
          </a:prstGeom>
        </p:spPr>
      </p:pic>
      <p:sp>
        <p:nvSpPr>
          <p:cNvPr id="12" name="TextBox 9"/>
          <p:cNvSpPr txBox="1"/>
          <p:nvPr/>
        </p:nvSpPr>
        <p:spPr>
          <a:xfrm>
            <a:off x="827584" y="2738992"/>
            <a:ext cx="931265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服务器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70757" y="274534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</a:t>
            </a:r>
            <a:endParaRPr lang="zh-CN" altLang="en-US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889" y="1540844"/>
            <a:ext cx="859258" cy="1131542"/>
          </a:xfrm>
          <a:prstGeom prst="rect">
            <a:avLst/>
          </a:prstGeom>
        </p:spPr>
      </p:pic>
      <p:sp>
        <p:nvSpPr>
          <p:cNvPr id="23" name="TextBox 9"/>
          <p:cNvSpPr txBox="1"/>
          <p:nvPr/>
        </p:nvSpPr>
        <p:spPr>
          <a:xfrm>
            <a:off x="6672885" y="2672385"/>
            <a:ext cx="931265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服务器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889" y="3455874"/>
            <a:ext cx="859258" cy="1131542"/>
          </a:xfrm>
          <a:prstGeom prst="rect">
            <a:avLst/>
          </a:prstGeom>
        </p:spPr>
      </p:pic>
      <p:sp>
        <p:nvSpPr>
          <p:cNvPr id="25" name="TextBox 9"/>
          <p:cNvSpPr txBox="1"/>
          <p:nvPr/>
        </p:nvSpPr>
        <p:spPr>
          <a:xfrm>
            <a:off x="6672885" y="4614498"/>
            <a:ext cx="931265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服务器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1746197" y="2067694"/>
            <a:ext cx="4986043" cy="666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728453" y="2220418"/>
            <a:ext cx="4944432" cy="18559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853" y="2108993"/>
            <a:ext cx="303486" cy="375250"/>
          </a:xfrm>
          <a:prstGeom prst="rect">
            <a:avLst/>
          </a:prstGeom>
        </p:spPr>
      </p:pic>
      <p:cxnSp>
        <p:nvCxnSpPr>
          <p:cNvPr id="34" name="直接箭头连接符 33"/>
          <p:cNvCxnSpPr>
            <a:stCxn id="22" idx="1"/>
          </p:cNvCxnSpPr>
          <p:nvPr/>
        </p:nvCxnSpPr>
        <p:spPr>
          <a:xfrm flipH="1">
            <a:off x="5211290" y="2106615"/>
            <a:ext cx="1497599" cy="63161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4" idx="1"/>
          </p:cNvCxnSpPr>
          <p:nvPr/>
        </p:nvCxnSpPr>
        <p:spPr>
          <a:xfrm flipH="1" flipV="1">
            <a:off x="5247294" y="3455874"/>
            <a:ext cx="1461595" cy="56577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9"/>
          <p:cNvSpPr txBox="1"/>
          <p:nvPr/>
        </p:nvSpPr>
        <p:spPr>
          <a:xfrm>
            <a:off x="755937" y="3080113"/>
            <a:ext cx="931265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生产者</a:t>
            </a:r>
          </a:p>
        </p:txBody>
      </p:sp>
      <p:sp>
        <p:nvSpPr>
          <p:cNvPr id="42" name="TextBox 9"/>
          <p:cNvSpPr txBox="1"/>
          <p:nvPr/>
        </p:nvSpPr>
        <p:spPr>
          <a:xfrm>
            <a:off x="6652926" y="3025675"/>
            <a:ext cx="931265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消费者</a:t>
            </a:r>
            <a:endParaRPr lang="zh-CN" altLang="en-US" sz="14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55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6 L 0.07309 0.14753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7377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63" presetClass="pat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44444E-6 3.33333E-6 L 0.08975 0.17716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885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63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7309 0.14753 L 0.26997 0.14753 " pathEditMode="relative" rAng="0" ptsTypes="AA">
                                      <p:cBhvr>
                                        <p:cTn id="65" dur="8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63" presetClass="pat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8975 0.17716 L 0.24722 0.17716 " pathEditMode="relative" rAng="0" ptsTypes="AA">
                                      <p:cBhvr>
                                        <p:cTn id="6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997 0.14753 L 0.39618 0.14753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22 0.17716 L 0.41284 0.17716 " pathEditMode="relative" rAng="0" ptsTypes="AA">
                                      <p:cBhvr>
                                        <p:cTn id="8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81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9618 0.14753 L 0.49011 0.02006 " pathEditMode="relative" rAng="0" ptsTypes="AA">
                                      <p:cBhvr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-6389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41284 0.17716 L 0.50677 0.3074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65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5" grpId="0"/>
      <p:bldP spid="23" grpId="0"/>
      <p:bldP spid="25" grpId="0"/>
      <p:bldP spid="41" grpId="0"/>
      <p:bldP spid="42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死信队列</a:t>
            </a: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高级特性</a:t>
            </a: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7763074" cy="17889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死信队列特征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归属某一个组（</a:t>
            </a:r>
            <a:r>
              <a:rPr lang="en-US" altLang="zh-CN" sz="1050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Gourp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Id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），而不归属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Topic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，也不归属消费者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一个死信队列中可以包含同一个组下的多个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Topic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中的死信消息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死信队列不会进行默认初始化，当第一个死信出现后，此队列首次初始化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死信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队列中消息特征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不会被再次重复消费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死信队列中的消息有效期为</a:t>
            </a:r>
            <a:r>
              <a:rPr lang="en-US" altLang="zh-CN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天，达到时限后将被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清除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989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死信处理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高级特性</a:t>
            </a: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7763074" cy="3095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在监控平台中，通过查找死信，获取死信的</a:t>
            </a:r>
            <a:r>
              <a:rPr lang="en-US" altLang="zh-CN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messageId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，然后通过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对死信进行精准消费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901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小节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41374" y="1439863"/>
            <a:ext cx="6408000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消息重试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顺序消息重试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无序消息重试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死信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死信队列与死信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死信处理方式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高级特性</a:t>
            </a:r>
          </a:p>
        </p:txBody>
      </p:sp>
    </p:spTree>
    <p:extLst>
      <p:ext uri="{BB962C8B-B14F-4D97-AF65-F5344CB8AC3E}">
        <p14:creationId xmlns:p14="http://schemas.microsoft.com/office/powerpoint/2010/main" val="427539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消息重复消费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高级特性</a:t>
            </a: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408000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消息重复消费原因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生产者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发送了重复的消息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网络闪断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生产者宕机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消息服务器投递了重复的消息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网络闪断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动态的负载均衡过程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网络闪断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抖动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broker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重启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订阅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方应用重启（消费者）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客户端扩容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客户端缩容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753137" y="1567376"/>
            <a:ext cx="1512000" cy="864000"/>
          </a:xfrm>
          <a:prstGeom prst="roundRect">
            <a:avLst>
              <a:gd name="adj" fmla="val 10468"/>
            </a:avLst>
          </a:prstGeom>
          <a:ln>
            <a:tailEnd type="triangle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消息</a:t>
            </a:r>
            <a:r>
              <a:rPr lang="zh-CN" altLang="en-US" sz="105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服务器</a:t>
            </a:r>
            <a:endParaRPr lang="en-US" altLang="zh-CN" sz="105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105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Broker</a:t>
            </a:r>
            <a:endParaRPr lang="zh-CN" altLang="en-US" sz="105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067944" y="1711376"/>
            <a:ext cx="1008000" cy="576000"/>
          </a:xfrm>
          <a:prstGeom prst="roundRect">
            <a:avLst/>
          </a:prstGeom>
          <a:ln>
            <a:tailEnd type="triangle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消息</a:t>
            </a:r>
            <a:r>
              <a: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生产者</a:t>
            </a:r>
            <a:endParaRPr lang="en-US" altLang="zh-CN" sz="105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Producer</a:t>
            </a:r>
            <a:endParaRPr lang="zh-CN" altLang="en-US" sz="105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942330" y="1711376"/>
            <a:ext cx="1008000" cy="576000"/>
          </a:xfrm>
          <a:prstGeom prst="roundRect">
            <a:avLst/>
          </a:prstGeom>
          <a:ln>
            <a:tailEnd type="triangle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消息消费者</a:t>
            </a:r>
            <a:endParaRPr lang="en-US" altLang="zh-CN" sz="105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105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Consumer</a:t>
            </a:r>
            <a:endParaRPr lang="zh-CN" altLang="en-US" sz="105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75944" y="1505068"/>
            <a:ext cx="677193" cy="369332"/>
            <a:chOff x="5075944" y="1505068"/>
            <a:chExt cx="677193" cy="369332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5075944" y="1855392"/>
              <a:ext cx="67719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5270524" y="150506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①</a:t>
              </a:r>
              <a:endParaRPr lang="zh-CN" altLang="en-US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170222" y="2499646"/>
            <a:ext cx="345994" cy="648168"/>
            <a:chOff x="5940152" y="2431376"/>
            <a:chExt cx="345994" cy="648168"/>
          </a:xfrm>
        </p:grpSpPr>
        <p:cxnSp>
          <p:nvCxnSpPr>
            <p:cNvPr id="16" name="直接箭头连接符 15"/>
            <p:cNvCxnSpPr/>
            <p:nvPr/>
          </p:nvCxnSpPr>
          <p:spPr>
            <a:xfrm>
              <a:off x="6286146" y="2431376"/>
              <a:ext cx="0" cy="6481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5940152" y="257079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②</a:t>
              </a:r>
              <a:endParaRPr lang="zh-CN" altLang="en-US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273792" y="2143424"/>
            <a:ext cx="677193" cy="437618"/>
            <a:chOff x="7273792" y="2143424"/>
            <a:chExt cx="677193" cy="437618"/>
          </a:xfrm>
        </p:grpSpPr>
        <p:cxnSp>
          <p:nvCxnSpPr>
            <p:cNvPr id="15" name="直接箭头连接符 14"/>
            <p:cNvCxnSpPr/>
            <p:nvPr/>
          </p:nvCxnSpPr>
          <p:spPr>
            <a:xfrm flipH="1">
              <a:off x="7273792" y="2143424"/>
              <a:ext cx="67719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7468372" y="221171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⑤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273792" y="1505068"/>
            <a:ext cx="677193" cy="369332"/>
            <a:chOff x="7273792" y="1505068"/>
            <a:chExt cx="677193" cy="369332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7273792" y="1855392"/>
              <a:ext cx="67719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7468372" y="150506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④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075944" y="2143424"/>
            <a:ext cx="677193" cy="437618"/>
            <a:chOff x="5075944" y="2143424"/>
            <a:chExt cx="677193" cy="437618"/>
          </a:xfrm>
        </p:grpSpPr>
        <p:cxnSp>
          <p:nvCxnSpPr>
            <p:cNvPr id="14" name="直接箭头连接符 13"/>
            <p:cNvCxnSpPr/>
            <p:nvPr/>
          </p:nvCxnSpPr>
          <p:spPr>
            <a:xfrm flipH="1">
              <a:off x="5075944" y="2143424"/>
              <a:ext cx="67719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5270524" y="221171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③</a:t>
              </a:r>
            </a:p>
          </p:txBody>
        </p:sp>
      </p:grpSp>
      <p:sp>
        <p:nvSpPr>
          <p:cNvPr id="24" name="流程图: 多文档 23"/>
          <p:cNvSpPr/>
          <p:nvPr/>
        </p:nvSpPr>
        <p:spPr>
          <a:xfrm>
            <a:off x="6011862" y="3184592"/>
            <a:ext cx="1060704" cy="758952"/>
          </a:xfrm>
          <a:prstGeom prst="flowChartMultidocument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bg1"/>
                </a:solidFill>
              </a:rPr>
              <a:t>文件系统</a:t>
            </a:r>
            <a:endParaRPr lang="en-US" altLang="zh-CN" sz="105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1050" dirty="0" smtClean="0">
                <a:solidFill>
                  <a:schemeClr val="bg1"/>
                </a:solidFill>
              </a:rPr>
              <a:t>File System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27" name="闪电形 26"/>
          <p:cNvSpPr/>
          <p:nvPr/>
        </p:nvSpPr>
        <p:spPr>
          <a:xfrm>
            <a:off x="5205051" y="1923678"/>
            <a:ext cx="360040" cy="638780"/>
          </a:xfrm>
          <a:prstGeom prst="lightningBolt">
            <a:avLst/>
          </a:prstGeom>
          <a:solidFill>
            <a:srgbClr val="FFFF00"/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禁止符 27"/>
          <p:cNvSpPr/>
          <p:nvPr/>
        </p:nvSpPr>
        <p:spPr>
          <a:xfrm>
            <a:off x="4289117" y="1689734"/>
            <a:ext cx="582213" cy="582213"/>
          </a:xfrm>
          <a:prstGeom prst="noSmoking">
            <a:avLst>
              <a:gd name="adj" fmla="val 9897"/>
            </a:avLst>
          </a:prstGeom>
          <a:solidFill>
            <a:srgbClr val="FF0000"/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闪电形 30"/>
          <p:cNvSpPr/>
          <p:nvPr/>
        </p:nvSpPr>
        <p:spPr>
          <a:xfrm>
            <a:off x="7380312" y="1942262"/>
            <a:ext cx="360040" cy="638780"/>
          </a:xfrm>
          <a:prstGeom prst="lightningBolt">
            <a:avLst/>
          </a:prstGeom>
          <a:solidFill>
            <a:srgbClr val="FFFF00"/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62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  <p:bldP spid="24" grpId="0" animBg="1"/>
      <p:bldP spid="27" grpId="0" animBg="1"/>
      <p:bldP spid="28" grpId="0" animBg="1"/>
      <p:bldP spid="28" grpId="1" animBg="1"/>
      <p:bldP spid="31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消息幂等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高级特性</a:t>
            </a: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408000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对同一条消息，无论消费多少次，结果保持一致，称为消息幂等性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解决方案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使用业务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作为消息的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key</a:t>
            </a: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在消费消息时，客户端对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key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做判定，未使用过放行，使用过抛弃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</a:t>
            </a:r>
            <a:r>
              <a:rPr lang="en-US" altLang="zh-CN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messageId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由</a:t>
            </a:r>
            <a:r>
              <a:rPr lang="en-US" altLang="zh-CN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RocketMQ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产生，</a:t>
            </a:r>
            <a:r>
              <a:rPr lang="en-US" altLang="zh-CN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messageId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并不具有唯一性，不能作用幂等判定条件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042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小节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41374" y="1439863"/>
            <a:ext cx="6408000" cy="3095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消息幂等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高级特性</a:t>
            </a:r>
          </a:p>
        </p:txBody>
      </p:sp>
    </p:spTree>
    <p:extLst>
      <p:ext uri="{BB962C8B-B14F-4D97-AF65-F5344CB8AC3E}">
        <p14:creationId xmlns:p14="http://schemas.microsoft.com/office/powerpoint/2010/main" val="336094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39433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总结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 rot="2700000">
            <a:off x="1363663" y="1519238"/>
            <a:ext cx="1544637" cy="154463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 rot="2700000">
            <a:off x="1147763" y="1511300"/>
            <a:ext cx="1544638" cy="15446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22225" y="1924050"/>
            <a:ext cx="38290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3600" kern="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总结</a:t>
            </a:r>
            <a:endParaRPr lang="zh-TW" altLang="zh-CN" sz="3600" kern="0" dirty="0" smtClean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79838" y="1296988"/>
            <a:ext cx="3529012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RocketMQ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9838" y="1643063"/>
            <a:ext cx="3455987" cy="17081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l"/>
            </a:pP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05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050" dirty="0">
                <a:solidFill>
                  <a:srgbClr val="26262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</a:t>
            </a:r>
            <a:r>
              <a:rPr lang="zh-CN" altLang="en-US" sz="1050" dirty="0">
                <a:solidFill>
                  <a:srgbClr val="26262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</a:t>
            </a:r>
            <a:endParaRPr lang="en-US" altLang="zh-CN" sz="1050" dirty="0">
              <a:solidFill>
                <a:srgbClr val="262626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71450" indent="-17145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l"/>
            </a:pPr>
            <a:r>
              <a:rPr lang="en-US" altLang="zh-CN" sz="1050" dirty="0">
                <a:solidFill>
                  <a:srgbClr val="26262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</a:t>
            </a:r>
            <a:r>
              <a:rPr lang="zh-CN" altLang="en-US" sz="1050" dirty="0">
                <a:solidFill>
                  <a:srgbClr val="26262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环境搭建</a:t>
            </a:r>
            <a:endParaRPr lang="en-US" altLang="zh-CN" sz="1050" dirty="0">
              <a:solidFill>
                <a:srgbClr val="262626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71450" indent="-17145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l"/>
            </a:pPr>
            <a:r>
              <a:rPr lang="en-US" altLang="zh-CN" sz="1050" dirty="0">
                <a:solidFill>
                  <a:srgbClr val="26262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</a:t>
            </a:r>
            <a:r>
              <a:rPr lang="zh-CN" altLang="en-US" sz="1050" dirty="0">
                <a:solidFill>
                  <a:srgbClr val="26262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消息发送</a:t>
            </a:r>
            <a:endParaRPr lang="en-US" altLang="zh-CN" sz="1050" dirty="0">
              <a:solidFill>
                <a:srgbClr val="262626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71450" indent="-17145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l"/>
            </a:pPr>
            <a:r>
              <a:rPr lang="en-US" altLang="zh-CN" sz="1050" dirty="0">
                <a:solidFill>
                  <a:srgbClr val="26262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</a:t>
            </a:r>
            <a:r>
              <a:rPr lang="zh-CN" altLang="en-US" sz="1050" dirty="0" smtClean="0">
                <a:solidFill>
                  <a:srgbClr val="26262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集群搭建</a:t>
            </a:r>
            <a:endParaRPr lang="en-US" altLang="zh-CN" sz="1050" dirty="0" smtClean="0">
              <a:solidFill>
                <a:srgbClr val="262626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71450" indent="-17145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l"/>
            </a:pPr>
            <a:r>
              <a:rPr lang="zh-CN" altLang="en-US" sz="1050" dirty="0" smtClean="0">
                <a:solidFill>
                  <a:srgbClr val="26262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高级</a:t>
            </a:r>
            <a:r>
              <a:rPr lang="zh-CN" altLang="en-US" sz="1050" dirty="0">
                <a:solidFill>
                  <a:srgbClr val="26262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特性</a:t>
            </a:r>
            <a:endParaRPr lang="en-US" altLang="zh-CN" sz="1050" dirty="0" smtClean="0">
              <a:solidFill>
                <a:srgbClr val="262626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作用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RocketMQ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408000" cy="8194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应用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解耦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快速应用变更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维护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流量削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锋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47664" y="1439863"/>
            <a:ext cx="1435008" cy="334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（异步消息发送）</a:t>
            </a:r>
          </a:p>
        </p:txBody>
      </p:sp>
    </p:spTree>
    <p:extLst>
      <p:ext uri="{BB962C8B-B14F-4D97-AF65-F5344CB8AC3E}">
        <p14:creationId xmlns:p14="http://schemas.microsoft.com/office/powerpoint/2010/main" val="290295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基本工作模式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RocketMQ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圆柱形 7"/>
          <p:cNvSpPr/>
          <p:nvPr/>
        </p:nvSpPr>
        <p:spPr>
          <a:xfrm rot="16200000">
            <a:off x="3915146" y="2234937"/>
            <a:ext cx="792088" cy="1800200"/>
          </a:xfrm>
          <a:prstGeom prst="can">
            <a:avLst/>
          </a:prstGeom>
          <a:noFill/>
          <a:ln w="12700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88" y="1607451"/>
            <a:ext cx="859258" cy="113154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453" y="1956593"/>
            <a:ext cx="303486" cy="375250"/>
          </a:xfrm>
          <a:prstGeom prst="rect">
            <a:avLst/>
          </a:prstGeom>
        </p:spPr>
      </p:pic>
      <p:sp>
        <p:nvSpPr>
          <p:cNvPr id="12" name="TextBox 9"/>
          <p:cNvSpPr txBox="1"/>
          <p:nvPr/>
        </p:nvSpPr>
        <p:spPr>
          <a:xfrm>
            <a:off x="827584" y="2738992"/>
            <a:ext cx="931265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服务器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70757" y="274534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</a:t>
            </a:r>
            <a:endParaRPr lang="zh-CN" altLang="en-US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889" y="1540844"/>
            <a:ext cx="859258" cy="1131542"/>
          </a:xfrm>
          <a:prstGeom prst="rect">
            <a:avLst/>
          </a:prstGeom>
        </p:spPr>
      </p:pic>
      <p:sp>
        <p:nvSpPr>
          <p:cNvPr id="23" name="TextBox 9"/>
          <p:cNvSpPr txBox="1"/>
          <p:nvPr/>
        </p:nvSpPr>
        <p:spPr>
          <a:xfrm>
            <a:off x="6672885" y="2672385"/>
            <a:ext cx="931265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服务器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889" y="3455874"/>
            <a:ext cx="859258" cy="1131542"/>
          </a:xfrm>
          <a:prstGeom prst="rect">
            <a:avLst/>
          </a:prstGeom>
        </p:spPr>
      </p:pic>
      <p:sp>
        <p:nvSpPr>
          <p:cNvPr id="25" name="TextBox 9"/>
          <p:cNvSpPr txBox="1"/>
          <p:nvPr/>
        </p:nvSpPr>
        <p:spPr>
          <a:xfrm>
            <a:off x="6672885" y="4614498"/>
            <a:ext cx="931265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服务器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536" y="2384600"/>
            <a:ext cx="859258" cy="1131542"/>
          </a:xfrm>
          <a:prstGeom prst="rect">
            <a:avLst/>
          </a:prstGeom>
        </p:spPr>
      </p:pic>
      <p:sp>
        <p:nvSpPr>
          <p:cNvPr id="27" name="TextBox 9"/>
          <p:cNvSpPr txBox="1"/>
          <p:nvPr/>
        </p:nvSpPr>
        <p:spPr>
          <a:xfrm>
            <a:off x="7939532" y="3516141"/>
            <a:ext cx="931265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服务器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853" y="2108993"/>
            <a:ext cx="303486" cy="37525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7820099" y="1806381"/>
            <a:ext cx="1170129" cy="392383"/>
            <a:chOff x="5364088" y="1203598"/>
            <a:chExt cx="1170129" cy="39238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59622" y="1278826"/>
              <a:ext cx="247619" cy="276190"/>
            </a:xfrm>
            <a:prstGeom prst="rect">
              <a:avLst/>
            </a:prstGeom>
          </p:spPr>
        </p:pic>
        <p:sp>
          <p:nvSpPr>
            <p:cNvPr id="4" name="圆角矩形标注 3"/>
            <p:cNvSpPr/>
            <p:nvPr/>
          </p:nvSpPr>
          <p:spPr>
            <a:xfrm>
              <a:off x="5364088" y="1203598"/>
              <a:ext cx="1120335" cy="392383"/>
            </a:xfrm>
            <a:prstGeom prst="wedgeRoundRectCallout">
              <a:avLst>
                <a:gd name="adj1" fmla="val -20833"/>
                <a:gd name="adj2" fmla="val 84694"/>
                <a:gd name="adj3" fmla="val 16667"/>
              </a:avLst>
            </a:prstGeom>
            <a:ln w="38100">
              <a:solidFill>
                <a:srgbClr val="FF00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9"/>
            <p:cNvSpPr txBox="1"/>
            <p:nvPr/>
          </p:nvSpPr>
          <p:spPr>
            <a:xfrm>
              <a:off x="5602952" y="1249567"/>
              <a:ext cx="931265" cy="3347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请多多关照</a:t>
              </a:r>
              <a:endPara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410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6 L 0.07309 0.14753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737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3" presetClass="pat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44444E-6 3.33333E-6 L 0.08975 0.1771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885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3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7309 0.14753 L 0.26997 0.14753 " pathEditMode="relative" rAng="0" ptsTypes="AA">
                                      <p:cBhvr>
                                        <p:cTn id="17" dur="8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3" presetClass="pat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8975 0.17716 L 0.24722 0.17716 " pathEditMode="relative" rAng="0" ptsTypes="AA">
                                      <p:cBhvr>
                                        <p:cTn id="19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"/>
                            </p:stCondLst>
                            <p:childTnLst>
                              <p:par>
                                <p:cTn id="21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997 0.14753 L 0.39618 0.14753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22 0.17716 L 0.41284 0.17716 " pathEditMode="relative" rAng="0" ptsTypes="AA">
                                      <p:cBhvr>
                                        <p:cTn id="24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8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9618 0.14753 L 0.49011 0.0200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-638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41284 0.17716 L 0.50677 0.3074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65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基本工作模式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RocketMQ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圆柱形 7"/>
          <p:cNvSpPr/>
          <p:nvPr/>
        </p:nvSpPr>
        <p:spPr>
          <a:xfrm rot="16200000">
            <a:off x="3915146" y="2234937"/>
            <a:ext cx="792088" cy="1800200"/>
          </a:xfrm>
          <a:prstGeom prst="can">
            <a:avLst/>
          </a:prstGeom>
          <a:noFill/>
          <a:ln w="12700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88" y="1607451"/>
            <a:ext cx="859258" cy="113154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453" y="1956593"/>
            <a:ext cx="303486" cy="375250"/>
          </a:xfrm>
          <a:prstGeom prst="rect">
            <a:avLst/>
          </a:prstGeom>
        </p:spPr>
      </p:pic>
      <p:sp>
        <p:nvSpPr>
          <p:cNvPr id="12" name="TextBox 9"/>
          <p:cNvSpPr txBox="1"/>
          <p:nvPr/>
        </p:nvSpPr>
        <p:spPr>
          <a:xfrm>
            <a:off x="827584" y="2738992"/>
            <a:ext cx="931265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服务器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70757" y="274534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</a:t>
            </a:r>
            <a:endParaRPr lang="zh-CN" altLang="en-US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889" y="1540844"/>
            <a:ext cx="859258" cy="1131542"/>
          </a:xfrm>
          <a:prstGeom prst="rect">
            <a:avLst/>
          </a:prstGeom>
        </p:spPr>
      </p:pic>
      <p:sp>
        <p:nvSpPr>
          <p:cNvPr id="23" name="TextBox 9"/>
          <p:cNvSpPr txBox="1"/>
          <p:nvPr/>
        </p:nvSpPr>
        <p:spPr>
          <a:xfrm>
            <a:off x="6672885" y="2672385"/>
            <a:ext cx="931265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服务器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889" y="3455874"/>
            <a:ext cx="859258" cy="1131542"/>
          </a:xfrm>
          <a:prstGeom prst="rect">
            <a:avLst/>
          </a:prstGeom>
        </p:spPr>
      </p:pic>
      <p:sp>
        <p:nvSpPr>
          <p:cNvPr id="25" name="TextBox 9"/>
          <p:cNvSpPr txBox="1"/>
          <p:nvPr/>
        </p:nvSpPr>
        <p:spPr>
          <a:xfrm>
            <a:off x="6672885" y="4614498"/>
            <a:ext cx="931265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服务器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536" y="2384600"/>
            <a:ext cx="859258" cy="1131542"/>
          </a:xfrm>
          <a:prstGeom prst="rect">
            <a:avLst/>
          </a:prstGeom>
        </p:spPr>
      </p:pic>
      <p:sp>
        <p:nvSpPr>
          <p:cNvPr id="27" name="TextBox 9"/>
          <p:cNvSpPr txBox="1"/>
          <p:nvPr/>
        </p:nvSpPr>
        <p:spPr>
          <a:xfrm>
            <a:off x="7939532" y="3516141"/>
            <a:ext cx="931265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服务器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853" y="2108993"/>
            <a:ext cx="303486" cy="3752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006" y="2261393"/>
            <a:ext cx="303486" cy="37525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7820099" y="1806381"/>
            <a:ext cx="1170129" cy="392383"/>
            <a:chOff x="5364088" y="1203598"/>
            <a:chExt cx="1170129" cy="392383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59622" y="1278826"/>
              <a:ext cx="247619" cy="276190"/>
            </a:xfrm>
            <a:prstGeom prst="rect">
              <a:avLst/>
            </a:prstGeom>
          </p:spPr>
        </p:pic>
        <p:sp>
          <p:nvSpPr>
            <p:cNvPr id="19" name="圆角矩形标注 18"/>
            <p:cNvSpPr/>
            <p:nvPr/>
          </p:nvSpPr>
          <p:spPr>
            <a:xfrm>
              <a:off x="5364088" y="1203598"/>
              <a:ext cx="1120335" cy="392383"/>
            </a:xfrm>
            <a:prstGeom prst="wedgeRoundRectCallout">
              <a:avLst>
                <a:gd name="adj1" fmla="val -20833"/>
                <a:gd name="adj2" fmla="val 84694"/>
                <a:gd name="adj3" fmla="val 16667"/>
              </a:avLst>
            </a:prstGeom>
            <a:ln w="38100">
              <a:solidFill>
                <a:srgbClr val="FF00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9"/>
            <p:cNvSpPr txBox="1"/>
            <p:nvPr/>
          </p:nvSpPr>
          <p:spPr>
            <a:xfrm>
              <a:off x="5602952" y="1249567"/>
              <a:ext cx="931265" cy="3347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请多多关照</a:t>
              </a:r>
              <a:endPara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826162" y="1809228"/>
            <a:ext cx="1170129" cy="392383"/>
            <a:chOff x="4922768" y="1025497"/>
            <a:chExt cx="1170129" cy="392383"/>
          </a:xfrm>
        </p:grpSpPr>
        <p:sp>
          <p:nvSpPr>
            <p:cNvPr id="28" name="圆角矩形标注 27"/>
            <p:cNvSpPr/>
            <p:nvPr/>
          </p:nvSpPr>
          <p:spPr>
            <a:xfrm>
              <a:off x="4922768" y="1025497"/>
              <a:ext cx="1120335" cy="392383"/>
            </a:xfrm>
            <a:prstGeom prst="wedgeRoundRectCallout">
              <a:avLst>
                <a:gd name="adj1" fmla="val -20833"/>
                <a:gd name="adj2" fmla="val 84694"/>
                <a:gd name="adj3" fmla="val 16667"/>
              </a:avLst>
            </a:prstGeom>
            <a:ln w="38100">
              <a:solidFill>
                <a:srgbClr val="FF00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9"/>
            <p:cNvSpPr txBox="1"/>
            <p:nvPr/>
          </p:nvSpPr>
          <p:spPr>
            <a:xfrm>
              <a:off x="5161632" y="1071466"/>
              <a:ext cx="931265" cy="3095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接入成功</a:t>
              </a:r>
              <a:endPara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47346" y="1138759"/>
              <a:ext cx="228571" cy="209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444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07407E-6 L 0.05642 0.1179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5" y="5895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3" presetClass="pat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22222E-6 3.7037E-6 L 0.07309 0.14753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7377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3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44444E-6 3.33333E-6 L 0.08975 0.1771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885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5642 0.1179 L 0.26111 0.1179 " pathEditMode="relative" rAng="0" ptsTypes="AA">
                                      <p:cBhvr>
                                        <p:cTn id="23" dur="9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6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7309 0.14753 L 0.23837 0.14753 " pathEditMode="relative" rAng="0" ptsTypes="AA">
                                      <p:cBhvr>
                                        <p:cTn id="25" dur="8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4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8975 0.17716 L 0.21562 0.17716 " pathEditMode="relative" rAng="0" ptsTypes="AA">
                                      <p:cBhvr>
                                        <p:cTn id="2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111 0.1179 L 0.37951 0.1179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20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3" presetClass="pat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23837 0.14753 L 0.39618 0.14753 " pathEditMode="relative" rAng="0" ptsTypes="AA">
                                      <p:cBhvr>
                                        <p:cTn id="33" dur="6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21562 0.17716 L 0.41284 0.17716 " pathEditMode="relative" rAng="0" ptsTypes="AA">
                                      <p:cBhvr>
                                        <p:cTn id="35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61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7951 0.1179 L 0.61545 0.1179 " pathEditMode="relative" rAng="0" ptsTypes="AA">
                                      <p:cBhvr>
                                        <p:cTn id="37" dur="9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88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39618 0.14753 L 0.49011 0.02006 " pathEditMode="relative" rAng="0" ptsTypes="AA">
                                      <p:cBhvr>
                                        <p:cTn id="39" dur="6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-638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.41284 0.17716 L 0.50677 0.3074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65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4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基本工作模式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RocketMQ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圆柱形 7"/>
          <p:cNvSpPr/>
          <p:nvPr/>
        </p:nvSpPr>
        <p:spPr>
          <a:xfrm rot="16200000">
            <a:off x="3915146" y="2234937"/>
            <a:ext cx="792088" cy="1800200"/>
          </a:xfrm>
          <a:prstGeom prst="can">
            <a:avLst/>
          </a:prstGeom>
          <a:noFill/>
          <a:ln w="12700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88" y="1607451"/>
            <a:ext cx="859258" cy="113154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453" y="1956593"/>
            <a:ext cx="303486" cy="375250"/>
          </a:xfrm>
          <a:prstGeom prst="rect">
            <a:avLst/>
          </a:prstGeom>
        </p:spPr>
      </p:pic>
      <p:sp>
        <p:nvSpPr>
          <p:cNvPr id="12" name="TextBox 9"/>
          <p:cNvSpPr txBox="1"/>
          <p:nvPr/>
        </p:nvSpPr>
        <p:spPr>
          <a:xfrm>
            <a:off x="827584" y="2738992"/>
            <a:ext cx="931265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服务器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70757" y="274534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</a:t>
            </a:r>
            <a:endParaRPr lang="zh-CN" altLang="en-US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889" y="1540844"/>
            <a:ext cx="859258" cy="1131542"/>
          </a:xfrm>
          <a:prstGeom prst="rect">
            <a:avLst/>
          </a:prstGeom>
        </p:spPr>
      </p:pic>
      <p:sp>
        <p:nvSpPr>
          <p:cNvPr id="23" name="TextBox 9"/>
          <p:cNvSpPr txBox="1"/>
          <p:nvPr/>
        </p:nvSpPr>
        <p:spPr>
          <a:xfrm>
            <a:off x="6672885" y="2672385"/>
            <a:ext cx="931265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服务器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889" y="3455874"/>
            <a:ext cx="859258" cy="1131542"/>
          </a:xfrm>
          <a:prstGeom prst="rect">
            <a:avLst/>
          </a:prstGeom>
        </p:spPr>
      </p:pic>
      <p:sp>
        <p:nvSpPr>
          <p:cNvPr id="25" name="TextBox 9"/>
          <p:cNvSpPr txBox="1"/>
          <p:nvPr/>
        </p:nvSpPr>
        <p:spPr>
          <a:xfrm>
            <a:off x="6672885" y="4614498"/>
            <a:ext cx="931265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服务器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536" y="2384600"/>
            <a:ext cx="859258" cy="1131542"/>
          </a:xfrm>
          <a:prstGeom prst="rect">
            <a:avLst/>
          </a:prstGeom>
        </p:spPr>
      </p:pic>
      <p:sp>
        <p:nvSpPr>
          <p:cNvPr id="27" name="TextBox 9"/>
          <p:cNvSpPr txBox="1"/>
          <p:nvPr/>
        </p:nvSpPr>
        <p:spPr>
          <a:xfrm>
            <a:off x="7939532" y="3516141"/>
            <a:ext cx="931265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服务器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853" y="2108993"/>
            <a:ext cx="303486" cy="3752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006" y="2261393"/>
            <a:ext cx="303486" cy="37525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7700667" y="3998020"/>
            <a:ext cx="1170129" cy="392383"/>
            <a:chOff x="7700667" y="3998020"/>
            <a:chExt cx="1170129" cy="392383"/>
          </a:xfrm>
        </p:grpSpPr>
        <p:sp>
          <p:nvSpPr>
            <p:cNvPr id="33" name="圆角矩形标注 32"/>
            <p:cNvSpPr/>
            <p:nvPr/>
          </p:nvSpPr>
          <p:spPr>
            <a:xfrm>
              <a:off x="7700667" y="3998020"/>
              <a:ext cx="1120335" cy="392383"/>
            </a:xfrm>
            <a:prstGeom prst="wedgeRoundRectCallout">
              <a:avLst>
                <a:gd name="adj1" fmla="val -56460"/>
                <a:gd name="adj2" fmla="val -22578"/>
                <a:gd name="adj3" fmla="val 16667"/>
              </a:avLst>
            </a:prstGeom>
            <a:ln w="38100">
              <a:solidFill>
                <a:srgbClr val="FF00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9"/>
            <p:cNvSpPr txBox="1"/>
            <p:nvPr/>
          </p:nvSpPr>
          <p:spPr>
            <a:xfrm>
              <a:off x="7939531" y="4043989"/>
              <a:ext cx="931265" cy="3095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先走一步</a:t>
              </a:r>
              <a:endPara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25245" y="4100479"/>
              <a:ext cx="228571" cy="2285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747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07407E-6 L 0.05642 0.1179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5" y="589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22222E-6 3.7037E-6 L 0.07309 0.14753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7377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3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44444E-6 3.33333E-6 L 0.08975 0.17716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885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3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5642 0.1179 L 0.26111 0.1179 " pathEditMode="relative" rAng="0" ptsTypes="AA">
                                      <p:cBhvr>
                                        <p:cTn id="39" dur="9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6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3" presetClass="pat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7309 0.14753 L 0.23837 0.14753 " pathEditMode="relative" rAng="0" ptsTypes="AA">
                                      <p:cBhvr>
                                        <p:cTn id="41" dur="8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4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3" presetClass="pat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8975 0.17716 L 0.21562 0.17716 " pathEditMode="relative" rAng="0" ptsTypes="AA">
                                      <p:cBhvr>
                                        <p:cTn id="4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111 0.1179 L 0.37951 0.1179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20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3" presetClass="pat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23837 0.14753 L 0.39618 0.14753 " pathEditMode="relative" rAng="0" ptsTypes="AA">
                                      <p:cBhvr>
                                        <p:cTn id="49" dur="6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7951 0.1179 L 0.61545 0.1179 " pathEditMode="relative" rAng="0" ptsTypes="AA">
                                      <p:cBhvr>
                                        <p:cTn id="51" dur="9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88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39618 0.14753 L 0.49011 0.02006 " pathEditMode="relative" rAng="0" ptsTypes="AA">
                                      <p:cBhvr>
                                        <p:cTn id="53" dur="6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-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作用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RocketMQ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408000" cy="8194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应用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解耦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快速应用变更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维护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流量削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锋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47664" y="1439863"/>
            <a:ext cx="1435008" cy="334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（异步消息发送）</a:t>
            </a:r>
          </a:p>
        </p:txBody>
      </p:sp>
      <p:sp>
        <p:nvSpPr>
          <p:cNvPr id="9" name="矩形 8"/>
          <p:cNvSpPr/>
          <p:nvPr/>
        </p:nvSpPr>
        <p:spPr>
          <a:xfrm>
            <a:off x="2051720" y="1682236"/>
            <a:ext cx="1435008" cy="334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（异步消息发送）</a:t>
            </a:r>
          </a:p>
        </p:txBody>
      </p:sp>
    </p:spTree>
    <p:extLst>
      <p:ext uri="{BB962C8B-B14F-4D97-AF65-F5344CB8AC3E}">
        <p14:creationId xmlns:p14="http://schemas.microsoft.com/office/powerpoint/2010/main" val="119084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基本工作模式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RocketMQ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圆柱形 7"/>
          <p:cNvSpPr/>
          <p:nvPr/>
        </p:nvSpPr>
        <p:spPr>
          <a:xfrm rot="16200000">
            <a:off x="3915146" y="2234937"/>
            <a:ext cx="792088" cy="1800200"/>
          </a:xfrm>
          <a:prstGeom prst="can">
            <a:avLst/>
          </a:prstGeom>
          <a:noFill/>
          <a:ln w="12700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88" y="1607451"/>
            <a:ext cx="859258" cy="1131542"/>
          </a:xfrm>
          <a:prstGeom prst="rect">
            <a:avLst/>
          </a:prstGeom>
        </p:spPr>
      </p:pic>
      <p:sp>
        <p:nvSpPr>
          <p:cNvPr id="12" name="TextBox 9"/>
          <p:cNvSpPr txBox="1"/>
          <p:nvPr/>
        </p:nvSpPr>
        <p:spPr>
          <a:xfrm>
            <a:off x="827584" y="2738992"/>
            <a:ext cx="931265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服务器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70757" y="274534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</a:t>
            </a:r>
            <a:endParaRPr lang="zh-CN" altLang="en-US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889" y="1540844"/>
            <a:ext cx="859258" cy="1131542"/>
          </a:xfrm>
          <a:prstGeom prst="rect">
            <a:avLst/>
          </a:prstGeom>
        </p:spPr>
      </p:pic>
      <p:sp>
        <p:nvSpPr>
          <p:cNvPr id="23" name="TextBox 9"/>
          <p:cNvSpPr txBox="1"/>
          <p:nvPr/>
        </p:nvSpPr>
        <p:spPr>
          <a:xfrm>
            <a:off x="6672885" y="2672385"/>
            <a:ext cx="931265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服务器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742" y="1987302"/>
            <a:ext cx="303486" cy="37525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142" y="2139702"/>
            <a:ext cx="303486" cy="37525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542" y="2292102"/>
            <a:ext cx="303486" cy="37525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3942" y="2444502"/>
            <a:ext cx="303486" cy="375250"/>
          </a:xfrm>
          <a:prstGeom prst="rect">
            <a:avLst/>
          </a:prstGeom>
        </p:spPr>
      </p:pic>
      <p:sp>
        <p:nvSpPr>
          <p:cNvPr id="2" name="圆柱形 1"/>
          <p:cNvSpPr/>
          <p:nvPr/>
        </p:nvSpPr>
        <p:spPr>
          <a:xfrm>
            <a:off x="7740352" y="3219822"/>
            <a:ext cx="864096" cy="1080120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 w="38100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MySQL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下箭头 2"/>
          <p:cNvSpPr/>
          <p:nvPr/>
        </p:nvSpPr>
        <p:spPr>
          <a:xfrm rot="19682956">
            <a:off x="7573927" y="2557887"/>
            <a:ext cx="223054" cy="666273"/>
          </a:xfrm>
          <a:prstGeom prst="downArrow">
            <a:avLst/>
          </a:prstGeom>
          <a:solidFill>
            <a:srgbClr val="FF0000"/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9"/>
          <p:cNvSpPr txBox="1"/>
          <p:nvPr/>
        </p:nvSpPr>
        <p:spPr>
          <a:xfrm>
            <a:off x="2220509" y="1853563"/>
            <a:ext cx="784924" cy="309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b="1" dirty="0" smtClean="0">
                <a:solidFill>
                  <a:srgbClr val="00B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qps:4000</a:t>
            </a:r>
            <a:endParaRPr lang="zh-CN" altLang="en-US" sz="1050" b="1" dirty="0">
              <a:solidFill>
                <a:srgbClr val="00B0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TextBox 9"/>
          <p:cNvSpPr txBox="1"/>
          <p:nvPr/>
        </p:nvSpPr>
        <p:spPr>
          <a:xfrm>
            <a:off x="7825385" y="4371950"/>
            <a:ext cx="784924" cy="309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b="1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qps:1000</a:t>
            </a:r>
            <a:endParaRPr lang="zh-CN" altLang="en-US" sz="105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28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60494E-6 L 0.05642 0.11791 " pathEditMode="relative" rAng="0" ptsTypes="AA">
                                      <p:cBhvr>
                                        <p:cTn id="42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571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44444E-6 1.23457E-6 L 0.07309 0.14753 " pathEditMode="relative" rAng="0" ptsTypes="AA">
                                      <p:cBhvr>
                                        <p:cTn id="44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7377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3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8.64198E-7 L 0.08975 0.17716 " pathEditMode="relative" rAng="0" ptsTypes="AA">
                                      <p:cBhvr>
                                        <p:cTn id="4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8" y="904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3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22222E-6 4.93827E-7 L 0.10642 0.20679 " pathEditMode="relative" rAng="0" ptsTypes="AA">
                                      <p:cBhvr>
                                        <p:cTn id="4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1" y="1052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5643 0.1179 L 0.27969 0.1179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63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3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7309 0.14753 L 0.25694 0.14753 " pathEditMode="relative" rAng="0" ptsTypes="AA">
                                      <p:cBhvr>
                                        <p:cTn id="5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83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976 0.17716 L 0.2342 0.17716 " pathEditMode="relative" rAng="0" ptsTypes="AA">
                                      <p:cBhvr>
                                        <p:cTn id="54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2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10643 0.20679 L 0.21146 0.20679 " pathEditMode="relative" rAng="0" ptsTypes="AA">
                                      <p:cBhvr>
                                        <p:cTn id="56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969 0.1179 L 0.37952 0.11791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952 0.11791 L 0.45729 -0.01173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67" y="-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694 0.14753 L 0.39618 0.14753 " pathEditMode="relative" rAng="0" ptsTypes="AA">
                                      <p:cBhvr>
                                        <p:cTn id="71" dur="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100"/>
                            </p:stCondLst>
                            <p:childTnLst>
                              <p:par>
                                <p:cTn id="73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618 0.14753 L 0.47395 0.0179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9" y="-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2 0.17716 L 0.41285 0.17716 " pathEditMode="relative" rAng="0" ptsTypes="AA">
                                      <p:cBhvr>
                                        <p:cTn id="82" dur="7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200"/>
                            </p:stCondLst>
                            <p:childTnLst>
                              <p:par>
                                <p:cTn id="84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285 0.17716 L 0.49062 0.04753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9" y="-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146 0.20679 L 0.42952 0.20679 " pathEditMode="relative" rAng="0" ptsTypes="AA">
                                      <p:cBhvr>
                                        <p:cTn id="93" dur="8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24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300"/>
                            </p:stCondLst>
                            <p:childTnLst>
                              <p:par>
                                <p:cTn id="95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952 0.20679 L 0.50729 0.07716 " pathEditMode="relative" rAng="0" ptsTypes="AA">
                                      <p:cBhvr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9" y="-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作用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RocketMQ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408000" cy="8194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应用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解耦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快速应用变更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维护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流量削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锋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47664" y="1439863"/>
            <a:ext cx="1435008" cy="334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（异步消息发送）</a:t>
            </a:r>
          </a:p>
        </p:txBody>
      </p:sp>
      <p:sp>
        <p:nvSpPr>
          <p:cNvPr id="9" name="矩形 8"/>
          <p:cNvSpPr/>
          <p:nvPr/>
        </p:nvSpPr>
        <p:spPr>
          <a:xfrm>
            <a:off x="2051720" y="1682236"/>
            <a:ext cx="1435008" cy="334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（异步消息发送）</a:t>
            </a:r>
          </a:p>
        </p:txBody>
      </p:sp>
      <p:sp>
        <p:nvSpPr>
          <p:cNvPr id="10" name="矩形 9"/>
          <p:cNvSpPr/>
          <p:nvPr/>
        </p:nvSpPr>
        <p:spPr>
          <a:xfrm>
            <a:off x="1547664" y="1905626"/>
            <a:ext cx="1435008" cy="334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（异步消息发送）</a:t>
            </a:r>
          </a:p>
        </p:txBody>
      </p:sp>
    </p:spTree>
    <p:extLst>
      <p:ext uri="{BB962C8B-B14F-4D97-AF65-F5344CB8AC3E}">
        <p14:creationId xmlns:p14="http://schemas.microsoft.com/office/powerpoint/2010/main" val="94060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小节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41374" y="1439863"/>
            <a:ext cx="6408000" cy="3095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作用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RocketMQ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350051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Contents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  <a:extLst/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目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录</a:t>
            </a:r>
          </a:p>
        </p:txBody>
      </p:sp>
      <p:sp>
        <p:nvSpPr>
          <p:cNvPr id="9221" name="TextBox 9"/>
          <p:cNvSpPr txBox="1">
            <a:spLocks noChangeArrowheads="1"/>
          </p:cNvSpPr>
          <p:nvPr/>
        </p:nvSpPr>
        <p:spPr bwMode="auto">
          <a:xfrm>
            <a:off x="3492500" y="1203325"/>
            <a:ext cx="431958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MQ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消息发送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集群搭建</a:t>
            </a:r>
            <a:endParaRPr lang="en-US" altLang="zh-CN" sz="140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高级特性</a:t>
            </a:r>
            <a:endParaRPr lang="en-US" altLang="zh-CN" sz="1400" dirty="0">
              <a:solidFill>
                <a:srgbClr val="262626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优缺点分析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RocketMQ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5170488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优点（作用）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应用</a:t>
            </a: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解耦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快速应用变更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维护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流量削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锋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缺点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系统</a:t>
            </a: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可用性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降低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系统</a:t>
            </a: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复杂度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提高</a:t>
            </a:r>
            <a:endParaRPr lang="zh-CN" altLang="en-US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异步消息机制</a:t>
            </a: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</a:t>
            </a: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顺序性</a:t>
            </a: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消息丢失</a:t>
            </a:r>
            <a:endParaRPr lang="zh-CN" altLang="en-US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一致性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</a:t>
            </a: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重复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</a:t>
            </a:r>
            <a:endParaRPr lang="zh-CN" altLang="en-US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704012"/>
            <a:ext cx="627814" cy="826757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508104" y="2927290"/>
            <a:ext cx="864096" cy="389675"/>
            <a:chOff x="5868144" y="1956743"/>
            <a:chExt cx="864096" cy="389675"/>
          </a:xfrm>
        </p:grpSpPr>
        <p:sp>
          <p:nvSpPr>
            <p:cNvPr id="8" name="圆柱形 7"/>
            <p:cNvSpPr/>
            <p:nvPr/>
          </p:nvSpPr>
          <p:spPr>
            <a:xfrm rot="16200000">
              <a:off x="6110091" y="1714796"/>
              <a:ext cx="380202" cy="864096"/>
            </a:xfrm>
            <a:prstGeom prst="can">
              <a:avLst/>
            </a:prstGeom>
            <a:noFill/>
            <a:ln w="12700">
              <a:solidFill>
                <a:schemeClr val="tx1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74311" y="1977086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MQ</a:t>
              </a:r>
              <a:endPara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280" y="2718920"/>
            <a:ext cx="627814" cy="826757"/>
          </a:xfrm>
          <a:prstGeom prst="rect">
            <a:avLst/>
          </a:prstGeom>
        </p:spPr>
      </p:pic>
      <p:sp>
        <p:nvSpPr>
          <p:cNvPr id="3" name="乘号 2"/>
          <p:cNvSpPr/>
          <p:nvPr/>
        </p:nvSpPr>
        <p:spPr>
          <a:xfrm>
            <a:off x="5580112" y="2732163"/>
            <a:ext cx="720080" cy="720080"/>
          </a:xfrm>
          <a:prstGeom prst="mathMultiply">
            <a:avLst>
              <a:gd name="adj1" fmla="val 15457"/>
            </a:avLst>
          </a:prstGeom>
          <a:solidFill>
            <a:srgbClr val="FF0000"/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5507955" y="3579158"/>
            <a:ext cx="864096" cy="389675"/>
            <a:chOff x="5868144" y="1956743"/>
            <a:chExt cx="864096" cy="389675"/>
          </a:xfrm>
        </p:grpSpPr>
        <p:sp>
          <p:nvSpPr>
            <p:cNvPr id="14" name="圆柱形 13"/>
            <p:cNvSpPr/>
            <p:nvPr/>
          </p:nvSpPr>
          <p:spPr>
            <a:xfrm rot="16200000">
              <a:off x="6110091" y="1714796"/>
              <a:ext cx="380202" cy="864096"/>
            </a:xfrm>
            <a:prstGeom prst="can">
              <a:avLst/>
            </a:prstGeom>
            <a:noFill/>
            <a:ln w="12700">
              <a:solidFill>
                <a:schemeClr val="tx1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074311" y="1977086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MQ</a:t>
              </a:r>
              <a:endPara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507955" y="2299456"/>
            <a:ext cx="864096" cy="389675"/>
            <a:chOff x="5868144" y="1956743"/>
            <a:chExt cx="864096" cy="389675"/>
          </a:xfrm>
        </p:grpSpPr>
        <p:sp>
          <p:nvSpPr>
            <p:cNvPr id="17" name="圆柱形 16"/>
            <p:cNvSpPr/>
            <p:nvPr/>
          </p:nvSpPr>
          <p:spPr>
            <a:xfrm rot="16200000">
              <a:off x="6110091" y="1714796"/>
              <a:ext cx="380202" cy="864096"/>
            </a:xfrm>
            <a:prstGeom prst="can">
              <a:avLst/>
            </a:prstGeom>
            <a:noFill/>
            <a:ln w="12700">
              <a:solidFill>
                <a:schemeClr val="tx1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074311" y="1977086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MQ</a:t>
              </a:r>
              <a:endPara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461556" y="291423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  <a:endParaRPr lang="zh-CN" altLang="en-US" dirty="0" smtClean="0">
              <a:solidFill>
                <a:srgbClr val="FF0000"/>
              </a:solidFill>
              <a:latin typeface="Segoe UI Black" panose="020B0A02040204020203" pitchFamily="34" charset="0"/>
              <a:ea typeface="思源黑体 CN Normal" panose="020B04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61556" y="291423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3</a:t>
            </a:r>
            <a:endParaRPr lang="zh-CN" altLang="en-US" dirty="0" smtClean="0">
              <a:solidFill>
                <a:srgbClr val="FF0000"/>
              </a:solidFill>
              <a:latin typeface="Segoe UI Black" panose="020B0A02040204020203" pitchFamily="34" charset="0"/>
              <a:ea typeface="思源黑体 CN Normal" panose="020B04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461556" y="291423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</a:t>
            </a:r>
            <a:endParaRPr lang="zh-CN" altLang="en-US" dirty="0" smtClean="0">
              <a:solidFill>
                <a:srgbClr val="FF0000"/>
              </a:solidFill>
              <a:latin typeface="Segoe UI Black" panose="020B0A02040204020203" pitchFamily="34" charset="0"/>
              <a:ea typeface="思源黑体 CN Normal" panose="020B0400000000000000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280" y="3686313"/>
            <a:ext cx="627814" cy="826757"/>
          </a:xfrm>
          <a:prstGeom prst="rect">
            <a:avLst/>
          </a:prstGeom>
        </p:spPr>
      </p:pic>
      <p:sp>
        <p:nvSpPr>
          <p:cNvPr id="23" name="禁止符 22"/>
          <p:cNvSpPr/>
          <p:nvPr/>
        </p:nvSpPr>
        <p:spPr>
          <a:xfrm>
            <a:off x="7177672" y="3867456"/>
            <a:ext cx="457029" cy="457029"/>
          </a:xfrm>
          <a:prstGeom prst="noSmoking">
            <a:avLst>
              <a:gd name="adj" fmla="val 11457"/>
            </a:avLst>
          </a:prstGeom>
          <a:solidFill>
            <a:srgbClr val="FF0000"/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27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8.64198E-7 L 0.15747 8.64198E-7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8.64198E-7 L 0.15607 8.64198E-7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5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47 8.64198E-7 L 0.30313 -0.04321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74" y="-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8.64198E-7 L 0.15607 8.64198E-7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5" y="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07 8.64198E-7 L 0.30173 8.64198E-7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07 8.64198E-7 L 0.30173 0.04259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74" y="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6" presetClass="entr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4" grpId="0"/>
      <p:bldP spid="4" grpId="1"/>
      <p:bldP spid="4" grpId="2"/>
      <p:bldP spid="19" grpId="0"/>
      <p:bldP spid="19" grpId="1"/>
      <p:bldP spid="19" grpId="2"/>
      <p:bldP spid="20" grpId="0"/>
      <p:bldP spid="20" grpId="1"/>
      <p:bldP spid="20" grpId="2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小节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41374" y="1439863"/>
            <a:ext cx="640800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优点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defRPr/>
            </a:pP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缺点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RocketMQ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6574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产品介绍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RocketMQ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2938538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b="1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ActiveMQ</a:t>
            </a:r>
            <a:endParaRPr lang="en-US" altLang="zh-CN" b="1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050" b="1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RabbitMQ</a:t>
            </a:r>
            <a:endParaRPr lang="en-US" altLang="zh-CN" sz="1050" b="1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b="1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RocketMQ</a:t>
            </a:r>
            <a:endParaRPr lang="en-US" altLang="zh-CN" b="1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050" b="1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kafka</a:t>
            </a:r>
            <a:endParaRPr lang="en-US" altLang="zh-CN" sz="1050" b="1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922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产品介绍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RocketMQ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7187010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b="1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ActiveMQ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语言实现，万级数据吞吐量，处理速度</a:t>
            </a:r>
            <a:r>
              <a:rPr lang="en-US" altLang="zh-CN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ms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级，主从架构，</a:t>
            </a:r>
            <a:r>
              <a:rPr lang="zh-CN" altLang="en-US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成熟度高</a:t>
            </a:r>
            <a:endParaRPr lang="en-US" altLang="zh-CN" dirty="0" smtClean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050" b="1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RabbitMQ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dirty="0" err="1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erlang</a:t>
            </a:r>
            <a:r>
              <a:rPr lang="zh-CN" altLang="en-US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语言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实现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万级数据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吞吐量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处理</a:t>
            </a:r>
            <a:r>
              <a:rPr lang="zh-CN" altLang="en-US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速度</a:t>
            </a:r>
            <a:r>
              <a:rPr lang="en-US" altLang="zh-CN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</a:t>
            </a:r>
            <a:r>
              <a:rPr lang="zh-CN" altLang="en-US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级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，主从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架构，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b="1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RocketMQ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：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语言实现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zh-CN" altLang="en-US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十万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级数据</a:t>
            </a:r>
            <a:r>
              <a:rPr lang="zh-CN" altLang="en-US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吞吐量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，处理速度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ms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级，</a:t>
            </a:r>
            <a:r>
              <a:rPr lang="zh-CN" altLang="en-US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分布式架构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，功能强大，</a:t>
            </a:r>
            <a:r>
              <a:rPr lang="zh-CN" altLang="en-US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扩展性强</a:t>
            </a:r>
            <a:endParaRPr lang="en-US" altLang="zh-CN" dirty="0" smtClean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050" b="1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kafka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scala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语言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实现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十万级数据</a:t>
            </a:r>
            <a:r>
              <a:rPr lang="zh-CN" altLang="en-US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吞吐量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，处理速度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ms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级，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分布式</a:t>
            </a:r>
            <a:r>
              <a:rPr lang="zh-CN" altLang="en-US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架构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，功能较少，应用于大数据较多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05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RocketMQ</a:t>
            </a:r>
            <a:r>
              <a:rPr lang="zh-CN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</a:t>
            </a:r>
            <a:r>
              <a:rPr lang="zh-CN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阿里</a:t>
            </a:r>
            <a:r>
              <a:rPr lang="zh-CN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开源的一款非常优秀中间件产品，脱胎于阿里的另一款队列技术MetaQ，后捐赠给</a:t>
            </a:r>
            <a:r>
              <a:rPr lang="zh-CN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Apache基金会</a:t>
            </a:r>
            <a:r>
              <a:rPr lang="zh-CN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作为一款孵化技术，仅仅经历了一年多的时间就成为Apache基金会的顶级项目。并且它现在已经在阿里内部被广泛的应用，并且经受住了多次双十一的这种极致场景的</a:t>
            </a:r>
            <a:r>
              <a:rPr lang="zh-CN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压力（</a:t>
            </a:r>
            <a:r>
              <a:rPr lang="zh-CN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2017年的双十一，RocketMQ流转的消息量达到了万亿级，峰值TPS达到5600万</a:t>
            </a:r>
            <a:r>
              <a:rPr lang="zh-CN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050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解决所有缺点</a:t>
            </a:r>
            <a:endParaRPr lang="en-US" altLang="zh-CN" sz="1050" dirty="0" smtClean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610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小节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41374" y="1439863"/>
            <a:ext cx="6408000" cy="5519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同类产品功能、性能对比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defRPr/>
            </a:pPr>
            <a:r>
              <a:rPr lang="en-US" altLang="zh-CN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RocketMQ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RocketMQ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388200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Contents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  <a:extLst/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目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录</a:t>
            </a:r>
          </a:p>
        </p:txBody>
      </p:sp>
      <p:sp>
        <p:nvSpPr>
          <p:cNvPr id="9221" name="TextBox 9"/>
          <p:cNvSpPr txBox="1">
            <a:spLocks noChangeArrowheads="1"/>
          </p:cNvSpPr>
          <p:nvPr/>
        </p:nvSpPr>
        <p:spPr bwMode="auto">
          <a:xfrm>
            <a:off x="3492500" y="1203325"/>
            <a:ext cx="431958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MQ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环境搭建</a:t>
            </a:r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消息发送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集群搭建</a:t>
            </a:r>
            <a:endParaRPr lang="en-US" altLang="zh-CN" sz="140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高级特性</a:t>
            </a:r>
            <a:endParaRPr lang="en-US" altLang="zh-CN" sz="1400" dirty="0">
              <a:solidFill>
                <a:srgbClr val="262626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74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 155"/>
          <p:cNvSpPr/>
          <p:nvPr/>
        </p:nvSpPr>
        <p:spPr>
          <a:xfrm>
            <a:off x="2927619" y="411510"/>
            <a:ext cx="4134594" cy="46085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基础概念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环境搭建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372614" y="3217791"/>
            <a:ext cx="7008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集群</a:t>
            </a:r>
            <a:endParaRPr lang="en-US" altLang="zh-CN" sz="1050" dirty="0" smtClean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  <a:p>
            <a:r>
              <a: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Cluster</a:t>
            </a:r>
            <a:endParaRPr lang="zh-CN" altLang="en-US" sz="1050" dirty="0" smtClean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00576" y="3217791"/>
            <a:ext cx="8579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消息消费者</a:t>
            </a:r>
            <a:endParaRPr lang="en-US" altLang="zh-CN" sz="1050" dirty="0" smtClean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  <a:p>
            <a:r>
              <a: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Consumer</a:t>
            </a:r>
            <a:endParaRPr lang="zh-CN" altLang="en-US" sz="1050" dirty="0" smtClean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cxnSp>
        <p:nvCxnSpPr>
          <p:cNvPr id="24" name="直接箭头连接符 23"/>
          <p:cNvCxnSpPr>
            <a:stCxn id="2" idx="3"/>
            <a:endCxn id="9" idx="1"/>
          </p:cNvCxnSpPr>
          <p:nvPr/>
        </p:nvCxnSpPr>
        <p:spPr>
          <a:xfrm>
            <a:off x="1900483" y="3626153"/>
            <a:ext cx="140785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979684" y="3283743"/>
            <a:ext cx="138383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9" idx="3"/>
            <a:endCxn id="99" idx="1"/>
          </p:cNvCxnSpPr>
          <p:nvPr/>
        </p:nvCxnSpPr>
        <p:spPr>
          <a:xfrm>
            <a:off x="5979684" y="3626153"/>
            <a:ext cx="139591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2150595" y="3387495"/>
            <a:ext cx="992579" cy="522848"/>
            <a:chOff x="2222776" y="3141536"/>
            <a:chExt cx="992579" cy="522848"/>
          </a:xfrm>
        </p:grpSpPr>
        <p:sp>
          <p:nvSpPr>
            <p:cNvPr id="29" name="文本框 28"/>
            <p:cNvSpPr txBox="1"/>
            <p:nvPr/>
          </p:nvSpPr>
          <p:spPr>
            <a:xfrm>
              <a:off x="2357428" y="3141536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rgbClr val="00B050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发送消息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222776" y="3410468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rgbClr val="00B050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返回接收结果</a:t>
              </a: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6338938" y="368786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rgbClr val="00B050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推送消息</a:t>
            </a:r>
          </a:p>
        </p:txBody>
      </p:sp>
      <p:cxnSp>
        <p:nvCxnSpPr>
          <p:cNvPr id="38" name="直接箭头连接符 37"/>
          <p:cNvCxnSpPr>
            <a:stCxn id="9" idx="0"/>
            <a:endCxn id="11" idx="2"/>
          </p:cNvCxnSpPr>
          <p:nvPr/>
        </p:nvCxnSpPr>
        <p:spPr>
          <a:xfrm flipV="1">
            <a:off x="4644009" y="1995686"/>
            <a:ext cx="0" cy="64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330281" y="2087526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rgbClr val="00B050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注</a:t>
            </a:r>
            <a:endParaRPr lang="en-US" altLang="zh-CN" sz="1050" dirty="0" smtClean="0">
              <a:solidFill>
                <a:srgbClr val="00B050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  <a:p>
            <a:r>
              <a:rPr lang="zh-CN" altLang="en-US" sz="1050" dirty="0" smtClean="0">
                <a:solidFill>
                  <a:srgbClr val="00B050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册</a:t>
            </a:r>
          </a:p>
        </p:txBody>
      </p:sp>
      <p:cxnSp>
        <p:nvCxnSpPr>
          <p:cNvPr id="41" name="肘形连接符 40"/>
          <p:cNvCxnSpPr>
            <a:stCxn id="2" idx="0"/>
            <a:endCxn id="11" idx="1"/>
          </p:cNvCxnSpPr>
          <p:nvPr/>
        </p:nvCxnSpPr>
        <p:spPr>
          <a:xfrm rot="5400000" flipH="1" flipV="1">
            <a:off x="1692660" y="916094"/>
            <a:ext cx="1659159" cy="260444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组合 109"/>
          <p:cNvGrpSpPr/>
          <p:nvPr/>
        </p:nvGrpSpPr>
        <p:grpSpPr>
          <a:xfrm>
            <a:off x="1761915" y="1131590"/>
            <a:ext cx="1165704" cy="523705"/>
            <a:chOff x="1761915" y="1186428"/>
            <a:chExt cx="1165704" cy="523705"/>
          </a:xfrm>
        </p:grpSpPr>
        <p:sp>
          <p:nvSpPr>
            <p:cNvPr id="43" name="文本框 42"/>
            <p:cNvSpPr txBox="1"/>
            <p:nvPr/>
          </p:nvSpPr>
          <p:spPr>
            <a:xfrm>
              <a:off x="1983130" y="1186428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rgbClr val="00B050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发送消息</a:t>
              </a: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761915" y="1456217"/>
              <a:ext cx="116570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rgbClr val="00B050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获取</a:t>
              </a:r>
              <a:r>
                <a:rPr lang="en-US" altLang="zh-CN" sz="1050" dirty="0" smtClean="0">
                  <a:solidFill>
                    <a:srgbClr val="00B050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broker</a:t>
              </a:r>
              <a:r>
                <a:rPr lang="zh-CN" altLang="en-US" sz="1050" dirty="0" smtClean="0">
                  <a:solidFill>
                    <a:srgbClr val="00B050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信息</a:t>
              </a:r>
            </a:p>
          </p:txBody>
        </p:sp>
      </p:grpSp>
      <p:cxnSp>
        <p:nvCxnSpPr>
          <p:cNvPr id="45" name="肘形连接符 44"/>
          <p:cNvCxnSpPr>
            <a:stCxn id="99" idx="0"/>
            <a:endCxn id="11" idx="3"/>
          </p:cNvCxnSpPr>
          <p:nvPr/>
        </p:nvCxnSpPr>
        <p:spPr>
          <a:xfrm rot="16200000" flipV="1">
            <a:off x="5930229" y="922063"/>
            <a:ext cx="1659159" cy="259250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虚尾箭头 52"/>
          <p:cNvSpPr/>
          <p:nvPr/>
        </p:nvSpPr>
        <p:spPr>
          <a:xfrm rot="19800000">
            <a:off x="1704007" y="2378255"/>
            <a:ext cx="2217543" cy="249535"/>
          </a:xfrm>
          <a:prstGeom prst="stripedRightArrow">
            <a:avLst>
              <a:gd name="adj1" fmla="val 46182"/>
              <a:gd name="adj2" fmla="val 50000"/>
            </a:avLst>
          </a:prstGeom>
          <a:solidFill>
            <a:srgbClr val="FF0000"/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虚尾箭头 55"/>
          <p:cNvSpPr/>
          <p:nvPr/>
        </p:nvSpPr>
        <p:spPr>
          <a:xfrm rot="3946902" flipH="1">
            <a:off x="4961459" y="2168741"/>
            <a:ext cx="610685" cy="249535"/>
          </a:xfrm>
          <a:prstGeom prst="stripedRightArrow">
            <a:avLst>
              <a:gd name="adj1" fmla="val 46182"/>
              <a:gd name="adj2" fmla="val 50000"/>
            </a:avLst>
          </a:prstGeom>
          <a:solidFill>
            <a:srgbClr val="FF0000"/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圆角矩形 77"/>
          <p:cNvSpPr/>
          <p:nvPr/>
        </p:nvSpPr>
        <p:spPr>
          <a:xfrm>
            <a:off x="737123" y="4325984"/>
            <a:ext cx="959129" cy="565128"/>
          </a:xfrm>
          <a:prstGeom prst="roundRect">
            <a:avLst>
              <a:gd name="adj" fmla="val 7848"/>
            </a:avLst>
          </a:prstGeom>
          <a:ln>
            <a:tailEnd type="triangle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消息 </a:t>
            </a:r>
            <a:r>
              <a:rPr lang="en-US" altLang="zh-CN" sz="105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Message</a:t>
            </a:r>
          </a:p>
          <a:p>
            <a:r>
              <a:rPr lang="zh-CN" altLang="en-US" sz="105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</a:t>
            </a:r>
            <a:r>
              <a: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主题 </a:t>
            </a:r>
            <a:r>
              <a:rPr lang="en-US" altLang="zh-CN" sz="105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Topic</a:t>
            </a:r>
          </a:p>
          <a:p>
            <a:r>
              <a:rPr lang="zh-CN" altLang="en-US" sz="105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 </a:t>
            </a:r>
            <a:r>
              <a: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标题 </a:t>
            </a:r>
            <a:r>
              <a:rPr lang="en-US" altLang="zh-CN" sz="105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Tag </a:t>
            </a:r>
            <a:endParaRPr lang="zh-CN" altLang="en-US" sz="105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824461" y="781784"/>
            <a:ext cx="1639095" cy="1213902"/>
          </a:xfrm>
          <a:prstGeom prst="roundRect">
            <a:avLst/>
          </a:prstGeom>
          <a:ln>
            <a:tailEnd type="triangle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4535134" y="848735"/>
            <a:ext cx="84830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集群</a:t>
            </a:r>
            <a:endParaRPr lang="en-US" altLang="zh-CN" sz="1050" dirty="0" smtClean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  <a:p>
            <a:r>
              <a: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 Cluster</a:t>
            </a:r>
            <a:endParaRPr lang="zh-CN" altLang="en-US" sz="1050" dirty="0" smtClean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863096" y="848735"/>
            <a:ext cx="9220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命名服务器</a:t>
            </a:r>
            <a:endParaRPr lang="en-US" altLang="zh-CN" sz="1050" dirty="0" smtClean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  <a:p>
            <a:r>
              <a:rPr lang="en-US" altLang="zh-CN" sz="1050" dirty="0" err="1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NameServer</a:t>
            </a:r>
            <a:endParaRPr lang="zh-CN" altLang="en-US" sz="1050" dirty="0" smtClean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84" name="立方体 83"/>
          <p:cNvSpPr/>
          <p:nvPr/>
        </p:nvSpPr>
        <p:spPr>
          <a:xfrm>
            <a:off x="4025738" y="1243003"/>
            <a:ext cx="315924" cy="320635"/>
          </a:xfrm>
          <a:prstGeom prst="cube">
            <a:avLst/>
          </a:prstGeom>
          <a:ln>
            <a:tailEnd type="triangle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立方体 84"/>
          <p:cNvSpPr/>
          <p:nvPr/>
        </p:nvSpPr>
        <p:spPr>
          <a:xfrm>
            <a:off x="4489752" y="1243003"/>
            <a:ext cx="315924" cy="320635"/>
          </a:xfrm>
          <a:prstGeom prst="cube">
            <a:avLst/>
          </a:prstGeom>
          <a:ln>
            <a:tailEnd type="triangle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立方体 85"/>
          <p:cNvSpPr/>
          <p:nvPr/>
        </p:nvSpPr>
        <p:spPr>
          <a:xfrm>
            <a:off x="4953765" y="1243003"/>
            <a:ext cx="315924" cy="320635"/>
          </a:xfrm>
          <a:prstGeom prst="cube">
            <a:avLst/>
          </a:prstGeom>
          <a:ln>
            <a:tailEnd type="triangle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539553" y="3047894"/>
            <a:ext cx="1360930" cy="1156518"/>
          </a:xfrm>
          <a:prstGeom prst="roundRect">
            <a:avLst/>
          </a:prstGeom>
          <a:ln>
            <a:tailEnd type="triangle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050" dirty="0" smtClean="0"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11590" y="3106104"/>
            <a:ext cx="7008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集群</a:t>
            </a:r>
            <a:endParaRPr lang="en-US" altLang="zh-CN" sz="1050" dirty="0" smtClean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  <a:p>
            <a:r>
              <a: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Cluster</a:t>
            </a:r>
            <a:endParaRPr lang="zh-CN" altLang="en-US" sz="1050" dirty="0" smtClean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39552" y="3106104"/>
            <a:ext cx="8579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消息生产者</a:t>
            </a:r>
            <a:endParaRPr lang="en-US" altLang="zh-CN" sz="1050" dirty="0" smtClean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  <a:p>
            <a:r>
              <a: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Producer</a:t>
            </a:r>
            <a:endParaRPr lang="zh-CN" altLang="en-US" sz="1050" dirty="0" smtClean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60" name="立方体 59"/>
          <p:cNvSpPr/>
          <p:nvPr/>
        </p:nvSpPr>
        <p:spPr>
          <a:xfrm>
            <a:off x="665019" y="3541644"/>
            <a:ext cx="504056" cy="511572"/>
          </a:xfrm>
          <a:prstGeom prst="cube">
            <a:avLst/>
          </a:prstGeom>
          <a:ln>
            <a:tailEnd type="triangle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心形 61"/>
          <p:cNvSpPr/>
          <p:nvPr/>
        </p:nvSpPr>
        <p:spPr>
          <a:xfrm>
            <a:off x="747326" y="3740187"/>
            <a:ext cx="227796" cy="227796"/>
          </a:xfrm>
          <a:prstGeom prst="heart">
            <a:avLst/>
          </a:prstGeom>
          <a:solidFill>
            <a:srgbClr val="FF0000"/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立方体 88"/>
          <p:cNvSpPr/>
          <p:nvPr/>
        </p:nvSpPr>
        <p:spPr>
          <a:xfrm>
            <a:off x="1279204" y="3537426"/>
            <a:ext cx="504056" cy="511572"/>
          </a:xfrm>
          <a:prstGeom prst="cube">
            <a:avLst/>
          </a:prstGeom>
          <a:ln>
            <a:tailEnd type="triangle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心形 89"/>
          <p:cNvSpPr/>
          <p:nvPr/>
        </p:nvSpPr>
        <p:spPr>
          <a:xfrm>
            <a:off x="1361511" y="3735969"/>
            <a:ext cx="227796" cy="227796"/>
          </a:xfrm>
          <a:prstGeom prst="heart">
            <a:avLst/>
          </a:prstGeom>
          <a:solidFill>
            <a:srgbClr val="FF0000"/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圆角矩形 98"/>
          <p:cNvSpPr/>
          <p:nvPr/>
        </p:nvSpPr>
        <p:spPr>
          <a:xfrm>
            <a:off x="7375594" y="3047894"/>
            <a:ext cx="1360930" cy="1156518"/>
          </a:xfrm>
          <a:prstGeom prst="roundRect">
            <a:avLst/>
          </a:prstGeom>
          <a:ln>
            <a:tailEnd type="triangle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050" dirty="0" smtClean="0">
              <a:latin typeface="Consolas" panose="020B0609020204030204" pitchFamily="49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047631" y="3106104"/>
            <a:ext cx="7008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集群</a:t>
            </a:r>
            <a:endParaRPr lang="en-US" altLang="zh-CN" sz="1050" dirty="0" smtClean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  <a:p>
            <a:r>
              <a: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Cluster</a:t>
            </a:r>
            <a:endParaRPr lang="zh-CN" altLang="en-US" sz="1050" dirty="0" smtClean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7375593" y="3106104"/>
            <a:ext cx="8579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消息</a:t>
            </a:r>
            <a:r>
              <a:rPr lang="zh-CN" altLang="en-US" sz="105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消费</a:t>
            </a:r>
            <a:r>
              <a: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者</a:t>
            </a:r>
            <a:endParaRPr lang="en-US" altLang="zh-CN" sz="1050" dirty="0" smtClean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  <a:p>
            <a:r>
              <a:rPr lang="en-US" altLang="zh-CN" sz="105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Consumer</a:t>
            </a:r>
            <a:endParaRPr lang="zh-CN" altLang="en-US" sz="105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106" name="立方体 105"/>
          <p:cNvSpPr/>
          <p:nvPr/>
        </p:nvSpPr>
        <p:spPr>
          <a:xfrm>
            <a:off x="7501060" y="3541644"/>
            <a:ext cx="504056" cy="511572"/>
          </a:xfrm>
          <a:prstGeom prst="cube">
            <a:avLst/>
          </a:prstGeom>
          <a:ln>
            <a:tailEnd type="triangle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心形 106"/>
          <p:cNvSpPr/>
          <p:nvPr/>
        </p:nvSpPr>
        <p:spPr>
          <a:xfrm>
            <a:off x="7583367" y="3740187"/>
            <a:ext cx="227796" cy="227796"/>
          </a:xfrm>
          <a:prstGeom prst="heart">
            <a:avLst/>
          </a:prstGeom>
          <a:solidFill>
            <a:srgbClr val="FF0000"/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立方体 103"/>
          <p:cNvSpPr/>
          <p:nvPr/>
        </p:nvSpPr>
        <p:spPr>
          <a:xfrm>
            <a:off x="8115245" y="3537426"/>
            <a:ext cx="504056" cy="511572"/>
          </a:xfrm>
          <a:prstGeom prst="cube">
            <a:avLst/>
          </a:prstGeom>
          <a:ln>
            <a:tailEnd type="triangle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心形 104"/>
          <p:cNvSpPr/>
          <p:nvPr/>
        </p:nvSpPr>
        <p:spPr>
          <a:xfrm>
            <a:off x="8197552" y="3735969"/>
            <a:ext cx="227796" cy="227796"/>
          </a:xfrm>
          <a:prstGeom prst="heart">
            <a:avLst/>
          </a:prstGeom>
          <a:solidFill>
            <a:srgbClr val="FF0000"/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1" name="组合 110"/>
          <p:cNvGrpSpPr/>
          <p:nvPr/>
        </p:nvGrpSpPr>
        <p:grpSpPr>
          <a:xfrm>
            <a:off x="6377226" y="1131590"/>
            <a:ext cx="1165704" cy="523705"/>
            <a:chOff x="1761915" y="1186428"/>
            <a:chExt cx="1165704" cy="523705"/>
          </a:xfrm>
        </p:grpSpPr>
        <p:sp>
          <p:nvSpPr>
            <p:cNvPr id="112" name="文本框 111"/>
            <p:cNvSpPr txBox="1"/>
            <p:nvPr/>
          </p:nvSpPr>
          <p:spPr>
            <a:xfrm>
              <a:off x="1983130" y="1186428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solidFill>
                    <a:srgbClr val="00B050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接收消息</a:t>
              </a: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1761915" y="1456217"/>
              <a:ext cx="116570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solidFill>
                    <a:srgbClr val="00B050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获取</a:t>
              </a:r>
              <a:r>
                <a:rPr lang="en-US" altLang="zh-CN" sz="1050" dirty="0">
                  <a:solidFill>
                    <a:srgbClr val="00B050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broker</a:t>
              </a:r>
              <a:r>
                <a:rPr lang="zh-CN" altLang="en-US" sz="1050" dirty="0">
                  <a:solidFill>
                    <a:srgbClr val="00B050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信息</a:t>
              </a:r>
            </a:p>
          </p:txBody>
        </p:sp>
      </p:grpSp>
      <p:sp>
        <p:nvSpPr>
          <p:cNvPr id="9" name="圆角矩形 8"/>
          <p:cNvSpPr/>
          <p:nvPr/>
        </p:nvSpPr>
        <p:spPr>
          <a:xfrm>
            <a:off x="3308333" y="2643758"/>
            <a:ext cx="2671351" cy="1964790"/>
          </a:xfrm>
          <a:prstGeom prst="roundRect">
            <a:avLst>
              <a:gd name="adj" fmla="val 10468"/>
            </a:avLst>
          </a:prstGeom>
          <a:ln>
            <a:tailEnd type="triangle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137205" y="2877349"/>
            <a:ext cx="7008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集群</a:t>
            </a:r>
            <a:endParaRPr lang="en-US" altLang="zh-CN" sz="1050" dirty="0" smtClean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  <a:p>
            <a:r>
              <a: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Cluster</a:t>
            </a:r>
            <a:endParaRPr lang="zh-CN" altLang="en-US" sz="1050" dirty="0" smtClean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469286" y="2715766"/>
            <a:ext cx="85792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经纪人</a:t>
            </a:r>
            <a:endParaRPr lang="en-US" altLang="zh-CN" sz="1050" dirty="0" smtClean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  <a:p>
            <a:r>
              <a: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消息服务器</a:t>
            </a:r>
            <a:endParaRPr lang="en-US" altLang="zh-CN" sz="1050" dirty="0" smtClean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  <a:p>
            <a:r>
              <a: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Broker</a:t>
            </a:r>
            <a:endParaRPr lang="zh-CN" altLang="en-US" sz="1050" dirty="0" smtClean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116" name="立方体 115"/>
          <p:cNvSpPr/>
          <p:nvPr/>
        </p:nvSpPr>
        <p:spPr>
          <a:xfrm>
            <a:off x="3513888" y="3259785"/>
            <a:ext cx="994690" cy="968149"/>
          </a:xfrm>
          <a:prstGeom prst="cube">
            <a:avLst>
              <a:gd name="adj" fmla="val 13327"/>
            </a:avLst>
          </a:prstGeom>
          <a:ln>
            <a:tailEnd type="triangle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心形 116"/>
          <p:cNvSpPr/>
          <p:nvPr/>
        </p:nvSpPr>
        <p:spPr>
          <a:xfrm>
            <a:off x="3840232" y="3688328"/>
            <a:ext cx="227796" cy="227796"/>
          </a:xfrm>
          <a:prstGeom prst="heart">
            <a:avLst/>
          </a:prstGeom>
          <a:solidFill>
            <a:srgbClr val="FF0000"/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立方体 130"/>
          <p:cNvSpPr/>
          <p:nvPr/>
        </p:nvSpPr>
        <p:spPr>
          <a:xfrm>
            <a:off x="4778852" y="3259785"/>
            <a:ext cx="994690" cy="968149"/>
          </a:xfrm>
          <a:prstGeom prst="cube">
            <a:avLst>
              <a:gd name="adj" fmla="val 13327"/>
            </a:avLst>
          </a:prstGeom>
          <a:ln>
            <a:tailEnd type="triangle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心形 131"/>
          <p:cNvSpPr/>
          <p:nvPr/>
        </p:nvSpPr>
        <p:spPr>
          <a:xfrm>
            <a:off x="5105196" y="3688328"/>
            <a:ext cx="227796" cy="227796"/>
          </a:xfrm>
          <a:prstGeom prst="heart">
            <a:avLst/>
          </a:prstGeom>
          <a:solidFill>
            <a:srgbClr val="FF0000"/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5" name="组合 134"/>
          <p:cNvGrpSpPr/>
          <p:nvPr/>
        </p:nvGrpSpPr>
        <p:grpSpPr>
          <a:xfrm>
            <a:off x="6319214" y="3047894"/>
            <a:ext cx="723275" cy="522848"/>
            <a:chOff x="2290102" y="3141536"/>
            <a:chExt cx="723275" cy="522848"/>
          </a:xfrm>
        </p:grpSpPr>
        <p:sp>
          <p:nvSpPr>
            <p:cNvPr id="136" name="文本框 135"/>
            <p:cNvSpPr txBox="1"/>
            <p:nvPr/>
          </p:nvSpPr>
          <p:spPr>
            <a:xfrm>
              <a:off x="2290102" y="3141536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solidFill>
                    <a:srgbClr val="92D050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拉取消息</a:t>
              </a: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2290102" y="3410468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solidFill>
                    <a:srgbClr val="92D050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返回消息</a:t>
              </a: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3479706" y="4237921"/>
            <a:ext cx="22938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接收消息、提供消息、消息持久化</a:t>
            </a:r>
            <a:endParaRPr lang="en-US" altLang="zh-CN" sz="1050" dirty="0" smtClean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  <a:p>
            <a:r>
              <a: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过滤消息、高</a:t>
            </a:r>
            <a:r>
              <a:rPr lang="zh-CN" altLang="en-US" sz="105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可用</a:t>
            </a:r>
            <a:endParaRPr lang="zh-CN" altLang="en-US" sz="1050" dirty="0" smtClean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138" name="虚尾箭头 137"/>
          <p:cNvSpPr/>
          <p:nvPr/>
        </p:nvSpPr>
        <p:spPr>
          <a:xfrm rot="1800000" flipH="1">
            <a:off x="5314978" y="2378255"/>
            <a:ext cx="2217543" cy="249535"/>
          </a:xfrm>
          <a:prstGeom prst="stripedRightArrow">
            <a:avLst>
              <a:gd name="adj1" fmla="val 46182"/>
              <a:gd name="adj2" fmla="val 50000"/>
            </a:avLst>
          </a:prstGeom>
          <a:solidFill>
            <a:srgbClr val="FF0000"/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文本框 147"/>
          <p:cNvSpPr txBox="1"/>
          <p:nvPr/>
        </p:nvSpPr>
        <p:spPr>
          <a:xfrm>
            <a:off x="4215275" y="1644759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Broker IPs</a:t>
            </a:r>
            <a:endParaRPr lang="zh-CN" altLang="en-US" sz="1050" dirty="0" smtClean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3546132" y="3449841"/>
            <a:ext cx="375337" cy="712142"/>
          </a:xfrm>
          <a:prstGeom prst="rect">
            <a:avLst/>
          </a:prstGeom>
          <a:ln w="38100">
            <a:solidFill>
              <a:srgbClr val="FF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rgbClr val="FFFF00"/>
                </a:solidFill>
              </a:rPr>
              <a:t>topic</a:t>
            </a:r>
          </a:p>
          <a:p>
            <a:pPr algn="ctr"/>
            <a:r>
              <a:rPr lang="en-US" altLang="zh-CN" sz="700" dirty="0" smtClean="0">
                <a:solidFill>
                  <a:srgbClr val="FFFF00"/>
                </a:solidFill>
              </a:rPr>
              <a:t>A</a:t>
            </a:r>
          </a:p>
          <a:p>
            <a:pPr algn="ctr"/>
            <a:endParaRPr lang="en-US" altLang="zh-CN" sz="700" dirty="0">
              <a:solidFill>
                <a:srgbClr val="FFFF00"/>
              </a:solidFill>
            </a:endParaRPr>
          </a:p>
          <a:p>
            <a:pPr algn="ctr"/>
            <a:endParaRPr lang="en-US" altLang="zh-CN" sz="700" dirty="0" smtClean="0">
              <a:solidFill>
                <a:srgbClr val="FFFF00"/>
              </a:solidFill>
            </a:endParaRPr>
          </a:p>
          <a:p>
            <a:pPr algn="ctr"/>
            <a:endParaRPr lang="en-US" altLang="zh-CN" sz="700" dirty="0">
              <a:solidFill>
                <a:srgbClr val="FFFF00"/>
              </a:solidFill>
            </a:endParaRPr>
          </a:p>
          <a:p>
            <a:pPr algn="ctr"/>
            <a:endParaRPr lang="zh-CN" altLang="en-US" sz="700" dirty="0">
              <a:solidFill>
                <a:srgbClr val="FFFF00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3971283" y="3449841"/>
            <a:ext cx="375337" cy="712142"/>
          </a:xfrm>
          <a:prstGeom prst="rect">
            <a:avLst/>
          </a:prstGeom>
          <a:ln w="38100">
            <a:solidFill>
              <a:srgbClr val="FF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rgbClr val="FFFF00"/>
                </a:solidFill>
              </a:rPr>
              <a:t>topic</a:t>
            </a:r>
          </a:p>
          <a:p>
            <a:pPr algn="ctr"/>
            <a:r>
              <a:rPr lang="en-US" altLang="zh-CN" sz="700" dirty="0" smtClean="0">
                <a:solidFill>
                  <a:srgbClr val="FFFF00"/>
                </a:solidFill>
              </a:rPr>
              <a:t>B</a:t>
            </a:r>
          </a:p>
          <a:p>
            <a:pPr algn="ctr"/>
            <a:endParaRPr lang="en-US" altLang="zh-CN" sz="700" dirty="0">
              <a:solidFill>
                <a:srgbClr val="FFFF00"/>
              </a:solidFill>
            </a:endParaRPr>
          </a:p>
          <a:p>
            <a:pPr algn="ctr"/>
            <a:endParaRPr lang="en-US" altLang="zh-CN" sz="700" dirty="0" smtClean="0">
              <a:solidFill>
                <a:srgbClr val="FFFF00"/>
              </a:solidFill>
            </a:endParaRPr>
          </a:p>
          <a:p>
            <a:pPr algn="ctr"/>
            <a:endParaRPr lang="en-US" altLang="zh-CN" sz="700" dirty="0">
              <a:solidFill>
                <a:srgbClr val="FFFF00"/>
              </a:solidFill>
            </a:endParaRPr>
          </a:p>
          <a:p>
            <a:pPr algn="ctr"/>
            <a:endParaRPr lang="zh-CN" altLang="en-US" sz="700" dirty="0">
              <a:solidFill>
                <a:srgbClr val="FFFF00"/>
              </a:solidFill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1306327" y="3746286"/>
            <a:ext cx="300769" cy="229929"/>
          </a:xfrm>
          <a:prstGeom prst="roundRect">
            <a:avLst>
              <a:gd name="adj" fmla="val 7848"/>
            </a:avLst>
          </a:prstGeom>
          <a:ln>
            <a:tailEnd type="triangle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消息</a:t>
            </a:r>
          </a:p>
        </p:txBody>
      </p:sp>
      <p:sp>
        <p:nvSpPr>
          <p:cNvPr id="153" name="矩形 152"/>
          <p:cNvSpPr/>
          <p:nvPr/>
        </p:nvSpPr>
        <p:spPr>
          <a:xfrm>
            <a:off x="4815588" y="3446584"/>
            <a:ext cx="375337" cy="712142"/>
          </a:xfrm>
          <a:prstGeom prst="rect">
            <a:avLst/>
          </a:prstGeom>
          <a:ln w="38100">
            <a:solidFill>
              <a:srgbClr val="FF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rgbClr val="FFFF00"/>
                </a:solidFill>
              </a:rPr>
              <a:t>topic</a:t>
            </a:r>
          </a:p>
          <a:p>
            <a:pPr algn="ctr"/>
            <a:r>
              <a:rPr lang="en-US" altLang="zh-CN" sz="700" dirty="0" smtClean="0">
                <a:solidFill>
                  <a:srgbClr val="FFFF00"/>
                </a:solidFill>
              </a:rPr>
              <a:t>A</a:t>
            </a:r>
          </a:p>
          <a:p>
            <a:pPr algn="ctr"/>
            <a:endParaRPr lang="en-US" altLang="zh-CN" sz="700" dirty="0">
              <a:solidFill>
                <a:srgbClr val="FFFF00"/>
              </a:solidFill>
            </a:endParaRPr>
          </a:p>
          <a:p>
            <a:pPr algn="ctr"/>
            <a:endParaRPr lang="en-US" altLang="zh-CN" sz="700" dirty="0" smtClean="0">
              <a:solidFill>
                <a:srgbClr val="FFFF00"/>
              </a:solidFill>
            </a:endParaRPr>
          </a:p>
          <a:p>
            <a:pPr algn="ctr"/>
            <a:endParaRPr lang="en-US" altLang="zh-CN" sz="700" dirty="0">
              <a:solidFill>
                <a:srgbClr val="FFFF00"/>
              </a:solidFill>
            </a:endParaRPr>
          </a:p>
          <a:p>
            <a:pPr algn="ctr"/>
            <a:endParaRPr lang="zh-CN" altLang="en-US" sz="700" dirty="0">
              <a:solidFill>
                <a:srgbClr val="FFFF00"/>
              </a:solidFill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5240739" y="3446584"/>
            <a:ext cx="375337" cy="712142"/>
          </a:xfrm>
          <a:prstGeom prst="rect">
            <a:avLst/>
          </a:prstGeom>
          <a:ln w="38100">
            <a:solidFill>
              <a:srgbClr val="FF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rgbClr val="FFFF00"/>
                </a:solidFill>
              </a:rPr>
              <a:t>topic</a:t>
            </a:r>
          </a:p>
          <a:p>
            <a:pPr algn="ctr"/>
            <a:r>
              <a:rPr lang="en-US" altLang="zh-CN" sz="700" dirty="0" smtClean="0">
                <a:solidFill>
                  <a:srgbClr val="FFFF00"/>
                </a:solidFill>
              </a:rPr>
              <a:t>C</a:t>
            </a:r>
          </a:p>
          <a:p>
            <a:pPr algn="ctr"/>
            <a:endParaRPr lang="en-US" altLang="zh-CN" sz="700" dirty="0">
              <a:solidFill>
                <a:srgbClr val="FFFF00"/>
              </a:solidFill>
            </a:endParaRPr>
          </a:p>
          <a:p>
            <a:pPr algn="ctr"/>
            <a:endParaRPr lang="en-US" altLang="zh-CN" sz="700" dirty="0" smtClean="0">
              <a:solidFill>
                <a:srgbClr val="FFFF00"/>
              </a:solidFill>
            </a:endParaRPr>
          </a:p>
          <a:p>
            <a:pPr algn="ctr"/>
            <a:endParaRPr lang="en-US" altLang="zh-CN" sz="700" dirty="0">
              <a:solidFill>
                <a:srgbClr val="FFFF00"/>
              </a:solidFill>
            </a:endParaRPr>
          </a:p>
          <a:p>
            <a:pPr algn="ctr"/>
            <a:endParaRPr lang="zh-CN" altLang="en-US" sz="700" dirty="0">
              <a:solidFill>
                <a:srgbClr val="FFFF00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5861332" y="4404781"/>
            <a:ext cx="1083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MQ</a:t>
            </a:r>
            <a:endParaRPr lang="zh-CN" altLang="en-US" sz="4000" dirty="0" smtClean="0">
              <a:solidFill>
                <a:srgbClr val="0070C0"/>
              </a:solidFill>
              <a:latin typeface="Segoe UI Black" panose="020B0A02040204020203" pitchFamily="34" charset="0"/>
              <a:ea typeface="思源黑体 CN Normal" panose="020B0400000000000000" pitchFamily="34" charset="-122"/>
            </a:endParaRPr>
          </a:p>
        </p:txBody>
      </p:sp>
      <p:sp>
        <p:nvSpPr>
          <p:cNvPr id="157" name="圆角矩形 156"/>
          <p:cNvSpPr/>
          <p:nvPr/>
        </p:nvSpPr>
        <p:spPr>
          <a:xfrm>
            <a:off x="6387536" y="3996747"/>
            <a:ext cx="555810" cy="352622"/>
          </a:xfrm>
          <a:prstGeom prst="roundRect">
            <a:avLst>
              <a:gd name="adj" fmla="val 7848"/>
            </a:avLst>
          </a:prstGeom>
          <a:ln>
            <a:tailEnd type="triangle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监听器</a:t>
            </a:r>
            <a:endParaRPr lang="zh-CN" altLang="en-US" sz="105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cxnSp>
        <p:nvCxnSpPr>
          <p:cNvPr id="159" name="直接箭头连接符 158"/>
          <p:cNvCxnSpPr>
            <a:stCxn id="157" idx="1"/>
          </p:cNvCxnSpPr>
          <p:nvPr/>
        </p:nvCxnSpPr>
        <p:spPr>
          <a:xfrm flipH="1" flipV="1">
            <a:off x="5979097" y="4168931"/>
            <a:ext cx="408439" cy="412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4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7" presetClass="emph" presetSubtype="0" repeatCount="500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" dur="1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0" dur="1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1" dur="1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1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500"/>
                            </p:stCondLst>
                            <p:childTnLst>
                              <p:par>
                                <p:cTn id="1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6" dur="500" fill="hold"/>
                                        <p:tgtEl>
                                          <p:spTgt spid="6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8" dur="500" fill="hold"/>
                                        <p:tgtEl>
                                          <p:spTgt spid="9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0" dur="500" fill="hold"/>
                                        <p:tgtEl>
                                          <p:spTgt spid="1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2" dur="500" fill="hold"/>
                                        <p:tgtEl>
                                          <p:spTgt spid="1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4" dur="500" fill="hold"/>
                                        <p:tgtEl>
                                          <p:spTgt spid="10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6" dur="500" fill="hold"/>
                                        <p:tgtEl>
                                          <p:spTgt spid="10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9" dur="500" fill="hold"/>
                                        <p:tgtEl>
                                          <p:spTgt spid="62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1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1" dur="500" fill="hold"/>
                                        <p:tgtEl>
                                          <p:spTgt spid="9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1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3" dur="500" fill="hold"/>
                                        <p:tgtEl>
                                          <p:spTgt spid="11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1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5" dur="500" fill="hold"/>
                                        <p:tgtEl>
                                          <p:spTgt spid="132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1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7" dur="500" fill="hold"/>
                                        <p:tgtEl>
                                          <p:spTgt spid="10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18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9" dur="500" fill="hold"/>
                                        <p:tgtEl>
                                          <p:spTgt spid="10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2" dur="500" fill="hold"/>
                                        <p:tgtEl>
                                          <p:spTgt spid="6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3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4" dur="500" fill="hold"/>
                                        <p:tgtEl>
                                          <p:spTgt spid="9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5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6" dur="500" fill="hold"/>
                                        <p:tgtEl>
                                          <p:spTgt spid="1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8" dur="500" fill="hold"/>
                                        <p:tgtEl>
                                          <p:spTgt spid="1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0" dur="500" fill="hold"/>
                                        <p:tgtEl>
                                          <p:spTgt spid="10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1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2" dur="500" fill="hold"/>
                                        <p:tgtEl>
                                          <p:spTgt spid="10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500"/>
                            </p:stCondLst>
                            <p:childTnLst>
                              <p:par>
                                <p:cTn id="234" presetID="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5" dur="500" fill="hold"/>
                                        <p:tgtEl>
                                          <p:spTgt spid="62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36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7" dur="500" fill="hold"/>
                                        <p:tgtEl>
                                          <p:spTgt spid="9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38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9" dur="500" fill="hold"/>
                                        <p:tgtEl>
                                          <p:spTgt spid="11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40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1" dur="500" fill="hold"/>
                                        <p:tgtEl>
                                          <p:spTgt spid="132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42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3" dur="500" fill="hold"/>
                                        <p:tgtEl>
                                          <p:spTgt spid="10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44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5" dur="500" fill="hold"/>
                                        <p:tgtEl>
                                          <p:spTgt spid="10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2000"/>
                            </p:stCondLst>
                            <p:childTnLst>
                              <p:par>
                                <p:cTn id="2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9" presetClass="emph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6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1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6" dur="1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4" presetClass="exit" presetSubtype="1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9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"/>
                            </p:stCondLst>
                            <p:childTnLst>
                              <p:par>
                                <p:cTn id="2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37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71605E-6 L 0.06979 -0.0642 C 0.08438 -0.07932 0.10538 -0.08426 0.12708 -0.08148 C 0.15278 -0.07809 0.17153 -0.0676 0.1849 -0.05031 L 0.24913 0.03117 " pathEditMode="relative" rAng="240000" ptsTypes="AAAAA">
                                      <p:cBhvr>
                                        <p:cTn id="31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9" y="-33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33" grpId="0"/>
      <p:bldP spid="39" grpId="0"/>
      <p:bldP spid="53" grpId="0" animBg="1"/>
      <p:bldP spid="56" grpId="0" animBg="1"/>
      <p:bldP spid="78" grpId="0" animBg="1"/>
      <p:bldP spid="11" grpId="0" animBg="1"/>
      <p:bldP spid="35" grpId="0"/>
      <p:bldP spid="36" grpId="0"/>
      <p:bldP spid="84" grpId="0" animBg="1"/>
      <p:bldP spid="85" grpId="0" animBg="1"/>
      <p:bldP spid="86" grpId="0" animBg="1"/>
      <p:bldP spid="2" grpId="0" animBg="1"/>
      <p:bldP spid="12" grpId="0"/>
      <p:bldP spid="17" grpId="0"/>
      <p:bldP spid="60" grpId="0" animBg="1"/>
      <p:bldP spid="60" grpId="1" animBg="1"/>
      <p:bldP spid="62" grpId="0" animBg="1"/>
      <p:bldP spid="62" grpId="1" animBg="1"/>
      <p:bldP spid="62" grpId="2" animBg="1"/>
      <p:bldP spid="62" grpId="3" animBg="1"/>
      <p:bldP spid="62" grpId="4" animBg="1"/>
      <p:bldP spid="62" grpId="6" animBg="1"/>
      <p:bldP spid="62" grpId="7" animBg="1"/>
      <p:bldP spid="89" grpId="0" animBg="1"/>
      <p:bldP spid="90" grpId="0" animBg="1"/>
      <p:bldP spid="90" grpId="1" animBg="1"/>
      <p:bldP spid="90" grpId="2" animBg="1"/>
      <p:bldP spid="90" grpId="3" animBg="1"/>
      <p:bldP spid="90" grpId="4" animBg="1"/>
      <p:bldP spid="90" grpId="5" animBg="1"/>
      <p:bldP spid="99" grpId="0" animBg="1"/>
      <p:bldP spid="100" grpId="0"/>
      <p:bldP spid="101" grpId="0"/>
      <p:bldP spid="106" grpId="0" animBg="1"/>
      <p:bldP spid="107" grpId="0" animBg="1"/>
      <p:bldP spid="107" grpId="1" animBg="1"/>
      <p:bldP spid="107" grpId="2" animBg="1"/>
      <p:bldP spid="107" grpId="3" animBg="1"/>
      <p:bldP spid="107" grpId="4" animBg="1"/>
      <p:bldP spid="107" grpId="5" animBg="1"/>
      <p:bldP spid="104" grpId="0" animBg="1"/>
      <p:bldP spid="105" grpId="0" animBg="1"/>
      <p:bldP spid="105" grpId="1" animBg="1"/>
      <p:bldP spid="105" grpId="2" animBg="1"/>
      <p:bldP spid="105" grpId="3" animBg="1"/>
      <p:bldP spid="105" grpId="4" animBg="1"/>
      <p:bldP spid="105" grpId="5" animBg="1"/>
      <p:bldP spid="9" grpId="0" animBg="1"/>
      <p:bldP spid="9" grpId="1" animBg="1"/>
      <p:bldP spid="21" grpId="0"/>
      <p:bldP spid="22" grpId="0"/>
      <p:bldP spid="116" grpId="0" animBg="1"/>
      <p:bldP spid="117" grpId="0" animBg="1"/>
      <p:bldP spid="117" grpId="1" animBg="1"/>
      <p:bldP spid="117" grpId="2" animBg="1"/>
      <p:bldP spid="117" grpId="3" animBg="1"/>
      <p:bldP spid="117" grpId="4" animBg="1"/>
      <p:bldP spid="117" grpId="5" animBg="1"/>
      <p:bldP spid="131" grpId="0" animBg="1"/>
      <p:bldP spid="132" grpId="0" animBg="1"/>
      <p:bldP spid="132" grpId="1" animBg="1"/>
      <p:bldP spid="132" grpId="2" animBg="1"/>
      <p:bldP spid="132" grpId="3" animBg="1"/>
      <p:bldP spid="132" grpId="4" animBg="1"/>
      <p:bldP spid="132" grpId="5" animBg="1"/>
      <p:bldP spid="34" grpId="0"/>
      <p:bldP spid="138" grpId="0" animBg="1"/>
      <p:bldP spid="148" grpId="0"/>
      <p:bldP spid="149" grpId="0" animBg="1"/>
      <p:bldP spid="151" grpId="0" animBg="1"/>
      <p:bldP spid="80" grpId="0" animBg="1"/>
      <p:bldP spid="80" grpId="1" animBg="1"/>
      <p:bldP spid="153" grpId="0" animBg="1"/>
      <p:bldP spid="154" grpId="0" animBg="1"/>
      <p:bldP spid="155" grpId="0"/>
      <p:bldP spid="15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基础概念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环境搭建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408000" cy="365869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生产者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消费者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消息服务器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命名服务器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主题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标签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心跳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监听器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拉取消费、推动消费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注册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……</a:t>
            </a: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557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小节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41374" y="1439863"/>
            <a:ext cx="6408000" cy="3095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基础概念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环境搭建</a:t>
            </a:r>
          </a:p>
        </p:txBody>
      </p:sp>
    </p:spTree>
    <p:extLst>
      <p:ext uri="{BB962C8B-B14F-4D97-AF65-F5344CB8AC3E}">
        <p14:creationId xmlns:p14="http://schemas.microsoft.com/office/powerpoint/2010/main" val="256258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安装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环境搭建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5940152" y="3291830"/>
            <a:ext cx="1375850" cy="1156518"/>
            <a:chOff x="7372614" y="3047894"/>
            <a:chExt cx="1375850" cy="1156518"/>
          </a:xfrm>
        </p:grpSpPr>
        <p:sp>
          <p:nvSpPr>
            <p:cNvPr id="15" name="文本框 14"/>
            <p:cNvSpPr txBox="1"/>
            <p:nvPr/>
          </p:nvSpPr>
          <p:spPr>
            <a:xfrm>
              <a:off x="7372614" y="3217791"/>
              <a:ext cx="70083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集群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Cluster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7375594" y="3047894"/>
              <a:ext cx="1360930" cy="1156518"/>
            </a:xfrm>
            <a:prstGeom prst="roundRect">
              <a:avLst/>
            </a:prstGeom>
            <a:ln>
              <a:tailEnd type="triangle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05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047631" y="3106104"/>
              <a:ext cx="70083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集群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Cluster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375593" y="3106104"/>
              <a:ext cx="85792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消息</a:t>
              </a:r>
              <a:r>
                <a:rPr lang="zh-CN" altLang="en-US" sz="1050" dirty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消费</a:t>
              </a:r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者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Consumer</a:t>
              </a:r>
              <a:endParaRPr lang="zh-CN" altLang="en-US" sz="105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50" name="立方体 49"/>
            <p:cNvSpPr/>
            <p:nvPr/>
          </p:nvSpPr>
          <p:spPr>
            <a:xfrm>
              <a:off x="7501060" y="3541644"/>
              <a:ext cx="504056" cy="511572"/>
            </a:xfrm>
            <a:prstGeom prst="cube">
              <a:avLst/>
            </a:prstGeom>
            <a:ln>
              <a:tailEnd type="triangl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立方体 51"/>
            <p:cNvSpPr/>
            <p:nvPr/>
          </p:nvSpPr>
          <p:spPr>
            <a:xfrm>
              <a:off x="8115245" y="3537426"/>
              <a:ext cx="504056" cy="511572"/>
            </a:xfrm>
            <a:prstGeom prst="cube">
              <a:avLst/>
            </a:prstGeom>
            <a:ln>
              <a:tailEnd type="triangl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3555752" y="1497489"/>
            <a:ext cx="1639095" cy="1213902"/>
            <a:chOff x="3824461" y="781784"/>
            <a:chExt cx="1639095" cy="1213902"/>
          </a:xfrm>
        </p:grpSpPr>
        <p:sp>
          <p:nvSpPr>
            <p:cNvPr id="34" name="圆角矩形 33"/>
            <p:cNvSpPr/>
            <p:nvPr/>
          </p:nvSpPr>
          <p:spPr>
            <a:xfrm>
              <a:off x="3824461" y="781784"/>
              <a:ext cx="1639095" cy="1213902"/>
            </a:xfrm>
            <a:prstGeom prst="roundRect">
              <a:avLst/>
            </a:prstGeom>
            <a:ln>
              <a:tailEnd type="triangle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535134" y="848735"/>
              <a:ext cx="84830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集群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  Cluster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863096" y="848735"/>
              <a:ext cx="92204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命名服务器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err="1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NameServer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37" name="立方体 36"/>
            <p:cNvSpPr/>
            <p:nvPr/>
          </p:nvSpPr>
          <p:spPr>
            <a:xfrm>
              <a:off x="4025738" y="1243003"/>
              <a:ext cx="315924" cy="320635"/>
            </a:xfrm>
            <a:prstGeom prst="cube">
              <a:avLst/>
            </a:prstGeom>
            <a:ln>
              <a:tailEnd type="triangl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立方体 37"/>
            <p:cNvSpPr/>
            <p:nvPr/>
          </p:nvSpPr>
          <p:spPr>
            <a:xfrm>
              <a:off x="4489752" y="1243003"/>
              <a:ext cx="315924" cy="320635"/>
            </a:xfrm>
            <a:prstGeom prst="cube">
              <a:avLst/>
            </a:prstGeom>
            <a:ln>
              <a:tailEnd type="triangl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立方体 38"/>
            <p:cNvSpPr/>
            <p:nvPr/>
          </p:nvSpPr>
          <p:spPr>
            <a:xfrm>
              <a:off x="4953765" y="1243003"/>
              <a:ext cx="315924" cy="320635"/>
            </a:xfrm>
            <a:prstGeom prst="cube">
              <a:avLst/>
            </a:prstGeom>
            <a:ln>
              <a:tailEnd type="triangl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215275" y="1644759"/>
              <a:ext cx="92204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Broker IPs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3057009" y="2865259"/>
            <a:ext cx="2671351" cy="2009661"/>
            <a:chOff x="3308333" y="2643758"/>
            <a:chExt cx="2671351" cy="2009661"/>
          </a:xfrm>
        </p:grpSpPr>
        <p:sp>
          <p:nvSpPr>
            <p:cNvPr id="57" name="圆角矩形 56"/>
            <p:cNvSpPr/>
            <p:nvPr/>
          </p:nvSpPr>
          <p:spPr>
            <a:xfrm>
              <a:off x="3308333" y="2643758"/>
              <a:ext cx="2671351" cy="1964790"/>
            </a:xfrm>
            <a:prstGeom prst="roundRect">
              <a:avLst>
                <a:gd name="adj" fmla="val 10468"/>
              </a:avLst>
            </a:prstGeom>
            <a:ln>
              <a:tailEnd type="triangle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4137205" y="2877349"/>
              <a:ext cx="70083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集群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Cluster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3469286" y="2715766"/>
              <a:ext cx="857927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经纪人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消息服务器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Broker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60" name="立方体 59"/>
            <p:cNvSpPr/>
            <p:nvPr/>
          </p:nvSpPr>
          <p:spPr>
            <a:xfrm>
              <a:off x="3513888" y="3259785"/>
              <a:ext cx="994690" cy="968149"/>
            </a:xfrm>
            <a:prstGeom prst="cube">
              <a:avLst>
                <a:gd name="adj" fmla="val 13327"/>
              </a:avLst>
            </a:prstGeom>
            <a:ln>
              <a:tailEnd type="triangl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立方体 61"/>
            <p:cNvSpPr/>
            <p:nvPr/>
          </p:nvSpPr>
          <p:spPr>
            <a:xfrm>
              <a:off x="4778852" y="3259785"/>
              <a:ext cx="994690" cy="968149"/>
            </a:xfrm>
            <a:prstGeom prst="cube">
              <a:avLst>
                <a:gd name="adj" fmla="val 13327"/>
              </a:avLst>
            </a:prstGeom>
            <a:ln>
              <a:tailEnd type="triangl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479706" y="4237921"/>
              <a:ext cx="229383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接收消息、提供消息、消息持久化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过滤消息、高</a:t>
              </a:r>
              <a:r>
                <a:rPr lang="zh-CN" altLang="en-US" sz="1050" dirty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可用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546132" y="3449841"/>
              <a:ext cx="375337" cy="712142"/>
            </a:xfrm>
            <a:prstGeom prst="rect">
              <a:avLst/>
            </a:prstGeom>
            <a:ln w="38100">
              <a:solidFill>
                <a:srgbClr val="FFFF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topic</a:t>
              </a:r>
            </a:p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A</a:t>
              </a: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 smtClean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zh-CN" altLang="en-US" sz="700" dirty="0">
                <a:solidFill>
                  <a:srgbClr val="FFFF00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971283" y="3449841"/>
              <a:ext cx="375337" cy="712142"/>
            </a:xfrm>
            <a:prstGeom prst="rect">
              <a:avLst/>
            </a:prstGeom>
            <a:ln w="38100">
              <a:solidFill>
                <a:srgbClr val="FFFF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topic</a:t>
              </a:r>
            </a:p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B</a:t>
              </a: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 smtClean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zh-CN" altLang="en-US" sz="700" dirty="0">
                <a:solidFill>
                  <a:srgbClr val="FFFF00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815588" y="3446584"/>
              <a:ext cx="375337" cy="712142"/>
            </a:xfrm>
            <a:prstGeom prst="rect">
              <a:avLst/>
            </a:prstGeom>
            <a:ln w="38100">
              <a:solidFill>
                <a:srgbClr val="FFFF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topic</a:t>
              </a:r>
            </a:p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A</a:t>
              </a: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 smtClean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zh-CN" altLang="en-US" sz="700" dirty="0">
                <a:solidFill>
                  <a:srgbClr val="FFFF00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5240739" y="3446584"/>
              <a:ext cx="375337" cy="712142"/>
            </a:xfrm>
            <a:prstGeom prst="rect">
              <a:avLst/>
            </a:prstGeom>
            <a:ln w="38100">
              <a:solidFill>
                <a:srgbClr val="FFFF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topic</a:t>
              </a:r>
            </a:p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C</a:t>
              </a: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 smtClean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zh-CN" altLang="en-US" sz="700" dirty="0">
                <a:solidFill>
                  <a:srgbClr val="FFFF00"/>
                </a:solidFill>
              </a:endParaRPr>
            </a:p>
          </p:txBody>
        </p:sp>
      </p:grpSp>
      <p:sp>
        <p:nvSpPr>
          <p:cNvPr id="79" name="文本框 78"/>
          <p:cNvSpPr txBox="1"/>
          <p:nvPr/>
        </p:nvSpPr>
        <p:spPr>
          <a:xfrm>
            <a:off x="5000980" y="1050147"/>
            <a:ext cx="712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</a:t>
            </a:r>
            <a:endParaRPr lang="zh-CN" altLang="en-US" sz="4000" b="1" dirty="0" smtClean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1470937" y="3291830"/>
            <a:ext cx="1372871" cy="1156518"/>
            <a:chOff x="539552" y="3047894"/>
            <a:chExt cx="1372871" cy="1156518"/>
          </a:xfrm>
        </p:grpSpPr>
        <p:sp>
          <p:nvSpPr>
            <p:cNvPr id="90" name="圆角矩形 89"/>
            <p:cNvSpPr/>
            <p:nvPr/>
          </p:nvSpPr>
          <p:spPr>
            <a:xfrm>
              <a:off x="539553" y="3047894"/>
              <a:ext cx="1360930" cy="1156518"/>
            </a:xfrm>
            <a:prstGeom prst="roundRect">
              <a:avLst/>
            </a:prstGeom>
            <a:ln>
              <a:tailEnd type="triangle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05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1211590" y="3106104"/>
              <a:ext cx="70083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集群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Cluster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539552" y="3106104"/>
              <a:ext cx="85792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消息生产者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Producer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93" name="立方体 92"/>
            <p:cNvSpPr/>
            <p:nvPr/>
          </p:nvSpPr>
          <p:spPr>
            <a:xfrm>
              <a:off x="665019" y="3541644"/>
              <a:ext cx="504056" cy="511572"/>
            </a:xfrm>
            <a:prstGeom prst="cube">
              <a:avLst/>
            </a:prstGeom>
            <a:ln>
              <a:tailEnd type="triangl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立方体 93"/>
            <p:cNvSpPr/>
            <p:nvPr/>
          </p:nvSpPr>
          <p:spPr>
            <a:xfrm>
              <a:off x="1279204" y="3537426"/>
              <a:ext cx="504056" cy="511572"/>
            </a:xfrm>
            <a:prstGeom prst="cube">
              <a:avLst/>
            </a:prstGeom>
            <a:ln>
              <a:tailEnd type="triangl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1306327" y="3746286"/>
              <a:ext cx="300769" cy="229929"/>
            </a:xfrm>
            <a:prstGeom prst="roundRect">
              <a:avLst>
                <a:gd name="adj" fmla="val 7848"/>
              </a:avLst>
            </a:prstGeom>
            <a:ln>
              <a:tailEnd type="triangle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800" dirty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消息</a:t>
              </a:r>
            </a:p>
          </p:txBody>
        </p:sp>
      </p:grpSp>
      <p:sp>
        <p:nvSpPr>
          <p:cNvPr id="96" name="TextBox 15"/>
          <p:cNvSpPr txBox="1"/>
          <p:nvPr/>
        </p:nvSpPr>
        <p:spPr>
          <a:xfrm>
            <a:off x="841374" y="1439863"/>
            <a:ext cx="1708396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命名服务器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消息服务器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62137" y="2380931"/>
            <a:ext cx="712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1300280" y="2686083"/>
            <a:ext cx="712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</a:t>
            </a:r>
            <a:endParaRPr lang="zh-CN" altLang="en-US" sz="4000" b="1" dirty="0" smtClean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830812" y="2693134"/>
            <a:ext cx="712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40435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96" grpId="0"/>
      <p:bldP spid="40" grpId="0"/>
      <p:bldP spid="41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Contents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  <a:extLst/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目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录</a:t>
            </a:r>
          </a:p>
        </p:txBody>
      </p:sp>
      <p:sp>
        <p:nvSpPr>
          <p:cNvPr id="9221" name="TextBox 9"/>
          <p:cNvSpPr txBox="1">
            <a:spLocks noChangeArrowheads="1"/>
          </p:cNvSpPr>
          <p:nvPr/>
        </p:nvSpPr>
        <p:spPr bwMode="auto">
          <a:xfrm>
            <a:off x="3492500" y="1203325"/>
            <a:ext cx="431958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MQ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r>
              <a:rPr lang="zh-CN" altLang="en-US" sz="14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zh-CN" altLang="en-US" sz="14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（重点）</a:t>
            </a:r>
            <a:endParaRPr lang="en-US" altLang="zh-CN" sz="1400" dirty="0">
              <a:solidFill>
                <a:srgbClr val="262626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集群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endParaRPr lang="en-US" altLang="zh-CN" sz="1400" dirty="0">
              <a:solidFill>
                <a:srgbClr val="262626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高级特性</a:t>
            </a:r>
            <a:r>
              <a:rPr lang="zh-CN" altLang="en-US" sz="14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（重点</a:t>
            </a:r>
            <a:r>
              <a:rPr lang="zh-CN" altLang="en-US" sz="1400" b="1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400" dirty="0">
              <a:solidFill>
                <a:srgbClr val="262626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874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下载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环境搭建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6" name="TextBox 15"/>
          <p:cNvSpPr txBox="1"/>
          <p:nvPr/>
        </p:nvSpPr>
        <p:spPr>
          <a:xfrm>
            <a:off x="841374" y="1439863"/>
            <a:ext cx="6408000" cy="3095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https://www.apache.org/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200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安装过程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环境搭建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TextBox 15"/>
          <p:cNvSpPr txBox="1"/>
          <p:nvPr/>
        </p:nvSpPr>
        <p:spPr>
          <a:xfrm>
            <a:off x="841374" y="1439863"/>
            <a:ext cx="6408000" cy="32431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步骤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安装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JDK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1.8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步骤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上传压缩包（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zip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步骤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：解压缩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步骤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：修改目录名称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16328" y="2027893"/>
            <a:ext cx="5831936" cy="358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yum -y install lrzsz </a:t>
            </a:r>
          </a:p>
        </p:txBody>
      </p:sp>
      <p:sp>
        <p:nvSpPr>
          <p:cNvPr id="14" name="矩形 13"/>
          <p:cNvSpPr/>
          <p:nvPr/>
        </p:nvSpPr>
        <p:spPr>
          <a:xfrm>
            <a:off x="1116328" y="2501007"/>
            <a:ext cx="5831936" cy="358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rz</a:t>
            </a:r>
          </a:p>
        </p:txBody>
      </p:sp>
      <p:sp>
        <p:nvSpPr>
          <p:cNvPr id="15" name="矩形 14"/>
          <p:cNvSpPr/>
          <p:nvPr/>
        </p:nvSpPr>
        <p:spPr>
          <a:xfrm>
            <a:off x="1116328" y="3218058"/>
            <a:ext cx="5831936" cy="358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unzip rocketmq-all-4.5.2-bin-release.zip</a:t>
            </a:r>
            <a:endParaRPr lang="zh-CN" altLang="en-US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16328" y="3941545"/>
            <a:ext cx="5831936" cy="358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 rocketmq-all-4.5.2-bin-release </a:t>
            </a:r>
            <a:r>
              <a:rPr lang="en-US" altLang="zh-CN" sz="105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rocketmq</a:t>
            </a:r>
            <a:endParaRPr lang="zh-CN" altLang="en-US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15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启动服务器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环境搭建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826970" cy="17889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步骤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：启动命名服务器（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bin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目录下）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步骤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：启动消息服务器（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bin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目录下）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修改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runbroker.sh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文件中有关内存的配置（调整的与当前虚拟机内存匹配即可，推荐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256m-128m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16328" y="1779662"/>
            <a:ext cx="5831936" cy="358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05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altLang="zh-CN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mqnamesrv</a:t>
            </a:r>
            <a:endParaRPr lang="zh-CN" altLang="en-US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16328" y="2494822"/>
            <a:ext cx="5831936" cy="358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05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altLang="zh-CN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mqbroker </a:t>
            </a:r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 localhost:</a:t>
            </a:r>
            <a:r>
              <a:rPr lang="zh-CN" altLang="en-US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987</a:t>
            </a:r>
            <a:r>
              <a:rPr lang="en-US" altLang="zh-CN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zh-CN" altLang="en-US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03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测试服务器环境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环境搭建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826970" cy="27584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步骤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：配置命名服务器地址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步骤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：启动生产者程序客户端（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bin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目录下）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启动后产生大量日志信息（注意该信息是测试程序中自带的，不具有通用性，仅供学习查阅参考）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步骤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：启动消费者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程序客户端（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bin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目录下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启动后产生大量日志信息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16328" y="1779662"/>
            <a:ext cx="5831936" cy="358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NAMESRV_ADDR=localhost:9876</a:t>
            </a:r>
          </a:p>
        </p:txBody>
      </p:sp>
      <p:sp>
        <p:nvSpPr>
          <p:cNvPr id="15" name="矩形 14"/>
          <p:cNvSpPr/>
          <p:nvPr/>
        </p:nvSpPr>
        <p:spPr>
          <a:xfrm>
            <a:off x="1116328" y="2494822"/>
            <a:ext cx="5831936" cy="358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 tools.sh org.apache.rocketmq.example.quickstart.Producer</a:t>
            </a:r>
          </a:p>
        </p:txBody>
      </p:sp>
      <p:sp>
        <p:nvSpPr>
          <p:cNvPr id="16" name="矩形 15"/>
          <p:cNvSpPr/>
          <p:nvPr/>
        </p:nvSpPr>
        <p:spPr>
          <a:xfrm>
            <a:off x="1116328" y="3452584"/>
            <a:ext cx="5831936" cy="358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 </a:t>
            </a:r>
            <a:r>
              <a:rPr lang="zh-CN" altLang="en-US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.sh org.apache.rocketmq.example.quickstart.Consumer</a:t>
            </a:r>
          </a:p>
        </p:txBody>
      </p:sp>
    </p:spTree>
    <p:extLst>
      <p:ext uri="{BB962C8B-B14F-4D97-AF65-F5344CB8AC3E}">
        <p14:creationId xmlns:p14="http://schemas.microsoft.com/office/powerpoint/2010/main" val="398804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小节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41374" y="1439863"/>
            <a:ext cx="6408000" cy="8194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安装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defRPr/>
            </a:pP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启动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defRPr/>
            </a:pP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测试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环境搭建</a:t>
            </a:r>
          </a:p>
        </p:txBody>
      </p:sp>
    </p:spTree>
    <p:extLst>
      <p:ext uri="{BB962C8B-B14F-4D97-AF65-F5344CB8AC3E}">
        <p14:creationId xmlns:p14="http://schemas.microsoft.com/office/powerpoint/2010/main" val="167754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Contents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  <a:extLst/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目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录</a:t>
            </a:r>
          </a:p>
        </p:txBody>
      </p:sp>
      <p:sp>
        <p:nvSpPr>
          <p:cNvPr id="9221" name="TextBox 9"/>
          <p:cNvSpPr txBox="1">
            <a:spLocks noChangeArrowheads="1"/>
          </p:cNvSpPr>
          <p:nvPr/>
        </p:nvSpPr>
        <p:spPr bwMode="auto">
          <a:xfrm>
            <a:off x="3492500" y="1203325"/>
            <a:ext cx="431958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MQ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消息发送</a:t>
            </a:r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en-US" altLang="zh-CN" sz="140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高级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endParaRPr lang="en-US" altLang="zh-CN" sz="1400" dirty="0">
              <a:solidFill>
                <a:srgbClr val="262626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948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主要内容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消息发送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408000" cy="37279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基于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环境构建消息发送与消息接收基础程序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单生产者单消费者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单生产者多消费者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多生产者多消费者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发送不同类型的消息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同步消息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异步消息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单向消息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特殊的消息发送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延时消息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批量消息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特殊的消息接收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消息过滤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消息发送与接收顺序控制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事务消息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7281740" y="3242454"/>
            <a:ext cx="1375850" cy="1156518"/>
            <a:chOff x="7372614" y="3047894"/>
            <a:chExt cx="1375850" cy="1156518"/>
          </a:xfrm>
        </p:grpSpPr>
        <p:sp>
          <p:nvSpPr>
            <p:cNvPr id="120" name="文本框 119"/>
            <p:cNvSpPr txBox="1"/>
            <p:nvPr/>
          </p:nvSpPr>
          <p:spPr>
            <a:xfrm>
              <a:off x="7372614" y="3217791"/>
              <a:ext cx="70083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集群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Cluster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121" name="圆角矩形 120"/>
            <p:cNvSpPr/>
            <p:nvPr/>
          </p:nvSpPr>
          <p:spPr>
            <a:xfrm>
              <a:off x="7375594" y="3047894"/>
              <a:ext cx="1360930" cy="1156518"/>
            </a:xfrm>
            <a:prstGeom prst="roundRect">
              <a:avLst/>
            </a:prstGeom>
            <a:ln>
              <a:tailEnd type="triangle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05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8047631" y="3106104"/>
              <a:ext cx="70083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集群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Cluster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7375593" y="3106104"/>
              <a:ext cx="85792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消息</a:t>
              </a:r>
              <a:r>
                <a:rPr lang="zh-CN" altLang="en-US" sz="1050" dirty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消费</a:t>
              </a:r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者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Consumer</a:t>
              </a:r>
              <a:endParaRPr lang="zh-CN" altLang="en-US" sz="105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124" name="立方体 123"/>
            <p:cNvSpPr/>
            <p:nvPr/>
          </p:nvSpPr>
          <p:spPr>
            <a:xfrm>
              <a:off x="7501060" y="3541644"/>
              <a:ext cx="504056" cy="511572"/>
            </a:xfrm>
            <a:prstGeom prst="cube">
              <a:avLst/>
            </a:prstGeom>
            <a:ln>
              <a:tailEnd type="triangl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立方体 124"/>
            <p:cNvSpPr/>
            <p:nvPr/>
          </p:nvSpPr>
          <p:spPr>
            <a:xfrm>
              <a:off x="8115245" y="3537426"/>
              <a:ext cx="504056" cy="511572"/>
            </a:xfrm>
            <a:prstGeom prst="cube">
              <a:avLst/>
            </a:prstGeom>
            <a:ln>
              <a:tailEnd type="triangl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4897340" y="1448113"/>
            <a:ext cx="1639095" cy="1213902"/>
            <a:chOff x="3824461" y="781784"/>
            <a:chExt cx="1639095" cy="1213902"/>
          </a:xfrm>
        </p:grpSpPr>
        <p:sp>
          <p:nvSpPr>
            <p:cNvPr id="127" name="圆角矩形 126"/>
            <p:cNvSpPr/>
            <p:nvPr/>
          </p:nvSpPr>
          <p:spPr>
            <a:xfrm>
              <a:off x="3824461" y="781784"/>
              <a:ext cx="1639095" cy="1213902"/>
            </a:xfrm>
            <a:prstGeom prst="roundRect">
              <a:avLst/>
            </a:prstGeom>
            <a:ln>
              <a:tailEnd type="triangle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4535134" y="848735"/>
              <a:ext cx="84830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集群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  Cluster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3863096" y="848735"/>
              <a:ext cx="92204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命名服务器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err="1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NameServer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130" name="立方体 129"/>
            <p:cNvSpPr/>
            <p:nvPr/>
          </p:nvSpPr>
          <p:spPr>
            <a:xfrm>
              <a:off x="4025738" y="1243003"/>
              <a:ext cx="315924" cy="320635"/>
            </a:xfrm>
            <a:prstGeom prst="cube">
              <a:avLst/>
            </a:prstGeom>
            <a:ln>
              <a:tailEnd type="triangl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立方体 130"/>
            <p:cNvSpPr/>
            <p:nvPr/>
          </p:nvSpPr>
          <p:spPr>
            <a:xfrm>
              <a:off x="4489752" y="1243003"/>
              <a:ext cx="315924" cy="320635"/>
            </a:xfrm>
            <a:prstGeom prst="cube">
              <a:avLst/>
            </a:prstGeom>
            <a:ln>
              <a:tailEnd type="triangl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立方体 131"/>
            <p:cNvSpPr/>
            <p:nvPr/>
          </p:nvSpPr>
          <p:spPr>
            <a:xfrm>
              <a:off x="4953765" y="1243003"/>
              <a:ext cx="315924" cy="320635"/>
            </a:xfrm>
            <a:prstGeom prst="cube">
              <a:avLst/>
            </a:prstGeom>
            <a:ln>
              <a:tailEnd type="triangl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4215275" y="1644759"/>
              <a:ext cx="92204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Broker IPs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4398597" y="2815883"/>
            <a:ext cx="2671351" cy="2009661"/>
            <a:chOff x="3308333" y="2643758"/>
            <a:chExt cx="2671351" cy="2009661"/>
          </a:xfrm>
        </p:grpSpPr>
        <p:sp>
          <p:nvSpPr>
            <p:cNvPr id="135" name="圆角矩形 134"/>
            <p:cNvSpPr/>
            <p:nvPr/>
          </p:nvSpPr>
          <p:spPr>
            <a:xfrm>
              <a:off x="3308333" y="2643758"/>
              <a:ext cx="2671351" cy="1964790"/>
            </a:xfrm>
            <a:prstGeom prst="roundRect">
              <a:avLst>
                <a:gd name="adj" fmla="val 10468"/>
              </a:avLst>
            </a:prstGeom>
            <a:ln>
              <a:tailEnd type="triangle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4137205" y="2877349"/>
              <a:ext cx="70083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集群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Cluster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3469286" y="2715766"/>
              <a:ext cx="857927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经纪人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消息服务器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Broker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138" name="立方体 137"/>
            <p:cNvSpPr/>
            <p:nvPr/>
          </p:nvSpPr>
          <p:spPr>
            <a:xfrm>
              <a:off x="3513888" y="3259785"/>
              <a:ext cx="994690" cy="968149"/>
            </a:xfrm>
            <a:prstGeom prst="cube">
              <a:avLst>
                <a:gd name="adj" fmla="val 13327"/>
              </a:avLst>
            </a:prstGeom>
            <a:ln>
              <a:tailEnd type="triangl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立方体 138"/>
            <p:cNvSpPr/>
            <p:nvPr/>
          </p:nvSpPr>
          <p:spPr>
            <a:xfrm>
              <a:off x="4778852" y="3259785"/>
              <a:ext cx="994690" cy="968149"/>
            </a:xfrm>
            <a:prstGeom prst="cube">
              <a:avLst>
                <a:gd name="adj" fmla="val 13327"/>
              </a:avLst>
            </a:prstGeom>
            <a:ln>
              <a:tailEnd type="triangl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3479706" y="4237921"/>
              <a:ext cx="229383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接收消息、提供消息、消息持久化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过滤消息、高</a:t>
              </a:r>
              <a:r>
                <a:rPr lang="zh-CN" altLang="en-US" sz="1050" dirty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可用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3546132" y="3449841"/>
              <a:ext cx="375337" cy="712142"/>
            </a:xfrm>
            <a:prstGeom prst="rect">
              <a:avLst/>
            </a:prstGeom>
            <a:ln w="38100">
              <a:solidFill>
                <a:srgbClr val="FFFF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topic</a:t>
              </a:r>
            </a:p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A</a:t>
              </a: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 smtClean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zh-CN" altLang="en-US" sz="700" dirty="0">
                <a:solidFill>
                  <a:srgbClr val="FFFF00"/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3971283" y="3449841"/>
              <a:ext cx="375337" cy="712142"/>
            </a:xfrm>
            <a:prstGeom prst="rect">
              <a:avLst/>
            </a:prstGeom>
            <a:ln w="38100">
              <a:solidFill>
                <a:srgbClr val="FFFF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topic</a:t>
              </a:r>
            </a:p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B</a:t>
              </a: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 smtClean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zh-CN" altLang="en-US" sz="700" dirty="0">
                <a:solidFill>
                  <a:srgbClr val="FFFF00"/>
                </a:solidFill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4815588" y="3446584"/>
              <a:ext cx="375337" cy="712142"/>
            </a:xfrm>
            <a:prstGeom prst="rect">
              <a:avLst/>
            </a:prstGeom>
            <a:ln w="38100">
              <a:solidFill>
                <a:srgbClr val="FFFF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topic</a:t>
              </a:r>
            </a:p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A</a:t>
              </a: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 smtClean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zh-CN" altLang="en-US" sz="700" dirty="0">
                <a:solidFill>
                  <a:srgbClr val="FFFF00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5240739" y="3446584"/>
              <a:ext cx="375337" cy="712142"/>
            </a:xfrm>
            <a:prstGeom prst="rect">
              <a:avLst/>
            </a:prstGeom>
            <a:ln w="38100">
              <a:solidFill>
                <a:srgbClr val="FFFF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topic</a:t>
              </a:r>
            </a:p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C</a:t>
              </a: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 smtClean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zh-CN" altLang="en-US" sz="7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2812525" y="3242454"/>
            <a:ext cx="1372871" cy="1156518"/>
            <a:chOff x="539552" y="3047894"/>
            <a:chExt cx="1372871" cy="1156518"/>
          </a:xfrm>
        </p:grpSpPr>
        <p:sp>
          <p:nvSpPr>
            <p:cNvPr id="147" name="圆角矩形 146"/>
            <p:cNvSpPr/>
            <p:nvPr/>
          </p:nvSpPr>
          <p:spPr>
            <a:xfrm>
              <a:off x="539553" y="3047894"/>
              <a:ext cx="1360930" cy="1156518"/>
            </a:xfrm>
            <a:prstGeom prst="roundRect">
              <a:avLst/>
            </a:prstGeom>
            <a:ln>
              <a:tailEnd type="triangle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05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211590" y="3106104"/>
              <a:ext cx="70083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集群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Cluster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539552" y="3106104"/>
              <a:ext cx="85792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消息生产者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Producer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150" name="立方体 149"/>
            <p:cNvSpPr/>
            <p:nvPr/>
          </p:nvSpPr>
          <p:spPr>
            <a:xfrm>
              <a:off x="665019" y="3541644"/>
              <a:ext cx="504056" cy="511572"/>
            </a:xfrm>
            <a:prstGeom prst="cube">
              <a:avLst/>
            </a:prstGeom>
            <a:ln>
              <a:tailEnd type="triangl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立方体 150"/>
            <p:cNvSpPr/>
            <p:nvPr/>
          </p:nvSpPr>
          <p:spPr>
            <a:xfrm>
              <a:off x="1279204" y="3537426"/>
              <a:ext cx="504056" cy="511572"/>
            </a:xfrm>
            <a:prstGeom prst="cube">
              <a:avLst/>
            </a:prstGeom>
            <a:ln>
              <a:tailEnd type="triangl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圆角矩形 151"/>
            <p:cNvSpPr/>
            <p:nvPr/>
          </p:nvSpPr>
          <p:spPr>
            <a:xfrm>
              <a:off x="1306327" y="3746286"/>
              <a:ext cx="300769" cy="229929"/>
            </a:xfrm>
            <a:prstGeom prst="roundRect">
              <a:avLst>
                <a:gd name="adj" fmla="val 7848"/>
              </a:avLst>
            </a:prstGeom>
            <a:ln>
              <a:tailEnd type="triangle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800" dirty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消息</a:t>
              </a:r>
            </a:p>
          </p:txBody>
        </p:sp>
      </p:grpSp>
      <p:sp>
        <p:nvSpPr>
          <p:cNvPr id="154" name="文本框 153"/>
          <p:cNvSpPr txBox="1"/>
          <p:nvPr/>
        </p:nvSpPr>
        <p:spPr>
          <a:xfrm>
            <a:off x="2641868" y="2636707"/>
            <a:ext cx="712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</a:t>
            </a:r>
            <a:endParaRPr lang="zh-CN" altLang="en-US" sz="4000" b="1" dirty="0" smtClean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8172400" y="2643758"/>
            <a:ext cx="712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93164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4" grpId="0"/>
      <p:bldP spid="15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消息发送与接收开发流程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消息发送</a:t>
            </a: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408000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228600" indent="-228600">
              <a:buFont typeface="+mj-lt"/>
              <a:buAutoNum type="arabicPeriod"/>
            </a:pP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谁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来发？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发给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谁？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怎么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？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发什么？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发的结果是什么？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打扫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战场</a:t>
            </a:r>
          </a:p>
        </p:txBody>
      </p:sp>
    </p:spTree>
    <p:extLst>
      <p:ext uri="{BB962C8B-B14F-4D97-AF65-F5344CB8AC3E}">
        <p14:creationId xmlns:p14="http://schemas.microsoft.com/office/powerpoint/2010/main" val="283353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单生产者单消费者消息发送（</a:t>
            </a:r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OneToOne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消息发送</a:t>
            </a: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408000" cy="3095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导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入</a:t>
            </a:r>
            <a:r>
              <a:rPr lang="en-US" altLang="zh-CN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RocketMQ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客户端坐标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79500" y="1835491"/>
            <a:ext cx="6408000" cy="10242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CN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zh-CN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&gt;org.apache.rocketmq&lt;/</a:t>
            </a:r>
            <a:r>
              <a:rPr lang="zh-CN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zh-CN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&gt;rocketmq-client&lt;/</a:t>
            </a:r>
            <a:r>
              <a:rPr lang="zh-CN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zh-CN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&gt;4.5.2&lt;/</a:t>
            </a:r>
            <a:r>
              <a:rPr lang="zh-CN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zh-CN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13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单生产者单消费者消息发送（</a:t>
            </a:r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OneToOne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消息发送</a:t>
            </a: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408000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生产者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注意：关闭服务器防火墙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79500" y="1779662"/>
            <a:ext cx="6408000" cy="2248427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zh-CN" altLang="zh-CN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//1.</a:t>
            </a:r>
            <a: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创建一个发送消息的对象</a:t>
            </a:r>
            <a:r>
              <a:rPr lang="zh-CN" altLang="zh-CN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Producer</a:t>
            </a:r>
            <a:br>
              <a:rPr lang="zh-CN" altLang="zh-CN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DefaultMQProducer producer = </a:t>
            </a:r>
            <a:r>
              <a:rPr lang="zh-CN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DefaultMQProducer(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"group1"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//2.</a:t>
            </a:r>
            <a: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设定发送的命名服务器地址</a:t>
            </a:r>
            <a:b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producer.setNamesrvAddr(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"192.168.184.128:9876"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//3.1</a:t>
            </a:r>
            <a: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启动发送的服务</a:t>
            </a:r>
            <a:b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producer.start();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//4.</a:t>
            </a:r>
            <a: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创建要发送的消息对象</a:t>
            </a:r>
            <a:r>
              <a:rPr lang="zh-CN" altLang="zh-CN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指定</a:t>
            </a:r>
            <a:r>
              <a:rPr lang="zh-CN" altLang="zh-CN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topic</a:t>
            </a:r>
            <a: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，指定内容</a:t>
            </a:r>
            <a:r>
              <a:rPr lang="zh-CN" altLang="zh-CN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br>
              <a:rPr lang="zh-CN" altLang="zh-CN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 msg = </a:t>
            </a:r>
            <a:r>
              <a:rPr lang="zh-CN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Message(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"topic1"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rocketmq"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.getBytes(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//3.2</a:t>
            </a:r>
            <a: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发送消息</a:t>
            </a:r>
            <a:b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SendResult result = producer.send(msg);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zh-CN" altLang="zh-CN" sz="105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CN" altLang="zh-CN" sz="1050" b="1" dirty="0">
                <a:solidFill>
                  <a:srgbClr val="008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返回结果：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+result);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//5.</a:t>
            </a:r>
            <a: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关闭连接</a:t>
            </a:r>
            <a:b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producer.shutdown();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9500" y="4443958"/>
            <a:ext cx="5831936" cy="358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systemctl stop firewalld.service </a:t>
            </a:r>
          </a:p>
        </p:txBody>
      </p:sp>
    </p:spTree>
    <p:extLst>
      <p:ext uri="{BB962C8B-B14F-4D97-AF65-F5344CB8AC3E}">
        <p14:creationId xmlns:p14="http://schemas.microsoft.com/office/powerpoint/2010/main" val="344759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5"/>
          <p:cNvSpPr txBox="1"/>
          <p:nvPr/>
        </p:nvSpPr>
        <p:spPr>
          <a:xfrm>
            <a:off x="841375" y="1439863"/>
            <a:ext cx="4738688" cy="251607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配置文件</a:t>
            </a:r>
            <a:endParaRPr lang="en-US" altLang="zh-CN" sz="1050" dirty="0">
              <a:solidFill>
                <a:prstClr val="black">
                  <a:lumMod val="85000"/>
                  <a:lumOff val="15000"/>
                </a:prst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</a:t>
            </a:r>
            <a:r>
              <a:rPr lang="zh-CN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代码</a:t>
            </a:r>
            <a:endParaRPr lang="en-US" altLang="zh-CN" sz="1050" dirty="0">
              <a:solidFill>
                <a:prstClr val="black">
                  <a:lumMod val="85000"/>
                  <a:lumOff val="15000"/>
                </a:prst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1050" dirty="0">
              <a:solidFill>
                <a:prstClr val="black">
                  <a:lumMod val="85000"/>
                  <a:lumOff val="15000"/>
                </a:prst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1050" dirty="0">
              <a:solidFill>
                <a:prstClr val="black">
                  <a:lumMod val="85000"/>
                  <a:lumOff val="15000"/>
                </a:prst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0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示例</a:t>
            </a:r>
            <a:endParaRPr lang="en-US" altLang="zh-CN" sz="1050" dirty="0" smtClean="0">
              <a:solidFill>
                <a:prstClr val="black">
                  <a:lumMod val="85000"/>
                  <a:lumOff val="15000"/>
                </a:prst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1050" dirty="0">
              <a:solidFill>
                <a:prstClr val="black">
                  <a:lumMod val="85000"/>
                  <a:lumOff val="15000"/>
                </a:prst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1050" dirty="0" smtClean="0">
              <a:solidFill>
                <a:prstClr val="black">
                  <a:lumMod val="85000"/>
                  <a:lumOff val="15000"/>
                </a:prst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</a:t>
            </a:r>
            <a:endParaRPr lang="en-US" altLang="zh-CN" sz="1050" dirty="0">
              <a:solidFill>
                <a:prstClr val="black">
                  <a:lumMod val="85000"/>
                  <a:lumOff val="15000"/>
                </a:prst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TextBox 9"/>
          <p:cNvSpPr txBox="1"/>
          <p:nvPr/>
        </p:nvSpPr>
        <p:spPr>
          <a:xfrm>
            <a:off x="841375" y="889000"/>
            <a:ext cx="6538913" cy="4641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资料格式</a:t>
            </a:r>
          </a:p>
        </p:txBody>
      </p:sp>
      <p:sp>
        <p:nvSpPr>
          <p:cNvPr id="18" name="矩形 17"/>
          <p:cNvSpPr/>
          <p:nvPr/>
        </p:nvSpPr>
        <p:spPr>
          <a:xfrm>
            <a:off x="1079500" y="1800225"/>
            <a:ext cx="6408000" cy="358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CN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&gt;com.itheima&lt;/</a:t>
            </a:r>
            <a:r>
              <a:rPr lang="zh-CN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zh-CN" altLang="zh-C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79500" y="2519363"/>
            <a:ext cx="6408000" cy="35877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  <a:ea typeface="思源黑体 CN Normal" panose="020B0400000000000000" pitchFamily="34" charset="-122"/>
                <a:cs typeface="Courier New" panose="02070309020205020404" pitchFamily="49" charset="0"/>
              </a:rPr>
              <a:t> 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ea typeface="思源黑体 CN Normal" panose="020B0400000000000000" pitchFamily="34" charset="-122"/>
                <a:cs typeface="Courier New" panose="02070309020205020404" pitchFamily="49" charset="0"/>
              </a:rPr>
              <a:t>Statement stat = con.createStatement();</a:t>
            </a:r>
            <a:endParaRPr lang="zh-CN" altLang="en-US" sz="1050" dirty="0">
              <a:solidFill>
                <a:prstClr val="black"/>
              </a:solidFill>
              <a:latin typeface="Courier New" panose="02070309020205020404" pitchFamily="49" charset="0"/>
              <a:ea typeface="思源黑体 CN Normal" panose="020B0400000000000000" pitchFamily="34" charset="-122"/>
              <a:cs typeface="Courier New" panose="02070309020205020404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79500" y="3240088"/>
            <a:ext cx="64080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CN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&gt;com.itheima&lt;/</a:t>
            </a:r>
            <a:r>
              <a:rPr lang="zh-CN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zh-CN" altLang="zh-C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课程约定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9500" y="3960000"/>
            <a:ext cx="6408000" cy="358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en-US" altLang="zh-CN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</a:t>
            </a:r>
            <a:endParaRPr lang="zh-CN" altLang="zh-C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单生产者单消费者消息发送（</a:t>
            </a:r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OneToOne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消息发送</a:t>
            </a: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408000" cy="3095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消费者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9500" y="1835491"/>
            <a:ext cx="6480720" cy="277272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zh-CN" altLang="zh-CN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//1.</a:t>
            </a:r>
            <a:r>
              <a:rPr lang="zh-CN" altLang="zh-CN" sz="1050" i="1" dirty="0" smtClean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创建一个接收消息的对象</a:t>
            </a:r>
            <a:r>
              <a:rPr lang="zh-CN" altLang="zh-CN" sz="105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br>
              <a:rPr lang="zh-CN" altLang="zh-CN" sz="105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DefaultMQPushConsumer 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 = </a:t>
            </a:r>
            <a:r>
              <a:rPr lang="zh-CN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DefaultMQPushConsumer(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"group1"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zh-CN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设定接收的命名服务器地址</a:t>
            </a:r>
            <a:b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zh-CN" altLang="zh-CN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.setNamesrvAddr(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"192.168.184.128:9876"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zh-CN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</a:t>
            </a:r>
            <a: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设置接收消息对应的</a:t>
            </a:r>
            <a:r>
              <a:rPr lang="zh-CN" altLang="zh-CN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topic,</a:t>
            </a:r>
            <a: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对应的</a:t>
            </a:r>
            <a:r>
              <a:rPr lang="zh-CN" altLang="zh-CN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标签为任意</a:t>
            </a:r>
            <a:r>
              <a:rPr lang="zh-CN" altLang="zh-CN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br>
              <a:rPr lang="zh-CN" altLang="zh-CN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.subscribe(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"topic1"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"*"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zh-CN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</a:t>
            </a:r>
            <a: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开启监听，用于接收消息</a:t>
            </a:r>
            <a:b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zh-CN" altLang="zh-CN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.registerMessageListener(</a:t>
            </a:r>
            <a:r>
              <a:rPr lang="zh-CN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MessageListenerConcurrently() {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ConsumeConcurrentlyStatus consumeMessage(List&lt;MessageExt&gt; list, </a:t>
            </a:r>
            <a:endParaRPr lang="en-US" altLang="zh-CN" sz="105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zh-CN" altLang="zh-CN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ConsumeConcurrentlyContext 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consumeConcurrentlyContext) {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05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(MessageExt msg : list){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05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zh-CN" altLang="zh-CN" sz="105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CN" altLang="zh-CN" sz="1050" b="1" dirty="0">
                <a:solidFill>
                  <a:srgbClr val="008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消息：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String(msg.getBody()));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05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ConsumeConcurrentlyStatus.</a:t>
            </a:r>
            <a:r>
              <a:rPr lang="zh-CN" altLang="zh-CN" sz="105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CONSUME_SUCCESS</a:t>
            </a:r>
            <a:r>
              <a:rPr lang="zh-CN" altLang="zh-CN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05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zh-CN" altLang="zh-CN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}})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zh-CN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启动接收消息的服务</a:t>
            </a:r>
            <a:b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zh-CN" altLang="zh-CN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.start()</a:t>
            </a:r>
            <a:r>
              <a:rPr lang="zh-CN" altLang="zh-CN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79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单生产者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多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消费者消息发送（</a:t>
            </a:r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OneToMany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消息发送</a:t>
            </a: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408000" cy="3347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消费者（负载均衡模式：默认模式）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79500" y="1835491"/>
            <a:ext cx="7812980" cy="304051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zh-CN" altLang="zh-CN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DefaultMQPushConsumer 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 = </a:t>
            </a:r>
            <a:r>
              <a:rPr lang="zh-CN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DefaultMQPushConsumer(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"group1"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.setNamesrvAddr(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"192.168.184.128:9876"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.subscribe(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"topic1"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"*"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设置当前消费者的消费模式（默认模式：负载均衡）</a:t>
            </a:r>
            <a:b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consumer.</a:t>
            </a:r>
            <a:r>
              <a:rPr lang="zh-CN" altLang="zh-CN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setMessageModel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(MessageModel.</a:t>
            </a:r>
            <a:r>
              <a:rPr lang="zh-CN" altLang="zh-CN" sz="105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CLUSTERING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.registerMessageListener(</a:t>
            </a:r>
            <a:r>
              <a:rPr lang="zh-CN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MessageListenerConcurrently() {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ConsumeConcurrentlyStatus consumeMessage(List&lt;MessageExt&gt; list, ConsumeConcurrentlyContext consumeConcurrentlyContext) {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i="1" dirty="0" smtClean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lang="en-US" altLang="zh-CN" sz="1050" i="1" dirty="0" smtClean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</a:t>
            </a:r>
            <a:r>
              <a:rPr lang="zh-CN" altLang="zh-CN" sz="105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(MessageExt msg : list){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zh-CN" altLang="zh-CN" sz="105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CN" altLang="zh-CN" sz="1050" b="1" dirty="0">
                <a:solidFill>
                  <a:srgbClr val="008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消息：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String(msg.getBody()));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CN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ConsumeConcurrentlyStatus.</a:t>
            </a:r>
            <a:r>
              <a:rPr lang="zh-CN" altLang="zh-CN" sz="105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CONSUME_SUCCESS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//4.</a:t>
            </a:r>
            <a: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启动接收消息的服务</a:t>
            </a:r>
            <a:b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consumer.start()</a:t>
            </a:r>
            <a:r>
              <a:rPr lang="zh-CN" altLang="zh-CN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5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单生产者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多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消费者消息发送（</a:t>
            </a:r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OneToMany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消息发送</a:t>
            </a: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408000" cy="3095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消费者（广播模式）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9500" y="1835491"/>
            <a:ext cx="6408000" cy="311252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DefaultMQPushConsumer consumer = </a:t>
            </a:r>
            <a:r>
              <a:rPr lang="zh-CN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DefaultMQPushConsumer(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"group1"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consumer.setNamesrvAddr(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"192.168.184.128:9876"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consumer.subscribe(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"topic1"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"*"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CN" sz="105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zh-CN" sz="105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设置当前消费者的消费模式为广播模式：所有客户端接收的消息都是一样的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zh-CN" altLang="zh-CN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zh-CN" altLang="zh-CN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setMessageModel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(MessageModel</a:t>
            </a:r>
            <a:r>
              <a:rPr lang="zh-CN" altLang="zh-CN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zh-CN" altLang="zh-CN" sz="105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BROADCASTING</a:t>
            </a:r>
            <a:r>
              <a:rPr lang="zh-CN" altLang="zh-CN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consumer.registerMessageListener(</a:t>
            </a:r>
            <a:r>
              <a:rPr lang="zh-CN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MessageListenerConcurrently() {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ConsumeConcurrentlyStatus consumeMessage(List&lt;MessageExt&gt; list, ConsumeConcurrentlyContext consumeConcurrentlyContext) {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lang="en-US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</a:t>
            </a:r>
            <a:r>
              <a:rPr lang="zh-CN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(MessageExt msg : list){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zh-CN" altLang="zh-CN" sz="105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CN" altLang="zh-CN" sz="1050" b="1" dirty="0">
                <a:solidFill>
                  <a:srgbClr val="008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消息：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String(msg.getBody()));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CN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ConsumeConcurrentlyStatus.</a:t>
            </a:r>
            <a:r>
              <a:rPr lang="zh-CN" altLang="zh-CN" sz="105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CONSUME_SUCCESS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//4.</a:t>
            </a:r>
            <a: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启动接收消息的服务</a:t>
            </a:r>
            <a:b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consumer.start();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68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多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生产者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多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消费者消息发送（</a:t>
            </a:r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ManyToMany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消息发送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841374" y="1439863"/>
            <a:ext cx="6408000" cy="3095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多生产者产生的消息可以被同一个消费者消费，也可以被多个消费者消费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488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小节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41374" y="1439863"/>
            <a:ext cx="6408000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消息发送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One-To-One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（基础发送与基础接收）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One-To-Many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（负载均衡模式与广播模式）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Many-To-Many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消息发送</a:t>
            </a:r>
          </a:p>
        </p:txBody>
      </p:sp>
    </p:spTree>
    <p:extLst>
      <p:ext uri="{BB962C8B-B14F-4D97-AF65-F5344CB8AC3E}">
        <p14:creationId xmlns:p14="http://schemas.microsoft.com/office/powerpoint/2010/main" val="260854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类别</a:t>
            </a: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消息发送</a:t>
            </a: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408000" cy="8194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同步消息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异步消息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单向消息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0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同步消息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消息发送</a:t>
            </a: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408000" cy="3095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特征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即时性较强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，重要的消息，且必须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有回执的消息，例如短信，通知（转账成功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563937" y="2566319"/>
            <a:ext cx="2671351" cy="2009661"/>
            <a:chOff x="3308333" y="2643758"/>
            <a:chExt cx="2671351" cy="2009661"/>
          </a:xfrm>
        </p:grpSpPr>
        <p:sp>
          <p:nvSpPr>
            <p:cNvPr id="9" name="圆角矩形 8"/>
            <p:cNvSpPr/>
            <p:nvPr/>
          </p:nvSpPr>
          <p:spPr>
            <a:xfrm>
              <a:off x="3308333" y="2643758"/>
              <a:ext cx="2671351" cy="1964790"/>
            </a:xfrm>
            <a:prstGeom prst="roundRect">
              <a:avLst>
                <a:gd name="adj" fmla="val 10468"/>
              </a:avLst>
            </a:prstGeom>
            <a:ln>
              <a:tailEnd type="triangle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137205" y="2877349"/>
              <a:ext cx="70083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集群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Cluster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469286" y="2715766"/>
              <a:ext cx="857927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经纪人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消息服务器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Broker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12" name="立方体 11"/>
            <p:cNvSpPr/>
            <p:nvPr/>
          </p:nvSpPr>
          <p:spPr>
            <a:xfrm>
              <a:off x="3513888" y="3259785"/>
              <a:ext cx="994690" cy="968149"/>
            </a:xfrm>
            <a:prstGeom prst="cube">
              <a:avLst>
                <a:gd name="adj" fmla="val 13327"/>
              </a:avLst>
            </a:prstGeom>
            <a:ln>
              <a:tailEnd type="triangl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4778852" y="3259785"/>
              <a:ext cx="994690" cy="968149"/>
            </a:xfrm>
            <a:prstGeom prst="cube">
              <a:avLst>
                <a:gd name="adj" fmla="val 13327"/>
              </a:avLst>
            </a:prstGeom>
            <a:ln>
              <a:tailEnd type="triangl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479706" y="4237921"/>
              <a:ext cx="229383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接收消息、提供消息、消息持久化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过滤消息、高</a:t>
              </a:r>
              <a:r>
                <a:rPr lang="zh-CN" altLang="en-US" sz="1050" dirty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可用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546132" y="3449841"/>
              <a:ext cx="375337" cy="712142"/>
            </a:xfrm>
            <a:prstGeom prst="rect">
              <a:avLst/>
            </a:prstGeom>
            <a:ln w="38100">
              <a:solidFill>
                <a:srgbClr val="FFFF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topic</a:t>
              </a:r>
            </a:p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A</a:t>
              </a: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 smtClean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zh-CN" altLang="en-US" sz="700" dirty="0">
                <a:solidFill>
                  <a:srgbClr val="FFFF0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971283" y="3449841"/>
              <a:ext cx="375337" cy="712142"/>
            </a:xfrm>
            <a:prstGeom prst="rect">
              <a:avLst/>
            </a:prstGeom>
            <a:ln w="38100">
              <a:solidFill>
                <a:srgbClr val="FFFF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topic</a:t>
              </a:r>
            </a:p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B</a:t>
              </a: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 smtClean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zh-CN" altLang="en-US" sz="700" dirty="0">
                <a:solidFill>
                  <a:srgbClr val="FFFF0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815588" y="3446584"/>
              <a:ext cx="375337" cy="712142"/>
            </a:xfrm>
            <a:prstGeom prst="rect">
              <a:avLst/>
            </a:prstGeom>
            <a:ln w="38100">
              <a:solidFill>
                <a:srgbClr val="FFFF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topic</a:t>
              </a:r>
            </a:p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A</a:t>
              </a: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 smtClean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zh-CN" altLang="en-US" sz="700" dirty="0">
                <a:solidFill>
                  <a:srgbClr val="FFFF0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240739" y="3446584"/>
              <a:ext cx="375337" cy="712142"/>
            </a:xfrm>
            <a:prstGeom prst="rect">
              <a:avLst/>
            </a:prstGeom>
            <a:ln w="38100">
              <a:solidFill>
                <a:srgbClr val="FFFF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topic</a:t>
              </a:r>
            </a:p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C</a:t>
              </a: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 smtClean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zh-CN" altLang="en-US" sz="7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34208" y="2992891"/>
            <a:ext cx="1372871" cy="1156518"/>
            <a:chOff x="539552" y="3047894"/>
            <a:chExt cx="1372871" cy="1156518"/>
          </a:xfrm>
        </p:grpSpPr>
        <p:sp>
          <p:nvSpPr>
            <p:cNvPr id="20" name="圆角矩形 19"/>
            <p:cNvSpPr/>
            <p:nvPr/>
          </p:nvSpPr>
          <p:spPr>
            <a:xfrm>
              <a:off x="539553" y="3047894"/>
              <a:ext cx="1360930" cy="1156518"/>
            </a:xfrm>
            <a:prstGeom prst="roundRect">
              <a:avLst/>
            </a:prstGeom>
            <a:ln>
              <a:tailEnd type="triangle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05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11590" y="3106104"/>
              <a:ext cx="70083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集群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Cluster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39552" y="3106104"/>
              <a:ext cx="85792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消息生产者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Producer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23" name="立方体 22"/>
            <p:cNvSpPr/>
            <p:nvPr/>
          </p:nvSpPr>
          <p:spPr>
            <a:xfrm>
              <a:off x="665019" y="3541644"/>
              <a:ext cx="504056" cy="511572"/>
            </a:xfrm>
            <a:prstGeom prst="cube">
              <a:avLst/>
            </a:prstGeom>
            <a:ln>
              <a:tailEnd type="triangl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立方体 23"/>
            <p:cNvSpPr/>
            <p:nvPr/>
          </p:nvSpPr>
          <p:spPr>
            <a:xfrm>
              <a:off x="1279204" y="3537426"/>
              <a:ext cx="504056" cy="511572"/>
            </a:xfrm>
            <a:prstGeom prst="cube">
              <a:avLst/>
            </a:prstGeom>
            <a:ln>
              <a:tailEnd type="triangl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1306327" y="3746286"/>
              <a:ext cx="300769" cy="229929"/>
            </a:xfrm>
            <a:prstGeom prst="roundRect">
              <a:avLst>
                <a:gd name="adj" fmla="val 7848"/>
              </a:avLst>
            </a:prstGeom>
            <a:ln>
              <a:tailEnd type="triangle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800" dirty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消息</a:t>
              </a:r>
            </a:p>
          </p:txBody>
        </p:sp>
      </p:grpSp>
      <p:cxnSp>
        <p:nvCxnSpPr>
          <p:cNvPr id="32" name="直接连接符 31"/>
          <p:cNvCxnSpPr/>
          <p:nvPr/>
        </p:nvCxnSpPr>
        <p:spPr>
          <a:xfrm flipH="1">
            <a:off x="2895017" y="3386205"/>
            <a:ext cx="1398524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2907079" y="3739183"/>
            <a:ext cx="1398524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弧形 29"/>
          <p:cNvSpPr/>
          <p:nvPr/>
        </p:nvSpPr>
        <p:spPr>
          <a:xfrm>
            <a:off x="4041513" y="3386205"/>
            <a:ext cx="504056" cy="354385"/>
          </a:xfrm>
          <a:prstGeom prst="arc">
            <a:avLst>
              <a:gd name="adj1" fmla="val 16200000"/>
              <a:gd name="adj2" fmla="val 5242948"/>
            </a:avLst>
          </a:prstGeom>
          <a:ln w="38100">
            <a:solidFill>
              <a:srgbClr val="FF0000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14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异步消息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消息发送</a:t>
            </a: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408000" cy="3095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特征：即时性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较弱，但需要有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回执的消息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例如订单中的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某些信息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563937" y="2566319"/>
            <a:ext cx="2671351" cy="2009661"/>
            <a:chOff x="3308333" y="2643758"/>
            <a:chExt cx="2671351" cy="2009661"/>
          </a:xfrm>
        </p:grpSpPr>
        <p:sp>
          <p:nvSpPr>
            <p:cNvPr id="49" name="圆角矩形 48"/>
            <p:cNvSpPr/>
            <p:nvPr/>
          </p:nvSpPr>
          <p:spPr>
            <a:xfrm>
              <a:off x="3308333" y="2643758"/>
              <a:ext cx="2671351" cy="1964790"/>
            </a:xfrm>
            <a:prstGeom prst="roundRect">
              <a:avLst>
                <a:gd name="adj" fmla="val 10468"/>
              </a:avLst>
            </a:prstGeom>
            <a:ln>
              <a:tailEnd type="triangle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4137205" y="2877349"/>
              <a:ext cx="70083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集群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Cluster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3469286" y="2715766"/>
              <a:ext cx="857927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经纪人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消息服务器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Broker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52" name="立方体 51"/>
            <p:cNvSpPr/>
            <p:nvPr/>
          </p:nvSpPr>
          <p:spPr>
            <a:xfrm>
              <a:off x="3513888" y="3259785"/>
              <a:ext cx="994690" cy="968149"/>
            </a:xfrm>
            <a:prstGeom prst="cube">
              <a:avLst>
                <a:gd name="adj" fmla="val 13327"/>
              </a:avLst>
            </a:prstGeom>
            <a:ln>
              <a:tailEnd type="triangl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立方体 52"/>
            <p:cNvSpPr/>
            <p:nvPr/>
          </p:nvSpPr>
          <p:spPr>
            <a:xfrm>
              <a:off x="4778852" y="3259785"/>
              <a:ext cx="994690" cy="968149"/>
            </a:xfrm>
            <a:prstGeom prst="cube">
              <a:avLst>
                <a:gd name="adj" fmla="val 13327"/>
              </a:avLst>
            </a:prstGeom>
            <a:ln>
              <a:tailEnd type="triangl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479706" y="4237921"/>
              <a:ext cx="229383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接收消息、提供消息、消息持久化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过滤消息、高</a:t>
              </a:r>
              <a:r>
                <a:rPr lang="zh-CN" altLang="en-US" sz="1050" dirty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可用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546132" y="3449841"/>
              <a:ext cx="375337" cy="712142"/>
            </a:xfrm>
            <a:prstGeom prst="rect">
              <a:avLst/>
            </a:prstGeom>
            <a:ln w="38100">
              <a:solidFill>
                <a:srgbClr val="FFFF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topic</a:t>
              </a:r>
            </a:p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A</a:t>
              </a: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 smtClean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zh-CN" altLang="en-US" sz="700" dirty="0">
                <a:solidFill>
                  <a:srgbClr val="FFFF00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971283" y="3449841"/>
              <a:ext cx="375337" cy="712142"/>
            </a:xfrm>
            <a:prstGeom prst="rect">
              <a:avLst/>
            </a:prstGeom>
            <a:ln w="38100">
              <a:solidFill>
                <a:srgbClr val="FFFF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topic</a:t>
              </a:r>
            </a:p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B</a:t>
              </a: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 smtClean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zh-CN" altLang="en-US" sz="700" dirty="0">
                <a:solidFill>
                  <a:srgbClr val="FFFF00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815588" y="3446584"/>
              <a:ext cx="375337" cy="712142"/>
            </a:xfrm>
            <a:prstGeom prst="rect">
              <a:avLst/>
            </a:prstGeom>
            <a:ln w="38100">
              <a:solidFill>
                <a:srgbClr val="FFFF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topic</a:t>
              </a:r>
            </a:p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A</a:t>
              </a: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 smtClean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zh-CN" altLang="en-US" sz="700" dirty="0">
                <a:solidFill>
                  <a:srgbClr val="FFFF00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240739" y="3446584"/>
              <a:ext cx="375337" cy="712142"/>
            </a:xfrm>
            <a:prstGeom prst="rect">
              <a:avLst/>
            </a:prstGeom>
            <a:ln w="38100">
              <a:solidFill>
                <a:srgbClr val="FFFF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topic</a:t>
              </a:r>
            </a:p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C</a:t>
              </a: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 smtClean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zh-CN" altLang="en-US" sz="7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534208" y="2992891"/>
            <a:ext cx="1372871" cy="1156518"/>
            <a:chOff x="539552" y="3047894"/>
            <a:chExt cx="1372871" cy="1156518"/>
          </a:xfrm>
        </p:grpSpPr>
        <p:sp>
          <p:nvSpPr>
            <p:cNvPr id="60" name="圆角矩形 59"/>
            <p:cNvSpPr/>
            <p:nvPr/>
          </p:nvSpPr>
          <p:spPr>
            <a:xfrm>
              <a:off x="539553" y="3047894"/>
              <a:ext cx="1360930" cy="1156518"/>
            </a:xfrm>
            <a:prstGeom prst="roundRect">
              <a:avLst/>
            </a:prstGeom>
            <a:ln>
              <a:tailEnd type="triangle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05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211590" y="3106104"/>
              <a:ext cx="70083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集群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Cluster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539552" y="3106104"/>
              <a:ext cx="85792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消息生产者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Producer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63" name="立方体 62"/>
            <p:cNvSpPr/>
            <p:nvPr/>
          </p:nvSpPr>
          <p:spPr>
            <a:xfrm>
              <a:off x="665019" y="3541644"/>
              <a:ext cx="504056" cy="511572"/>
            </a:xfrm>
            <a:prstGeom prst="cube">
              <a:avLst/>
            </a:prstGeom>
            <a:ln>
              <a:tailEnd type="triangl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立方体 63"/>
            <p:cNvSpPr/>
            <p:nvPr/>
          </p:nvSpPr>
          <p:spPr>
            <a:xfrm>
              <a:off x="1279204" y="3537426"/>
              <a:ext cx="504056" cy="511572"/>
            </a:xfrm>
            <a:prstGeom prst="cube">
              <a:avLst/>
            </a:prstGeom>
            <a:ln>
              <a:tailEnd type="triangl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1306327" y="3746286"/>
              <a:ext cx="300769" cy="229929"/>
            </a:xfrm>
            <a:prstGeom prst="roundRect">
              <a:avLst>
                <a:gd name="adj" fmla="val 7848"/>
              </a:avLst>
            </a:prstGeom>
            <a:ln>
              <a:tailEnd type="triangle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800" dirty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消息</a:t>
              </a:r>
            </a:p>
          </p:txBody>
        </p:sp>
      </p:grpSp>
      <p:cxnSp>
        <p:nvCxnSpPr>
          <p:cNvPr id="66" name="直接连接符 65"/>
          <p:cNvCxnSpPr/>
          <p:nvPr/>
        </p:nvCxnSpPr>
        <p:spPr>
          <a:xfrm flipH="1">
            <a:off x="2907079" y="3386205"/>
            <a:ext cx="1668920" cy="0"/>
          </a:xfrm>
          <a:prstGeom prst="line">
            <a:avLst/>
          </a:prstGeom>
          <a:ln w="38100">
            <a:solidFill>
              <a:srgbClr val="FF0000"/>
            </a:solidFill>
            <a:headEnd type="triangle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2907079" y="3739183"/>
            <a:ext cx="1668920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triangle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24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单向消息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消息发送</a:t>
            </a: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408000" cy="3095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特征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不需要有回执的消息，例如日志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类消息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563937" y="2566319"/>
            <a:ext cx="2671351" cy="2009661"/>
            <a:chOff x="3308333" y="2643758"/>
            <a:chExt cx="2671351" cy="2009661"/>
          </a:xfrm>
        </p:grpSpPr>
        <p:sp>
          <p:nvSpPr>
            <p:cNvPr id="9" name="圆角矩形 8"/>
            <p:cNvSpPr/>
            <p:nvPr/>
          </p:nvSpPr>
          <p:spPr>
            <a:xfrm>
              <a:off x="3308333" y="2643758"/>
              <a:ext cx="2671351" cy="1964790"/>
            </a:xfrm>
            <a:prstGeom prst="roundRect">
              <a:avLst>
                <a:gd name="adj" fmla="val 10468"/>
              </a:avLst>
            </a:prstGeom>
            <a:ln>
              <a:tailEnd type="triangle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137205" y="2877349"/>
              <a:ext cx="70083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集群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Cluster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469286" y="2715766"/>
              <a:ext cx="857927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经纪人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消息服务器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Broker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12" name="立方体 11"/>
            <p:cNvSpPr/>
            <p:nvPr/>
          </p:nvSpPr>
          <p:spPr>
            <a:xfrm>
              <a:off x="3513888" y="3259785"/>
              <a:ext cx="994690" cy="968149"/>
            </a:xfrm>
            <a:prstGeom prst="cube">
              <a:avLst>
                <a:gd name="adj" fmla="val 13327"/>
              </a:avLst>
            </a:prstGeom>
            <a:ln>
              <a:tailEnd type="triangl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4778852" y="3259785"/>
              <a:ext cx="994690" cy="968149"/>
            </a:xfrm>
            <a:prstGeom prst="cube">
              <a:avLst>
                <a:gd name="adj" fmla="val 13327"/>
              </a:avLst>
            </a:prstGeom>
            <a:ln>
              <a:tailEnd type="triangl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479706" y="4237921"/>
              <a:ext cx="229383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接收消息、提供消息、消息持久化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过滤消息、高</a:t>
              </a:r>
              <a:r>
                <a:rPr lang="zh-CN" altLang="en-US" sz="1050" dirty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可用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546132" y="3449841"/>
              <a:ext cx="375337" cy="712142"/>
            </a:xfrm>
            <a:prstGeom prst="rect">
              <a:avLst/>
            </a:prstGeom>
            <a:ln w="38100">
              <a:solidFill>
                <a:srgbClr val="FFFF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topic</a:t>
              </a:r>
            </a:p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A</a:t>
              </a: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 smtClean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zh-CN" altLang="en-US" sz="700" dirty="0">
                <a:solidFill>
                  <a:srgbClr val="FFFF0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971283" y="3449841"/>
              <a:ext cx="375337" cy="712142"/>
            </a:xfrm>
            <a:prstGeom prst="rect">
              <a:avLst/>
            </a:prstGeom>
            <a:ln w="38100">
              <a:solidFill>
                <a:srgbClr val="FFFF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topic</a:t>
              </a:r>
            </a:p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B</a:t>
              </a: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 smtClean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zh-CN" altLang="en-US" sz="700" dirty="0">
                <a:solidFill>
                  <a:srgbClr val="FFFF0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815588" y="3446584"/>
              <a:ext cx="375337" cy="712142"/>
            </a:xfrm>
            <a:prstGeom prst="rect">
              <a:avLst/>
            </a:prstGeom>
            <a:ln w="38100">
              <a:solidFill>
                <a:srgbClr val="FFFF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topic</a:t>
              </a:r>
            </a:p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A</a:t>
              </a: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 smtClean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zh-CN" altLang="en-US" sz="700" dirty="0">
                <a:solidFill>
                  <a:srgbClr val="FFFF0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240739" y="3446584"/>
              <a:ext cx="375337" cy="712142"/>
            </a:xfrm>
            <a:prstGeom prst="rect">
              <a:avLst/>
            </a:prstGeom>
            <a:ln w="38100">
              <a:solidFill>
                <a:srgbClr val="FFFF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topic</a:t>
              </a:r>
            </a:p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C</a:t>
              </a: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 smtClean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zh-CN" altLang="en-US" sz="7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34208" y="2992891"/>
            <a:ext cx="1372871" cy="1156518"/>
            <a:chOff x="539552" y="3047894"/>
            <a:chExt cx="1372871" cy="1156518"/>
          </a:xfrm>
        </p:grpSpPr>
        <p:sp>
          <p:nvSpPr>
            <p:cNvPr id="20" name="圆角矩形 19"/>
            <p:cNvSpPr/>
            <p:nvPr/>
          </p:nvSpPr>
          <p:spPr>
            <a:xfrm>
              <a:off x="539553" y="3047894"/>
              <a:ext cx="1360930" cy="1156518"/>
            </a:xfrm>
            <a:prstGeom prst="roundRect">
              <a:avLst/>
            </a:prstGeom>
            <a:ln>
              <a:tailEnd type="triangle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05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11590" y="3106104"/>
              <a:ext cx="70083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集群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Cluster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39552" y="3106104"/>
              <a:ext cx="85792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消息生产者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Producer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23" name="立方体 22"/>
            <p:cNvSpPr/>
            <p:nvPr/>
          </p:nvSpPr>
          <p:spPr>
            <a:xfrm>
              <a:off x="665019" y="3541644"/>
              <a:ext cx="504056" cy="511572"/>
            </a:xfrm>
            <a:prstGeom prst="cube">
              <a:avLst/>
            </a:prstGeom>
            <a:ln>
              <a:tailEnd type="triangl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立方体 23"/>
            <p:cNvSpPr/>
            <p:nvPr/>
          </p:nvSpPr>
          <p:spPr>
            <a:xfrm>
              <a:off x="1279204" y="3537426"/>
              <a:ext cx="504056" cy="511572"/>
            </a:xfrm>
            <a:prstGeom prst="cube">
              <a:avLst/>
            </a:prstGeom>
            <a:ln>
              <a:tailEnd type="triangl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1306327" y="3746286"/>
              <a:ext cx="300769" cy="229929"/>
            </a:xfrm>
            <a:prstGeom prst="roundRect">
              <a:avLst>
                <a:gd name="adj" fmla="val 7848"/>
              </a:avLst>
            </a:prstGeom>
            <a:ln>
              <a:tailEnd type="triangle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800" dirty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消息</a:t>
              </a:r>
            </a:p>
          </p:txBody>
        </p:sp>
      </p:grpSp>
      <p:cxnSp>
        <p:nvCxnSpPr>
          <p:cNvPr id="28" name="直接连接符 27"/>
          <p:cNvCxnSpPr/>
          <p:nvPr/>
        </p:nvCxnSpPr>
        <p:spPr>
          <a:xfrm flipH="1">
            <a:off x="2907079" y="3579862"/>
            <a:ext cx="1668920" cy="0"/>
          </a:xfrm>
          <a:prstGeom prst="line">
            <a:avLst/>
          </a:prstGeom>
          <a:ln w="38100">
            <a:solidFill>
              <a:srgbClr val="FF0000"/>
            </a:solidFill>
            <a:headEnd type="triangle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96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单向消息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消息发送</a:t>
            </a: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408000" cy="35779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同步消息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异步消息（回调处理结果必须在生产者进程结束前执行，否则回调无法正确执行）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单向消息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79500" y="1779662"/>
            <a:ext cx="6948884" cy="36000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zh-CN" altLang="zh-CN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SendResult 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producer.send(msg)</a:t>
            </a:r>
            <a:r>
              <a:rPr lang="zh-CN" altLang="zh-CN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79500" y="2499742"/>
            <a:ext cx="6948884" cy="169548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zh-CN" altLang="zh-CN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producer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.send(msg, </a:t>
            </a:r>
            <a:r>
              <a:rPr lang="zh-CN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SendCallback() {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表示成功返回结果</a:t>
            </a:r>
            <a:b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1050" i="1" dirty="0" smtClean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zh-CN" altLang="zh-CN" sz="105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zh-CN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onSuccess(SendResult sendResult) {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lang="zh-CN" altLang="zh-CN" sz="105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.println(sendResult);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表示发送消息失败</a:t>
            </a:r>
            <a:b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1050" i="1" dirty="0" smtClean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zh-CN" altLang="zh-CN" sz="105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zh-CN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onException(Throwable t) {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lang="zh-CN" altLang="zh-CN" sz="105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.println(t);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97558" y="4516006"/>
            <a:ext cx="6948884" cy="36000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producer.sendOneway(msg);</a:t>
            </a:r>
          </a:p>
        </p:txBody>
      </p:sp>
    </p:spTree>
    <p:extLst>
      <p:ext uri="{BB962C8B-B14F-4D97-AF65-F5344CB8AC3E}">
        <p14:creationId xmlns:p14="http://schemas.microsoft.com/office/powerpoint/2010/main" val="363480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Contents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  <a:extLst/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目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录</a:t>
            </a:r>
          </a:p>
        </p:txBody>
      </p:sp>
      <p:sp>
        <p:nvSpPr>
          <p:cNvPr id="9221" name="TextBox 9"/>
          <p:cNvSpPr txBox="1">
            <a:spLocks noChangeArrowheads="1"/>
          </p:cNvSpPr>
          <p:nvPr/>
        </p:nvSpPr>
        <p:spPr bwMode="auto">
          <a:xfrm>
            <a:off x="3492500" y="1203325"/>
            <a:ext cx="431958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</a:t>
            </a:r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消息发送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高级特性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集群搭建</a:t>
            </a:r>
            <a:endParaRPr lang="en-US" altLang="zh-CN" sz="1400" dirty="0">
              <a:solidFill>
                <a:srgbClr val="262626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793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小节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41374" y="1439863"/>
            <a:ext cx="6408000" cy="7943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同步消息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异步消息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单向消息</a:t>
            </a: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消息发送</a:t>
            </a:r>
          </a:p>
        </p:txBody>
      </p:sp>
    </p:spTree>
    <p:extLst>
      <p:ext uri="{BB962C8B-B14F-4D97-AF65-F5344CB8AC3E}">
        <p14:creationId xmlns:p14="http://schemas.microsoft.com/office/powerpoint/2010/main" val="296488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延时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消息发送</a:t>
            </a: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408000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消息发送时并不直接发送到消息服务器，而是根据设定的等待时间到达，起到延时到达的缓冲作用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目前支持的消息时间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秒级：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30</a:t>
            </a: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分级：</a:t>
            </a:r>
            <a:r>
              <a:rPr lang="en-US" altLang="zh-CN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1~10</a:t>
            </a: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</a:t>
            </a: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30</a:t>
            </a: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时级：</a:t>
            </a:r>
            <a:r>
              <a:rPr lang="en-US" altLang="zh-CN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  </a:t>
            </a: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  </a:t>
            </a: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10s 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30</a:t>
            </a: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 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1</a:t>
            </a: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 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2</a:t>
            </a: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 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3</a:t>
            </a: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 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4</a:t>
            </a: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 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5</a:t>
            </a: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 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6</a:t>
            </a: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 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7m  8m  9</a:t>
            </a: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 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10</a:t>
            </a: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 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20</a:t>
            </a: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 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30</a:t>
            </a: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 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1</a:t>
            </a: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 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2h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9500" y="1851671"/>
            <a:ext cx="7092900" cy="1152128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 msg = </a:t>
            </a:r>
            <a:r>
              <a:rPr lang="zh-CN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Message(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"topic3</a:t>
            </a:r>
            <a:r>
              <a:rPr lang="zh-CN" altLang="zh-CN" sz="105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CN" altLang="zh-CN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,(</a:t>
            </a:r>
            <a:r>
              <a:rPr lang="zh-CN" altLang="zh-CN" sz="105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CN" altLang="zh-CN" sz="1050" b="1" dirty="0" smtClean="0">
                <a:solidFill>
                  <a:srgbClr val="008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延时</a:t>
            </a:r>
            <a:r>
              <a:rPr lang="zh-CN" altLang="zh-CN" sz="1050" b="1" dirty="0">
                <a:solidFill>
                  <a:srgbClr val="008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消息：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rocketmq "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+i).getBytes(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设置当前消息的延时效果</a:t>
            </a:r>
            <a:b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</a:t>
            </a:r>
            <a:r>
              <a:rPr lang="zh-CN" altLang="zh-CN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setDelayTimeLevel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zh-CN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SendResult result = producer.send(msg);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zh-CN" altLang="zh-CN" sz="105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CN" altLang="zh-CN" sz="1050" b="1" dirty="0">
                <a:solidFill>
                  <a:srgbClr val="008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返回结果：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+result);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11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批量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消息发送</a:t>
            </a: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408000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发送批量消息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消息内容总长度不超过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4M</a:t>
            </a:r>
          </a:p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消息内容总长度包含如下：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topic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（字符串字节数）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body</a:t>
            </a: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（字节数组长度）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消息追加的属性（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key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与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value</a:t>
            </a: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字符串</a:t>
            </a: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字节数）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日志（固定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字节）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79500" y="1851670"/>
            <a:ext cx="6444828" cy="504056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List&lt;Message&gt; msgList = </a:t>
            </a:r>
            <a:r>
              <a:rPr lang="zh-CN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ArrayList&lt;Message&gt;();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/>
            <a:r>
              <a:rPr lang="zh-CN" altLang="zh-CN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SendResult 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 = producer.send(msgList);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35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消息过滤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消息发送</a:t>
            </a: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40800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分类过滤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语法过滤（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SQL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过滤）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011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消息过滤（分类过滤）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消息发送</a:t>
            </a: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408000" cy="1304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生产者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消费者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456635" y="1629830"/>
            <a:ext cx="959129" cy="565128"/>
          </a:xfrm>
          <a:prstGeom prst="roundRect">
            <a:avLst>
              <a:gd name="adj" fmla="val 7848"/>
            </a:avLst>
          </a:prstGeom>
          <a:ln>
            <a:tailEnd type="triangle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消息 </a:t>
            </a:r>
            <a:r>
              <a:rPr lang="en-US" altLang="zh-CN" sz="105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Message</a:t>
            </a:r>
          </a:p>
          <a:p>
            <a:r>
              <a:rPr lang="zh-CN" altLang="en-US" sz="105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</a:t>
            </a:r>
            <a:r>
              <a: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主题 </a:t>
            </a:r>
            <a:r>
              <a:rPr lang="en-US" altLang="zh-CN" sz="105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Topic</a:t>
            </a:r>
          </a:p>
          <a:p>
            <a:r>
              <a:rPr lang="zh-CN" altLang="en-US" sz="105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 </a:t>
            </a:r>
            <a:r>
              <a: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标题 </a:t>
            </a:r>
            <a:r>
              <a:rPr lang="en-US" altLang="zh-CN" sz="105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Tag </a:t>
            </a:r>
            <a:endParaRPr lang="zh-CN" altLang="en-US" sz="105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9500" y="1851670"/>
            <a:ext cx="7884988" cy="504056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 msg = </a:t>
            </a:r>
            <a:r>
              <a:rPr lang="zh-CN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Message(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"topic6"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"tag2"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,(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CN" altLang="zh-CN" sz="1050" b="1" dirty="0">
                <a:solidFill>
                  <a:srgbClr val="008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消息过滤按照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lang="zh-CN" altLang="zh-CN" sz="1050" b="1" dirty="0">
                <a:solidFill>
                  <a:srgbClr val="008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rocketmq 2"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).getBytes(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zh-CN" altLang="zh-CN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79500" y="2787774"/>
            <a:ext cx="7884988" cy="63423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zh-CN" altLang="zh-CN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接收消息的时候，除了制定</a:t>
            </a:r>
            <a:r>
              <a:rPr lang="zh-CN" altLang="zh-CN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topic</a:t>
            </a:r>
            <a: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，还可以指定接收的</a:t>
            </a:r>
            <a:r>
              <a:rPr lang="zh-CN" altLang="zh-CN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tag,*</a:t>
            </a:r>
            <a: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代表任意</a:t>
            </a:r>
            <a:r>
              <a:rPr lang="zh-CN" altLang="zh-CN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br>
              <a:rPr lang="zh-CN" altLang="zh-CN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consumer.subscribe(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"topic6"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"tag1 || tag2"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05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消息过滤（属性过滤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语法过滤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/SQL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过滤）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消息发送</a:t>
            </a: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408000" cy="34855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生产者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消费者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SQL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过滤需要依赖服务器的功能支持，在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broker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配置文件中添加对应的功能项，并开启对应功能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启动服务器使启用对应配置文件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9500" y="1779662"/>
            <a:ext cx="6408000" cy="64807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zh-CN" altLang="zh-CN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为消息添加属性</a:t>
            </a:r>
            <a:b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msg.putUserProperty(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"vip"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msg.putUserProperty(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"20"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zh-CN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79500" y="2741166"/>
            <a:ext cx="6408000" cy="57600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zh-CN" altLang="zh-CN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使用消息选择器来过滤对应的属性，语法格式为类</a:t>
            </a:r>
            <a:r>
              <a:rPr lang="zh-CN" altLang="zh-CN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语法</a:t>
            </a:r>
            <a:b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consumer.subscribe(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"topic7"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MessageSelector.</a:t>
            </a:r>
            <a:r>
              <a:rPr lang="zh-CN" altLang="zh-CN" sz="105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bySql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 &gt;= 18"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9500" y="3725142"/>
            <a:ext cx="640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enablePropertyFilter=true</a:t>
            </a:r>
          </a:p>
        </p:txBody>
      </p:sp>
      <p:sp>
        <p:nvSpPr>
          <p:cNvPr id="22" name="矩形 21"/>
          <p:cNvSpPr/>
          <p:nvPr/>
        </p:nvSpPr>
        <p:spPr>
          <a:xfrm>
            <a:off x="1079500" y="4403115"/>
            <a:ext cx="6408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050" dirty="0" smtClean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sh mqbroker -n localhost:9876 -c ../conf/broker.conf</a:t>
            </a:r>
            <a:endParaRPr lang="zh-CN" altLang="en-US" sz="105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2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错乱的消息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顺序</a:t>
            </a: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消息发送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563937" y="1995686"/>
            <a:ext cx="3104407" cy="2535423"/>
            <a:chOff x="4563937" y="1995686"/>
            <a:chExt cx="3104407" cy="2535423"/>
          </a:xfrm>
        </p:grpSpPr>
        <p:sp>
          <p:nvSpPr>
            <p:cNvPr id="9" name="圆角矩形 8"/>
            <p:cNvSpPr/>
            <p:nvPr/>
          </p:nvSpPr>
          <p:spPr>
            <a:xfrm>
              <a:off x="4563937" y="1995686"/>
              <a:ext cx="3104407" cy="2535423"/>
            </a:xfrm>
            <a:prstGeom prst="roundRect">
              <a:avLst>
                <a:gd name="adj" fmla="val 10468"/>
              </a:avLst>
            </a:prstGeom>
            <a:ln>
              <a:tailEnd type="triangle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392809" y="2301285"/>
              <a:ext cx="70083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集群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Cluster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724890" y="2139702"/>
              <a:ext cx="857927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经纪人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消息服务器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Broker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12" name="立方体 11"/>
            <p:cNvSpPr/>
            <p:nvPr/>
          </p:nvSpPr>
          <p:spPr>
            <a:xfrm>
              <a:off x="4769492" y="2683721"/>
              <a:ext cx="2754836" cy="1616221"/>
            </a:xfrm>
            <a:prstGeom prst="cube">
              <a:avLst>
                <a:gd name="adj" fmla="val 13327"/>
              </a:avLst>
            </a:prstGeom>
            <a:ln>
              <a:tailEnd type="triangl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857634" y="2966599"/>
              <a:ext cx="2378662" cy="1261336"/>
            </a:xfrm>
            <a:prstGeom prst="rect">
              <a:avLst/>
            </a:prstGeom>
            <a:ln w="38100">
              <a:solidFill>
                <a:srgbClr val="FFFF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topic  A</a:t>
              </a: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 smtClean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 smtClean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 smtClean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 smtClean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zh-CN" altLang="en-US" sz="7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34208" y="2992891"/>
            <a:ext cx="1372871" cy="1156518"/>
            <a:chOff x="539552" y="3047894"/>
            <a:chExt cx="1372871" cy="1156518"/>
          </a:xfrm>
        </p:grpSpPr>
        <p:sp>
          <p:nvSpPr>
            <p:cNvPr id="20" name="圆角矩形 19"/>
            <p:cNvSpPr/>
            <p:nvPr/>
          </p:nvSpPr>
          <p:spPr>
            <a:xfrm>
              <a:off x="539553" y="3047894"/>
              <a:ext cx="1360930" cy="1156518"/>
            </a:xfrm>
            <a:prstGeom prst="roundRect">
              <a:avLst/>
            </a:prstGeom>
            <a:ln>
              <a:tailEnd type="triangle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05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11590" y="3106104"/>
              <a:ext cx="70083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集群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Cluster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39552" y="3106104"/>
              <a:ext cx="85792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消息生产者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Producer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23" name="立方体 22"/>
            <p:cNvSpPr/>
            <p:nvPr/>
          </p:nvSpPr>
          <p:spPr>
            <a:xfrm>
              <a:off x="665019" y="3541644"/>
              <a:ext cx="504056" cy="511572"/>
            </a:xfrm>
            <a:prstGeom prst="cube">
              <a:avLst/>
            </a:prstGeom>
            <a:ln>
              <a:tailEnd type="triangl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立方体 23"/>
            <p:cNvSpPr/>
            <p:nvPr/>
          </p:nvSpPr>
          <p:spPr>
            <a:xfrm>
              <a:off x="1279204" y="3537426"/>
              <a:ext cx="504056" cy="511572"/>
            </a:xfrm>
            <a:prstGeom prst="cube">
              <a:avLst/>
            </a:prstGeom>
            <a:ln>
              <a:tailEnd type="triangl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1306327" y="3746286"/>
              <a:ext cx="300769" cy="229929"/>
            </a:xfrm>
            <a:prstGeom prst="roundRect">
              <a:avLst>
                <a:gd name="adj" fmla="val 7848"/>
              </a:avLst>
            </a:prstGeom>
            <a:ln>
              <a:tailEnd type="triangle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800" dirty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消息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5000972" y="3184326"/>
            <a:ext cx="2088232" cy="216024"/>
          </a:xfrm>
          <a:prstGeom prst="rect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000972" y="3526110"/>
            <a:ext cx="2088232" cy="216024"/>
          </a:xfrm>
          <a:prstGeom prst="rect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000972" y="3867894"/>
            <a:ext cx="2088232" cy="216024"/>
          </a:xfrm>
          <a:prstGeom prst="rect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1817671" y="2338219"/>
            <a:ext cx="246048" cy="141482"/>
          </a:xfrm>
          <a:prstGeom prst="roundRect">
            <a:avLst>
              <a:gd name="adj" fmla="val 7848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2</a:t>
            </a:r>
            <a:endParaRPr lang="zh-CN" altLang="en-US" sz="80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1817671" y="2564263"/>
            <a:ext cx="246048" cy="141482"/>
          </a:xfrm>
          <a:prstGeom prst="roundRect">
            <a:avLst>
              <a:gd name="adj" fmla="val 7848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3</a:t>
            </a:r>
            <a:endParaRPr lang="zh-CN" altLang="en-US" sz="80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1817671" y="2790308"/>
            <a:ext cx="246048" cy="141482"/>
          </a:xfrm>
          <a:prstGeom prst="roundRect">
            <a:avLst>
              <a:gd name="adj" fmla="val 7848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4</a:t>
            </a:r>
            <a:endParaRPr lang="zh-CN" altLang="en-US" sz="80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2201809" y="2112175"/>
            <a:ext cx="246048" cy="141482"/>
          </a:xfrm>
          <a:prstGeom prst="roundRect">
            <a:avLst>
              <a:gd name="adj" fmla="val 7848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1</a:t>
            </a:r>
            <a:endParaRPr lang="zh-CN" altLang="en-US" sz="80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2201809" y="2338219"/>
            <a:ext cx="246048" cy="141482"/>
          </a:xfrm>
          <a:prstGeom prst="roundRect">
            <a:avLst>
              <a:gd name="adj" fmla="val 7848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2</a:t>
            </a:r>
            <a:endParaRPr lang="zh-CN" altLang="en-US" sz="80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585947" y="2112175"/>
            <a:ext cx="246048" cy="141482"/>
          </a:xfrm>
          <a:prstGeom prst="roundRect">
            <a:avLst>
              <a:gd name="adj" fmla="val 7848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1</a:t>
            </a:r>
            <a:endParaRPr lang="zh-CN" altLang="en-US" sz="80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2585947" y="2338219"/>
            <a:ext cx="246048" cy="141482"/>
          </a:xfrm>
          <a:prstGeom prst="roundRect">
            <a:avLst>
              <a:gd name="adj" fmla="val 7848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2</a:t>
            </a:r>
            <a:endParaRPr lang="zh-CN" altLang="en-US" sz="80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2585947" y="2564263"/>
            <a:ext cx="246048" cy="141482"/>
          </a:xfrm>
          <a:prstGeom prst="roundRect">
            <a:avLst>
              <a:gd name="adj" fmla="val 7848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3</a:t>
            </a:r>
            <a:endParaRPr lang="zh-CN" altLang="en-US" sz="80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1817671" y="2112175"/>
            <a:ext cx="246048" cy="141482"/>
          </a:xfrm>
          <a:prstGeom prst="roundRect">
            <a:avLst>
              <a:gd name="adj" fmla="val 7848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1</a:t>
            </a:r>
            <a:endParaRPr lang="zh-CN" altLang="en-US" sz="80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2957800" y="3221597"/>
            <a:ext cx="246048" cy="141482"/>
          </a:xfrm>
          <a:prstGeom prst="roundRect">
            <a:avLst>
              <a:gd name="adj" fmla="val 7848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4</a:t>
            </a:r>
            <a:endParaRPr lang="zh-CN" altLang="en-US" sz="80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2957800" y="3560347"/>
            <a:ext cx="246048" cy="141482"/>
          </a:xfrm>
          <a:prstGeom prst="roundRect">
            <a:avLst>
              <a:gd name="adj" fmla="val 7848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1</a:t>
            </a:r>
            <a:endParaRPr lang="zh-CN" altLang="en-US" sz="80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2957800" y="3899097"/>
            <a:ext cx="246048" cy="141482"/>
          </a:xfrm>
          <a:prstGeom prst="roundRect">
            <a:avLst>
              <a:gd name="adj" fmla="val 7848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2</a:t>
            </a:r>
            <a:endParaRPr lang="zh-CN" altLang="en-US" sz="80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2957800" y="3221597"/>
            <a:ext cx="246048" cy="141482"/>
          </a:xfrm>
          <a:prstGeom prst="roundRect">
            <a:avLst>
              <a:gd name="adj" fmla="val 7848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1</a:t>
            </a:r>
            <a:endParaRPr lang="zh-CN" altLang="en-US" sz="80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2957800" y="3560347"/>
            <a:ext cx="246048" cy="141482"/>
          </a:xfrm>
          <a:prstGeom prst="roundRect">
            <a:avLst>
              <a:gd name="adj" fmla="val 7848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2</a:t>
            </a:r>
            <a:endParaRPr lang="zh-CN" altLang="en-US" sz="80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2957800" y="3899097"/>
            <a:ext cx="246048" cy="141482"/>
          </a:xfrm>
          <a:prstGeom prst="roundRect">
            <a:avLst>
              <a:gd name="adj" fmla="val 7848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3</a:t>
            </a:r>
            <a:endParaRPr lang="zh-CN" altLang="en-US" sz="80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2957800" y="3899097"/>
            <a:ext cx="246048" cy="141482"/>
          </a:xfrm>
          <a:prstGeom prst="roundRect">
            <a:avLst>
              <a:gd name="adj" fmla="val 7848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3</a:t>
            </a:r>
            <a:endParaRPr lang="zh-CN" altLang="en-US" sz="80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2957800" y="3560347"/>
            <a:ext cx="246048" cy="141482"/>
          </a:xfrm>
          <a:prstGeom prst="roundRect">
            <a:avLst>
              <a:gd name="adj" fmla="val 7848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2</a:t>
            </a:r>
            <a:endParaRPr lang="zh-CN" altLang="en-US" sz="80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2957800" y="3221597"/>
            <a:ext cx="246048" cy="141482"/>
          </a:xfrm>
          <a:prstGeom prst="roundRect">
            <a:avLst>
              <a:gd name="adj" fmla="val 7848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1</a:t>
            </a:r>
            <a:endParaRPr lang="zh-CN" altLang="en-US" sz="80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42" name="TextBox 9"/>
          <p:cNvSpPr txBox="1"/>
          <p:nvPr/>
        </p:nvSpPr>
        <p:spPr>
          <a:xfrm>
            <a:off x="985416" y="2023863"/>
            <a:ext cx="9283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生成订单</a:t>
            </a:r>
            <a:endParaRPr lang="en-US" altLang="zh-CN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生成子单</a:t>
            </a:r>
            <a:endParaRPr lang="en-US" altLang="zh-CN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生成支付单</a:t>
            </a:r>
            <a:endParaRPr lang="en-US" altLang="zh-CN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推送消息</a:t>
            </a:r>
            <a:endParaRPr lang="zh-CN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445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3" presetClass="pat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44444E-6 -0.00061 L 0.4151 -0.00061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47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3" presetClass="path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44444E-6 0.00093 L 0.4151 0.00093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47" y="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3" presetClass="path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4.44444E-6 0.00093 L 0.4151 0.00093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47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3" presetClass="path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4.44444E-6 -0.00154 L 0.38368 -0.00061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84" y="31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3" presetClass="path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4.44444E-6 -4.19753E-6 L 0.38368 0.00093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84" y="3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3" presetClass="path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44444E-6 -4.93827E-6 L 0.38368 0.00093 " pathEditMode="relative" rAng="0" ptsTypes="AA">
                                      <p:cBhvr>
                                        <p:cTn id="9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84" y="31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63" presetClass="path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4.44444E-6 -0.00061 L 0.35225 -0.00061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04" y="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63" presetClass="path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4.44444E-6 0.00062 L 0.35225 0.00062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04" y="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63" presetClass="path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4.44444E-6 0.00093 L 0.35225 0.00093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9" grpId="0" animBg="1"/>
      <p:bldP spid="30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4" grpId="0" animBg="1"/>
      <p:bldP spid="45" grpId="0" animBg="1"/>
      <p:bldP spid="46" grpId="0" animBg="1"/>
      <p:bldP spid="48" grpId="0" animBg="1"/>
      <p:bldP spid="58" grpId="0" animBg="1"/>
      <p:bldP spid="58" grpId="1" animBg="1"/>
      <p:bldP spid="58" grpId="2" animBg="1"/>
      <p:bldP spid="59" grpId="0" animBg="1"/>
      <p:bldP spid="59" grpId="1" animBg="1"/>
      <p:bldP spid="59" grpId="2" animBg="1"/>
      <p:bldP spid="60" grpId="0" animBg="1"/>
      <p:bldP spid="60" grpId="1" animBg="1"/>
      <p:bldP spid="60" grpId="2" animBg="1"/>
      <p:bldP spid="61" grpId="0" animBg="1"/>
      <p:bldP spid="61" grpId="1" animBg="1"/>
      <p:bldP spid="61" grpId="2" animBg="1"/>
      <p:bldP spid="64" grpId="0" animBg="1"/>
      <p:bldP spid="64" grpId="1" animBg="1"/>
      <p:bldP spid="64" grpId="2" animBg="1"/>
      <p:bldP spid="65" grpId="0" animBg="1"/>
      <p:bldP spid="65" grpId="1" animBg="1"/>
      <p:bldP spid="65" grpId="2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4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错乱的消息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顺序</a:t>
            </a: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消息发送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4563937" y="1995686"/>
            <a:ext cx="3104407" cy="2535423"/>
          </a:xfrm>
          <a:prstGeom prst="roundRect">
            <a:avLst>
              <a:gd name="adj" fmla="val 10468"/>
            </a:avLst>
          </a:prstGeom>
          <a:ln>
            <a:tailEnd type="triangle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392809" y="2301285"/>
            <a:ext cx="7008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集群</a:t>
            </a:r>
            <a:endParaRPr lang="en-US" altLang="zh-CN" sz="1050" dirty="0" smtClean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  <a:p>
            <a:r>
              <a: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Cluster</a:t>
            </a:r>
            <a:endParaRPr lang="zh-CN" altLang="en-US" sz="1050" dirty="0" smtClean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24890" y="2139702"/>
            <a:ext cx="85792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经纪人</a:t>
            </a:r>
            <a:endParaRPr lang="en-US" altLang="zh-CN" sz="1050" dirty="0" smtClean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  <a:p>
            <a:r>
              <a: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消息服务器</a:t>
            </a:r>
            <a:endParaRPr lang="en-US" altLang="zh-CN" sz="1050" dirty="0" smtClean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  <a:p>
            <a:r>
              <a: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Broker</a:t>
            </a:r>
            <a:endParaRPr lang="zh-CN" altLang="en-US" sz="1050" dirty="0" smtClean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12" name="立方体 11"/>
          <p:cNvSpPr/>
          <p:nvPr/>
        </p:nvSpPr>
        <p:spPr>
          <a:xfrm>
            <a:off x="4769492" y="2683721"/>
            <a:ext cx="2754836" cy="1616221"/>
          </a:xfrm>
          <a:prstGeom prst="cube">
            <a:avLst>
              <a:gd name="adj" fmla="val 13327"/>
            </a:avLst>
          </a:prstGeom>
          <a:ln>
            <a:tailEnd type="triangle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857634" y="2966599"/>
            <a:ext cx="2378662" cy="1261336"/>
          </a:xfrm>
          <a:prstGeom prst="rect">
            <a:avLst/>
          </a:prstGeom>
          <a:ln w="38100">
            <a:solidFill>
              <a:srgbClr val="FF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rgbClr val="FFFF00"/>
                </a:solidFill>
              </a:rPr>
              <a:t>topic  A</a:t>
            </a:r>
          </a:p>
          <a:p>
            <a:pPr algn="ctr"/>
            <a:endParaRPr lang="en-US" altLang="zh-CN" sz="700" dirty="0">
              <a:solidFill>
                <a:srgbClr val="FFFF00"/>
              </a:solidFill>
            </a:endParaRPr>
          </a:p>
          <a:p>
            <a:pPr algn="ctr"/>
            <a:endParaRPr lang="en-US" altLang="zh-CN" sz="700" dirty="0" smtClean="0">
              <a:solidFill>
                <a:srgbClr val="FFFF00"/>
              </a:solidFill>
            </a:endParaRPr>
          </a:p>
          <a:p>
            <a:pPr algn="ctr"/>
            <a:endParaRPr lang="en-US" altLang="zh-CN" sz="700" dirty="0">
              <a:solidFill>
                <a:srgbClr val="FFFF00"/>
              </a:solidFill>
            </a:endParaRPr>
          </a:p>
          <a:p>
            <a:pPr algn="ctr"/>
            <a:endParaRPr lang="en-US" altLang="zh-CN" sz="700" dirty="0" smtClean="0">
              <a:solidFill>
                <a:srgbClr val="FFFF00"/>
              </a:solidFill>
            </a:endParaRPr>
          </a:p>
          <a:p>
            <a:pPr algn="ctr"/>
            <a:endParaRPr lang="en-US" altLang="zh-CN" sz="700" dirty="0">
              <a:solidFill>
                <a:srgbClr val="FFFF00"/>
              </a:solidFill>
            </a:endParaRPr>
          </a:p>
          <a:p>
            <a:pPr algn="ctr"/>
            <a:endParaRPr lang="en-US" altLang="zh-CN" sz="700" dirty="0" smtClean="0">
              <a:solidFill>
                <a:srgbClr val="FFFF00"/>
              </a:solidFill>
            </a:endParaRPr>
          </a:p>
          <a:p>
            <a:pPr algn="ctr"/>
            <a:endParaRPr lang="en-US" altLang="zh-CN" sz="700" dirty="0">
              <a:solidFill>
                <a:srgbClr val="FFFF00"/>
              </a:solidFill>
            </a:endParaRPr>
          </a:p>
          <a:p>
            <a:pPr algn="ctr"/>
            <a:endParaRPr lang="en-US" altLang="zh-CN" sz="700" dirty="0" smtClean="0">
              <a:solidFill>
                <a:srgbClr val="FFFF00"/>
              </a:solidFill>
            </a:endParaRPr>
          </a:p>
          <a:p>
            <a:pPr algn="ctr"/>
            <a:endParaRPr lang="en-US" altLang="zh-CN" sz="700" dirty="0">
              <a:solidFill>
                <a:srgbClr val="FFFF00"/>
              </a:solidFill>
            </a:endParaRPr>
          </a:p>
          <a:p>
            <a:pPr algn="ctr"/>
            <a:endParaRPr lang="zh-CN" altLang="en-US" sz="700" dirty="0">
              <a:solidFill>
                <a:srgbClr val="FFFF00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534208" y="2992891"/>
            <a:ext cx="1372871" cy="1156518"/>
            <a:chOff x="539552" y="3047894"/>
            <a:chExt cx="1372871" cy="1156518"/>
          </a:xfrm>
        </p:grpSpPr>
        <p:sp>
          <p:nvSpPr>
            <p:cNvPr id="20" name="圆角矩形 19"/>
            <p:cNvSpPr/>
            <p:nvPr/>
          </p:nvSpPr>
          <p:spPr>
            <a:xfrm>
              <a:off x="539553" y="3047894"/>
              <a:ext cx="1360930" cy="1156518"/>
            </a:xfrm>
            <a:prstGeom prst="roundRect">
              <a:avLst/>
            </a:prstGeom>
            <a:ln>
              <a:tailEnd type="triangle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05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11590" y="3106104"/>
              <a:ext cx="70083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集群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Cluster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39552" y="3106104"/>
              <a:ext cx="85792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消息生产者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Producer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23" name="立方体 22"/>
            <p:cNvSpPr/>
            <p:nvPr/>
          </p:nvSpPr>
          <p:spPr>
            <a:xfrm>
              <a:off x="665019" y="3541644"/>
              <a:ext cx="504056" cy="511572"/>
            </a:xfrm>
            <a:prstGeom prst="cube">
              <a:avLst/>
            </a:prstGeom>
            <a:ln>
              <a:tailEnd type="triangl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立方体 23"/>
            <p:cNvSpPr/>
            <p:nvPr/>
          </p:nvSpPr>
          <p:spPr>
            <a:xfrm>
              <a:off x="1279204" y="3537426"/>
              <a:ext cx="504056" cy="511572"/>
            </a:xfrm>
            <a:prstGeom prst="cube">
              <a:avLst/>
            </a:prstGeom>
            <a:ln>
              <a:tailEnd type="triangl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1306327" y="3746286"/>
              <a:ext cx="300769" cy="229929"/>
            </a:xfrm>
            <a:prstGeom prst="roundRect">
              <a:avLst>
                <a:gd name="adj" fmla="val 7848"/>
              </a:avLst>
            </a:prstGeom>
            <a:ln>
              <a:tailEnd type="triangle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800" dirty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消息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5000972" y="3184326"/>
            <a:ext cx="2088232" cy="216024"/>
          </a:xfrm>
          <a:prstGeom prst="rect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000972" y="3526110"/>
            <a:ext cx="2088232" cy="216024"/>
          </a:xfrm>
          <a:prstGeom prst="rect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000972" y="3867894"/>
            <a:ext cx="2088232" cy="216024"/>
          </a:xfrm>
          <a:prstGeom prst="rect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1817671" y="2338219"/>
            <a:ext cx="246048" cy="141482"/>
          </a:xfrm>
          <a:prstGeom prst="roundRect">
            <a:avLst>
              <a:gd name="adj" fmla="val 7848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2</a:t>
            </a:r>
            <a:endParaRPr lang="zh-CN" altLang="en-US" sz="80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1817671" y="2564263"/>
            <a:ext cx="246048" cy="141482"/>
          </a:xfrm>
          <a:prstGeom prst="roundRect">
            <a:avLst>
              <a:gd name="adj" fmla="val 7848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3</a:t>
            </a:r>
            <a:endParaRPr lang="zh-CN" altLang="en-US" sz="80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1817671" y="2790308"/>
            <a:ext cx="246048" cy="141482"/>
          </a:xfrm>
          <a:prstGeom prst="roundRect">
            <a:avLst>
              <a:gd name="adj" fmla="val 7848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4</a:t>
            </a:r>
            <a:endParaRPr lang="zh-CN" altLang="en-US" sz="80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2201809" y="2112175"/>
            <a:ext cx="246048" cy="141482"/>
          </a:xfrm>
          <a:prstGeom prst="roundRect">
            <a:avLst>
              <a:gd name="adj" fmla="val 7848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1</a:t>
            </a:r>
            <a:endParaRPr lang="zh-CN" altLang="en-US" sz="80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2201809" y="2338219"/>
            <a:ext cx="246048" cy="141482"/>
          </a:xfrm>
          <a:prstGeom prst="roundRect">
            <a:avLst>
              <a:gd name="adj" fmla="val 7848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2</a:t>
            </a:r>
            <a:endParaRPr lang="zh-CN" altLang="en-US" sz="80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585947" y="2112175"/>
            <a:ext cx="246048" cy="141482"/>
          </a:xfrm>
          <a:prstGeom prst="roundRect">
            <a:avLst>
              <a:gd name="adj" fmla="val 7848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1</a:t>
            </a:r>
            <a:endParaRPr lang="zh-CN" altLang="en-US" sz="80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2585947" y="2338219"/>
            <a:ext cx="246048" cy="141482"/>
          </a:xfrm>
          <a:prstGeom prst="roundRect">
            <a:avLst>
              <a:gd name="adj" fmla="val 7848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2</a:t>
            </a:r>
            <a:endParaRPr lang="zh-CN" altLang="en-US" sz="80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2585947" y="2564263"/>
            <a:ext cx="246048" cy="141482"/>
          </a:xfrm>
          <a:prstGeom prst="roundRect">
            <a:avLst>
              <a:gd name="adj" fmla="val 7848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3</a:t>
            </a:r>
            <a:endParaRPr lang="zh-CN" altLang="en-US" sz="80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1817671" y="2112175"/>
            <a:ext cx="246048" cy="141482"/>
          </a:xfrm>
          <a:prstGeom prst="roundRect">
            <a:avLst>
              <a:gd name="adj" fmla="val 7848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1</a:t>
            </a:r>
            <a:endParaRPr lang="zh-CN" altLang="en-US" sz="80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2957800" y="3221597"/>
            <a:ext cx="246048" cy="141482"/>
          </a:xfrm>
          <a:prstGeom prst="roundRect">
            <a:avLst>
              <a:gd name="adj" fmla="val 7848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2</a:t>
            </a:r>
            <a:endParaRPr lang="zh-CN" altLang="en-US" sz="80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2957800" y="3560347"/>
            <a:ext cx="246048" cy="141482"/>
          </a:xfrm>
          <a:prstGeom prst="roundRect">
            <a:avLst>
              <a:gd name="adj" fmla="val 7848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2</a:t>
            </a:r>
            <a:endParaRPr lang="zh-CN" altLang="en-US" sz="80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2957800" y="3899097"/>
            <a:ext cx="246048" cy="141482"/>
          </a:xfrm>
          <a:prstGeom prst="roundRect">
            <a:avLst>
              <a:gd name="adj" fmla="val 7848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2</a:t>
            </a:r>
            <a:endParaRPr lang="zh-CN" altLang="en-US" sz="80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2957800" y="3221597"/>
            <a:ext cx="246048" cy="141482"/>
          </a:xfrm>
          <a:prstGeom prst="roundRect">
            <a:avLst>
              <a:gd name="adj" fmla="val 7848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1</a:t>
            </a:r>
            <a:endParaRPr lang="zh-CN" altLang="en-US" sz="80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2957800" y="3560347"/>
            <a:ext cx="246048" cy="141482"/>
          </a:xfrm>
          <a:prstGeom prst="roundRect">
            <a:avLst>
              <a:gd name="adj" fmla="val 7848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1</a:t>
            </a:r>
            <a:endParaRPr lang="zh-CN" altLang="en-US" sz="80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2957800" y="3899097"/>
            <a:ext cx="246048" cy="141482"/>
          </a:xfrm>
          <a:prstGeom prst="roundRect">
            <a:avLst>
              <a:gd name="adj" fmla="val 7848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1</a:t>
            </a:r>
            <a:endParaRPr lang="zh-CN" altLang="en-US" sz="80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2957800" y="3899097"/>
            <a:ext cx="246048" cy="141482"/>
          </a:xfrm>
          <a:prstGeom prst="roundRect">
            <a:avLst>
              <a:gd name="adj" fmla="val 7848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3</a:t>
            </a:r>
            <a:endParaRPr lang="zh-CN" altLang="en-US" sz="80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2957800" y="3221597"/>
            <a:ext cx="246048" cy="141482"/>
          </a:xfrm>
          <a:prstGeom prst="roundRect">
            <a:avLst>
              <a:gd name="adj" fmla="val 7848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3</a:t>
            </a:r>
            <a:endParaRPr lang="zh-CN" altLang="en-US" sz="80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2957800" y="3221597"/>
            <a:ext cx="246048" cy="141482"/>
          </a:xfrm>
          <a:prstGeom prst="roundRect">
            <a:avLst>
              <a:gd name="adj" fmla="val 7848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4</a:t>
            </a:r>
            <a:endParaRPr lang="zh-CN" altLang="en-US" sz="80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47" name="TextBox 9"/>
          <p:cNvSpPr txBox="1"/>
          <p:nvPr/>
        </p:nvSpPr>
        <p:spPr>
          <a:xfrm>
            <a:off x="985416" y="2023863"/>
            <a:ext cx="9283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生成订单</a:t>
            </a:r>
            <a:endParaRPr lang="en-US" altLang="zh-CN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生成子单</a:t>
            </a:r>
            <a:endParaRPr lang="en-US" altLang="zh-CN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生成支付单</a:t>
            </a:r>
            <a:endParaRPr lang="en-US" altLang="zh-CN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推送消息</a:t>
            </a:r>
            <a:endParaRPr lang="zh-CN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148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44444E-6 -0.00061 L 0.4151 -0.00061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47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44444E-6 0.00093 L 0.4151 0.00093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4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4.44444E-6 0.00093 L 0.4151 0.00093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47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4.44444E-6 -0.00154 L 0.38368 -0.00061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84" y="3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3" presetClass="path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4.44444E-6 -4.19753E-6 L 0.38368 0.00093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84" y="3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3" presetClass="path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44444E-6 -4.93827E-6 L 0.38368 0.00093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84" y="3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3" presetClass="path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4.44444E-6 -0.00061 L 0.35225 -0.00061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04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3" presetClass="path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4.44444E-6 0.00093 L 0.35225 0.00093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04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3" presetClass="path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4.44444E-6 -0.00061 L 0.32066 -0.00061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58" grpId="2" animBg="1"/>
      <p:bldP spid="59" grpId="0" animBg="1"/>
      <p:bldP spid="59" grpId="1" animBg="1"/>
      <p:bldP spid="59" grpId="2" animBg="1"/>
      <p:bldP spid="60" grpId="0" animBg="1"/>
      <p:bldP spid="60" grpId="1" animBg="1"/>
      <p:bldP spid="60" grpId="2" animBg="1"/>
      <p:bldP spid="61" grpId="0" animBg="1"/>
      <p:bldP spid="61" grpId="1" animBg="1"/>
      <p:bldP spid="61" grpId="2" animBg="1"/>
      <p:bldP spid="64" grpId="0" animBg="1"/>
      <p:bldP spid="64" grpId="1" animBg="1"/>
      <p:bldP spid="64" grpId="2" animBg="1"/>
      <p:bldP spid="65" grpId="0" animBg="1"/>
      <p:bldP spid="65" grpId="1" animBg="1"/>
      <p:bldP spid="65" grpId="2" animBg="1"/>
      <p:bldP spid="66" grpId="0" animBg="1"/>
      <p:bldP spid="66" grpId="1" animBg="1"/>
      <p:bldP spid="66" grpId="2" animBg="1"/>
      <p:bldP spid="68" grpId="0" animBg="1"/>
      <p:bldP spid="68" grpId="1" animBg="1"/>
      <p:bldP spid="68" grpId="2" animBg="1"/>
      <p:bldP spid="42" grpId="0" animBg="1"/>
      <p:bldP spid="42" grpId="1" animBg="1"/>
      <p:bldP spid="42" grpId="2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顺序消息</a:t>
            </a: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消息发送</a:t>
            </a: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408000" cy="3095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</a:t>
            </a:r>
            <a:endParaRPr lang="zh-CN" altLang="en-US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79500" y="1851670"/>
            <a:ext cx="7596956" cy="252028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zh-CN" altLang="zh-CN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设置消息进入到指定的消息队列中</a:t>
            </a:r>
            <a:b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zh-CN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order : orderList){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Message msg = </a:t>
            </a:r>
            <a:r>
              <a:rPr lang="zh-CN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Message(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"orderTopic"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,order.toString().getBytes());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发送时要指定对应的消息队列选择器</a:t>
            </a:r>
            <a:b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1050" i="1" dirty="0" smtClean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zh-CN" altLang="zh-CN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SendResult 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producer.send(msg, </a:t>
            </a:r>
            <a:r>
              <a:rPr lang="zh-CN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zh-CN" altLang="zh-CN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MessageQueueSelector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CN" altLang="zh-CN" sz="105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设置当前消息发送时使用哪一个消息队列</a:t>
            </a:r>
            <a:b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</a:t>
            </a:r>
            <a:r>
              <a:rPr lang="en-US" altLang="zh-CN" sz="1050" i="1" dirty="0" smtClean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</a:t>
            </a:r>
            <a:r>
              <a:rPr lang="zh-CN" altLang="zh-CN" sz="1050" i="1" dirty="0" smtClean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MessageQueue select(List&lt;MessageQueue&gt; list, Message message, Object o) {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zh-CN" altLang="zh-CN" sz="105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根据发送的信息不同，选择不同的消息队列</a:t>
            </a:r>
            <a:b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</a:t>
            </a:r>
            <a:r>
              <a:rPr lang="en-US" altLang="zh-CN" sz="1050" i="1" dirty="0" smtClean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</a:t>
            </a:r>
            <a:r>
              <a:rPr lang="zh-CN" altLang="zh-CN" sz="105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根据</a:t>
            </a:r>
            <a:r>
              <a:rPr lang="zh-CN" altLang="zh-CN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来选择一个消息队列的对象，并返回</a:t>
            </a:r>
            <a:r>
              <a:rPr lang="zh-CN" altLang="zh-CN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-&gt;id</a:t>
            </a:r>
            <a: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得到</a:t>
            </a:r>
            <a:r>
              <a:rPr lang="zh-CN" altLang="zh-CN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值</a:t>
            </a:r>
            <a:b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</a:t>
            </a:r>
            <a:r>
              <a:rPr lang="en-US" altLang="zh-CN" sz="1050" i="1" dirty="0" smtClean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</a:t>
            </a:r>
            <a:r>
              <a:rPr lang="zh-CN" altLang="zh-CN" sz="105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mqIndex = </a:t>
            </a:r>
            <a:r>
              <a:rPr lang="zh-CN" altLang="zh-CN" sz="105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.getId().hashCode() % list.size();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zh-CN" altLang="zh-CN" sz="105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list.get(mqIndex);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}, </a:t>
            </a:r>
            <a:r>
              <a:rPr lang="zh-CN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zh-CN" altLang="zh-CN" sz="105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.println(result);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19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顺序消息</a:t>
            </a: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消息发送</a:t>
            </a: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408000" cy="3095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接收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</a:t>
            </a:r>
            <a:endParaRPr lang="zh-CN" altLang="en-US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79500" y="1851670"/>
            <a:ext cx="7668964" cy="208823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zh-CN" altLang="zh-CN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使用单线程的模式从消息队列中取数据，一个线程绑定一个消息队列</a:t>
            </a:r>
            <a:b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consumer.registerMessageListener(</a:t>
            </a:r>
            <a:r>
              <a:rPr lang="zh-CN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zh-CN" altLang="zh-CN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MessageListenerOrderly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使用</a:t>
            </a:r>
            <a:r>
              <a:rPr lang="zh-CN" altLang="zh-CN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MessageListenerOrderly</a:t>
            </a:r>
            <a: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接口后，对消息队列的处理由一个消息队列多个线程</a:t>
            </a:r>
            <a:r>
              <a:rPr lang="zh-CN" altLang="zh-CN" sz="1050" i="1" dirty="0" smtClean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服务</a:t>
            </a:r>
            <a:endParaRPr lang="en-US" altLang="zh-CN" sz="1050" i="1" dirty="0" smtClean="0">
              <a:solidFill>
                <a:srgbClr val="80808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0"/>
            <a:r>
              <a:rPr lang="en-US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050" i="1" dirty="0" smtClean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/ /</a:t>
            </a:r>
            <a:r>
              <a:rPr lang="zh-CN" altLang="zh-CN" sz="1050" i="1" dirty="0" smtClean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转化为一个消息队列一个线程服务</a:t>
            </a:r>
            <a:b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1050" i="1" dirty="0" smtClean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zh-CN" altLang="zh-CN" sz="105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ConsumeOrderlyStatus consumeMessage(List&lt;MessageExt&gt; list, ConsumeOrderlyContext consumeOrderlyContext) {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CN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(MessageExt msg : list){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System.</a:t>
            </a:r>
            <a:r>
              <a:rPr lang="zh-CN" altLang="zh-CN" sz="105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zh-CN" altLang="zh-CN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zh-CN" sz="105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CN" altLang="zh-CN" sz="1050" b="1" dirty="0" smtClean="0">
                <a:solidFill>
                  <a:srgbClr val="008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消息</a:t>
            </a:r>
            <a:r>
              <a:rPr lang="zh-CN" altLang="zh-CN" sz="1050" b="1" dirty="0">
                <a:solidFill>
                  <a:srgbClr val="008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String(msg.getBody()));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CN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ConsumeOrderlyStatus.</a:t>
            </a:r>
            <a:r>
              <a:rPr lang="zh-CN" altLang="zh-CN" sz="105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90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995686"/>
            <a:ext cx="238095" cy="238095"/>
          </a:xfrm>
          <a:prstGeom prst="rect">
            <a:avLst/>
          </a:prstGeom>
        </p:spPr>
      </p:pic>
      <p:sp>
        <p:nvSpPr>
          <p:cNvPr id="7" name="TextBox 9"/>
          <p:cNvSpPr txBox="1"/>
          <p:nvPr/>
        </p:nvSpPr>
        <p:spPr>
          <a:xfrm>
            <a:off x="841375" y="889000"/>
            <a:ext cx="6538913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项目工程弊端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RocketMQ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2427734"/>
            <a:ext cx="859258" cy="11315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2427734"/>
            <a:ext cx="859258" cy="1131542"/>
          </a:xfrm>
          <a:prstGeom prst="rect">
            <a:avLst/>
          </a:prstGeom>
        </p:spPr>
      </p:pic>
      <p:cxnSp>
        <p:nvCxnSpPr>
          <p:cNvPr id="10" name="直接箭头连接符 9"/>
          <p:cNvCxnSpPr>
            <a:stCxn id="3" idx="3"/>
            <a:endCxn id="8" idx="1"/>
          </p:cNvCxnSpPr>
          <p:nvPr/>
        </p:nvCxnSpPr>
        <p:spPr>
          <a:xfrm>
            <a:off x="2478930" y="2993505"/>
            <a:ext cx="3821262" cy="0"/>
          </a:xfrm>
          <a:prstGeom prst="straightConnector1">
            <a:avLst/>
          </a:prstGeom>
          <a:ln w="152400">
            <a:solidFill>
              <a:schemeClr val="bg1">
                <a:lumMod val="65000"/>
              </a:schemeClr>
            </a:solidFill>
            <a:prstDash val="dash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933" y="2335370"/>
            <a:ext cx="303486" cy="375250"/>
          </a:xfrm>
          <a:prstGeom prst="rect">
            <a:avLst/>
          </a:prstGeom>
        </p:spPr>
      </p:pic>
      <p:sp>
        <p:nvSpPr>
          <p:cNvPr id="11" name="TextBox 9"/>
          <p:cNvSpPr txBox="1"/>
          <p:nvPr/>
        </p:nvSpPr>
        <p:spPr>
          <a:xfrm>
            <a:off x="1583668" y="3559275"/>
            <a:ext cx="931265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请求方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6261769" y="3559276"/>
            <a:ext cx="936104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响应方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禁止符 12"/>
          <p:cNvSpPr/>
          <p:nvPr/>
        </p:nvSpPr>
        <p:spPr>
          <a:xfrm rot="5400000">
            <a:off x="6443534" y="2706103"/>
            <a:ext cx="569843" cy="569843"/>
          </a:xfrm>
          <a:prstGeom prst="noSmoking">
            <a:avLst>
              <a:gd name="adj" fmla="val 6956"/>
            </a:avLst>
          </a:prstGeom>
          <a:solidFill>
            <a:srgbClr val="FF0000"/>
          </a:solidFill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乘号 14"/>
          <p:cNvSpPr/>
          <p:nvPr/>
        </p:nvSpPr>
        <p:spPr>
          <a:xfrm>
            <a:off x="3939516" y="2522972"/>
            <a:ext cx="936104" cy="936104"/>
          </a:xfrm>
          <a:prstGeom prst="mathMultiply">
            <a:avLst>
              <a:gd name="adj1" fmla="val 10801"/>
            </a:avLst>
          </a:prstGeom>
          <a:solidFill>
            <a:srgbClr val="FF0000"/>
          </a:solidFill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3008713" y="3459076"/>
            <a:ext cx="2833702" cy="1356028"/>
          </a:xfrm>
          <a:prstGeom prst="roundRect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B7D2FE"/>
                </a:solidFill>
              </a:rPr>
              <a:t>Spring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224737" y="4300889"/>
            <a:ext cx="897212" cy="293179"/>
          </a:xfrm>
          <a:prstGeom prst="rect">
            <a:avLst/>
          </a:prstGeom>
          <a:ln>
            <a:tailEnd type="triangl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onsolas" panose="020B0609020204030204" pitchFamily="49" charset="0"/>
              </a:rPr>
              <a:t>Service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62294" y="4300889"/>
            <a:ext cx="897212" cy="293179"/>
          </a:xfrm>
          <a:prstGeom prst="rect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onsolas" panose="020B0609020204030204" pitchFamily="49" charset="0"/>
              </a:rPr>
              <a:t>Dao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76957" y="3588529"/>
            <a:ext cx="897212" cy="293179"/>
          </a:xfrm>
          <a:prstGeom prst="rect">
            <a:avLst/>
          </a:prstGeom>
          <a:ln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Consolas" panose="020B0609020204030204" pitchFamily="49" charset="0"/>
              </a:rPr>
              <a:t>IoC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21" name="直接箭头连接符 20"/>
          <p:cNvCxnSpPr>
            <a:stCxn id="16" idx="3"/>
            <a:endCxn id="17" idx="1"/>
          </p:cNvCxnSpPr>
          <p:nvPr/>
        </p:nvCxnSpPr>
        <p:spPr>
          <a:xfrm>
            <a:off x="4121949" y="4447479"/>
            <a:ext cx="64034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0"/>
          </p:cNvCxnSpPr>
          <p:nvPr/>
        </p:nvCxnSpPr>
        <p:spPr>
          <a:xfrm flipV="1">
            <a:off x="3673343" y="3881708"/>
            <a:ext cx="538617" cy="41918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4672283" y="3875932"/>
            <a:ext cx="538617" cy="41918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9883" y="2067694"/>
            <a:ext cx="257143" cy="25714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808623" y="2092103"/>
            <a:ext cx="219048" cy="219048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6609406" y="2067694"/>
            <a:ext cx="238095" cy="219048"/>
          </a:xfrm>
          <a:prstGeom prst="rect">
            <a:avLst/>
          </a:prstGeom>
        </p:spPr>
      </p:pic>
      <p:sp>
        <p:nvSpPr>
          <p:cNvPr id="35" name="圆角矩形标注 34"/>
          <p:cNvSpPr/>
          <p:nvPr/>
        </p:nvSpPr>
        <p:spPr>
          <a:xfrm>
            <a:off x="1725769" y="1980917"/>
            <a:ext cx="397959" cy="363569"/>
          </a:xfrm>
          <a:prstGeom prst="wedgeRoundRectCallout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标注 35"/>
          <p:cNvSpPr/>
          <p:nvPr/>
        </p:nvSpPr>
        <p:spPr>
          <a:xfrm flipH="1">
            <a:off x="6516216" y="1986053"/>
            <a:ext cx="397959" cy="363569"/>
          </a:xfrm>
          <a:prstGeom prst="wedgeRoundRectCallout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933" y="2335370"/>
            <a:ext cx="303486" cy="37525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933" y="2335370"/>
            <a:ext cx="303486" cy="37525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933" y="2335370"/>
            <a:ext cx="303486" cy="37525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933" y="2335370"/>
            <a:ext cx="303486" cy="37525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7614" y="2067694"/>
            <a:ext cx="266667" cy="23809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96176" y="2077217"/>
            <a:ext cx="257143" cy="219048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1807980" y="2077040"/>
            <a:ext cx="219048" cy="219048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1795611" y="2058862"/>
            <a:ext cx="257143" cy="247619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15222" y="2075136"/>
            <a:ext cx="228571" cy="238095"/>
          </a:xfrm>
          <a:prstGeom prst="rect">
            <a:avLst/>
          </a:prstGeom>
        </p:spPr>
      </p:pic>
      <p:sp>
        <p:nvSpPr>
          <p:cNvPr id="44" name="TextBox 9"/>
          <p:cNvSpPr txBox="1"/>
          <p:nvPr/>
        </p:nvSpPr>
        <p:spPr>
          <a:xfrm>
            <a:off x="1702992" y="1642926"/>
            <a:ext cx="64807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耐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撕！</a:t>
            </a:r>
            <a:endParaRPr lang="zh-CN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754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09877E-6 L 0.37882 -2.09877E-6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7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13767 -0.05031 C 0.16666 -0.06142 0.21006 -0.06759 0.25486 -0.06759 C 0.30642 -0.06759 0.34756 -0.06142 0.37656 -0.05031 L 0.51458 -1.11111E-6 " pathEditMode="relative" rAng="0" ptsTypes="AAAAA">
                                      <p:cBhvr>
                                        <p:cTn id="72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29" y="-3395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09877E-6 L 0.37882 -2.09877E-6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09877E-6 L 0.37882 -2.09877E-6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500"/>
                            </p:stCondLst>
                            <p:childTnLst>
                              <p:par>
                                <p:cTn id="10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0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500"/>
                            </p:stCondLst>
                            <p:childTnLst>
                              <p:par>
                                <p:cTn id="111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09877E-6 L 0.37882 -2.09877E-6 " pathEditMode="relative" rAng="0" ptsTypes="AA">
                                      <p:cBhvr>
                                        <p:cTn id="1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09877E-6 L 0.37882 -2.09877E-6 " pathEditMode="relative" rAng="0" ptsTypes="AA">
                                      <p:cBhvr>
                                        <p:cTn id="1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15" grpId="0" animBg="1"/>
      <p:bldP spid="19" grpId="0" animBg="1"/>
      <p:bldP spid="16" grpId="0" animBg="1"/>
      <p:bldP spid="17" grpId="0" animBg="1"/>
      <p:bldP spid="18" grpId="0" animBg="1"/>
      <p:bldP spid="35" grpId="0" animBg="1"/>
      <p:bldP spid="36" grpId="0" animBg="1"/>
      <p:bldP spid="44" grpId="0"/>
      <p:bldP spid="44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事务消息</a:t>
            </a: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消息发送</a:t>
            </a: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214645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正常事务过程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事务补偿过程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932040" y="2440433"/>
            <a:ext cx="2671351" cy="1964790"/>
            <a:chOff x="3308333" y="2643758"/>
            <a:chExt cx="2671351" cy="1964790"/>
          </a:xfrm>
        </p:grpSpPr>
        <p:sp>
          <p:nvSpPr>
            <p:cNvPr id="9" name="圆角矩形 8"/>
            <p:cNvSpPr/>
            <p:nvPr/>
          </p:nvSpPr>
          <p:spPr>
            <a:xfrm>
              <a:off x="3308333" y="2643758"/>
              <a:ext cx="2671351" cy="1964790"/>
            </a:xfrm>
            <a:prstGeom prst="roundRect">
              <a:avLst>
                <a:gd name="adj" fmla="val 10468"/>
              </a:avLst>
            </a:prstGeom>
            <a:ln>
              <a:tailEnd type="triangle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137205" y="2877349"/>
              <a:ext cx="70083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集群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Cluster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469286" y="2715766"/>
              <a:ext cx="857927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经纪人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消息服务器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Broker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12" name="立方体 11"/>
            <p:cNvSpPr/>
            <p:nvPr/>
          </p:nvSpPr>
          <p:spPr>
            <a:xfrm>
              <a:off x="3513888" y="3259785"/>
              <a:ext cx="994690" cy="968149"/>
            </a:xfrm>
            <a:prstGeom prst="cube">
              <a:avLst>
                <a:gd name="adj" fmla="val 13327"/>
              </a:avLst>
            </a:prstGeom>
            <a:ln>
              <a:tailEnd type="triangl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4778852" y="3259785"/>
              <a:ext cx="994690" cy="968149"/>
            </a:xfrm>
            <a:prstGeom prst="cube">
              <a:avLst>
                <a:gd name="adj" fmla="val 13327"/>
              </a:avLst>
            </a:prstGeom>
            <a:ln>
              <a:tailEnd type="triangl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902311" y="2867005"/>
            <a:ext cx="1372871" cy="1156518"/>
            <a:chOff x="539552" y="3047894"/>
            <a:chExt cx="1372871" cy="1156518"/>
          </a:xfrm>
        </p:grpSpPr>
        <p:sp>
          <p:nvSpPr>
            <p:cNvPr id="20" name="圆角矩形 19"/>
            <p:cNvSpPr/>
            <p:nvPr/>
          </p:nvSpPr>
          <p:spPr>
            <a:xfrm>
              <a:off x="539553" y="3047894"/>
              <a:ext cx="1360930" cy="1156518"/>
            </a:xfrm>
            <a:prstGeom prst="roundRect">
              <a:avLst/>
            </a:prstGeom>
            <a:ln>
              <a:tailEnd type="triangle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05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11590" y="3106104"/>
              <a:ext cx="70083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集群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Cluster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39552" y="3106104"/>
              <a:ext cx="85792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消息生产者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Producer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23" name="立方体 22"/>
            <p:cNvSpPr/>
            <p:nvPr/>
          </p:nvSpPr>
          <p:spPr>
            <a:xfrm>
              <a:off x="665019" y="3541644"/>
              <a:ext cx="504056" cy="511572"/>
            </a:xfrm>
            <a:prstGeom prst="cube">
              <a:avLst/>
            </a:prstGeom>
            <a:ln>
              <a:tailEnd type="triangl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立方体 23"/>
            <p:cNvSpPr/>
            <p:nvPr/>
          </p:nvSpPr>
          <p:spPr>
            <a:xfrm>
              <a:off x="1279204" y="3537426"/>
              <a:ext cx="504056" cy="511572"/>
            </a:xfrm>
            <a:prstGeom prst="cube">
              <a:avLst/>
            </a:prstGeom>
            <a:ln>
              <a:tailEnd type="triangl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1306327" y="3746286"/>
              <a:ext cx="300769" cy="229929"/>
            </a:xfrm>
            <a:prstGeom prst="roundRect">
              <a:avLst>
                <a:gd name="adj" fmla="val 7848"/>
              </a:avLst>
            </a:prstGeom>
            <a:ln>
              <a:tailEnd type="triangle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800" dirty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消息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263120" y="2872481"/>
            <a:ext cx="1668920" cy="253916"/>
            <a:chOff x="3767176" y="2859782"/>
            <a:chExt cx="1668920" cy="253916"/>
          </a:xfrm>
        </p:grpSpPr>
        <p:cxnSp>
          <p:nvCxnSpPr>
            <p:cNvPr id="28" name="直接连接符 27"/>
            <p:cNvCxnSpPr/>
            <p:nvPr/>
          </p:nvCxnSpPr>
          <p:spPr>
            <a:xfrm flipH="1">
              <a:off x="3767176" y="3111714"/>
              <a:ext cx="166892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4008986" y="2859782"/>
              <a:ext cx="11856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①发送</a:t>
              </a:r>
              <a:r>
                <a:rPr lang="en-US" altLang="zh-CN" sz="105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half</a:t>
              </a:r>
              <a:r>
                <a:rPr lang="zh-CN" altLang="en-US" sz="105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消息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275182" y="3322483"/>
            <a:ext cx="1656858" cy="270078"/>
            <a:chOff x="3779238" y="3309784"/>
            <a:chExt cx="1656858" cy="270078"/>
          </a:xfrm>
        </p:grpSpPr>
        <p:cxnSp>
          <p:nvCxnSpPr>
            <p:cNvPr id="26" name="直接连接符 25"/>
            <p:cNvCxnSpPr/>
            <p:nvPr/>
          </p:nvCxnSpPr>
          <p:spPr>
            <a:xfrm flipH="1">
              <a:off x="3779238" y="3309784"/>
              <a:ext cx="1656858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4008986" y="3325946"/>
              <a:ext cx="11856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②返回状态</a:t>
              </a:r>
              <a:r>
                <a:rPr lang="en-US" altLang="zh-CN" sz="105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OK</a:t>
              </a:r>
              <a:endParaRPr lang="zh-CN" altLang="en-US" sz="1050" dirty="0" smtClean="0">
                <a:solidFill>
                  <a:srgbClr val="FF0000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4" name="折角形 3"/>
          <p:cNvSpPr/>
          <p:nvPr/>
        </p:nvSpPr>
        <p:spPr>
          <a:xfrm>
            <a:off x="337318" y="2996399"/>
            <a:ext cx="634282" cy="896141"/>
          </a:xfrm>
          <a:prstGeom prst="foldedCorner">
            <a:avLst/>
          </a:prstGeom>
          <a:ln>
            <a:tailEnd type="triangle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本地事务</a:t>
            </a:r>
            <a:endParaRPr lang="zh-CN" altLang="en-US" sz="14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3263120" y="3808585"/>
            <a:ext cx="1668920" cy="288032"/>
            <a:chOff x="3767176" y="3795886"/>
            <a:chExt cx="1668920" cy="288032"/>
          </a:xfrm>
        </p:grpSpPr>
        <p:cxnSp>
          <p:nvCxnSpPr>
            <p:cNvPr id="37" name="直接连接符 36"/>
            <p:cNvCxnSpPr/>
            <p:nvPr/>
          </p:nvCxnSpPr>
          <p:spPr>
            <a:xfrm flipH="1">
              <a:off x="3767176" y="3795886"/>
              <a:ext cx="166892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011816" y="3830002"/>
              <a:ext cx="11856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④提交或回滚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71600" y="3194629"/>
            <a:ext cx="930711" cy="253916"/>
            <a:chOff x="1475656" y="3181930"/>
            <a:chExt cx="930711" cy="253916"/>
          </a:xfrm>
        </p:grpSpPr>
        <p:cxnSp>
          <p:nvCxnSpPr>
            <p:cNvPr id="34" name="直接连接符 33"/>
            <p:cNvCxnSpPr/>
            <p:nvPr/>
          </p:nvCxnSpPr>
          <p:spPr>
            <a:xfrm>
              <a:off x="1475656" y="3435846"/>
              <a:ext cx="930711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1596444" y="3181930"/>
              <a:ext cx="71699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③执行</a:t>
              </a:r>
            </a:p>
          </p:txBody>
        </p:sp>
      </p:grpSp>
      <p:sp>
        <p:nvSpPr>
          <p:cNvPr id="40" name="TextBox 9"/>
          <p:cNvSpPr txBox="1"/>
          <p:nvPr/>
        </p:nvSpPr>
        <p:spPr>
          <a:xfrm>
            <a:off x="661243" y="2287319"/>
            <a:ext cx="1967444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正常事务过程</a:t>
            </a:r>
            <a:endParaRPr lang="zh-CN" altLang="en-US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806952" y="3435727"/>
            <a:ext cx="2522269" cy="1554634"/>
            <a:chOff x="3311008" y="3423028"/>
            <a:chExt cx="2522269" cy="1554634"/>
          </a:xfrm>
        </p:grpSpPr>
        <p:sp>
          <p:nvSpPr>
            <p:cNvPr id="41" name="弧形 40"/>
            <p:cNvSpPr/>
            <p:nvPr/>
          </p:nvSpPr>
          <p:spPr>
            <a:xfrm flipH="1" flipV="1">
              <a:off x="3311008" y="3423028"/>
              <a:ext cx="2522269" cy="1228075"/>
            </a:xfrm>
            <a:prstGeom prst="arc">
              <a:avLst>
                <a:gd name="adj1" fmla="val 11960504"/>
                <a:gd name="adj2" fmla="val 0"/>
              </a:avLst>
            </a:prstGeom>
            <a:ln w="38100">
              <a:solidFill>
                <a:srgbClr val="00B0F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518030" y="4723746"/>
              <a:ext cx="16765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 smtClean="0">
                  <a:solidFill>
                    <a:srgbClr val="00B0F0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⑤未收到④结果时做确认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61243" y="3321586"/>
            <a:ext cx="1678319" cy="1228877"/>
            <a:chOff x="1165299" y="3308887"/>
            <a:chExt cx="1678319" cy="1228877"/>
          </a:xfrm>
        </p:grpSpPr>
        <p:sp>
          <p:nvSpPr>
            <p:cNvPr id="42" name="弧形 41"/>
            <p:cNvSpPr/>
            <p:nvPr/>
          </p:nvSpPr>
          <p:spPr>
            <a:xfrm flipH="1" flipV="1">
              <a:off x="1165299" y="3308887"/>
              <a:ext cx="1642832" cy="946210"/>
            </a:xfrm>
            <a:prstGeom prst="arc">
              <a:avLst>
                <a:gd name="adj1" fmla="val 11960504"/>
                <a:gd name="adj2" fmla="val 21042863"/>
              </a:avLst>
            </a:prstGeom>
            <a:ln w="38100">
              <a:solidFill>
                <a:srgbClr val="00B0F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167061" y="4283848"/>
              <a:ext cx="16765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 smtClean="0">
                  <a:solidFill>
                    <a:srgbClr val="00B0F0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⑥检测本地事务状态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647185" y="2091659"/>
            <a:ext cx="2591832" cy="1584175"/>
            <a:chOff x="3151241" y="2078960"/>
            <a:chExt cx="2591832" cy="1584175"/>
          </a:xfrm>
        </p:grpSpPr>
        <p:sp>
          <p:nvSpPr>
            <p:cNvPr id="45" name="弧形 44"/>
            <p:cNvSpPr/>
            <p:nvPr/>
          </p:nvSpPr>
          <p:spPr>
            <a:xfrm rot="10800000" flipH="1" flipV="1">
              <a:off x="3151241" y="2311145"/>
              <a:ext cx="2591832" cy="1351990"/>
            </a:xfrm>
            <a:prstGeom prst="arc">
              <a:avLst>
                <a:gd name="adj1" fmla="val 11177140"/>
                <a:gd name="adj2" fmla="val 20115874"/>
              </a:avLst>
            </a:prstGeom>
            <a:ln w="38100">
              <a:solidFill>
                <a:srgbClr val="00B0F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518030" y="2078960"/>
              <a:ext cx="18891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 smtClean="0">
                  <a:solidFill>
                    <a:srgbClr val="00B0F0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⑦根据事务状态提交或回滚</a:t>
              </a:r>
            </a:p>
          </p:txBody>
        </p:sp>
      </p:grpSp>
      <p:sp>
        <p:nvSpPr>
          <p:cNvPr id="47" name="TextBox 9"/>
          <p:cNvSpPr txBox="1"/>
          <p:nvPr/>
        </p:nvSpPr>
        <p:spPr>
          <a:xfrm>
            <a:off x="5439460" y="4504041"/>
            <a:ext cx="1967444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00B0F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事务补偿过程</a:t>
            </a:r>
            <a:endParaRPr lang="zh-CN" altLang="en-US" b="1" dirty="0">
              <a:solidFill>
                <a:srgbClr val="00B0F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8114942" y="3056460"/>
            <a:ext cx="867173" cy="723137"/>
            <a:chOff x="7372614" y="3047894"/>
            <a:chExt cx="1386876" cy="1156518"/>
          </a:xfrm>
        </p:grpSpPr>
        <p:sp>
          <p:nvSpPr>
            <p:cNvPr id="49" name="文本框 48"/>
            <p:cNvSpPr txBox="1"/>
            <p:nvPr/>
          </p:nvSpPr>
          <p:spPr>
            <a:xfrm>
              <a:off x="7372614" y="3217791"/>
              <a:ext cx="70083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集群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Cluster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7375594" y="3047894"/>
              <a:ext cx="1360930" cy="1156518"/>
            </a:xfrm>
            <a:prstGeom prst="roundRect">
              <a:avLst/>
            </a:prstGeom>
            <a:ln>
              <a:tailEnd type="triangle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05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8047632" y="3106104"/>
              <a:ext cx="295442" cy="406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7387401" y="3412723"/>
              <a:ext cx="1372089" cy="664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消费者集群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endParaRPr lang="zh-CN" altLang="en-US" sz="105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569256" y="2983688"/>
            <a:ext cx="579822" cy="900246"/>
            <a:chOff x="7569256" y="2983688"/>
            <a:chExt cx="579822" cy="900246"/>
          </a:xfrm>
        </p:grpSpPr>
        <p:cxnSp>
          <p:nvCxnSpPr>
            <p:cNvPr id="56" name="直接连接符 55"/>
            <p:cNvCxnSpPr/>
            <p:nvPr/>
          </p:nvCxnSpPr>
          <p:spPr>
            <a:xfrm flipH="1">
              <a:off x="7603392" y="3435727"/>
              <a:ext cx="51155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7569256" y="2983688"/>
              <a:ext cx="579822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进入</a:t>
              </a:r>
              <a:endParaRPr lang="en-US" altLang="zh-CN" sz="1050" dirty="0" smtClean="0">
                <a:solidFill>
                  <a:srgbClr val="FF0000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pPr algn="ctr"/>
              <a:r>
                <a:rPr lang="zh-CN" altLang="en-US" sz="105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队列</a:t>
              </a:r>
              <a:endParaRPr lang="en-US" altLang="zh-CN" sz="1050" dirty="0" smtClean="0">
                <a:solidFill>
                  <a:srgbClr val="FF0000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pPr algn="ctr"/>
              <a:endParaRPr lang="en-US" altLang="zh-CN" sz="1050" dirty="0">
                <a:solidFill>
                  <a:srgbClr val="FF0000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pPr algn="ctr"/>
              <a:r>
                <a:rPr lang="zh-CN" altLang="en-US" sz="105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等待发送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883311" y="3902228"/>
            <a:ext cx="1920912" cy="1275390"/>
            <a:chOff x="6883311" y="3902228"/>
            <a:chExt cx="1920912" cy="1275390"/>
          </a:xfrm>
        </p:grpSpPr>
        <p:sp>
          <p:nvSpPr>
            <p:cNvPr id="30" name="弧形 29"/>
            <p:cNvSpPr/>
            <p:nvPr/>
          </p:nvSpPr>
          <p:spPr>
            <a:xfrm>
              <a:off x="6883311" y="3902228"/>
              <a:ext cx="1440160" cy="1275390"/>
            </a:xfrm>
            <a:prstGeom prst="arc">
              <a:avLst/>
            </a:prstGeom>
            <a:ln w="38100">
              <a:solidFill>
                <a:srgbClr val="FF00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224401" y="4023523"/>
              <a:ext cx="57982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删除消息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130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40" grpId="0"/>
      <p:bldP spid="4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事务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状态</a:t>
            </a: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消息发送</a:t>
            </a: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322914" cy="1304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提交状态：允许进入队列，此消息与非事务消息无区别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回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滚状态：不允许进入队列，此消息等同于未发送过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中间状态：完成了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half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消息的发送，未对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进行二次状态确认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注意：事务消息仅与生产者有关，与消费者无关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43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事务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消息发送</a:t>
            </a:r>
          </a:p>
        </p:txBody>
      </p:sp>
      <p:sp>
        <p:nvSpPr>
          <p:cNvPr id="8" name="矩形 7"/>
          <p:cNvSpPr/>
          <p:nvPr/>
        </p:nvSpPr>
        <p:spPr>
          <a:xfrm>
            <a:off x="1079500" y="1353807"/>
            <a:ext cx="7596956" cy="3378184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zh-CN" altLang="zh-CN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事务消息使用的生产者是</a:t>
            </a:r>
            <a:r>
              <a:rPr lang="zh-CN" altLang="zh-CN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TransactionMQProducer</a:t>
            </a:r>
            <a:br>
              <a:rPr lang="zh-CN" altLang="zh-CN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TransactionMQProducer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producer = </a:t>
            </a:r>
            <a:r>
              <a:rPr lang="zh-CN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TransactionMQProducer(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"group1"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producer.setNamesrvAddr(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"192.168.184.128:9876"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添加本地事务对应的监听</a:t>
            </a:r>
            <a:b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producer.setTransactionListener(</a:t>
            </a:r>
            <a:r>
              <a:rPr lang="zh-CN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TransactionListener() {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正常事务过程</a:t>
            </a:r>
            <a:b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1050" i="1" dirty="0" smtClean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zh-CN" altLang="zh-CN" sz="105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LocalTransactionState executeLocalTransaction(Message message, Object o) {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CN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zh-CN" altLang="zh-CN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LocalTransactionState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zh-CN" altLang="zh-CN" sz="105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COMMIT_MESSAGE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事务补偿过程</a:t>
            </a:r>
            <a:b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zh-CN" altLang="zh-CN" sz="1050" i="1" dirty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1050" i="1" dirty="0" smtClean="0">
                <a:solidFill>
                  <a:srgbClr val="808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zh-CN" altLang="zh-CN" sz="105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LocalTransactionState checkLocalTransaction(MessageExt messageExt) {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CN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null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producer.start();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 msg = </a:t>
            </a:r>
            <a:r>
              <a:rPr lang="zh-CN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Message(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"topic8"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,(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CN" altLang="zh-CN" sz="1050" b="1" dirty="0">
                <a:solidFill>
                  <a:srgbClr val="008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事务消息：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rocketmq "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).getBytes(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SendResult result = producer.</a:t>
            </a:r>
            <a:r>
              <a:rPr lang="zh-CN" altLang="zh-CN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sendMessageInTransaction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(msg,</a:t>
            </a:r>
            <a:r>
              <a:rPr lang="zh-CN" altLang="zh-CN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zh-CN" altLang="zh-CN" sz="105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CN" altLang="zh-CN" sz="1050" b="1" dirty="0">
                <a:solidFill>
                  <a:srgbClr val="008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返回结果：</a:t>
            </a:r>
            <a:r>
              <a:rPr lang="zh-CN" altLang="zh-CN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+result);</a:t>
            </a:r>
            <a:b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producer.shutdown();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7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Contents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  <a:extLst/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目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录</a:t>
            </a:r>
          </a:p>
        </p:txBody>
      </p:sp>
      <p:sp>
        <p:nvSpPr>
          <p:cNvPr id="9221" name="TextBox 9"/>
          <p:cNvSpPr txBox="1">
            <a:spLocks noChangeArrowheads="1"/>
          </p:cNvSpPr>
          <p:nvPr/>
        </p:nvSpPr>
        <p:spPr bwMode="auto">
          <a:xfrm>
            <a:off x="3492500" y="1203325"/>
            <a:ext cx="431958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MQ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r>
              <a:rPr lang="zh-CN" altLang="en-US" sz="14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endParaRPr lang="en-US" altLang="zh-CN" sz="140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集群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搭建</a:t>
            </a:r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高级特性</a:t>
            </a:r>
          </a:p>
        </p:txBody>
      </p:sp>
    </p:spTree>
    <p:extLst>
      <p:ext uri="{BB962C8B-B14F-4D97-AF65-F5344CB8AC3E}">
        <p14:creationId xmlns:p14="http://schemas.microsoft.com/office/powerpoint/2010/main" val="407967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RocketMQ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集群分类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集群搭建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322616" cy="17889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单机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一个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broker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提供服务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集群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多个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broker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提供服务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多个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master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多个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slave</a:t>
            </a: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master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到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slave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消息同步方式为同步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master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到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slave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消息同步方式为异步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14" name="组合 20"/>
          <p:cNvGrpSpPr>
            <a:grpSpLocks/>
          </p:cNvGrpSpPr>
          <p:nvPr/>
        </p:nvGrpSpPr>
        <p:grpSpPr bwMode="auto">
          <a:xfrm>
            <a:off x="2987824" y="3435846"/>
            <a:ext cx="545876" cy="922507"/>
            <a:chOff x="3240494" y="3052025"/>
            <a:chExt cx="726729" cy="1227886"/>
          </a:xfrm>
        </p:grpSpPr>
        <p:sp>
          <p:nvSpPr>
            <p:cNvPr id="16" name="圆角矩形 15"/>
            <p:cNvSpPr/>
            <p:nvPr/>
          </p:nvSpPr>
          <p:spPr>
            <a:xfrm>
              <a:off x="3246841" y="3055198"/>
              <a:ext cx="720382" cy="122471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240494" y="3052025"/>
              <a:ext cx="718795" cy="1224713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3348393" y="3224945"/>
              <a:ext cx="215797" cy="71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3348393" y="3380413"/>
              <a:ext cx="215797" cy="71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419796" y="3546987"/>
              <a:ext cx="71404" cy="713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2719653" y="3972273"/>
            <a:ext cx="545876" cy="922507"/>
            <a:chOff x="3240494" y="3052025"/>
            <a:chExt cx="726729" cy="1227886"/>
          </a:xfrm>
        </p:grpSpPr>
        <p:sp>
          <p:nvSpPr>
            <p:cNvPr id="22" name="圆角矩形 21"/>
            <p:cNvSpPr/>
            <p:nvPr/>
          </p:nvSpPr>
          <p:spPr>
            <a:xfrm>
              <a:off x="3246841" y="3055198"/>
              <a:ext cx="720382" cy="122471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3240494" y="3052025"/>
              <a:ext cx="718795" cy="1224713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3348393" y="3224945"/>
              <a:ext cx="215797" cy="71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3348393" y="3380413"/>
              <a:ext cx="215797" cy="71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3419796" y="3546987"/>
              <a:ext cx="71404" cy="713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7" name="组合 20"/>
          <p:cNvGrpSpPr>
            <a:grpSpLocks/>
          </p:cNvGrpSpPr>
          <p:nvPr/>
        </p:nvGrpSpPr>
        <p:grpSpPr bwMode="auto">
          <a:xfrm>
            <a:off x="4464693" y="3619394"/>
            <a:ext cx="434701" cy="734626"/>
            <a:chOff x="3240494" y="3052025"/>
            <a:chExt cx="726729" cy="1227886"/>
          </a:xfrm>
        </p:grpSpPr>
        <p:sp>
          <p:nvSpPr>
            <p:cNvPr id="28" name="圆角矩形 27"/>
            <p:cNvSpPr/>
            <p:nvPr/>
          </p:nvSpPr>
          <p:spPr>
            <a:xfrm>
              <a:off x="3246841" y="3055198"/>
              <a:ext cx="720382" cy="122471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3240494" y="3052025"/>
              <a:ext cx="718795" cy="1224713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3348393" y="3224945"/>
              <a:ext cx="215797" cy="71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3348393" y="3380413"/>
              <a:ext cx="215797" cy="71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3419796" y="3546987"/>
              <a:ext cx="71404" cy="713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4219429" y="4165031"/>
            <a:ext cx="434701" cy="734626"/>
            <a:chOff x="3240494" y="3052025"/>
            <a:chExt cx="726729" cy="1227886"/>
          </a:xfrm>
        </p:grpSpPr>
        <p:sp>
          <p:nvSpPr>
            <p:cNvPr id="34" name="圆角矩形 33"/>
            <p:cNvSpPr/>
            <p:nvPr/>
          </p:nvSpPr>
          <p:spPr>
            <a:xfrm>
              <a:off x="3246841" y="3055198"/>
              <a:ext cx="720382" cy="122471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240494" y="3052025"/>
              <a:ext cx="718795" cy="1224713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3348393" y="3224945"/>
              <a:ext cx="215797" cy="71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3348393" y="3380413"/>
              <a:ext cx="215797" cy="71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419796" y="3546987"/>
              <a:ext cx="71404" cy="713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cxnSp>
        <p:nvCxnSpPr>
          <p:cNvPr id="40" name="直接箭头连接符 39"/>
          <p:cNvCxnSpPr/>
          <p:nvPr/>
        </p:nvCxnSpPr>
        <p:spPr>
          <a:xfrm>
            <a:off x="2123728" y="3815864"/>
            <a:ext cx="8640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527740" y="3815864"/>
            <a:ext cx="9369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1855557" y="4397770"/>
            <a:ext cx="8640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3259569" y="4397770"/>
            <a:ext cx="936953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15"/>
          <p:cNvSpPr txBox="1"/>
          <p:nvPr/>
        </p:nvSpPr>
        <p:spPr>
          <a:xfrm>
            <a:off x="2737364" y="1677926"/>
            <a:ext cx="1401340" cy="3347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indent="0">
              <a:buNone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（宕机后服务瘫痪）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1" name="TextBox 15"/>
          <p:cNvSpPr txBox="1"/>
          <p:nvPr/>
        </p:nvSpPr>
        <p:spPr>
          <a:xfrm>
            <a:off x="2758720" y="2159517"/>
            <a:ext cx="2376264" cy="3347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indent="0">
              <a:buNone/>
            </a:pP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（单机宕机后消息无法及时被消费）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2" name="TextBox 15"/>
          <p:cNvSpPr txBox="1"/>
          <p:nvPr/>
        </p:nvSpPr>
        <p:spPr>
          <a:xfrm>
            <a:off x="4063381" y="2640112"/>
            <a:ext cx="2513130" cy="3347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indent="0">
              <a:buNone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（较异步方式性能略低，消息无延迟）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3" name="TextBox 15"/>
          <p:cNvSpPr txBox="1"/>
          <p:nvPr/>
        </p:nvSpPr>
        <p:spPr>
          <a:xfrm>
            <a:off x="4063381" y="2877661"/>
            <a:ext cx="2639632" cy="3347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indent="0">
              <a:buNone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（较同步方式性能略高</a:t>
            </a: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，数据略有延迟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019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/>
          <p:nvPr/>
        </p:nvSpPr>
        <p:spPr>
          <a:xfrm rot="2829165">
            <a:off x="4915225" y="1946658"/>
            <a:ext cx="119966" cy="1720050"/>
          </a:xfrm>
          <a:prstGeom prst="rect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 rot="1883903">
            <a:off x="4490807" y="2134969"/>
            <a:ext cx="119966" cy="1248852"/>
          </a:xfrm>
          <a:prstGeom prst="rect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 rot="485899">
            <a:off x="4061007" y="2271576"/>
            <a:ext cx="119966" cy="1034532"/>
          </a:xfrm>
          <a:prstGeom prst="rect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RocketMQ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集群特征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集群搭建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16" name="组合 20"/>
          <p:cNvGrpSpPr>
            <a:grpSpLocks/>
          </p:cNvGrpSpPr>
          <p:nvPr/>
        </p:nvGrpSpPr>
        <p:grpSpPr bwMode="auto">
          <a:xfrm>
            <a:off x="3801164" y="3196270"/>
            <a:ext cx="600199" cy="1014311"/>
            <a:chOff x="3240494" y="3052025"/>
            <a:chExt cx="726729" cy="1227886"/>
          </a:xfrm>
        </p:grpSpPr>
        <p:sp>
          <p:nvSpPr>
            <p:cNvPr id="17" name="圆角矩形 16"/>
            <p:cNvSpPr/>
            <p:nvPr/>
          </p:nvSpPr>
          <p:spPr>
            <a:xfrm>
              <a:off x="3246841" y="3055198"/>
              <a:ext cx="720382" cy="122471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3240494" y="3052025"/>
              <a:ext cx="718795" cy="1224713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3348393" y="3224945"/>
              <a:ext cx="215797" cy="71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348393" y="3380413"/>
              <a:ext cx="215797" cy="71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419796" y="3546987"/>
              <a:ext cx="71404" cy="713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8" name="组合 20"/>
          <p:cNvGrpSpPr>
            <a:grpSpLocks/>
          </p:cNvGrpSpPr>
          <p:nvPr/>
        </p:nvGrpSpPr>
        <p:grpSpPr bwMode="auto">
          <a:xfrm>
            <a:off x="5950502" y="3065007"/>
            <a:ext cx="434701" cy="734626"/>
            <a:chOff x="3240494" y="3052025"/>
            <a:chExt cx="726729" cy="1227886"/>
          </a:xfrm>
        </p:grpSpPr>
        <p:sp>
          <p:nvSpPr>
            <p:cNvPr id="29" name="圆角矩形 28"/>
            <p:cNvSpPr/>
            <p:nvPr/>
          </p:nvSpPr>
          <p:spPr>
            <a:xfrm>
              <a:off x="3246841" y="3055198"/>
              <a:ext cx="720382" cy="122471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3240494" y="3052025"/>
              <a:ext cx="718795" cy="1224713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3348393" y="3224945"/>
              <a:ext cx="215797" cy="71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3348393" y="3380413"/>
              <a:ext cx="215797" cy="71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3419796" y="3546987"/>
              <a:ext cx="71404" cy="713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022427" y="1445077"/>
            <a:ext cx="545876" cy="922507"/>
            <a:chOff x="3738094" y="1832033"/>
            <a:chExt cx="545876" cy="922507"/>
          </a:xfrm>
        </p:grpSpPr>
        <p:sp>
          <p:nvSpPr>
            <p:cNvPr id="43" name="圆角矩形 42"/>
            <p:cNvSpPr/>
            <p:nvPr/>
          </p:nvSpPr>
          <p:spPr bwMode="auto">
            <a:xfrm>
              <a:off x="3742861" y="1834417"/>
              <a:ext cx="541109" cy="9201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4" name="圆角矩形 43"/>
            <p:cNvSpPr/>
            <p:nvPr/>
          </p:nvSpPr>
          <p:spPr bwMode="auto">
            <a:xfrm>
              <a:off x="3738094" y="1832033"/>
              <a:ext cx="539916" cy="920123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5" name="圆角矩形 44"/>
            <p:cNvSpPr/>
            <p:nvPr/>
          </p:nvSpPr>
          <p:spPr bwMode="auto">
            <a:xfrm>
              <a:off x="3819141" y="1961947"/>
              <a:ext cx="162094" cy="536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 bwMode="auto">
            <a:xfrm>
              <a:off x="3819141" y="2078750"/>
              <a:ext cx="162094" cy="536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 bwMode="auto">
            <a:xfrm>
              <a:off x="3872775" y="2203896"/>
              <a:ext cx="53634" cy="536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759535" y="1445077"/>
            <a:ext cx="545876" cy="922507"/>
            <a:chOff x="3738094" y="1832033"/>
            <a:chExt cx="545876" cy="922507"/>
          </a:xfrm>
        </p:grpSpPr>
        <p:sp>
          <p:nvSpPr>
            <p:cNvPr id="49" name="圆角矩形 48"/>
            <p:cNvSpPr/>
            <p:nvPr/>
          </p:nvSpPr>
          <p:spPr bwMode="auto">
            <a:xfrm>
              <a:off x="3742861" y="1834417"/>
              <a:ext cx="541109" cy="9201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0" name="圆角矩形 49"/>
            <p:cNvSpPr/>
            <p:nvPr/>
          </p:nvSpPr>
          <p:spPr bwMode="auto">
            <a:xfrm>
              <a:off x="3738094" y="1832033"/>
              <a:ext cx="539916" cy="920123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1" name="圆角矩形 50"/>
            <p:cNvSpPr/>
            <p:nvPr/>
          </p:nvSpPr>
          <p:spPr bwMode="auto">
            <a:xfrm>
              <a:off x="3819141" y="1961947"/>
              <a:ext cx="162094" cy="536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2" name="圆角矩形 51"/>
            <p:cNvSpPr/>
            <p:nvPr/>
          </p:nvSpPr>
          <p:spPr bwMode="auto">
            <a:xfrm>
              <a:off x="3819141" y="2078750"/>
              <a:ext cx="162094" cy="536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 bwMode="auto">
            <a:xfrm>
              <a:off x="3872775" y="2203896"/>
              <a:ext cx="53634" cy="536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496644" y="1445077"/>
            <a:ext cx="545876" cy="922507"/>
            <a:chOff x="3738094" y="1832033"/>
            <a:chExt cx="545876" cy="922507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3742861" y="1834417"/>
              <a:ext cx="541109" cy="9201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3738094" y="1832033"/>
              <a:ext cx="539916" cy="920123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3819141" y="1961947"/>
              <a:ext cx="162094" cy="536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8" name="圆角矩形 57"/>
            <p:cNvSpPr/>
            <p:nvPr/>
          </p:nvSpPr>
          <p:spPr bwMode="auto">
            <a:xfrm>
              <a:off x="3819141" y="2078750"/>
              <a:ext cx="162094" cy="536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 bwMode="auto">
            <a:xfrm>
              <a:off x="3872775" y="2203896"/>
              <a:ext cx="53634" cy="536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60" name="组合 20"/>
          <p:cNvGrpSpPr>
            <a:grpSpLocks/>
          </p:cNvGrpSpPr>
          <p:nvPr/>
        </p:nvGrpSpPr>
        <p:grpSpPr bwMode="auto">
          <a:xfrm>
            <a:off x="5705041" y="3471898"/>
            <a:ext cx="434701" cy="734626"/>
            <a:chOff x="3240494" y="3052025"/>
            <a:chExt cx="726729" cy="1227886"/>
          </a:xfrm>
        </p:grpSpPr>
        <p:sp>
          <p:nvSpPr>
            <p:cNvPr id="61" name="圆角矩形 60"/>
            <p:cNvSpPr/>
            <p:nvPr/>
          </p:nvSpPr>
          <p:spPr>
            <a:xfrm>
              <a:off x="3246841" y="3055198"/>
              <a:ext cx="720382" cy="122471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3240494" y="3052025"/>
              <a:ext cx="718795" cy="1224713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3348393" y="3224945"/>
              <a:ext cx="215797" cy="71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3348393" y="3380413"/>
              <a:ext cx="215797" cy="71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3419796" y="3546987"/>
              <a:ext cx="71404" cy="713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66" name="组合 65"/>
          <p:cNvGrpSpPr>
            <a:grpSpLocks/>
          </p:cNvGrpSpPr>
          <p:nvPr/>
        </p:nvGrpSpPr>
        <p:grpSpPr bwMode="auto">
          <a:xfrm>
            <a:off x="5459581" y="3878790"/>
            <a:ext cx="434701" cy="734626"/>
            <a:chOff x="3240494" y="3052025"/>
            <a:chExt cx="726729" cy="1227886"/>
          </a:xfrm>
        </p:grpSpPr>
        <p:sp>
          <p:nvSpPr>
            <p:cNvPr id="67" name="圆角矩形 66"/>
            <p:cNvSpPr/>
            <p:nvPr/>
          </p:nvSpPr>
          <p:spPr>
            <a:xfrm>
              <a:off x="3246841" y="3055198"/>
              <a:ext cx="720382" cy="122471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3240494" y="3052025"/>
              <a:ext cx="718795" cy="1224713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3348393" y="3224945"/>
              <a:ext cx="215797" cy="71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3348393" y="3380413"/>
              <a:ext cx="215797" cy="71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3419796" y="3546987"/>
              <a:ext cx="71404" cy="713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72" name="TextBox 9"/>
          <p:cNvSpPr txBox="1"/>
          <p:nvPr/>
        </p:nvSpPr>
        <p:spPr>
          <a:xfrm>
            <a:off x="3790886" y="4204626"/>
            <a:ext cx="720080" cy="334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master</a:t>
            </a:r>
            <a:endParaRPr lang="zh-CN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3" name="TextBox 9"/>
          <p:cNvSpPr txBox="1"/>
          <p:nvPr/>
        </p:nvSpPr>
        <p:spPr>
          <a:xfrm>
            <a:off x="5445399" y="4560874"/>
            <a:ext cx="720080" cy="309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slave</a:t>
            </a:r>
            <a:endParaRPr lang="zh-CN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4" name="TextBox 9"/>
          <p:cNvSpPr txBox="1"/>
          <p:nvPr/>
        </p:nvSpPr>
        <p:spPr>
          <a:xfrm>
            <a:off x="3552428" y="4408336"/>
            <a:ext cx="1244679" cy="309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brokerName</a:t>
            </a:r>
            <a:r>
              <a:rPr lang="en-US" altLang="zh-CN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</a:t>
            </a:r>
            <a:r>
              <a:rPr lang="en-US" altLang="zh-CN" sz="105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bs</a:t>
            </a:r>
            <a:endParaRPr lang="zh-CN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5" name="TextBox 9"/>
          <p:cNvSpPr txBox="1"/>
          <p:nvPr/>
        </p:nvSpPr>
        <p:spPr>
          <a:xfrm>
            <a:off x="5103167" y="4740679"/>
            <a:ext cx="1273235" cy="334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brokerName</a:t>
            </a:r>
            <a:r>
              <a:rPr lang="en-US" altLang="zh-CN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</a:t>
            </a:r>
            <a:r>
              <a:rPr lang="en-US" altLang="zh-CN" sz="105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bs</a:t>
            </a:r>
            <a:endParaRPr lang="zh-CN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6" name="TextBox 9"/>
          <p:cNvSpPr txBox="1"/>
          <p:nvPr/>
        </p:nvSpPr>
        <p:spPr>
          <a:xfrm>
            <a:off x="4373880" y="3473796"/>
            <a:ext cx="1002778" cy="309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brokerId</a:t>
            </a:r>
            <a:r>
              <a:rPr lang="en-US" altLang="zh-CN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0</a:t>
            </a:r>
            <a:endParaRPr lang="zh-CN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7" name="TextBox 9"/>
          <p:cNvSpPr txBox="1"/>
          <p:nvPr/>
        </p:nvSpPr>
        <p:spPr>
          <a:xfrm>
            <a:off x="5875270" y="4174918"/>
            <a:ext cx="1002778" cy="334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brokerId</a:t>
            </a:r>
            <a:r>
              <a:rPr lang="en-US" altLang="zh-CN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1</a:t>
            </a:r>
            <a:endParaRPr lang="zh-CN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8" name="TextBox 9"/>
          <p:cNvSpPr txBox="1"/>
          <p:nvPr/>
        </p:nvSpPr>
        <p:spPr>
          <a:xfrm>
            <a:off x="6108720" y="3778704"/>
            <a:ext cx="1002778" cy="334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brokerId</a:t>
            </a:r>
            <a:r>
              <a:rPr lang="en-US" altLang="zh-CN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2</a:t>
            </a:r>
            <a:endParaRPr lang="zh-CN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9" name="TextBox 9"/>
          <p:cNvSpPr txBox="1"/>
          <p:nvPr/>
        </p:nvSpPr>
        <p:spPr>
          <a:xfrm>
            <a:off x="6342171" y="3382490"/>
            <a:ext cx="1002778" cy="334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brokerId</a:t>
            </a:r>
            <a:r>
              <a:rPr lang="en-US" altLang="zh-CN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3</a:t>
            </a:r>
            <a:endParaRPr lang="zh-CN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3" name="TextBox 9"/>
          <p:cNvSpPr txBox="1"/>
          <p:nvPr/>
        </p:nvSpPr>
        <p:spPr>
          <a:xfrm>
            <a:off x="3766795" y="3543349"/>
            <a:ext cx="764571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Topic</a:t>
            </a:r>
            <a:endParaRPr lang="zh-CN" altLang="en-US" sz="14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4" name="TextBox 9"/>
          <p:cNvSpPr txBox="1"/>
          <p:nvPr/>
        </p:nvSpPr>
        <p:spPr>
          <a:xfrm>
            <a:off x="3766795" y="3543349"/>
            <a:ext cx="764571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Topic</a:t>
            </a:r>
            <a:endParaRPr lang="zh-CN" altLang="en-US" sz="14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5" name="TextBox 9"/>
          <p:cNvSpPr txBox="1"/>
          <p:nvPr/>
        </p:nvSpPr>
        <p:spPr>
          <a:xfrm>
            <a:off x="3766795" y="3543349"/>
            <a:ext cx="764571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Topic</a:t>
            </a:r>
            <a:endParaRPr lang="zh-CN" altLang="en-US" sz="14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6" name="TextBox 9"/>
          <p:cNvSpPr txBox="1"/>
          <p:nvPr/>
        </p:nvSpPr>
        <p:spPr>
          <a:xfrm>
            <a:off x="3766795" y="3543349"/>
            <a:ext cx="764571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Topic</a:t>
            </a:r>
            <a:endParaRPr lang="zh-CN" altLang="en-US" sz="14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93" name="组合 20"/>
          <p:cNvGrpSpPr>
            <a:grpSpLocks/>
          </p:cNvGrpSpPr>
          <p:nvPr/>
        </p:nvGrpSpPr>
        <p:grpSpPr bwMode="auto">
          <a:xfrm>
            <a:off x="8376964" y="2931746"/>
            <a:ext cx="600199" cy="1014311"/>
            <a:chOff x="3240494" y="3052025"/>
            <a:chExt cx="726729" cy="1227886"/>
          </a:xfrm>
        </p:grpSpPr>
        <p:sp>
          <p:nvSpPr>
            <p:cNvPr id="94" name="圆角矩形 93"/>
            <p:cNvSpPr/>
            <p:nvPr/>
          </p:nvSpPr>
          <p:spPr>
            <a:xfrm>
              <a:off x="3246841" y="3055198"/>
              <a:ext cx="720382" cy="1224713"/>
            </a:xfrm>
            <a:prstGeom prst="roundRect">
              <a:avLst/>
            </a:prstGeom>
            <a:solidFill>
              <a:srgbClr val="AED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3240494" y="3052025"/>
              <a:ext cx="718795" cy="1224713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3348393" y="3224945"/>
              <a:ext cx="215797" cy="7138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7" name="圆角矩形 96"/>
            <p:cNvSpPr/>
            <p:nvPr/>
          </p:nvSpPr>
          <p:spPr>
            <a:xfrm>
              <a:off x="3348393" y="3380413"/>
              <a:ext cx="215797" cy="7138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3419796" y="3546987"/>
              <a:ext cx="71404" cy="713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99" name="弧形 98"/>
          <p:cNvSpPr/>
          <p:nvPr/>
        </p:nvSpPr>
        <p:spPr>
          <a:xfrm rot="16200000">
            <a:off x="2550858" y="548363"/>
            <a:ext cx="3632021" cy="4752606"/>
          </a:xfrm>
          <a:prstGeom prst="arc">
            <a:avLst>
              <a:gd name="adj1" fmla="val 15971044"/>
              <a:gd name="adj2" fmla="val 2544491"/>
            </a:avLst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弧形 99"/>
          <p:cNvSpPr/>
          <p:nvPr/>
        </p:nvSpPr>
        <p:spPr>
          <a:xfrm rot="16200000">
            <a:off x="2303724" y="1165677"/>
            <a:ext cx="3545767" cy="3863770"/>
          </a:xfrm>
          <a:prstGeom prst="arc">
            <a:avLst>
              <a:gd name="adj1" fmla="val 16200000"/>
              <a:gd name="adj2" fmla="val 1441361"/>
            </a:avLst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弧形 100"/>
          <p:cNvSpPr/>
          <p:nvPr/>
        </p:nvSpPr>
        <p:spPr>
          <a:xfrm rot="16200000">
            <a:off x="2425741" y="1393903"/>
            <a:ext cx="3545767" cy="3863770"/>
          </a:xfrm>
          <a:prstGeom prst="arc">
            <a:avLst>
              <a:gd name="adj1" fmla="val 16200000"/>
              <a:gd name="adj2" fmla="val 21306638"/>
            </a:avLst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7" name="组合 20"/>
          <p:cNvGrpSpPr>
            <a:grpSpLocks/>
          </p:cNvGrpSpPr>
          <p:nvPr/>
        </p:nvGrpSpPr>
        <p:grpSpPr bwMode="auto">
          <a:xfrm>
            <a:off x="1723228" y="2931746"/>
            <a:ext cx="600199" cy="1014311"/>
            <a:chOff x="3240494" y="3052025"/>
            <a:chExt cx="726729" cy="1227886"/>
          </a:xfrm>
        </p:grpSpPr>
        <p:sp>
          <p:nvSpPr>
            <p:cNvPr id="88" name="圆角矩形 87"/>
            <p:cNvSpPr/>
            <p:nvPr/>
          </p:nvSpPr>
          <p:spPr>
            <a:xfrm>
              <a:off x="3246841" y="3055198"/>
              <a:ext cx="720382" cy="122471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40494" y="3052025"/>
              <a:ext cx="718795" cy="1224713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0" name="圆角矩形 89"/>
            <p:cNvSpPr/>
            <p:nvPr/>
          </p:nvSpPr>
          <p:spPr>
            <a:xfrm>
              <a:off x="3348393" y="3224945"/>
              <a:ext cx="215797" cy="7138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1" name="圆角矩形 90"/>
            <p:cNvSpPr/>
            <p:nvPr/>
          </p:nvSpPr>
          <p:spPr>
            <a:xfrm>
              <a:off x="3348393" y="3380413"/>
              <a:ext cx="215797" cy="7138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3419796" y="3546987"/>
              <a:ext cx="71404" cy="713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02" name="弧形 101"/>
          <p:cNvSpPr/>
          <p:nvPr/>
        </p:nvSpPr>
        <p:spPr>
          <a:xfrm rot="14214821" flipV="1">
            <a:off x="4011746" y="1940105"/>
            <a:ext cx="4963586" cy="4555048"/>
          </a:xfrm>
          <a:prstGeom prst="arc">
            <a:avLst>
              <a:gd name="adj1" fmla="val 16200000"/>
              <a:gd name="adj2" fmla="val 20244583"/>
            </a:avLst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Rectangle 2"/>
          <p:cNvSpPr>
            <a:spLocks noChangeArrowheads="1"/>
          </p:cNvSpPr>
          <p:nvPr/>
        </p:nvSpPr>
        <p:spPr bwMode="auto">
          <a:xfrm>
            <a:off x="179547" y="4830408"/>
            <a:ext cx="8964453" cy="2472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NameServer是一个几乎无状态节点，可集群部署，节点之间无任何信息同步。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roker部署相对复杂，Broker分为Master与Slave，一个Master可以对应多个Slave，但是一个Slave只能对应一个Master，Master与Slave的对应关系通过指定相同的BrokerName，不同的BrokerId来定义，BrokerId为0表示Master，非0表示Slave。Master也可以部署多个。每个Broker与NameServer集群中的所有节点建立长连接，定时注册Topic信息到所有NameServer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Producer与NameServer集群中的其中一个节点（随机选择）建立长连接，定期从NameServer取Topic路由信息，并向提供Topic服务的Master建立长连接，且定时向Master发送心跳。Producer完全无状态，可集群部署。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onsumer与NameServer集群中的其中一个节点（随机选择）建立长连接，定期从NameServer取Topic路由信息，并向提供Topic服务的Master、Slave建立长连接，且定时向Master、Slave发送心跳。Consumer既可以从Master订阅消息，也可以从Slave订阅消息，订阅规则由Broker配置决定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2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0.18611 -0.34908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06" y="-17469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0.10451 -0.34877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6" y="-17438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0.02465 -0.34877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3" y="-174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1" grpId="0" animBg="1"/>
      <p:bldP spid="80" grpId="0" animBg="1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3" grpId="0"/>
      <p:bldP spid="83" grpId="1"/>
      <p:bldP spid="84" grpId="0"/>
      <p:bldP spid="84" grpId="1"/>
      <p:bldP spid="85" grpId="0"/>
      <p:bldP spid="85" grpId="1"/>
      <p:bldP spid="86" grpId="0"/>
      <p:bldP spid="99" grpId="0" animBg="1"/>
      <p:bldP spid="100" grpId="0" animBg="1"/>
      <p:bldP spid="101" grpId="0" animBg="1"/>
      <p:bldP spid="10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直接箭头连接符 102"/>
          <p:cNvCxnSpPr/>
          <p:nvPr/>
        </p:nvCxnSpPr>
        <p:spPr>
          <a:xfrm flipH="1">
            <a:off x="7844891" y="3981513"/>
            <a:ext cx="560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6372200" y="2929858"/>
            <a:ext cx="371901" cy="6342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50" idx="3"/>
          </p:cNvCxnSpPr>
          <p:nvPr/>
        </p:nvCxnSpPr>
        <p:spPr>
          <a:xfrm flipH="1" flipV="1">
            <a:off x="6934725" y="2945358"/>
            <a:ext cx="182912" cy="14644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H="1" flipV="1">
            <a:off x="7138993" y="2939219"/>
            <a:ext cx="449197" cy="7038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H="1" flipV="1">
            <a:off x="7047109" y="2949048"/>
            <a:ext cx="250972" cy="10202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RocketMQ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集群工作流程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集群搭建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5449237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步骤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NameServer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启动，开启监听，等待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broker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producer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与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consumer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连接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步骤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broker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启动，根据配置信息，连接所有的</a:t>
            </a:r>
            <a:r>
              <a:rPr lang="en-US" altLang="zh-CN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NameServer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，并保持长连接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步骤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补充：如果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broker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中有现存数据，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NameServer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将保存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topic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与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broker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关系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步骤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producer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发信息，连接某个</a:t>
            </a:r>
            <a:r>
              <a:rPr lang="en-US" altLang="zh-CN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NameServer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，并建立长连接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步骤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producer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发消息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步骤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4.1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若果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topic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存在，由</a:t>
            </a:r>
            <a:r>
              <a:rPr lang="en-US" altLang="zh-CN" sz="1050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NameServer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直接分配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步骤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4.2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如果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topic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不存在，由</a:t>
            </a:r>
            <a:r>
              <a:rPr lang="en-US" altLang="zh-CN" sz="1050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NameServer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创建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topic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与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broker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关系，并分配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步骤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producer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broker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topic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选择一个消息队列（从列表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选择）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步骤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producer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与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broker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建立长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连接，用于发送消息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步骤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producer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发送消息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comsumer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工作流程同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producer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11" name="组合 20"/>
          <p:cNvGrpSpPr>
            <a:grpSpLocks/>
          </p:cNvGrpSpPr>
          <p:nvPr/>
        </p:nvGrpSpPr>
        <p:grpSpPr bwMode="auto">
          <a:xfrm>
            <a:off x="5891882" y="3560429"/>
            <a:ext cx="600199" cy="1014311"/>
            <a:chOff x="3240494" y="3052025"/>
            <a:chExt cx="726729" cy="1227886"/>
          </a:xfrm>
        </p:grpSpPr>
        <p:sp>
          <p:nvSpPr>
            <p:cNvPr id="12" name="圆角矩形 11"/>
            <p:cNvSpPr/>
            <p:nvPr/>
          </p:nvSpPr>
          <p:spPr>
            <a:xfrm>
              <a:off x="3246841" y="3055198"/>
              <a:ext cx="720382" cy="122471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240494" y="3052025"/>
              <a:ext cx="718795" cy="1224713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348393" y="3224945"/>
              <a:ext cx="215797" cy="71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348393" y="3380413"/>
              <a:ext cx="215797" cy="71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419796" y="3546987"/>
              <a:ext cx="71404" cy="713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7" name="组合 20"/>
          <p:cNvGrpSpPr>
            <a:grpSpLocks/>
          </p:cNvGrpSpPr>
          <p:nvPr/>
        </p:nvGrpSpPr>
        <p:grpSpPr bwMode="auto">
          <a:xfrm>
            <a:off x="7414936" y="3471167"/>
            <a:ext cx="434701" cy="734626"/>
            <a:chOff x="3240494" y="3052025"/>
            <a:chExt cx="726729" cy="1227886"/>
          </a:xfrm>
        </p:grpSpPr>
        <p:sp>
          <p:nvSpPr>
            <p:cNvPr id="18" name="圆角矩形 17"/>
            <p:cNvSpPr/>
            <p:nvPr/>
          </p:nvSpPr>
          <p:spPr>
            <a:xfrm>
              <a:off x="3246841" y="3055198"/>
              <a:ext cx="720382" cy="122471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3240494" y="3052025"/>
              <a:ext cx="718795" cy="1224713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348393" y="3224945"/>
              <a:ext cx="215797" cy="71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3348393" y="3380413"/>
              <a:ext cx="215797" cy="71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3419796" y="3546987"/>
              <a:ext cx="71404" cy="713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666285" y="1923678"/>
            <a:ext cx="545876" cy="922507"/>
            <a:chOff x="3738094" y="1832033"/>
            <a:chExt cx="545876" cy="922507"/>
          </a:xfrm>
        </p:grpSpPr>
        <p:sp>
          <p:nvSpPr>
            <p:cNvPr id="30" name="圆角矩形 29"/>
            <p:cNvSpPr/>
            <p:nvPr/>
          </p:nvSpPr>
          <p:spPr bwMode="auto">
            <a:xfrm>
              <a:off x="3742861" y="1834417"/>
              <a:ext cx="541109" cy="9201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 bwMode="auto">
            <a:xfrm>
              <a:off x="3738094" y="1832033"/>
              <a:ext cx="539916" cy="920123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3819141" y="1961947"/>
              <a:ext cx="162094" cy="536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 bwMode="auto">
            <a:xfrm>
              <a:off x="3819141" y="2078750"/>
              <a:ext cx="162094" cy="536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 bwMode="auto">
            <a:xfrm>
              <a:off x="3872775" y="2203896"/>
              <a:ext cx="53634" cy="536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41" name="组合 20"/>
          <p:cNvGrpSpPr>
            <a:grpSpLocks/>
          </p:cNvGrpSpPr>
          <p:nvPr/>
        </p:nvGrpSpPr>
        <p:grpSpPr bwMode="auto">
          <a:xfrm>
            <a:off x="7169475" y="3878058"/>
            <a:ext cx="434701" cy="734626"/>
            <a:chOff x="3240494" y="3052025"/>
            <a:chExt cx="726729" cy="1227886"/>
          </a:xfrm>
        </p:grpSpPr>
        <p:sp>
          <p:nvSpPr>
            <p:cNvPr id="42" name="圆角矩形 41"/>
            <p:cNvSpPr/>
            <p:nvPr/>
          </p:nvSpPr>
          <p:spPr>
            <a:xfrm>
              <a:off x="3246841" y="3055198"/>
              <a:ext cx="720382" cy="122471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3240494" y="3052025"/>
              <a:ext cx="718795" cy="1224713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3348393" y="3224945"/>
              <a:ext cx="215797" cy="71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3348393" y="3380413"/>
              <a:ext cx="215797" cy="71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419796" y="3546987"/>
              <a:ext cx="71404" cy="713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47" name="组合 46"/>
          <p:cNvGrpSpPr>
            <a:grpSpLocks/>
          </p:cNvGrpSpPr>
          <p:nvPr/>
        </p:nvGrpSpPr>
        <p:grpSpPr bwMode="auto">
          <a:xfrm>
            <a:off x="6924015" y="4284950"/>
            <a:ext cx="434701" cy="734626"/>
            <a:chOff x="3240494" y="3052025"/>
            <a:chExt cx="726729" cy="1227886"/>
          </a:xfrm>
        </p:grpSpPr>
        <p:sp>
          <p:nvSpPr>
            <p:cNvPr id="48" name="圆角矩形 47"/>
            <p:cNvSpPr/>
            <p:nvPr/>
          </p:nvSpPr>
          <p:spPr>
            <a:xfrm>
              <a:off x="3246841" y="3055198"/>
              <a:ext cx="720382" cy="122471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3240494" y="3052025"/>
              <a:ext cx="718795" cy="1224713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3348393" y="3224945"/>
              <a:ext cx="215797" cy="71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3348393" y="3380413"/>
              <a:ext cx="215797" cy="71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419796" y="3546987"/>
              <a:ext cx="71404" cy="713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65" name="组合 20"/>
          <p:cNvGrpSpPr>
            <a:grpSpLocks/>
          </p:cNvGrpSpPr>
          <p:nvPr/>
        </p:nvGrpSpPr>
        <p:grpSpPr bwMode="auto">
          <a:xfrm>
            <a:off x="8292281" y="3560429"/>
            <a:ext cx="600199" cy="1014311"/>
            <a:chOff x="3240494" y="3052025"/>
            <a:chExt cx="726729" cy="1227886"/>
          </a:xfrm>
        </p:grpSpPr>
        <p:sp>
          <p:nvSpPr>
            <p:cNvPr id="66" name="圆角矩形 65"/>
            <p:cNvSpPr/>
            <p:nvPr/>
          </p:nvSpPr>
          <p:spPr>
            <a:xfrm>
              <a:off x="3246841" y="3055198"/>
              <a:ext cx="720382" cy="1224713"/>
            </a:xfrm>
            <a:prstGeom prst="roundRect">
              <a:avLst/>
            </a:prstGeom>
            <a:solidFill>
              <a:srgbClr val="AED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3240494" y="3052025"/>
              <a:ext cx="718795" cy="1224713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3348393" y="3224945"/>
              <a:ext cx="215797" cy="7138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3348393" y="3380413"/>
              <a:ext cx="215797" cy="7138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3419796" y="3546987"/>
              <a:ext cx="71404" cy="713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74" name="组合 20"/>
          <p:cNvGrpSpPr>
            <a:grpSpLocks/>
          </p:cNvGrpSpPr>
          <p:nvPr/>
        </p:nvGrpSpPr>
        <p:grpSpPr bwMode="auto">
          <a:xfrm>
            <a:off x="4811762" y="3560429"/>
            <a:ext cx="600199" cy="1014311"/>
            <a:chOff x="3240494" y="3052025"/>
            <a:chExt cx="726729" cy="1227886"/>
          </a:xfrm>
        </p:grpSpPr>
        <p:sp>
          <p:nvSpPr>
            <p:cNvPr id="75" name="圆角矩形 74"/>
            <p:cNvSpPr/>
            <p:nvPr/>
          </p:nvSpPr>
          <p:spPr>
            <a:xfrm>
              <a:off x="3246841" y="3055198"/>
              <a:ext cx="720382" cy="122471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3240494" y="3052025"/>
              <a:ext cx="718795" cy="1224713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3348393" y="3224945"/>
              <a:ext cx="215797" cy="7138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3348393" y="3380413"/>
              <a:ext cx="215797" cy="7138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3419796" y="3546987"/>
              <a:ext cx="71404" cy="713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cxnSp>
        <p:nvCxnSpPr>
          <p:cNvPr id="99" name="直接箭头连接符 98"/>
          <p:cNvCxnSpPr/>
          <p:nvPr/>
        </p:nvCxnSpPr>
        <p:spPr>
          <a:xfrm flipV="1">
            <a:off x="5364088" y="2843801"/>
            <a:ext cx="1233619" cy="7166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76" idx="3"/>
            <a:endCxn id="13" idx="1"/>
          </p:cNvCxnSpPr>
          <p:nvPr/>
        </p:nvCxnSpPr>
        <p:spPr>
          <a:xfrm>
            <a:off x="5405408" y="4066274"/>
            <a:ext cx="48647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38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03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双主双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从集群搭建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集群搭建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8" name="组合 20"/>
          <p:cNvGrpSpPr>
            <a:grpSpLocks/>
          </p:cNvGrpSpPr>
          <p:nvPr/>
        </p:nvGrpSpPr>
        <p:grpSpPr bwMode="auto">
          <a:xfrm>
            <a:off x="3602327" y="2964558"/>
            <a:ext cx="600199" cy="1014311"/>
            <a:chOff x="3240494" y="3052025"/>
            <a:chExt cx="726729" cy="1227886"/>
          </a:xfrm>
        </p:grpSpPr>
        <p:sp>
          <p:nvSpPr>
            <p:cNvPr id="9" name="圆角矩形 8"/>
            <p:cNvSpPr/>
            <p:nvPr/>
          </p:nvSpPr>
          <p:spPr>
            <a:xfrm>
              <a:off x="3246841" y="3055198"/>
              <a:ext cx="720382" cy="122471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240494" y="3052025"/>
              <a:ext cx="718795" cy="1224713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348393" y="3224945"/>
              <a:ext cx="215797" cy="71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348393" y="3380413"/>
              <a:ext cx="215797" cy="71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419796" y="3546987"/>
              <a:ext cx="71404" cy="713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4" name="组合 20"/>
          <p:cNvGrpSpPr>
            <a:grpSpLocks/>
          </p:cNvGrpSpPr>
          <p:nvPr/>
        </p:nvGrpSpPr>
        <p:grpSpPr bwMode="auto">
          <a:xfrm>
            <a:off x="5490030" y="3241622"/>
            <a:ext cx="434701" cy="734626"/>
            <a:chOff x="3240494" y="3052025"/>
            <a:chExt cx="726729" cy="1227886"/>
          </a:xfrm>
        </p:grpSpPr>
        <p:sp>
          <p:nvSpPr>
            <p:cNvPr id="15" name="圆角矩形 14"/>
            <p:cNvSpPr/>
            <p:nvPr/>
          </p:nvSpPr>
          <p:spPr>
            <a:xfrm>
              <a:off x="3246841" y="3055198"/>
              <a:ext cx="720382" cy="122471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3240494" y="3052025"/>
              <a:ext cx="718795" cy="1224713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348393" y="3224945"/>
              <a:ext cx="215797" cy="71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3348393" y="3380413"/>
              <a:ext cx="215797" cy="71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419796" y="3546987"/>
              <a:ext cx="71404" cy="713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062411" y="1779662"/>
            <a:ext cx="545876" cy="922507"/>
            <a:chOff x="3738094" y="1832033"/>
            <a:chExt cx="545876" cy="922507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3742861" y="1834417"/>
              <a:ext cx="541109" cy="9201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38094" y="1832033"/>
              <a:ext cx="539916" cy="920123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3819141" y="1961947"/>
              <a:ext cx="162094" cy="536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3819141" y="2078750"/>
              <a:ext cx="162094" cy="536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 bwMode="auto">
            <a:xfrm>
              <a:off x="3872775" y="2203896"/>
              <a:ext cx="53634" cy="536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220072" y="1779662"/>
            <a:ext cx="545876" cy="922507"/>
            <a:chOff x="3738094" y="1832033"/>
            <a:chExt cx="545876" cy="922507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3742861" y="1834417"/>
              <a:ext cx="541109" cy="9201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3738094" y="1832033"/>
              <a:ext cx="539916" cy="920123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 bwMode="auto">
            <a:xfrm>
              <a:off x="3819141" y="1961947"/>
              <a:ext cx="162094" cy="536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 bwMode="auto">
            <a:xfrm>
              <a:off x="3819141" y="2078750"/>
              <a:ext cx="162094" cy="536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 bwMode="auto">
            <a:xfrm>
              <a:off x="3872775" y="2203896"/>
              <a:ext cx="53634" cy="536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2" name="组合 20"/>
          <p:cNvGrpSpPr>
            <a:grpSpLocks/>
          </p:cNvGrpSpPr>
          <p:nvPr/>
        </p:nvGrpSpPr>
        <p:grpSpPr bwMode="auto">
          <a:xfrm>
            <a:off x="2769122" y="3838078"/>
            <a:ext cx="600199" cy="1014311"/>
            <a:chOff x="3240494" y="3052025"/>
            <a:chExt cx="726729" cy="1227886"/>
          </a:xfrm>
        </p:grpSpPr>
        <p:sp>
          <p:nvSpPr>
            <p:cNvPr id="33" name="圆角矩形 32"/>
            <p:cNvSpPr/>
            <p:nvPr/>
          </p:nvSpPr>
          <p:spPr>
            <a:xfrm>
              <a:off x="3246841" y="3055198"/>
              <a:ext cx="720382" cy="122471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3240494" y="3052025"/>
              <a:ext cx="718795" cy="1224713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348393" y="3224945"/>
              <a:ext cx="215797" cy="71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3348393" y="3380413"/>
              <a:ext cx="215797" cy="71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3419796" y="3546987"/>
              <a:ext cx="71404" cy="713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8" name="组合 20"/>
          <p:cNvGrpSpPr>
            <a:grpSpLocks/>
          </p:cNvGrpSpPr>
          <p:nvPr/>
        </p:nvGrpSpPr>
        <p:grpSpPr bwMode="auto">
          <a:xfrm>
            <a:off x="4785371" y="4109347"/>
            <a:ext cx="434701" cy="734626"/>
            <a:chOff x="3240494" y="3052025"/>
            <a:chExt cx="726729" cy="1227886"/>
          </a:xfrm>
        </p:grpSpPr>
        <p:sp>
          <p:nvSpPr>
            <p:cNvPr id="39" name="圆角矩形 38"/>
            <p:cNvSpPr/>
            <p:nvPr/>
          </p:nvSpPr>
          <p:spPr>
            <a:xfrm>
              <a:off x="3246841" y="3055198"/>
              <a:ext cx="720382" cy="122471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3240494" y="3052025"/>
              <a:ext cx="718795" cy="1224713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3348393" y="3224945"/>
              <a:ext cx="215797" cy="71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3348393" y="3380413"/>
              <a:ext cx="215797" cy="71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419796" y="3546987"/>
              <a:ext cx="71404" cy="713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44" name="TextBox 9"/>
          <p:cNvSpPr txBox="1"/>
          <p:nvPr/>
        </p:nvSpPr>
        <p:spPr>
          <a:xfrm>
            <a:off x="5770715" y="2256048"/>
            <a:ext cx="64807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ip2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TextBox 9"/>
          <p:cNvSpPr txBox="1"/>
          <p:nvPr/>
        </p:nvSpPr>
        <p:spPr>
          <a:xfrm>
            <a:off x="3653032" y="2255042"/>
            <a:ext cx="64807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ip1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TextBox 9"/>
          <p:cNvSpPr txBox="1"/>
          <p:nvPr/>
        </p:nvSpPr>
        <p:spPr>
          <a:xfrm>
            <a:off x="4201840" y="3532060"/>
            <a:ext cx="64807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ip3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7" name="TextBox 9"/>
          <p:cNvSpPr txBox="1"/>
          <p:nvPr/>
        </p:nvSpPr>
        <p:spPr>
          <a:xfrm>
            <a:off x="3369321" y="4353602"/>
            <a:ext cx="64807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ip4</a:t>
            </a:r>
          </a:p>
        </p:txBody>
      </p:sp>
      <p:sp>
        <p:nvSpPr>
          <p:cNvPr id="48" name="TextBox 9"/>
          <p:cNvSpPr txBox="1"/>
          <p:nvPr/>
        </p:nvSpPr>
        <p:spPr>
          <a:xfrm>
            <a:off x="5868144" y="3532061"/>
            <a:ext cx="64807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ip5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9" name="TextBox 9"/>
          <p:cNvSpPr txBox="1"/>
          <p:nvPr/>
        </p:nvSpPr>
        <p:spPr>
          <a:xfrm>
            <a:off x="5220072" y="4368722"/>
            <a:ext cx="64807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ip6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0" name="TextBox 9"/>
          <p:cNvSpPr txBox="1"/>
          <p:nvPr/>
        </p:nvSpPr>
        <p:spPr>
          <a:xfrm>
            <a:off x="1061240" y="1613334"/>
            <a:ext cx="7878215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192.168.1.135                                                                    192.168.1.136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848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03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双主双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从集群搭建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集群搭建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20072" y="1779662"/>
            <a:ext cx="1198715" cy="984217"/>
            <a:chOff x="5220072" y="1779662"/>
            <a:chExt cx="1198715" cy="984217"/>
          </a:xfrm>
        </p:grpSpPr>
        <p:grpSp>
          <p:nvGrpSpPr>
            <p:cNvPr id="26" name="组合 25"/>
            <p:cNvGrpSpPr/>
            <p:nvPr/>
          </p:nvGrpSpPr>
          <p:grpSpPr>
            <a:xfrm>
              <a:off x="5220072" y="1779662"/>
              <a:ext cx="545876" cy="922507"/>
              <a:chOff x="3738094" y="1832033"/>
              <a:chExt cx="545876" cy="922507"/>
            </a:xfrm>
          </p:grpSpPr>
          <p:sp>
            <p:nvSpPr>
              <p:cNvPr id="27" name="圆角矩形 26"/>
              <p:cNvSpPr/>
              <p:nvPr/>
            </p:nvSpPr>
            <p:spPr bwMode="auto">
              <a:xfrm>
                <a:off x="3742861" y="1834417"/>
                <a:ext cx="541109" cy="9201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8" name="圆角矩形 27"/>
              <p:cNvSpPr/>
              <p:nvPr/>
            </p:nvSpPr>
            <p:spPr bwMode="auto">
              <a:xfrm>
                <a:off x="3738094" y="1832033"/>
                <a:ext cx="539916" cy="920123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9" name="圆角矩形 28"/>
              <p:cNvSpPr/>
              <p:nvPr/>
            </p:nvSpPr>
            <p:spPr bwMode="auto">
              <a:xfrm>
                <a:off x="3819141" y="1961947"/>
                <a:ext cx="162094" cy="5363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dist="127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0" name="圆角矩形 29"/>
              <p:cNvSpPr/>
              <p:nvPr/>
            </p:nvSpPr>
            <p:spPr bwMode="auto">
              <a:xfrm>
                <a:off x="3819141" y="2078750"/>
                <a:ext cx="162094" cy="5363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dist="127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 bwMode="auto">
              <a:xfrm>
                <a:off x="3872775" y="2203896"/>
                <a:ext cx="53634" cy="5363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44" name="TextBox 9"/>
            <p:cNvSpPr txBox="1"/>
            <p:nvPr/>
          </p:nvSpPr>
          <p:spPr>
            <a:xfrm>
              <a:off x="5770715" y="2256048"/>
              <a:ext cx="648072" cy="507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ip2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062411" y="1779662"/>
            <a:ext cx="1238693" cy="983211"/>
            <a:chOff x="3062411" y="1779662"/>
            <a:chExt cx="1238693" cy="983211"/>
          </a:xfrm>
        </p:grpSpPr>
        <p:grpSp>
          <p:nvGrpSpPr>
            <p:cNvPr id="20" name="组合 19"/>
            <p:cNvGrpSpPr/>
            <p:nvPr/>
          </p:nvGrpSpPr>
          <p:grpSpPr>
            <a:xfrm>
              <a:off x="3062411" y="1779662"/>
              <a:ext cx="545876" cy="922507"/>
              <a:chOff x="3738094" y="1832033"/>
              <a:chExt cx="545876" cy="922507"/>
            </a:xfrm>
          </p:grpSpPr>
          <p:sp>
            <p:nvSpPr>
              <p:cNvPr id="21" name="圆角矩形 20"/>
              <p:cNvSpPr/>
              <p:nvPr/>
            </p:nvSpPr>
            <p:spPr bwMode="auto">
              <a:xfrm>
                <a:off x="3742861" y="1834417"/>
                <a:ext cx="541109" cy="92012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" name="圆角矩形 21"/>
              <p:cNvSpPr/>
              <p:nvPr/>
            </p:nvSpPr>
            <p:spPr bwMode="auto">
              <a:xfrm>
                <a:off x="3738094" y="1832033"/>
                <a:ext cx="539916" cy="920123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" name="圆角矩形 22"/>
              <p:cNvSpPr/>
              <p:nvPr/>
            </p:nvSpPr>
            <p:spPr bwMode="auto">
              <a:xfrm>
                <a:off x="3819141" y="1961947"/>
                <a:ext cx="162094" cy="5363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dist="127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4" name="圆角矩形 23"/>
              <p:cNvSpPr/>
              <p:nvPr/>
            </p:nvSpPr>
            <p:spPr bwMode="auto">
              <a:xfrm>
                <a:off x="3819141" y="2078750"/>
                <a:ext cx="162094" cy="5363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dist="127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 bwMode="auto">
              <a:xfrm>
                <a:off x="3872775" y="2203896"/>
                <a:ext cx="53634" cy="5363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45" name="TextBox 9"/>
            <p:cNvSpPr txBox="1"/>
            <p:nvPr/>
          </p:nvSpPr>
          <p:spPr>
            <a:xfrm>
              <a:off x="3653032" y="2255042"/>
              <a:ext cx="648072" cy="507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ip1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02327" y="2964558"/>
            <a:ext cx="1247585" cy="1075333"/>
            <a:chOff x="3602327" y="2964558"/>
            <a:chExt cx="1247585" cy="1075333"/>
          </a:xfrm>
        </p:grpSpPr>
        <p:grpSp>
          <p:nvGrpSpPr>
            <p:cNvPr id="8" name="组合 20"/>
            <p:cNvGrpSpPr>
              <a:grpSpLocks/>
            </p:cNvGrpSpPr>
            <p:nvPr/>
          </p:nvGrpSpPr>
          <p:grpSpPr bwMode="auto">
            <a:xfrm>
              <a:off x="3602327" y="2964558"/>
              <a:ext cx="600199" cy="1014311"/>
              <a:chOff x="3240494" y="3052025"/>
              <a:chExt cx="726729" cy="1227886"/>
            </a:xfrm>
          </p:grpSpPr>
          <p:sp>
            <p:nvSpPr>
              <p:cNvPr id="9" name="圆角矩形 8"/>
              <p:cNvSpPr/>
              <p:nvPr/>
            </p:nvSpPr>
            <p:spPr>
              <a:xfrm>
                <a:off x="3246841" y="3055198"/>
                <a:ext cx="720382" cy="1224713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3240494" y="3052025"/>
                <a:ext cx="718795" cy="1224713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3348393" y="3224945"/>
                <a:ext cx="215797" cy="71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dist="127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3348393" y="3380413"/>
                <a:ext cx="215797" cy="71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dist="127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3419796" y="3546987"/>
                <a:ext cx="71404" cy="7138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46" name="TextBox 9"/>
            <p:cNvSpPr txBox="1"/>
            <p:nvPr/>
          </p:nvSpPr>
          <p:spPr>
            <a:xfrm>
              <a:off x="4201840" y="3532060"/>
              <a:ext cx="648072" cy="507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ip3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769122" y="3838078"/>
            <a:ext cx="1248271" cy="1023355"/>
            <a:chOff x="2769122" y="3838078"/>
            <a:chExt cx="1248271" cy="1023355"/>
          </a:xfrm>
        </p:grpSpPr>
        <p:grpSp>
          <p:nvGrpSpPr>
            <p:cNvPr id="32" name="组合 20"/>
            <p:cNvGrpSpPr>
              <a:grpSpLocks/>
            </p:cNvGrpSpPr>
            <p:nvPr/>
          </p:nvGrpSpPr>
          <p:grpSpPr bwMode="auto">
            <a:xfrm>
              <a:off x="2769122" y="3838078"/>
              <a:ext cx="600199" cy="1014311"/>
              <a:chOff x="3240494" y="3052025"/>
              <a:chExt cx="726729" cy="1227886"/>
            </a:xfrm>
          </p:grpSpPr>
          <p:sp>
            <p:nvSpPr>
              <p:cNvPr id="33" name="圆角矩形 32"/>
              <p:cNvSpPr/>
              <p:nvPr/>
            </p:nvSpPr>
            <p:spPr>
              <a:xfrm>
                <a:off x="3246841" y="3055198"/>
                <a:ext cx="720382" cy="1224713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3240494" y="3052025"/>
                <a:ext cx="718795" cy="1224713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3348393" y="3224945"/>
                <a:ext cx="215797" cy="71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dist="127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3348393" y="3380413"/>
                <a:ext cx="215797" cy="71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dist="127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3419796" y="3546987"/>
                <a:ext cx="71404" cy="7138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47" name="TextBox 9"/>
            <p:cNvSpPr txBox="1"/>
            <p:nvPr/>
          </p:nvSpPr>
          <p:spPr>
            <a:xfrm>
              <a:off x="3369321" y="4353602"/>
              <a:ext cx="648072" cy="507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ip4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490030" y="3241622"/>
            <a:ext cx="1026186" cy="798270"/>
            <a:chOff x="5490030" y="3241622"/>
            <a:chExt cx="1026186" cy="798270"/>
          </a:xfrm>
        </p:grpSpPr>
        <p:grpSp>
          <p:nvGrpSpPr>
            <p:cNvPr id="14" name="组合 20"/>
            <p:cNvGrpSpPr>
              <a:grpSpLocks/>
            </p:cNvGrpSpPr>
            <p:nvPr/>
          </p:nvGrpSpPr>
          <p:grpSpPr bwMode="auto">
            <a:xfrm>
              <a:off x="5490030" y="3241622"/>
              <a:ext cx="434701" cy="734626"/>
              <a:chOff x="3240494" y="3052025"/>
              <a:chExt cx="726729" cy="1227886"/>
            </a:xfrm>
          </p:grpSpPr>
          <p:sp>
            <p:nvSpPr>
              <p:cNvPr id="15" name="圆角矩形 14"/>
              <p:cNvSpPr/>
              <p:nvPr/>
            </p:nvSpPr>
            <p:spPr>
              <a:xfrm>
                <a:off x="3246841" y="3055198"/>
                <a:ext cx="720382" cy="1224713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3240494" y="3052025"/>
                <a:ext cx="718795" cy="1224713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3348393" y="3224945"/>
                <a:ext cx="215797" cy="71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dist="127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" name="圆角矩形 17"/>
              <p:cNvSpPr/>
              <p:nvPr/>
            </p:nvSpPr>
            <p:spPr>
              <a:xfrm>
                <a:off x="3348393" y="3380413"/>
                <a:ext cx="215797" cy="71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dist="127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419796" y="3546987"/>
                <a:ext cx="71404" cy="7138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48" name="TextBox 9"/>
            <p:cNvSpPr txBox="1"/>
            <p:nvPr/>
          </p:nvSpPr>
          <p:spPr>
            <a:xfrm>
              <a:off x="5868144" y="3532061"/>
              <a:ext cx="648072" cy="507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ip5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785371" y="4109347"/>
            <a:ext cx="1082773" cy="767206"/>
            <a:chOff x="4785371" y="4109347"/>
            <a:chExt cx="1082773" cy="767206"/>
          </a:xfrm>
        </p:grpSpPr>
        <p:grpSp>
          <p:nvGrpSpPr>
            <p:cNvPr id="38" name="组合 20"/>
            <p:cNvGrpSpPr>
              <a:grpSpLocks/>
            </p:cNvGrpSpPr>
            <p:nvPr/>
          </p:nvGrpSpPr>
          <p:grpSpPr bwMode="auto">
            <a:xfrm>
              <a:off x="4785371" y="4109347"/>
              <a:ext cx="434701" cy="734626"/>
              <a:chOff x="3240494" y="3052025"/>
              <a:chExt cx="726729" cy="1227886"/>
            </a:xfrm>
          </p:grpSpPr>
          <p:sp>
            <p:nvSpPr>
              <p:cNvPr id="39" name="圆角矩形 38"/>
              <p:cNvSpPr/>
              <p:nvPr/>
            </p:nvSpPr>
            <p:spPr>
              <a:xfrm>
                <a:off x="3246841" y="3055198"/>
                <a:ext cx="720382" cy="1224713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3240494" y="3052025"/>
                <a:ext cx="718795" cy="1224713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" name="圆角矩形 40"/>
              <p:cNvSpPr/>
              <p:nvPr/>
            </p:nvSpPr>
            <p:spPr>
              <a:xfrm>
                <a:off x="3348393" y="3224945"/>
                <a:ext cx="215797" cy="71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dist="127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2" name="圆角矩形 41"/>
              <p:cNvSpPr/>
              <p:nvPr/>
            </p:nvSpPr>
            <p:spPr>
              <a:xfrm>
                <a:off x="3348393" y="3380413"/>
                <a:ext cx="215797" cy="71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dist="127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3419796" y="3546987"/>
                <a:ext cx="71404" cy="7138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49" name="TextBox 9"/>
            <p:cNvSpPr txBox="1"/>
            <p:nvPr/>
          </p:nvSpPr>
          <p:spPr>
            <a:xfrm>
              <a:off x="5220072" y="4368722"/>
              <a:ext cx="648072" cy="507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ip6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52" name="TextBox 9"/>
          <p:cNvSpPr txBox="1"/>
          <p:nvPr/>
        </p:nvSpPr>
        <p:spPr>
          <a:xfrm>
            <a:off x="1061240" y="1613334"/>
            <a:ext cx="7878215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192.168.1.135                                                                    192.168.1.136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555806" y="2032577"/>
            <a:ext cx="2941643" cy="2941643"/>
          </a:xfrm>
          <a:prstGeom prst="ellipse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940152" y="2026379"/>
            <a:ext cx="2941643" cy="2941643"/>
          </a:xfrm>
          <a:prstGeom prst="ellipse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9"/>
          <p:cNvSpPr txBox="1"/>
          <p:nvPr/>
        </p:nvSpPr>
        <p:spPr>
          <a:xfrm>
            <a:off x="811895" y="3075806"/>
            <a:ext cx="110672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master1</a:t>
            </a:r>
            <a:endParaRPr lang="zh-CN" altLang="en-US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5" name="TextBox 9"/>
          <p:cNvSpPr txBox="1"/>
          <p:nvPr/>
        </p:nvSpPr>
        <p:spPr>
          <a:xfrm>
            <a:off x="6296577" y="3075806"/>
            <a:ext cx="110672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B0F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master2</a:t>
            </a:r>
            <a:endParaRPr lang="zh-CN" altLang="en-US" b="1" dirty="0">
              <a:solidFill>
                <a:srgbClr val="00B0F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6" name="TextBox 9"/>
          <p:cNvSpPr txBox="1"/>
          <p:nvPr/>
        </p:nvSpPr>
        <p:spPr>
          <a:xfrm>
            <a:off x="7641736" y="3081395"/>
            <a:ext cx="110672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slave1</a:t>
            </a:r>
            <a:endParaRPr lang="zh-CN" altLang="en-US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7" name="TextBox 9"/>
          <p:cNvSpPr txBox="1"/>
          <p:nvPr/>
        </p:nvSpPr>
        <p:spPr>
          <a:xfrm>
            <a:off x="2238403" y="3124419"/>
            <a:ext cx="110672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B0F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slave2</a:t>
            </a:r>
            <a:endParaRPr lang="zh-CN" altLang="en-US" b="1" dirty="0">
              <a:solidFill>
                <a:srgbClr val="00B0F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59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33333E-6 L 0.21025 0.0947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03" y="47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97531E-6 L -0.15468 0.0975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3" y="48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19753E-6 L -0.28507 0.110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53" y="552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9.87654E-7 L 0.40468 -0.0543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26" y="-27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95062E-6 L 0.25313 0.0836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56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20988E-6 L -0.26337 -0.08179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77" y="-4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/>
      <p:bldP spid="65" grpId="0"/>
      <p:bldP spid="66" grpId="0"/>
      <p:bldP spid="6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03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双主双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从集群搭建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集群搭建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408000" cy="32431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配置服务器环境</a:t>
            </a:r>
            <a:endParaRPr lang="en-US" altLang="zh-CN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配置完毕后重启网卡，应用配置</a:t>
            </a:r>
            <a:endParaRPr lang="en-US" altLang="zh-CN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16328" y="1779662"/>
            <a:ext cx="5831936" cy="358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vim /etc/hosts</a:t>
            </a:r>
          </a:p>
        </p:txBody>
      </p:sp>
      <p:sp>
        <p:nvSpPr>
          <p:cNvPr id="27" name="矩形 26"/>
          <p:cNvSpPr/>
          <p:nvPr/>
        </p:nvSpPr>
        <p:spPr>
          <a:xfrm>
            <a:off x="1116328" y="2364649"/>
            <a:ext cx="5831936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 nameserver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192.168</a:t>
            </a:r>
            <a:r>
              <a:rPr lang="zh-CN" altLang="en-US" sz="1050" dirty="0" smtClean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lang="en-US" altLang="zh-CN" sz="1050" dirty="0" smtClean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184</a:t>
            </a:r>
            <a:r>
              <a:rPr lang="zh-CN" altLang="en-US" sz="1050" dirty="0" smtClean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.1</a:t>
            </a:r>
            <a:r>
              <a:rPr lang="en-US" altLang="zh-CN" sz="1050" dirty="0" smtClean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28</a:t>
            </a:r>
            <a:r>
              <a:rPr lang="zh-CN" altLang="en-US" sz="1050" dirty="0" smtClean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rocketmq-nameserver1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192.168</a:t>
            </a:r>
            <a:r>
              <a:rPr lang="zh-CN" altLang="en-US" sz="1050" dirty="0" smtClean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lang="en-US" altLang="zh-CN" sz="1050" dirty="0" smtClean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184</a:t>
            </a:r>
            <a:r>
              <a:rPr lang="zh-CN" altLang="en-US" sz="1050" dirty="0" smtClean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.1</a:t>
            </a:r>
            <a:r>
              <a:rPr lang="en-US" altLang="zh-CN" sz="1050" dirty="0" smtClean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29</a:t>
            </a:r>
            <a:r>
              <a:rPr lang="zh-CN" altLang="en-US" sz="1050" dirty="0" smtClean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rocketmq-nameserver2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 broker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</a:t>
            </a:r>
            <a:r>
              <a: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184</a:t>
            </a:r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.1</a:t>
            </a:r>
            <a:r>
              <a: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050" dirty="0" smtClean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rocketmq</a:t>
            </a:r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-master1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</a:t>
            </a:r>
            <a:r>
              <a: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184</a:t>
            </a:r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.1</a:t>
            </a:r>
            <a:r>
              <a: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050" dirty="0" smtClean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rocketmq</a:t>
            </a:r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-slave2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</a:t>
            </a:r>
            <a:r>
              <a: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184</a:t>
            </a:r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.1</a:t>
            </a:r>
            <a:r>
              <a: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050" dirty="0" smtClean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rocketmq</a:t>
            </a:r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-master2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</a:t>
            </a:r>
            <a:r>
              <a: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184</a:t>
            </a:r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.1</a:t>
            </a:r>
            <a:r>
              <a: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1050" dirty="0" smtClean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rocketmq</a:t>
            </a:r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-slave1</a:t>
            </a:r>
          </a:p>
        </p:txBody>
      </p:sp>
      <p:sp>
        <p:nvSpPr>
          <p:cNvPr id="30" name="矩形 29"/>
          <p:cNvSpPr/>
          <p:nvPr/>
        </p:nvSpPr>
        <p:spPr>
          <a:xfrm>
            <a:off x="1116328" y="4243911"/>
            <a:ext cx="5831936" cy="358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systemctl restart network</a:t>
            </a:r>
          </a:p>
        </p:txBody>
      </p:sp>
    </p:spTree>
    <p:extLst>
      <p:ext uri="{BB962C8B-B14F-4D97-AF65-F5344CB8AC3E}">
        <p14:creationId xmlns:p14="http://schemas.microsoft.com/office/powerpoint/2010/main" val="212069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柱形 1"/>
          <p:cNvSpPr/>
          <p:nvPr/>
        </p:nvSpPr>
        <p:spPr>
          <a:xfrm rot="16200000">
            <a:off x="3938497" y="2090924"/>
            <a:ext cx="792088" cy="1800200"/>
          </a:xfrm>
          <a:prstGeom prst="can">
            <a:avLst/>
          </a:prstGeom>
          <a:noFill/>
          <a:ln w="12700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RocketMQ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40800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Message Queue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）消息队列，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是一种用来保存消息数据的队列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队列</a:t>
            </a: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：数据结构的一种，特征为 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“先进先出”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427734"/>
            <a:ext cx="859258" cy="113154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2427734"/>
            <a:ext cx="859258" cy="113154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4537" y="2776876"/>
            <a:ext cx="303486" cy="375250"/>
          </a:xfrm>
          <a:prstGeom prst="rect">
            <a:avLst/>
          </a:prstGeom>
        </p:spPr>
      </p:pic>
      <p:sp>
        <p:nvSpPr>
          <p:cNvPr id="12" name="TextBox 9"/>
          <p:cNvSpPr txBox="1"/>
          <p:nvPr/>
        </p:nvSpPr>
        <p:spPr>
          <a:xfrm>
            <a:off x="1583668" y="3559275"/>
            <a:ext cx="931265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请求方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6261769" y="3559276"/>
            <a:ext cx="936104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响应方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禁止符 13"/>
          <p:cNvSpPr/>
          <p:nvPr/>
        </p:nvSpPr>
        <p:spPr>
          <a:xfrm rot="5400000">
            <a:off x="6443534" y="2706103"/>
            <a:ext cx="569843" cy="569843"/>
          </a:xfrm>
          <a:prstGeom prst="noSmoking">
            <a:avLst>
              <a:gd name="adj" fmla="val 6956"/>
            </a:avLst>
          </a:prstGeom>
          <a:solidFill>
            <a:srgbClr val="FF0000"/>
          </a:solidFill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37296" y="280635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</a:t>
            </a:r>
            <a:endParaRPr lang="zh-CN" altLang="en-US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530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5679E-6 L 0.15296 -4.5679E-6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296 -4.5679E-6 L 0.37726 -4.5679E-6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3" grpId="0"/>
      <p:bldP spid="14" grpId="0" animBg="1"/>
      <p:bldP spid="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03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双主双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从集群搭建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集群搭建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408000" cy="17889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关闭防火墙或者开发指定端口对外提供服务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开启指定端口对外提供服务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16328" y="1779662"/>
            <a:ext cx="5831936" cy="1080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关闭防火墙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systemctl stop firewalld.service 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查看防火墙的状态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firewall-cmd --state 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禁止firewall开机启动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systemctl disable firewalld.service</a:t>
            </a:r>
          </a:p>
        </p:txBody>
      </p:sp>
      <p:sp>
        <p:nvSpPr>
          <p:cNvPr id="4" name="矩形 3"/>
          <p:cNvSpPr/>
          <p:nvPr/>
        </p:nvSpPr>
        <p:spPr>
          <a:xfrm>
            <a:off x="1116328" y="3286329"/>
            <a:ext cx="5831936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 开放name server默认端口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firewall-cmd --remove-port=9876/tcp --permanent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 开放master默认端口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firewall-cmd --remove-port=10911/tcp --permanent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 开放slave默认端口 (当前集群模式可不开启)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firewall-cmd --remove-port=11011/tcp --permanent 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 重启防火墙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firewall-cmd --reload</a:t>
            </a:r>
          </a:p>
        </p:txBody>
      </p:sp>
    </p:spTree>
    <p:extLst>
      <p:ext uri="{BB962C8B-B14F-4D97-AF65-F5344CB8AC3E}">
        <p14:creationId xmlns:p14="http://schemas.microsoft.com/office/powerpoint/2010/main" val="291359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03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双主双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从集群搭建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集群搭建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841374" y="1439863"/>
            <a:ext cx="6408000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配置服务器环境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配置完毕后重启网卡，应用配置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16328" y="1779662"/>
            <a:ext cx="5831936" cy="358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vim /etc/profile</a:t>
            </a:r>
          </a:p>
        </p:txBody>
      </p:sp>
      <p:sp>
        <p:nvSpPr>
          <p:cNvPr id="10" name="矩形 9"/>
          <p:cNvSpPr/>
          <p:nvPr/>
        </p:nvSpPr>
        <p:spPr>
          <a:xfrm>
            <a:off x="1116328" y="2220633"/>
            <a:ext cx="5831936" cy="8551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#set rocketmq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ROCKETMQ_HOME=/rocketmq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PATH=$PATH:$ROCKETMQ_HOME/bin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ROCKETMQ_HOME PATH</a:t>
            </a:r>
          </a:p>
        </p:txBody>
      </p:sp>
      <p:sp>
        <p:nvSpPr>
          <p:cNvPr id="11" name="矩形 10"/>
          <p:cNvSpPr/>
          <p:nvPr/>
        </p:nvSpPr>
        <p:spPr>
          <a:xfrm>
            <a:off x="1116328" y="3435846"/>
            <a:ext cx="5831936" cy="358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 /etc/profile</a:t>
            </a:r>
          </a:p>
        </p:txBody>
      </p:sp>
    </p:spTree>
    <p:extLst>
      <p:ext uri="{BB962C8B-B14F-4D97-AF65-F5344CB8AC3E}">
        <p14:creationId xmlns:p14="http://schemas.microsoft.com/office/powerpoint/2010/main" val="18237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03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双主双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从集群搭建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集群搭建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408000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创建集群服务器的数据存储目录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master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与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slave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如果在同一个虚拟机中部署，需要将存储目录区分开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16328" y="1779662"/>
            <a:ext cx="5831936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 </a:t>
            </a:r>
            <a:r>
              <a:rPr lang="zh-CN" altLang="en-US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rocketmq/store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 </a:t>
            </a:r>
            <a:r>
              <a:rPr lang="zh-CN" altLang="en-US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rocketmq/store/commitlog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 </a:t>
            </a:r>
            <a:r>
              <a:rPr lang="zh-CN" altLang="en-US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rocketmq/store/consumequeue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 </a:t>
            </a:r>
            <a:r>
              <a:rPr lang="zh-CN" altLang="en-US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rocketmq/store/index</a:t>
            </a:r>
          </a:p>
        </p:txBody>
      </p:sp>
    </p:spTree>
    <p:extLst>
      <p:ext uri="{BB962C8B-B14F-4D97-AF65-F5344CB8AC3E}">
        <p14:creationId xmlns:p14="http://schemas.microsoft.com/office/powerpoint/2010/main" val="212493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03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双主双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从集群搭建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集群搭建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16881" y="1744159"/>
            <a:ext cx="5283311" cy="3196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#所属集群名字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brokerClusterName=rocketmq-cluster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#broker名字，注意此处不同的配置文件填写的不一样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brokerName=broker-a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#0 表示 Master，&gt;0 表示 Slave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brokerId=0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#nameServer地址，分号分割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namesrvAddr=rocketmq-nameserver1:9876;rocketmq-nameserver2:9876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#在发送消息时，自动创建服务器不存在的topic，默认创建的队列数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defaultTopicQueueNums=4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#是否允许 Broker 自动创建Topic，建议线下开启，线上关闭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autoCreateTopicEnable=true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#是否允许 Broker 自动创建订阅组，建议线下开启，线上关闭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autoCreateSubscriptionGroup=true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#Broker 对外服务的监听端口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listenPort=10911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#删除文件时间点，默认凌晨 4点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deleteWhen=04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#文件保留时间，默认 48 小时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fileReservedTime=</a:t>
            </a:r>
            <a:r>
              <a:rPr lang="zh-CN" altLang="en-US" sz="1050" dirty="0" smtClean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120</a:t>
            </a:r>
            <a:endParaRPr lang="zh-CN" altLang="en-US" sz="105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77021" y="1744159"/>
            <a:ext cx="5283311" cy="3196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050" dirty="0" smtClean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#commitLog</a:t>
            </a:r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每个文件的大小默认1G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mapedFileSizeCommitLog=1073741824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#ConsumeQueue每个文件默认存30W条，根据业务情况调整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mapedFileSizeConsumeQueue=300000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#destroyMapedFileIntervalForcibly=120000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#redeleteHangedFileInterval=120000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#检测物理文件磁盘空间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diskMaxUsedSpaceRatio=88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#存储路径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storePathRootDir=/usr/local/rocketmq/store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#commitLog 存储路径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storePathCommitLog=/usr/local/rocketmq/store/commitlog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#消费队列存储路径存储路径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storePathConsumeQueue=/usr/local/rocketmq/store/consumequeue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#消息索引存储路径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storePathIndex=/usr/local/rocketmq/store/index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#checkpoint 文件存储路径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storeCheckpoint=/usr/local/rocketmq/store/checkpoint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#abort 文件存储路径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abortFile=/usr/local/rocketmq/store/</a:t>
            </a:r>
            <a:r>
              <a:rPr lang="zh-CN" altLang="en-US" sz="1050" dirty="0" smtClean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abort</a:t>
            </a:r>
            <a:endParaRPr lang="zh-CN" altLang="en-US" sz="105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37161" y="1744159"/>
            <a:ext cx="5283311" cy="3196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050" dirty="0" smtClean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</a:t>
            </a:r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限制的消息大小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maxMessageSize=65536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#flushCommitLogLeastPages=4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#flushConsumeQueueLeastPages=2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#flushCommitLogThoroughInterval=10000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#flushConsumeQueueThoroughInterval=60000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#Broker 的角色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#- ASYNC_MASTER 异步复制Master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#- SYNC_MASTER 同步双写Master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#- SLAVE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brokerRole=SYNC_MASTER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#刷盘方式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#- ASYNC_FLUSH 异步刷盘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#- SYNC_FLUSH 同步刷盘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flushDiskType=SYNC_FLUSH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#checkTransactionMessageEnable=false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#发消息线程池数量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#sendMessageThreadPoolNums=128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#拉消息线程池数量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#pullMessageThreadPoolNums=128</a:t>
            </a:r>
          </a:p>
        </p:txBody>
      </p:sp>
      <p:sp>
        <p:nvSpPr>
          <p:cNvPr id="11" name="TextBox 15"/>
          <p:cNvSpPr txBox="1"/>
          <p:nvPr/>
        </p:nvSpPr>
        <p:spPr>
          <a:xfrm>
            <a:off x="841374" y="1439863"/>
            <a:ext cx="6408000" cy="3095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broker-</a:t>
            </a:r>
            <a:r>
              <a:rPr lang="en-US" altLang="zh-CN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a.properties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083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03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双主双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从集群搭建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集群搭建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408000" cy="3095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broker-a-</a:t>
            </a:r>
            <a:r>
              <a:rPr lang="en-US" altLang="zh-CN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s.properties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16881" y="1744159"/>
            <a:ext cx="5283311" cy="3196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#所属集群名字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brokerClusterName=rocketmq-cluster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#broker名字，注意此处不同的配置文件填写的不一样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brokerName=broker-a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#0 表示 Master，&gt;0 表示 Slave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brokerId=1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#nameServer地址，分号分割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namesrvAddr=rocketmq-nameserver1:9876;rocketmq-nameserver2:9876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#在发送消息时，自动创建服务器不存在的topic，默认创建的队列数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defaultTopicQueueNums=4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#是否允许 Broker 自动创建Topic，建议线下开启，线上关闭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autoCreateTopicEnable=true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#是否允许 Broker 自动创建订阅组，建议线下开启，线上关闭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autoCreateSubscriptionGroup=true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#Broker 对外服务的监听端口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listenPort=11011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#删除文件时间点，默认凌晨 4点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deleteWhen=</a:t>
            </a:r>
            <a:r>
              <a:rPr lang="zh-CN" altLang="en-US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04</a:t>
            </a:r>
            <a:endParaRPr lang="en-US" altLang="zh-CN" sz="105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#文件保留时间，默认 48 小时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fileReservedTime=</a:t>
            </a:r>
            <a:r>
              <a:rPr lang="zh-CN" altLang="en-US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120</a:t>
            </a:r>
            <a:endParaRPr lang="zh-CN" altLang="en-US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77021" y="1744159"/>
            <a:ext cx="5283311" cy="3196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#commitLog每个文件的大小默认1G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mapedFileSizeCommitLog=1073741824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#ConsumeQueue每个文件默认存30W条，根据业务情况调整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mapedFileSizeConsumeQueue=300000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#destroyMapedFileIntervalForcibly=120000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#redeleteHangedFileInterval=120000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#检测物理文件磁盘空间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diskMaxUsedSpaceRatio=88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#存储路径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storePathRootDir=/rocketmq/store</a:t>
            </a:r>
            <a:r>
              <a: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-slave</a:t>
            </a:r>
            <a:endParaRPr lang="zh-CN" altLang="en-US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#commitLog 存储路径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storePathCommitLog=/rocketmq/store</a:t>
            </a:r>
            <a:r>
              <a: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-slave</a:t>
            </a:r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/commitlog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#消费队列存储路径存储路径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storePathConsumeQueue=/rocketmq/store</a:t>
            </a:r>
            <a:r>
              <a: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-slave</a:t>
            </a:r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/consumequeue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#消息索引存储路径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storePathIndex=/rocketmq/store</a:t>
            </a:r>
            <a:r>
              <a: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-slave</a:t>
            </a:r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/index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#checkpoint 文件存储路径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storeCheckpoint=/rocketmq/store</a:t>
            </a:r>
            <a:r>
              <a: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-slave</a:t>
            </a:r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/checkpoint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#abort 文件存储路径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abortFile=/rocketmq/store</a:t>
            </a:r>
            <a:r>
              <a: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-slave</a:t>
            </a:r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abort</a:t>
            </a:r>
            <a:endParaRPr lang="zh-CN" altLang="en-US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37161" y="1744159"/>
            <a:ext cx="5283311" cy="3196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#限制的消息大小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maxMessageSize=65536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#flushCommitLogLeastPages=4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#flushConsumeQueueLeastPages=2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#flushCommitLogThoroughInterval=10000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#flushConsumeQueueThoroughInterval=60000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#Broker 的角色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#- ASYNC_MASTER 异步复制Master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#- SYNC_MASTER 同步双写Master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#- SLAVE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brokerRole=SLAVE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#刷盘方式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#- ASYNC_FLUSH 异步刷盘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#- SYNC_FLUSH 同步刷盘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flushDiskType=ASYNC_FLUSH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#checkTransactionMessageEnable=false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#发消息线程池数量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#sendMessageThreadPoolNums=128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#拉消息线程池数量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#pullMessageThreadPoolNums=128</a:t>
            </a:r>
          </a:p>
        </p:txBody>
      </p:sp>
    </p:spTree>
    <p:extLst>
      <p:ext uri="{BB962C8B-B14F-4D97-AF65-F5344CB8AC3E}">
        <p14:creationId xmlns:p14="http://schemas.microsoft.com/office/powerpoint/2010/main" val="171631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03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双主双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从集群搭建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集群搭建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408000" cy="3095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检查启动内存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16328" y="1779662"/>
            <a:ext cx="5831936" cy="358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</a:t>
            </a:r>
            <a:r>
              <a:rPr lang="en-US" altLang="zh-CN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zh-CN" altLang="en-US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rocketmq/bin/runbroker.sh</a:t>
            </a:r>
          </a:p>
        </p:txBody>
      </p:sp>
      <p:sp>
        <p:nvSpPr>
          <p:cNvPr id="11" name="矩形 10"/>
          <p:cNvSpPr/>
          <p:nvPr/>
        </p:nvSpPr>
        <p:spPr>
          <a:xfrm>
            <a:off x="1116328" y="2220633"/>
            <a:ext cx="5831936" cy="5671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开发环境配置 JVM Configuration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JAVA_OPT="${JAVA_OPT} -server -Xms256m -Xmx256m -Xmn128m"</a:t>
            </a:r>
          </a:p>
        </p:txBody>
      </p:sp>
    </p:spTree>
    <p:extLst>
      <p:ext uri="{BB962C8B-B14F-4D97-AF65-F5344CB8AC3E}">
        <p14:creationId xmlns:p14="http://schemas.microsoft.com/office/powerpoint/2010/main" val="324797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03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双主双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从集群搭建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集群搭建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408000" cy="3095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启动服务器（在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bin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目录下依次启动）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11516" y="1779662"/>
            <a:ext cx="5831936" cy="358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nohup sh mqnamesrv &amp;</a:t>
            </a:r>
          </a:p>
        </p:txBody>
      </p:sp>
      <p:sp>
        <p:nvSpPr>
          <p:cNvPr id="10" name="矩形 9"/>
          <p:cNvSpPr/>
          <p:nvPr/>
        </p:nvSpPr>
        <p:spPr>
          <a:xfrm>
            <a:off x="1111516" y="2327365"/>
            <a:ext cx="5831936" cy="358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nohup sh mqbroker -c </a:t>
            </a:r>
            <a:r>
              <a: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/conf/2m-2s-syncbroker-a.properties &amp;</a:t>
            </a:r>
          </a:p>
        </p:txBody>
      </p:sp>
      <p:sp>
        <p:nvSpPr>
          <p:cNvPr id="11" name="矩形 10"/>
          <p:cNvSpPr/>
          <p:nvPr/>
        </p:nvSpPr>
        <p:spPr>
          <a:xfrm>
            <a:off x="1111516" y="2875067"/>
            <a:ext cx="5831936" cy="358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nohup sh mqbroker -c </a:t>
            </a:r>
            <a:r>
              <a: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/conf/2m-2s-sync/broker-b-s.properties &amp;</a:t>
            </a:r>
          </a:p>
        </p:txBody>
      </p:sp>
    </p:spTree>
    <p:extLst>
      <p:ext uri="{BB962C8B-B14F-4D97-AF65-F5344CB8AC3E}">
        <p14:creationId xmlns:p14="http://schemas.microsoft.com/office/powerpoint/2010/main" val="296661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03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rocketmq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-console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集群监控平台搭建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集群搭建</a:t>
            </a: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408000" cy="7943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incubator-rocketmq-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externals是一个基于</a:t>
            </a:r>
            <a:r>
              <a:rPr lang="en-US" altLang="zh-CN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rocketmq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的基础之上扩展开发的开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源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项目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获取地址：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hlinkClick r:id="rId3"/>
              </a:rPr>
              <a:t>https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  <a:hlinkClick r:id="rId3"/>
              </a:rPr>
              <a:t>://github.com/apache/rocketmq-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hlinkClick r:id="rId3"/>
              </a:rPr>
              <a:t>externals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rocketmq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console是一款基于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环境开发的（</a:t>
            </a:r>
            <a:r>
              <a:rPr lang="en-US" altLang="zh-CN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springboot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）的管理控制台工具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016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小节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41374" y="1439863"/>
            <a:ext cx="6408000" cy="3347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rocketmq-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console项目使用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集群搭建</a:t>
            </a:r>
          </a:p>
        </p:txBody>
      </p:sp>
    </p:spTree>
    <p:extLst>
      <p:ext uri="{BB962C8B-B14F-4D97-AF65-F5344CB8AC3E}">
        <p14:creationId xmlns:p14="http://schemas.microsoft.com/office/powerpoint/2010/main" val="32544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Contents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  <a:extLst/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目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录</a:t>
            </a:r>
          </a:p>
        </p:txBody>
      </p:sp>
      <p:sp>
        <p:nvSpPr>
          <p:cNvPr id="9221" name="TextBox 9"/>
          <p:cNvSpPr txBox="1">
            <a:spLocks noChangeArrowheads="1"/>
          </p:cNvSpPr>
          <p:nvPr/>
        </p:nvSpPr>
        <p:spPr bwMode="auto">
          <a:xfrm>
            <a:off x="3492500" y="1203325"/>
            <a:ext cx="431958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MQ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r>
              <a:rPr lang="zh-CN" altLang="en-US" sz="14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endParaRPr lang="en-US" altLang="zh-CN" sz="140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endParaRPr lang="en-US" altLang="zh-CN" sz="1400" dirty="0">
              <a:solidFill>
                <a:srgbClr val="262626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14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高级特性</a:t>
            </a:r>
            <a:endParaRPr lang="en-US" altLang="zh-CN" sz="1400" dirty="0" smtClean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136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何为消息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RocketMQ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408000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服务器间的业务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请求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原始架构：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服务器中的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功能需要调用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模块才能完成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微服务架构：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服务器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向服务器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发送要执行的操作（视为消息）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服务器</a:t>
            </a:r>
            <a:r>
              <a:rPr lang="en-US" altLang="zh-CN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向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服务器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</a:t>
            </a: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要执行的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</a:t>
            </a: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（视为消息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019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消息的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高级特性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TextBox 15"/>
          <p:cNvSpPr txBox="1"/>
          <p:nvPr/>
        </p:nvSpPr>
        <p:spPr>
          <a:xfrm>
            <a:off x="841374" y="1439863"/>
            <a:ext cx="6408000" cy="17889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228600" indent="-228600">
              <a:buFont typeface="+mj-ea"/>
              <a:buAutoNum type="circleNumDbPlain"/>
            </a:pP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生成者发送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消息到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返回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ACK给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生产者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 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push 消息给对应的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消费者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消息消费者返回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ACK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给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</a:t>
            </a:r>
          </a:p>
          <a:p>
            <a:pPr marL="0" indent="0">
              <a:buNone/>
            </a:pP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说明：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ACK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Acknowledge character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  <a:p>
            <a:pPr marL="0" indent="0">
              <a:buNone/>
            </a:pP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753137" y="1567376"/>
            <a:ext cx="1512000" cy="864000"/>
          </a:xfrm>
          <a:prstGeom prst="roundRect">
            <a:avLst>
              <a:gd name="adj" fmla="val 10468"/>
            </a:avLst>
          </a:prstGeom>
          <a:ln>
            <a:tailEnd type="triangle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消息</a:t>
            </a:r>
            <a:r>
              <a:rPr lang="zh-CN" altLang="en-US" sz="105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服务器</a:t>
            </a:r>
            <a:endParaRPr lang="en-US" altLang="zh-CN" sz="105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105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Broker</a:t>
            </a:r>
            <a:endParaRPr lang="zh-CN" altLang="en-US" sz="105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4067944" y="1711376"/>
            <a:ext cx="1008000" cy="576000"/>
          </a:xfrm>
          <a:prstGeom prst="roundRect">
            <a:avLst/>
          </a:prstGeom>
          <a:ln>
            <a:tailEnd type="triangle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消息</a:t>
            </a:r>
            <a:r>
              <a: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生产者</a:t>
            </a:r>
            <a:endParaRPr lang="en-US" altLang="zh-CN" sz="105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Producer</a:t>
            </a:r>
            <a:endParaRPr lang="zh-CN" altLang="en-US" sz="105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942330" y="1711376"/>
            <a:ext cx="1008000" cy="576000"/>
          </a:xfrm>
          <a:prstGeom prst="roundRect">
            <a:avLst/>
          </a:prstGeom>
          <a:ln>
            <a:tailEnd type="triangle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消息消费者</a:t>
            </a:r>
            <a:endParaRPr lang="en-US" altLang="zh-CN" sz="105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105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Consumer</a:t>
            </a:r>
            <a:endParaRPr lang="zh-CN" altLang="en-US" sz="105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5075944" y="1855392"/>
            <a:ext cx="6771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7273792" y="1855392"/>
            <a:ext cx="6771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1">
            <a:off x="5075944" y="2143424"/>
            <a:ext cx="677193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>
            <a:off x="7273792" y="2143424"/>
            <a:ext cx="677193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5270524" y="150506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</a:t>
            </a:r>
            <a:endParaRPr lang="zh-CN" altLang="en-US" dirty="0" smtClean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7468372" y="216241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④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7468372" y="150506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5270524" y="216241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</a:t>
            </a:r>
          </a:p>
        </p:txBody>
      </p:sp>
      <p:sp>
        <p:nvSpPr>
          <p:cNvPr id="76" name="禁止符 75"/>
          <p:cNvSpPr/>
          <p:nvPr/>
        </p:nvSpPr>
        <p:spPr>
          <a:xfrm>
            <a:off x="5897069" y="1387308"/>
            <a:ext cx="1224136" cy="1224136"/>
          </a:xfrm>
          <a:prstGeom prst="noSmoking">
            <a:avLst>
              <a:gd name="adj" fmla="val 5438"/>
            </a:avLst>
          </a:prstGeom>
          <a:solidFill>
            <a:srgbClr val="FF0000"/>
          </a:solidFill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圆柱形 76"/>
          <p:cNvSpPr/>
          <p:nvPr/>
        </p:nvSpPr>
        <p:spPr>
          <a:xfrm>
            <a:off x="6113093" y="3079544"/>
            <a:ext cx="792088" cy="1080120"/>
          </a:xfrm>
          <a:prstGeom prst="can">
            <a:avLst/>
          </a:prstGeom>
          <a:solidFill>
            <a:schemeClr val="accent1"/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数据库</a:t>
            </a:r>
            <a:endParaRPr lang="en-US" altLang="zh-CN" sz="1050">
              <a:solidFill>
                <a:schemeClr val="bg1"/>
              </a:solidFill>
            </a:endParaRPr>
          </a:p>
          <a:p>
            <a:pPr algn="ctr"/>
            <a:r>
              <a:rPr lang="en-US" altLang="zh-CN" sz="1050">
                <a:solidFill>
                  <a:schemeClr val="bg1"/>
                </a:solidFill>
              </a:rPr>
              <a:t>DB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5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72" grpId="0"/>
      <p:bldP spid="73" grpId="0"/>
      <p:bldP spid="74" grpId="0"/>
      <p:bldP spid="75" grpId="0"/>
      <p:bldP spid="76" grpId="0" animBg="1"/>
      <p:bldP spid="7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消息的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高级特性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753137" y="1567376"/>
            <a:ext cx="1512000" cy="864000"/>
          </a:xfrm>
          <a:prstGeom prst="roundRect">
            <a:avLst>
              <a:gd name="adj" fmla="val 10468"/>
            </a:avLst>
          </a:prstGeom>
          <a:ln>
            <a:tailEnd type="triangle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消息</a:t>
            </a:r>
            <a:r>
              <a:rPr lang="zh-CN" altLang="en-US" sz="105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服务器</a:t>
            </a:r>
            <a:endParaRPr lang="en-US" altLang="zh-CN" sz="105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105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Broker</a:t>
            </a:r>
            <a:endParaRPr lang="zh-CN" altLang="en-US" sz="105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067944" y="1711376"/>
            <a:ext cx="1008000" cy="576000"/>
          </a:xfrm>
          <a:prstGeom prst="roundRect">
            <a:avLst/>
          </a:prstGeom>
          <a:ln>
            <a:tailEnd type="triangle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消息</a:t>
            </a:r>
            <a:r>
              <a: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生产者</a:t>
            </a:r>
            <a:endParaRPr lang="en-US" altLang="zh-CN" sz="105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Producer</a:t>
            </a:r>
            <a:endParaRPr lang="zh-CN" altLang="en-US" sz="105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7942330" y="1711376"/>
            <a:ext cx="1008000" cy="576000"/>
          </a:xfrm>
          <a:prstGeom prst="roundRect">
            <a:avLst/>
          </a:prstGeom>
          <a:ln>
            <a:tailEnd type="triangle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消息消费者</a:t>
            </a:r>
            <a:endParaRPr lang="en-US" altLang="zh-CN" sz="105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105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Consumer</a:t>
            </a:r>
            <a:endParaRPr lang="zh-CN" altLang="en-US" sz="105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2" name="圆柱形 1"/>
          <p:cNvSpPr/>
          <p:nvPr/>
        </p:nvSpPr>
        <p:spPr>
          <a:xfrm>
            <a:off x="6113093" y="3079544"/>
            <a:ext cx="792088" cy="1080120"/>
          </a:xfrm>
          <a:prstGeom prst="can">
            <a:avLst/>
          </a:prstGeom>
          <a:solidFill>
            <a:schemeClr val="accent1"/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数据库</a:t>
            </a:r>
            <a:endParaRPr lang="en-US" altLang="zh-CN" sz="1050">
              <a:solidFill>
                <a:schemeClr val="bg1"/>
              </a:solidFill>
            </a:endParaRPr>
          </a:p>
          <a:p>
            <a:pPr algn="ctr"/>
            <a:r>
              <a:rPr lang="en-US" altLang="zh-CN" sz="1050">
                <a:solidFill>
                  <a:schemeClr val="bg1"/>
                </a:solidFill>
              </a:rPr>
              <a:t>DB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5075944" y="1855392"/>
            <a:ext cx="6771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7273792" y="1855392"/>
            <a:ext cx="6771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5075944" y="2143424"/>
            <a:ext cx="677193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7273792" y="2143424"/>
            <a:ext cx="677193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6286146" y="2431376"/>
            <a:ext cx="0" cy="648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6718194" y="2431376"/>
            <a:ext cx="0" cy="64816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15"/>
          <p:cNvSpPr txBox="1"/>
          <p:nvPr/>
        </p:nvSpPr>
        <p:spPr>
          <a:xfrm>
            <a:off x="841374" y="1439863"/>
            <a:ext cx="6408000" cy="32431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228600" indent="-228600">
              <a:buFont typeface="+mj-ea"/>
              <a:buAutoNum type="circleNumDbPlain"/>
            </a:pP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生成者发送消息到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收到消息，将消息进行持久化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，存储该消息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返回ACK给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生产者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 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push 消息给对应的消费者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消息消费者返回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ACK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给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删除消息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>
              <a:buFont typeface="+mj-ea"/>
              <a:buAutoNum type="circleNumDbPlain"/>
            </a:pP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>
              <a:buFont typeface="+mj-ea"/>
              <a:buAutoNum type="circleNumDbPlain"/>
            </a:pP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>
              <a:buFont typeface="+mj-ea"/>
              <a:buAutoNum type="circleNumDbPlain"/>
            </a:pP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>
              <a:buFont typeface="+mj-ea"/>
              <a:buAutoNum type="circleNumDbPlain"/>
            </a:pP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第⑤步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在指定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时间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内接到消息消费者返回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ACK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，MQ认定消息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消费成功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，执行⑥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第⑤步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在指定时间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内未接到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消息消费者返回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ACK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，MQ认定消息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消费失败，重新执行④⑤⑥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270524" y="150506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</a:t>
            </a:r>
            <a:endParaRPr lang="zh-CN" altLang="en-US" dirty="0" smtClean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940152" y="257079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</a:t>
            </a:r>
            <a:endParaRPr lang="zh-CN" altLang="en-US" dirty="0" smtClean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804248" y="257079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⑥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7468372" y="221171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⑤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7468372" y="150506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④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5270524" y="221171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0014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消息的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介质</a:t>
            </a: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高级特性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408000" cy="17889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数据库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050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ActiveMQ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缺点：数据库瓶颈将成为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瓶颈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文件系统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RocketMQ</a:t>
            </a:r>
            <a:r>
              <a:rPr lang="zh-CN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/Kafka/RabbitMQ</a:t>
            </a: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解决方案：采用消息</a:t>
            </a: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刷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盘机制进行数据存储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缺点：硬盘损坏的问题无法避免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753137" y="1567376"/>
            <a:ext cx="1512000" cy="864000"/>
          </a:xfrm>
          <a:prstGeom prst="roundRect">
            <a:avLst>
              <a:gd name="adj" fmla="val 10468"/>
            </a:avLst>
          </a:prstGeom>
          <a:ln>
            <a:tailEnd type="triangle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消息</a:t>
            </a:r>
            <a:r>
              <a:rPr lang="zh-CN" altLang="en-US" sz="105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服务器</a:t>
            </a:r>
            <a:endParaRPr lang="en-US" altLang="zh-CN" sz="105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105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Broker</a:t>
            </a:r>
            <a:endParaRPr lang="zh-CN" altLang="en-US" sz="105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067944" y="1711376"/>
            <a:ext cx="1008000" cy="576000"/>
          </a:xfrm>
          <a:prstGeom prst="roundRect">
            <a:avLst/>
          </a:prstGeom>
          <a:ln>
            <a:tailEnd type="triangle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消息</a:t>
            </a:r>
            <a:r>
              <a: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生产者</a:t>
            </a:r>
            <a:endParaRPr lang="en-US" altLang="zh-CN" sz="105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Producer</a:t>
            </a:r>
            <a:endParaRPr lang="zh-CN" altLang="en-US" sz="105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942330" y="1711376"/>
            <a:ext cx="1008000" cy="576000"/>
          </a:xfrm>
          <a:prstGeom prst="roundRect">
            <a:avLst/>
          </a:prstGeom>
          <a:ln>
            <a:tailEnd type="triangle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消息消费者</a:t>
            </a:r>
            <a:endParaRPr lang="en-US" altLang="zh-CN" sz="105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105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Consumer</a:t>
            </a:r>
            <a:endParaRPr lang="zh-CN" altLang="en-US" sz="105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11" name="圆柱形 10"/>
          <p:cNvSpPr/>
          <p:nvPr/>
        </p:nvSpPr>
        <p:spPr>
          <a:xfrm>
            <a:off x="6113093" y="3079544"/>
            <a:ext cx="792088" cy="1080120"/>
          </a:xfrm>
          <a:prstGeom prst="can">
            <a:avLst/>
          </a:prstGeom>
          <a:solidFill>
            <a:schemeClr val="accent1"/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bg1"/>
                </a:solidFill>
              </a:rPr>
              <a:t>数据库</a:t>
            </a:r>
            <a:endParaRPr lang="en-US" altLang="zh-CN" sz="105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1050" dirty="0" smtClean="0">
                <a:solidFill>
                  <a:schemeClr val="bg1"/>
                </a:solidFill>
              </a:rPr>
              <a:t>DB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075944" y="1855392"/>
            <a:ext cx="6771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7273792" y="1855392"/>
            <a:ext cx="6771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5075944" y="2143424"/>
            <a:ext cx="677193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7273792" y="2143424"/>
            <a:ext cx="677193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286146" y="2431376"/>
            <a:ext cx="0" cy="648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6718194" y="2431376"/>
            <a:ext cx="0" cy="64816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270524" y="150506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</a:t>
            </a:r>
            <a:endParaRPr lang="zh-CN" altLang="en-US" dirty="0" smtClean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152" y="257079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</a:t>
            </a:r>
            <a:endParaRPr lang="zh-CN" altLang="en-US" dirty="0" smtClean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804248" y="257079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⑥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468372" y="221171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⑤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468372" y="150506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④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270524" y="221171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</a:t>
            </a:r>
          </a:p>
        </p:txBody>
      </p:sp>
      <p:sp>
        <p:nvSpPr>
          <p:cNvPr id="2" name="流程图: 多文档 1"/>
          <p:cNvSpPr/>
          <p:nvPr/>
        </p:nvSpPr>
        <p:spPr>
          <a:xfrm>
            <a:off x="7756404" y="3240128"/>
            <a:ext cx="1060704" cy="758952"/>
          </a:xfrm>
          <a:prstGeom prst="flowChartMultidocument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bg1"/>
                </a:solidFill>
              </a:rPr>
              <a:t>文件系统</a:t>
            </a:r>
            <a:endParaRPr lang="en-US" altLang="zh-CN" sz="105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1050" dirty="0" smtClean="0">
                <a:solidFill>
                  <a:schemeClr val="bg1"/>
                </a:solidFill>
              </a:rPr>
              <a:t>File System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cxnSp>
        <p:nvCxnSpPr>
          <p:cNvPr id="4" name="直接箭头连接符 3"/>
          <p:cNvCxnSpPr>
            <a:stCxn id="11" idx="4"/>
            <a:endCxn id="2" idx="1"/>
          </p:cNvCxnSpPr>
          <p:nvPr/>
        </p:nvCxnSpPr>
        <p:spPr>
          <a:xfrm>
            <a:off x="6905181" y="3619604"/>
            <a:ext cx="851223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7164288" y="2431376"/>
            <a:ext cx="720080" cy="8604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95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小节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41374" y="1439863"/>
            <a:ext cx="640800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消息存储的方式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defRPr/>
            </a:pP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消息存储的介质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高级特性</a:t>
            </a:r>
          </a:p>
        </p:txBody>
      </p:sp>
    </p:spTree>
    <p:extLst>
      <p:ext uri="{BB962C8B-B14F-4D97-AF65-F5344CB8AC3E}">
        <p14:creationId xmlns:p14="http://schemas.microsoft.com/office/powerpoint/2010/main" val="170149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331640" y="2632661"/>
            <a:ext cx="360000" cy="360000"/>
          </a:xfrm>
          <a:prstGeom prst="rect">
            <a:avLst/>
          </a:prstGeom>
          <a:solidFill>
            <a:srgbClr val="79DCFF"/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692011" y="2632661"/>
            <a:ext cx="360000" cy="360000"/>
          </a:xfrm>
          <a:prstGeom prst="rect">
            <a:avLst/>
          </a:prstGeom>
          <a:solidFill>
            <a:srgbClr val="79DCFF"/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052382" y="2632661"/>
            <a:ext cx="360000" cy="360000"/>
          </a:xfrm>
          <a:prstGeom prst="rect">
            <a:avLst/>
          </a:prstGeom>
          <a:solidFill>
            <a:srgbClr val="79DCFF"/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412753" y="2632661"/>
            <a:ext cx="360000" cy="360000"/>
          </a:xfrm>
          <a:prstGeom prst="rect">
            <a:avLst/>
          </a:prstGeom>
          <a:solidFill>
            <a:srgbClr val="79DCFF"/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773124" y="2632661"/>
            <a:ext cx="360000" cy="360000"/>
          </a:xfrm>
          <a:prstGeom prst="rect">
            <a:avLst/>
          </a:prstGeom>
          <a:solidFill>
            <a:srgbClr val="79DCFF"/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133495" y="2632661"/>
            <a:ext cx="360000" cy="360000"/>
          </a:xfrm>
          <a:prstGeom prst="rect">
            <a:avLst/>
          </a:prstGeom>
          <a:solidFill>
            <a:srgbClr val="79DCFF"/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493866" y="2632661"/>
            <a:ext cx="360000" cy="360000"/>
          </a:xfrm>
          <a:prstGeom prst="rect">
            <a:avLst/>
          </a:prstGeom>
          <a:solidFill>
            <a:srgbClr val="79DCFF"/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854237" y="2632661"/>
            <a:ext cx="360000" cy="360000"/>
          </a:xfrm>
          <a:prstGeom prst="rect">
            <a:avLst/>
          </a:prstGeom>
          <a:solidFill>
            <a:srgbClr val="79DCFF"/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214608" y="2632661"/>
            <a:ext cx="360000" cy="360000"/>
          </a:xfrm>
          <a:prstGeom prst="rect">
            <a:avLst/>
          </a:prstGeom>
          <a:solidFill>
            <a:srgbClr val="79DCFF"/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574977" y="2632661"/>
            <a:ext cx="360000" cy="360000"/>
          </a:xfrm>
          <a:prstGeom prst="rect">
            <a:avLst/>
          </a:prstGeom>
          <a:solidFill>
            <a:srgbClr val="79DCFF"/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高效的消息存储与读写方式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高级特性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408000" cy="3095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SSD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Solid State Disk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372200" y="1827318"/>
            <a:ext cx="1512000" cy="864000"/>
          </a:xfrm>
          <a:prstGeom prst="roundRect">
            <a:avLst>
              <a:gd name="adj" fmla="val 10468"/>
            </a:avLst>
          </a:prstGeom>
          <a:ln>
            <a:tailEnd type="triangle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消息</a:t>
            </a:r>
            <a:r>
              <a:rPr lang="zh-CN" altLang="en-US" sz="105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服务器</a:t>
            </a:r>
            <a:endParaRPr lang="en-US" altLang="zh-CN" sz="105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105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Broker</a:t>
            </a:r>
            <a:endParaRPr lang="zh-CN" altLang="en-US" sz="105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9" name="流程图: 多文档 8"/>
          <p:cNvSpPr/>
          <p:nvPr/>
        </p:nvSpPr>
        <p:spPr>
          <a:xfrm>
            <a:off x="6525828" y="3361545"/>
            <a:ext cx="1060704" cy="758952"/>
          </a:xfrm>
          <a:prstGeom prst="flowChartMultidocument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bg1"/>
                </a:solidFill>
              </a:rPr>
              <a:t>文件系统</a:t>
            </a:r>
            <a:endParaRPr lang="en-US" altLang="zh-CN" sz="105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1050" dirty="0" smtClean="0">
                <a:solidFill>
                  <a:schemeClr val="bg1"/>
                </a:solidFill>
              </a:rPr>
              <a:t>File System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781226" y="2722736"/>
            <a:ext cx="693948" cy="572643"/>
            <a:chOff x="7380288" y="2740740"/>
            <a:chExt cx="693948" cy="572643"/>
          </a:xfrm>
        </p:grpSpPr>
        <p:sp>
          <p:nvSpPr>
            <p:cNvPr id="12" name="下箭头 11"/>
            <p:cNvSpPr/>
            <p:nvPr/>
          </p:nvSpPr>
          <p:spPr>
            <a:xfrm>
              <a:off x="7380288" y="2744066"/>
              <a:ext cx="144040" cy="569317"/>
            </a:xfrm>
            <a:prstGeom prst="downArrow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下箭头 12"/>
            <p:cNvSpPr/>
            <p:nvPr/>
          </p:nvSpPr>
          <p:spPr>
            <a:xfrm>
              <a:off x="7655242" y="2744066"/>
              <a:ext cx="144040" cy="569317"/>
            </a:xfrm>
            <a:prstGeom prst="downArrow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下箭头 13"/>
            <p:cNvSpPr/>
            <p:nvPr/>
          </p:nvSpPr>
          <p:spPr>
            <a:xfrm>
              <a:off x="7930196" y="2740740"/>
              <a:ext cx="144040" cy="569317"/>
            </a:xfrm>
            <a:prstGeom prst="downArrow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331640" y="3363838"/>
            <a:ext cx="3600000" cy="1445127"/>
            <a:chOff x="1331640" y="3358871"/>
            <a:chExt cx="3600000" cy="1445127"/>
          </a:xfrm>
        </p:grpSpPr>
        <p:sp>
          <p:nvSpPr>
            <p:cNvPr id="16" name="矩形 15"/>
            <p:cNvSpPr/>
            <p:nvPr/>
          </p:nvSpPr>
          <p:spPr>
            <a:xfrm>
              <a:off x="1331640" y="3358871"/>
              <a:ext cx="3600000" cy="1440000"/>
            </a:xfrm>
            <a:prstGeom prst="rect">
              <a:avLst/>
            </a:prstGeom>
            <a:ln w="38100">
              <a:solidFill>
                <a:srgbClr val="FF00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1331640" y="3701183"/>
              <a:ext cx="3600000" cy="0"/>
            </a:xfrm>
            <a:prstGeom prst="line">
              <a:avLst/>
            </a:prstGeom>
            <a:ln w="6350">
              <a:solidFill>
                <a:srgbClr val="FF0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331640" y="4064358"/>
              <a:ext cx="3600000" cy="0"/>
            </a:xfrm>
            <a:prstGeom prst="line">
              <a:avLst/>
            </a:prstGeom>
            <a:ln w="6350">
              <a:solidFill>
                <a:srgbClr val="FF0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331640" y="4427533"/>
              <a:ext cx="3600000" cy="0"/>
            </a:xfrm>
            <a:prstGeom prst="line">
              <a:avLst/>
            </a:prstGeom>
            <a:ln w="6350">
              <a:solidFill>
                <a:srgbClr val="FF0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691640" y="3363998"/>
              <a:ext cx="0" cy="1440000"/>
            </a:xfrm>
            <a:prstGeom prst="line">
              <a:avLst/>
            </a:prstGeom>
            <a:ln w="6350">
              <a:solidFill>
                <a:srgbClr val="FF0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051640" y="3363998"/>
              <a:ext cx="0" cy="1440000"/>
            </a:xfrm>
            <a:prstGeom prst="line">
              <a:avLst/>
            </a:prstGeom>
            <a:ln w="6350">
              <a:solidFill>
                <a:srgbClr val="FF0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411640" y="3363998"/>
              <a:ext cx="0" cy="1440000"/>
            </a:xfrm>
            <a:prstGeom prst="line">
              <a:avLst/>
            </a:prstGeom>
            <a:ln w="6350">
              <a:solidFill>
                <a:srgbClr val="FF0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2771640" y="3363998"/>
              <a:ext cx="0" cy="1440000"/>
            </a:xfrm>
            <a:prstGeom prst="line">
              <a:avLst/>
            </a:prstGeom>
            <a:ln w="6350">
              <a:solidFill>
                <a:srgbClr val="FF0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3131640" y="3363998"/>
              <a:ext cx="0" cy="1440000"/>
            </a:xfrm>
            <a:prstGeom prst="line">
              <a:avLst/>
            </a:prstGeom>
            <a:ln w="6350">
              <a:solidFill>
                <a:srgbClr val="FF0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3851640" y="3363998"/>
              <a:ext cx="0" cy="1440000"/>
            </a:xfrm>
            <a:prstGeom prst="line">
              <a:avLst/>
            </a:prstGeom>
            <a:ln w="6350">
              <a:solidFill>
                <a:srgbClr val="FF0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4211640" y="3363998"/>
              <a:ext cx="0" cy="1440000"/>
            </a:xfrm>
            <a:prstGeom prst="line">
              <a:avLst/>
            </a:prstGeom>
            <a:ln w="6350">
              <a:solidFill>
                <a:srgbClr val="FF0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4571640" y="3363998"/>
              <a:ext cx="0" cy="1440000"/>
            </a:xfrm>
            <a:prstGeom prst="line">
              <a:avLst/>
            </a:prstGeom>
            <a:ln w="6350">
              <a:solidFill>
                <a:srgbClr val="FF0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491640" y="3363998"/>
              <a:ext cx="0" cy="1440000"/>
            </a:xfrm>
            <a:prstGeom prst="line">
              <a:avLst/>
            </a:prstGeom>
            <a:ln w="6350">
              <a:solidFill>
                <a:srgbClr val="FF0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231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93827E-6 L 0.00017 0.14136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68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5E-6 -4.93827E-6 L 0.00017 0.14136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6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77778E-6 -4.93827E-6 L 0.00017 0.14136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68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05556E-6 -4.93827E-6 L 0.00017 0.14044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06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33333E-6 -4.93827E-6 L 0.00017 0.14136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68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61111E-6 -4.93827E-6 L 0.00017 0.14044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06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88889E-6 -4.93827E-6 L 3.88889E-6 0.14136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68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16667E-6 -4.93827E-6 L 0.00017 0.14044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06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4.44444E-6 -4.93827E-6 L 0.00017 0.14136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68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4.72222E-6 -4.93827E-6 L 0.00017 0.14136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8" grpId="0" animBg="1"/>
      <p:bldP spid="9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4575710" y="3706912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4215962" y="4073154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131840" y="4073154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3493214" y="4073154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3854588" y="4073154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133159" y="3706912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2049037" y="3706912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2410411" y="3706912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771785" y="3706912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4576628" y="3346150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492506" y="3346150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3853880" y="3346150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215254" y="3346150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331640" y="2632661"/>
            <a:ext cx="360000" cy="360000"/>
          </a:xfrm>
          <a:prstGeom prst="rect">
            <a:avLst/>
          </a:prstGeom>
          <a:solidFill>
            <a:srgbClr val="79DCFF"/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692011" y="2632661"/>
            <a:ext cx="360000" cy="360000"/>
          </a:xfrm>
          <a:prstGeom prst="rect">
            <a:avLst/>
          </a:prstGeom>
          <a:solidFill>
            <a:srgbClr val="79DCFF"/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052382" y="2632661"/>
            <a:ext cx="360000" cy="360000"/>
          </a:xfrm>
          <a:prstGeom prst="rect">
            <a:avLst/>
          </a:prstGeom>
          <a:solidFill>
            <a:srgbClr val="79DCFF"/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412753" y="2632661"/>
            <a:ext cx="360000" cy="360000"/>
          </a:xfrm>
          <a:prstGeom prst="rect">
            <a:avLst/>
          </a:prstGeom>
          <a:solidFill>
            <a:srgbClr val="79DCFF"/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773124" y="2632661"/>
            <a:ext cx="360000" cy="360000"/>
          </a:xfrm>
          <a:prstGeom prst="rect">
            <a:avLst/>
          </a:prstGeom>
          <a:solidFill>
            <a:srgbClr val="79DCFF"/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133495" y="2632661"/>
            <a:ext cx="360000" cy="360000"/>
          </a:xfrm>
          <a:prstGeom prst="rect">
            <a:avLst/>
          </a:prstGeom>
          <a:solidFill>
            <a:srgbClr val="79DCFF"/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493866" y="2632661"/>
            <a:ext cx="360000" cy="360000"/>
          </a:xfrm>
          <a:prstGeom prst="rect">
            <a:avLst/>
          </a:prstGeom>
          <a:solidFill>
            <a:srgbClr val="79DCFF"/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854237" y="2632661"/>
            <a:ext cx="360000" cy="360000"/>
          </a:xfrm>
          <a:prstGeom prst="rect">
            <a:avLst/>
          </a:prstGeom>
          <a:solidFill>
            <a:srgbClr val="79DCFF"/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214608" y="2632661"/>
            <a:ext cx="360000" cy="360000"/>
          </a:xfrm>
          <a:prstGeom prst="rect">
            <a:avLst/>
          </a:prstGeom>
          <a:solidFill>
            <a:srgbClr val="79DCFF"/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574977" y="2632661"/>
            <a:ext cx="360000" cy="360000"/>
          </a:xfrm>
          <a:prstGeom prst="rect">
            <a:avLst/>
          </a:prstGeom>
          <a:solidFill>
            <a:srgbClr val="79DCFF"/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高效的消息存储与读写方式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高级特性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408000" cy="5519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SSD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Solid State Disk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随机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372200" y="1827318"/>
            <a:ext cx="1512000" cy="864000"/>
          </a:xfrm>
          <a:prstGeom prst="roundRect">
            <a:avLst>
              <a:gd name="adj" fmla="val 10468"/>
            </a:avLst>
          </a:prstGeom>
          <a:ln>
            <a:tailEnd type="triangle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消息</a:t>
            </a:r>
            <a:r>
              <a:rPr lang="zh-CN" altLang="en-US" sz="105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服务器</a:t>
            </a:r>
            <a:endParaRPr lang="en-US" altLang="zh-CN" sz="105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105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Broker</a:t>
            </a:r>
            <a:endParaRPr lang="zh-CN" altLang="en-US" sz="105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9" name="流程图: 多文档 8"/>
          <p:cNvSpPr/>
          <p:nvPr/>
        </p:nvSpPr>
        <p:spPr>
          <a:xfrm>
            <a:off x="6525828" y="3361545"/>
            <a:ext cx="1060704" cy="758952"/>
          </a:xfrm>
          <a:prstGeom prst="flowChartMultidocument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bg1"/>
                </a:solidFill>
              </a:rPr>
              <a:t>文件系统</a:t>
            </a:r>
            <a:endParaRPr lang="en-US" altLang="zh-CN" sz="105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1050" dirty="0" smtClean="0">
                <a:solidFill>
                  <a:schemeClr val="bg1"/>
                </a:solidFill>
              </a:rPr>
              <a:t>File System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781226" y="2722736"/>
            <a:ext cx="693948" cy="572643"/>
            <a:chOff x="7380288" y="2740740"/>
            <a:chExt cx="693948" cy="572643"/>
          </a:xfrm>
        </p:grpSpPr>
        <p:sp>
          <p:nvSpPr>
            <p:cNvPr id="12" name="下箭头 11"/>
            <p:cNvSpPr/>
            <p:nvPr/>
          </p:nvSpPr>
          <p:spPr>
            <a:xfrm>
              <a:off x="7380288" y="2744066"/>
              <a:ext cx="144040" cy="569317"/>
            </a:xfrm>
            <a:prstGeom prst="downArrow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下箭头 12"/>
            <p:cNvSpPr/>
            <p:nvPr/>
          </p:nvSpPr>
          <p:spPr>
            <a:xfrm>
              <a:off x="7655242" y="2744066"/>
              <a:ext cx="144040" cy="569317"/>
            </a:xfrm>
            <a:prstGeom prst="downArrow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下箭头 13"/>
            <p:cNvSpPr/>
            <p:nvPr/>
          </p:nvSpPr>
          <p:spPr>
            <a:xfrm>
              <a:off x="7930196" y="2740740"/>
              <a:ext cx="144040" cy="569317"/>
            </a:xfrm>
            <a:prstGeom prst="downArrow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331640" y="3363838"/>
            <a:ext cx="3600000" cy="1445127"/>
            <a:chOff x="1331640" y="3358871"/>
            <a:chExt cx="3600000" cy="1445127"/>
          </a:xfrm>
        </p:grpSpPr>
        <p:sp>
          <p:nvSpPr>
            <p:cNvPr id="16" name="矩形 15"/>
            <p:cNvSpPr/>
            <p:nvPr/>
          </p:nvSpPr>
          <p:spPr>
            <a:xfrm>
              <a:off x="1331640" y="3358871"/>
              <a:ext cx="3600000" cy="1440000"/>
            </a:xfrm>
            <a:prstGeom prst="rect">
              <a:avLst/>
            </a:prstGeom>
            <a:ln w="38100">
              <a:solidFill>
                <a:srgbClr val="FF00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1331640" y="3701183"/>
              <a:ext cx="3600000" cy="0"/>
            </a:xfrm>
            <a:prstGeom prst="line">
              <a:avLst/>
            </a:prstGeom>
            <a:ln w="6350">
              <a:solidFill>
                <a:srgbClr val="FF0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331640" y="4064358"/>
              <a:ext cx="3600000" cy="0"/>
            </a:xfrm>
            <a:prstGeom prst="line">
              <a:avLst/>
            </a:prstGeom>
            <a:ln w="6350">
              <a:solidFill>
                <a:srgbClr val="FF0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331640" y="4427533"/>
              <a:ext cx="3600000" cy="0"/>
            </a:xfrm>
            <a:prstGeom prst="line">
              <a:avLst/>
            </a:prstGeom>
            <a:ln w="6350">
              <a:solidFill>
                <a:srgbClr val="FF0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691640" y="3363998"/>
              <a:ext cx="0" cy="1440000"/>
            </a:xfrm>
            <a:prstGeom prst="line">
              <a:avLst/>
            </a:prstGeom>
            <a:ln w="6350">
              <a:solidFill>
                <a:srgbClr val="FF0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051640" y="3363998"/>
              <a:ext cx="0" cy="1440000"/>
            </a:xfrm>
            <a:prstGeom prst="line">
              <a:avLst/>
            </a:prstGeom>
            <a:ln w="6350">
              <a:solidFill>
                <a:srgbClr val="FF0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411640" y="3363998"/>
              <a:ext cx="0" cy="1440000"/>
            </a:xfrm>
            <a:prstGeom prst="line">
              <a:avLst/>
            </a:prstGeom>
            <a:ln w="6350">
              <a:solidFill>
                <a:srgbClr val="FF0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2771640" y="3363998"/>
              <a:ext cx="0" cy="1440000"/>
            </a:xfrm>
            <a:prstGeom prst="line">
              <a:avLst/>
            </a:prstGeom>
            <a:ln w="6350">
              <a:solidFill>
                <a:srgbClr val="FF0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3131640" y="3363998"/>
              <a:ext cx="0" cy="1440000"/>
            </a:xfrm>
            <a:prstGeom prst="line">
              <a:avLst/>
            </a:prstGeom>
            <a:ln w="6350">
              <a:solidFill>
                <a:srgbClr val="FF0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3851640" y="3363998"/>
              <a:ext cx="0" cy="1440000"/>
            </a:xfrm>
            <a:prstGeom prst="line">
              <a:avLst/>
            </a:prstGeom>
            <a:ln w="6350">
              <a:solidFill>
                <a:srgbClr val="FF0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4211640" y="3363998"/>
              <a:ext cx="0" cy="1440000"/>
            </a:xfrm>
            <a:prstGeom prst="line">
              <a:avLst/>
            </a:prstGeom>
            <a:ln w="6350">
              <a:solidFill>
                <a:srgbClr val="FF0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4571640" y="3363998"/>
              <a:ext cx="0" cy="1440000"/>
            </a:xfrm>
            <a:prstGeom prst="line">
              <a:avLst/>
            </a:prstGeom>
            <a:ln w="6350">
              <a:solidFill>
                <a:srgbClr val="FF0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491640" y="3363998"/>
              <a:ext cx="0" cy="1440000"/>
            </a:xfrm>
            <a:prstGeom prst="line">
              <a:avLst/>
            </a:prstGeom>
            <a:ln w="6350">
              <a:solidFill>
                <a:srgbClr val="FF0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525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8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8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93827E-6 L 0.00017 0.14136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68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5E-6 -4.93827E-6 L 0.00017 0.14136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68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77778E-6 -4.93827E-6 L 0.00017 0.14136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68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05556E-6 -4.93827E-6 L 0.00017 0.14044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0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33333E-6 -4.93827E-6 L 0.00017 0.14136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6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61111E-6 -4.93827E-6 L 0.00017 0.14044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93827E-6 L 3.88889E-6 0.20865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32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16667E-6 -4.93827E-6 L 4.16667E-6 0.20865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32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44444E-6 -4.93827E-6 L 4.44444E-6 0.20865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93827E-6 L 4.72222E-6 0.34908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4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4" grpId="0" animBg="1"/>
      <p:bldP spid="55" grpId="0" animBg="1"/>
      <p:bldP spid="56" grpId="0" animBg="1"/>
      <p:bldP spid="57" grpId="0" animBg="1"/>
      <p:bldP spid="50" grpId="0" animBg="1"/>
      <p:bldP spid="51" grpId="0" animBg="1"/>
      <p:bldP spid="52" grpId="0" animBg="1"/>
      <p:bldP spid="53" grpId="0" animBg="1"/>
      <p:bldP spid="49" grpId="0" animBg="1"/>
      <p:bldP spid="46" grpId="0" animBg="1"/>
      <p:bldP spid="47" grpId="0" animBg="1"/>
      <p:bldP spid="48" grpId="0" animBg="1"/>
      <p:bldP spid="35" grpId="1" animBg="1"/>
      <p:bldP spid="36" grpId="1" animBg="1"/>
      <p:bldP spid="37" grpId="1" animBg="1"/>
      <p:bldP spid="38" grpId="1" animBg="1"/>
      <p:bldP spid="39" grpId="1" animBg="1"/>
      <p:bldP spid="40" grpId="1" animBg="1"/>
      <p:bldP spid="41" grpId="1" animBg="1"/>
      <p:bldP spid="42" grpId="1" animBg="1"/>
      <p:bldP spid="43" grpId="1" animBg="1"/>
      <p:bldP spid="44" grpId="1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331640" y="2632661"/>
            <a:ext cx="360000" cy="360000"/>
          </a:xfrm>
          <a:prstGeom prst="rect">
            <a:avLst/>
          </a:prstGeom>
          <a:solidFill>
            <a:srgbClr val="79DCFF"/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692011" y="2632661"/>
            <a:ext cx="360000" cy="360000"/>
          </a:xfrm>
          <a:prstGeom prst="rect">
            <a:avLst/>
          </a:prstGeom>
          <a:solidFill>
            <a:srgbClr val="79DCFF"/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052382" y="2632661"/>
            <a:ext cx="360000" cy="360000"/>
          </a:xfrm>
          <a:prstGeom prst="rect">
            <a:avLst/>
          </a:prstGeom>
          <a:solidFill>
            <a:srgbClr val="79DCFF"/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412753" y="2632661"/>
            <a:ext cx="360000" cy="360000"/>
          </a:xfrm>
          <a:prstGeom prst="rect">
            <a:avLst/>
          </a:prstGeom>
          <a:solidFill>
            <a:srgbClr val="79DCFF"/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773124" y="2632661"/>
            <a:ext cx="360000" cy="360000"/>
          </a:xfrm>
          <a:prstGeom prst="rect">
            <a:avLst/>
          </a:prstGeom>
          <a:solidFill>
            <a:srgbClr val="79DCFF"/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133495" y="2632661"/>
            <a:ext cx="360000" cy="360000"/>
          </a:xfrm>
          <a:prstGeom prst="rect">
            <a:avLst/>
          </a:prstGeom>
          <a:solidFill>
            <a:srgbClr val="79DCFF"/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493866" y="2632661"/>
            <a:ext cx="360000" cy="360000"/>
          </a:xfrm>
          <a:prstGeom prst="rect">
            <a:avLst/>
          </a:prstGeom>
          <a:solidFill>
            <a:srgbClr val="79DCFF"/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854237" y="2632661"/>
            <a:ext cx="360000" cy="360000"/>
          </a:xfrm>
          <a:prstGeom prst="rect">
            <a:avLst/>
          </a:prstGeom>
          <a:solidFill>
            <a:srgbClr val="79DCFF"/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214608" y="2632661"/>
            <a:ext cx="360000" cy="360000"/>
          </a:xfrm>
          <a:prstGeom prst="rect">
            <a:avLst/>
          </a:prstGeom>
          <a:solidFill>
            <a:srgbClr val="79DCFF"/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574977" y="2632661"/>
            <a:ext cx="360000" cy="360000"/>
          </a:xfrm>
          <a:prstGeom prst="rect">
            <a:avLst/>
          </a:prstGeom>
          <a:solidFill>
            <a:srgbClr val="79DCFF"/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高效的消息存储与读写方式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高级特性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408000" cy="103669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SSD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Solid State Disk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随机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顺序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372200" y="1827318"/>
            <a:ext cx="1512000" cy="864000"/>
          </a:xfrm>
          <a:prstGeom prst="roundRect">
            <a:avLst>
              <a:gd name="adj" fmla="val 10468"/>
            </a:avLst>
          </a:prstGeom>
          <a:ln>
            <a:tailEnd type="triangle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消息</a:t>
            </a:r>
            <a:r>
              <a:rPr lang="zh-CN" altLang="en-US" sz="105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服务器</a:t>
            </a:r>
            <a:endParaRPr lang="en-US" altLang="zh-CN" sz="105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105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Broker</a:t>
            </a:r>
            <a:endParaRPr lang="zh-CN" altLang="en-US" sz="105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9" name="流程图: 多文档 8"/>
          <p:cNvSpPr/>
          <p:nvPr/>
        </p:nvSpPr>
        <p:spPr>
          <a:xfrm>
            <a:off x="6525828" y="3361545"/>
            <a:ext cx="1060704" cy="758952"/>
          </a:xfrm>
          <a:prstGeom prst="flowChartMultidocument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bg1"/>
                </a:solidFill>
              </a:rPr>
              <a:t>文件系统</a:t>
            </a:r>
            <a:endParaRPr lang="en-US" altLang="zh-CN" sz="105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1050" dirty="0" smtClean="0">
                <a:solidFill>
                  <a:schemeClr val="bg1"/>
                </a:solidFill>
              </a:rPr>
              <a:t>File System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781226" y="2722736"/>
            <a:ext cx="693948" cy="572643"/>
            <a:chOff x="7380288" y="2740740"/>
            <a:chExt cx="693948" cy="572643"/>
          </a:xfrm>
        </p:grpSpPr>
        <p:sp>
          <p:nvSpPr>
            <p:cNvPr id="12" name="下箭头 11"/>
            <p:cNvSpPr/>
            <p:nvPr/>
          </p:nvSpPr>
          <p:spPr>
            <a:xfrm>
              <a:off x="7380288" y="2744066"/>
              <a:ext cx="144040" cy="569317"/>
            </a:xfrm>
            <a:prstGeom prst="downArrow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下箭头 12"/>
            <p:cNvSpPr/>
            <p:nvPr/>
          </p:nvSpPr>
          <p:spPr>
            <a:xfrm>
              <a:off x="7655242" y="2744066"/>
              <a:ext cx="144040" cy="569317"/>
            </a:xfrm>
            <a:prstGeom prst="downArrow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下箭头 13"/>
            <p:cNvSpPr/>
            <p:nvPr/>
          </p:nvSpPr>
          <p:spPr>
            <a:xfrm>
              <a:off x="7930196" y="2740740"/>
              <a:ext cx="144040" cy="569317"/>
            </a:xfrm>
            <a:prstGeom prst="downArrow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331640" y="3363838"/>
            <a:ext cx="3600000" cy="1445127"/>
            <a:chOff x="1331640" y="3358871"/>
            <a:chExt cx="3600000" cy="1445127"/>
          </a:xfrm>
        </p:grpSpPr>
        <p:sp>
          <p:nvSpPr>
            <p:cNvPr id="16" name="矩形 15"/>
            <p:cNvSpPr/>
            <p:nvPr/>
          </p:nvSpPr>
          <p:spPr>
            <a:xfrm>
              <a:off x="1331640" y="3358871"/>
              <a:ext cx="3600000" cy="1440000"/>
            </a:xfrm>
            <a:prstGeom prst="rect">
              <a:avLst/>
            </a:prstGeom>
            <a:ln w="38100">
              <a:solidFill>
                <a:srgbClr val="FF00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1331640" y="3701183"/>
              <a:ext cx="3600000" cy="0"/>
            </a:xfrm>
            <a:prstGeom prst="line">
              <a:avLst/>
            </a:prstGeom>
            <a:ln w="6350">
              <a:solidFill>
                <a:srgbClr val="FF0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331640" y="4064358"/>
              <a:ext cx="3600000" cy="0"/>
            </a:xfrm>
            <a:prstGeom prst="line">
              <a:avLst/>
            </a:prstGeom>
            <a:ln w="6350">
              <a:solidFill>
                <a:srgbClr val="FF0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331640" y="4427533"/>
              <a:ext cx="3600000" cy="0"/>
            </a:xfrm>
            <a:prstGeom prst="line">
              <a:avLst/>
            </a:prstGeom>
            <a:ln w="6350">
              <a:solidFill>
                <a:srgbClr val="FF0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691640" y="3363998"/>
              <a:ext cx="0" cy="1440000"/>
            </a:xfrm>
            <a:prstGeom prst="line">
              <a:avLst/>
            </a:prstGeom>
            <a:ln w="6350">
              <a:solidFill>
                <a:srgbClr val="FF0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051640" y="3363998"/>
              <a:ext cx="0" cy="1440000"/>
            </a:xfrm>
            <a:prstGeom prst="line">
              <a:avLst/>
            </a:prstGeom>
            <a:ln w="6350">
              <a:solidFill>
                <a:srgbClr val="FF0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411640" y="3363998"/>
              <a:ext cx="0" cy="1440000"/>
            </a:xfrm>
            <a:prstGeom prst="line">
              <a:avLst/>
            </a:prstGeom>
            <a:ln w="6350">
              <a:solidFill>
                <a:srgbClr val="FF0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2771640" y="3363998"/>
              <a:ext cx="0" cy="1440000"/>
            </a:xfrm>
            <a:prstGeom prst="line">
              <a:avLst/>
            </a:prstGeom>
            <a:ln w="6350">
              <a:solidFill>
                <a:srgbClr val="FF0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3131640" y="3363998"/>
              <a:ext cx="0" cy="1440000"/>
            </a:xfrm>
            <a:prstGeom prst="line">
              <a:avLst/>
            </a:prstGeom>
            <a:ln w="6350">
              <a:solidFill>
                <a:srgbClr val="FF0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3851640" y="3363998"/>
              <a:ext cx="0" cy="1440000"/>
            </a:xfrm>
            <a:prstGeom prst="line">
              <a:avLst/>
            </a:prstGeom>
            <a:ln w="6350">
              <a:solidFill>
                <a:srgbClr val="FF0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4211640" y="3363998"/>
              <a:ext cx="0" cy="1440000"/>
            </a:xfrm>
            <a:prstGeom prst="line">
              <a:avLst/>
            </a:prstGeom>
            <a:ln w="6350">
              <a:solidFill>
                <a:srgbClr val="FF0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4571640" y="3363998"/>
              <a:ext cx="0" cy="1440000"/>
            </a:xfrm>
            <a:prstGeom prst="line">
              <a:avLst/>
            </a:prstGeom>
            <a:ln w="6350">
              <a:solidFill>
                <a:srgbClr val="FF0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491640" y="3363998"/>
              <a:ext cx="0" cy="1440000"/>
            </a:xfrm>
            <a:prstGeom prst="line">
              <a:avLst/>
            </a:prstGeom>
            <a:ln w="6350">
              <a:solidFill>
                <a:srgbClr val="FF0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15"/>
          <p:cNvSpPr txBox="1"/>
          <p:nvPr/>
        </p:nvSpPr>
        <p:spPr>
          <a:xfrm>
            <a:off x="1926960" y="1676966"/>
            <a:ext cx="2591496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indent="0">
              <a:buNone/>
            </a:pP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100KB/s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600</a:t>
            </a:r>
            <a:r>
              <a:rPr lang="en-US" altLang="zh-CN" b="1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B/s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秒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部电影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139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93827E-6 L 0.00017 0.1413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6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5E-6 -4.93827E-6 L 0.00017 0.1413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6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77778E-6 -4.93827E-6 L 0.00017 0.1413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6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05556E-6 -4.93827E-6 L 0.00017 0.14044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0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33333E-6 -4.93827E-6 L 0.00017 0.1413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6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61111E-6 -4.93827E-6 L 0.00017 0.14044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0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88889E-6 -4.93827E-6 L 3.88889E-6 0.1413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6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16667E-6 -4.93827E-6 L 0.00017 0.14044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0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4.44444E-6 -4.93827E-6 L 0.00017 0.1413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6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4.72222E-6 -4.93827E-6 L 0.00017 0.1413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1" animBg="1"/>
      <p:bldP spid="36" grpId="1" animBg="1"/>
      <p:bldP spid="37" grpId="1" animBg="1"/>
      <p:bldP spid="38" grpId="1" animBg="1"/>
      <p:bldP spid="39" grpId="1" animBg="1"/>
      <p:bldP spid="40" grpId="1" animBg="1"/>
      <p:bldP spid="41" grpId="1" animBg="1"/>
      <p:bldP spid="42" grpId="1" animBg="1"/>
      <p:bldP spid="43" grpId="1" animBg="1"/>
      <p:bldP spid="44" grpId="1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31640" y="3354945"/>
            <a:ext cx="3600000" cy="720080"/>
          </a:xfrm>
          <a:prstGeom prst="rect">
            <a:avLst/>
          </a:prstGeom>
          <a:solidFill>
            <a:srgbClr val="AED99D"/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4575710" y="3706912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4215962" y="4073154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131840" y="4073154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3493214" y="4073154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3854588" y="4073154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133159" y="3706912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2049037" y="3706912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2410411" y="3706912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771785" y="3706912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4576628" y="3346150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492506" y="3346150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3853880" y="3346150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215254" y="3346150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331640" y="2632661"/>
            <a:ext cx="360000" cy="360000"/>
          </a:xfrm>
          <a:prstGeom prst="rect">
            <a:avLst/>
          </a:prstGeom>
          <a:solidFill>
            <a:srgbClr val="79DCFF"/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692011" y="2632661"/>
            <a:ext cx="360000" cy="360000"/>
          </a:xfrm>
          <a:prstGeom prst="rect">
            <a:avLst/>
          </a:prstGeom>
          <a:solidFill>
            <a:srgbClr val="79DCFF"/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052382" y="2632661"/>
            <a:ext cx="360000" cy="360000"/>
          </a:xfrm>
          <a:prstGeom prst="rect">
            <a:avLst/>
          </a:prstGeom>
          <a:solidFill>
            <a:srgbClr val="79DCFF"/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412753" y="2632661"/>
            <a:ext cx="360000" cy="360000"/>
          </a:xfrm>
          <a:prstGeom prst="rect">
            <a:avLst/>
          </a:prstGeom>
          <a:solidFill>
            <a:srgbClr val="79DCFF"/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773124" y="2632661"/>
            <a:ext cx="360000" cy="360000"/>
          </a:xfrm>
          <a:prstGeom prst="rect">
            <a:avLst/>
          </a:prstGeom>
          <a:solidFill>
            <a:srgbClr val="79DCFF"/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133495" y="2632661"/>
            <a:ext cx="360000" cy="360000"/>
          </a:xfrm>
          <a:prstGeom prst="rect">
            <a:avLst/>
          </a:prstGeom>
          <a:solidFill>
            <a:srgbClr val="79DCFF"/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493866" y="2632661"/>
            <a:ext cx="360000" cy="360000"/>
          </a:xfrm>
          <a:prstGeom prst="rect">
            <a:avLst/>
          </a:prstGeom>
          <a:solidFill>
            <a:srgbClr val="79DCFF"/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854237" y="2632661"/>
            <a:ext cx="360000" cy="360000"/>
          </a:xfrm>
          <a:prstGeom prst="rect">
            <a:avLst/>
          </a:prstGeom>
          <a:solidFill>
            <a:srgbClr val="79DCFF"/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214608" y="2632661"/>
            <a:ext cx="360000" cy="360000"/>
          </a:xfrm>
          <a:prstGeom prst="rect">
            <a:avLst/>
          </a:prstGeom>
          <a:solidFill>
            <a:srgbClr val="79DCFF"/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574977" y="2632661"/>
            <a:ext cx="360000" cy="360000"/>
          </a:xfrm>
          <a:prstGeom prst="rect">
            <a:avLst/>
          </a:prstGeom>
          <a:solidFill>
            <a:srgbClr val="79DCFF"/>
          </a:solidFill>
          <a:ln>
            <a:noFill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高效的消息存储与读写方式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高级特性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408000" cy="1304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SSD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Solid State Disk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随机写</a:t>
            </a: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100KB/s</a:t>
            </a: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顺序写</a:t>
            </a: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600</a:t>
            </a:r>
            <a:r>
              <a:rPr lang="en-US" altLang="zh-CN" sz="105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</a:t>
            </a:r>
            <a:r>
              <a:rPr lang="en-US" altLang="zh-CN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B/s</a:t>
            </a: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r>
              <a:rPr lang="en-US" altLang="zh-CN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秒</a:t>
            </a:r>
            <a:r>
              <a:rPr lang="en-US" altLang="zh-CN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部电影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372200" y="1827318"/>
            <a:ext cx="1512000" cy="864000"/>
          </a:xfrm>
          <a:prstGeom prst="roundRect">
            <a:avLst>
              <a:gd name="adj" fmla="val 10468"/>
            </a:avLst>
          </a:prstGeom>
          <a:ln>
            <a:tailEnd type="triangle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消息</a:t>
            </a:r>
            <a:r>
              <a:rPr lang="zh-CN" altLang="en-US" sz="105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服务器</a:t>
            </a:r>
            <a:endParaRPr lang="en-US" altLang="zh-CN" sz="105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1050" dirty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Broker</a:t>
            </a:r>
            <a:endParaRPr lang="zh-CN" altLang="en-US" sz="1050" dirty="0">
              <a:solidFill>
                <a:schemeClr val="bg1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9" name="流程图: 多文档 8"/>
          <p:cNvSpPr/>
          <p:nvPr/>
        </p:nvSpPr>
        <p:spPr>
          <a:xfrm>
            <a:off x="6525828" y="3361545"/>
            <a:ext cx="1060704" cy="758952"/>
          </a:xfrm>
          <a:prstGeom prst="flowChartMultidocument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bg1"/>
                </a:solidFill>
              </a:rPr>
              <a:t>文件系统</a:t>
            </a:r>
            <a:endParaRPr lang="en-US" altLang="zh-CN" sz="105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1050" dirty="0" smtClean="0">
                <a:solidFill>
                  <a:schemeClr val="bg1"/>
                </a:solidFill>
              </a:rPr>
              <a:t>File System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781226" y="2722736"/>
            <a:ext cx="693948" cy="572643"/>
            <a:chOff x="7380288" y="2740740"/>
            <a:chExt cx="693948" cy="572643"/>
          </a:xfrm>
        </p:grpSpPr>
        <p:sp>
          <p:nvSpPr>
            <p:cNvPr id="12" name="下箭头 11"/>
            <p:cNvSpPr/>
            <p:nvPr/>
          </p:nvSpPr>
          <p:spPr>
            <a:xfrm>
              <a:off x="7380288" y="2744066"/>
              <a:ext cx="144040" cy="569317"/>
            </a:xfrm>
            <a:prstGeom prst="downArrow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下箭头 12"/>
            <p:cNvSpPr/>
            <p:nvPr/>
          </p:nvSpPr>
          <p:spPr>
            <a:xfrm>
              <a:off x="7655242" y="2744066"/>
              <a:ext cx="144040" cy="569317"/>
            </a:xfrm>
            <a:prstGeom prst="downArrow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下箭头 13"/>
            <p:cNvSpPr/>
            <p:nvPr/>
          </p:nvSpPr>
          <p:spPr>
            <a:xfrm>
              <a:off x="7930196" y="2740740"/>
              <a:ext cx="144040" cy="569317"/>
            </a:xfrm>
            <a:prstGeom prst="downArrow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331640" y="3363838"/>
            <a:ext cx="3600000" cy="1445127"/>
            <a:chOff x="1331640" y="3358871"/>
            <a:chExt cx="3600000" cy="1445127"/>
          </a:xfrm>
        </p:grpSpPr>
        <p:sp>
          <p:nvSpPr>
            <p:cNvPr id="16" name="矩形 15"/>
            <p:cNvSpPr/>
            <p:nvPr/>
          </p:nvSpPr>
          <p:spPr>
            <a:xfrm>
              <a:off x="1331640" y="3358871"/>
              <a:ext cx="3600000" cy="1440000"/>
            </a:xfrm>
            <a:prstGeom prst="rect">
              <a:avLst/>
            </a:prstGeom>
            <a:ln w="38100">
              <a:solidFill>
                <a:srgbClr val="FF00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1331640" y="3701183"/>
              <a:ext cx="3600000" cy="0"/>
            </a:xfrm>
            <a:prstGeom prst="line">
              <a:avLst/>
            </a:prstGeom>
            <a:ln w="6350">
              <a:solidFill>
                <a:srgbClr val="FF0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331640" y="4064358"/>
              <a:ext cx="3600000" cy="0"/>
            </a:xfrm>
            <a:prstGeom prst="line">
              <a:avLst/>
            </a:prstGeom>
            <a:ln w="6350">
              <a:solidFill>
                <a:srgbClr val="FF0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331640" y="4427533"/>
              <a:ext cx="3600000" cy="0"/>
            </a:xfrm>
            <a:prstGeom prst="line">
              <a:avLst/>
            </a:prstGeom>
            <a:ln w="6350">
              <a:solidFill>
                <a:srgbClr val="FF0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691640" y="3363998"/>
              <a:ext cx="0" cy="1440000"/>
            </a:xfrm>
            <a:prstGeom prst="line">
              <a:avLst/>
            </a:prstGeom>
            <a:ln w="6350">
              <a:solidFill>
                <a:srgbClr val="FF0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051640" y="3363998"/>
              <a:ext cx="0" cy="1440000"/>
            </a:xfrm>
            <a:prstGeom prst="line">
              <a:avLst/>
            </a:prstGeom>
            <a:ln w="6350">
              <a:solidFill>
                <a:srgbClr val="FF0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411640" y="3363998"/>
              <a:ext cx="0" cy="1440000"/>
            </a:xfrm>
            <a:prstGeom prst="line">
              <a:avLst/>
            </a:prstGeom>
            <a:ln w="6350">
              <a:solidFill>
                <a:srgbClr val="FF0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2771640" y="3363998"/>
              <a:ext cx="0" cy="1440000"/>
            </a:xfrm>
            <a:prstGeom prst="line">
              <a:avLst/>
            </a:prstGeom>
            <a:ln w="6350">
              <a:solidFill>
                <a:srgbClr val="FF0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3131640" y="3363998"/>
              <a:ext cx="0" cy="1440000"/>
            </a:xfrm>
            <a:prstGeom prst="line">
              <a:avLst/>
            </a:prstGeom>
            <a:ln w="6350">
              <a:solidFill>
                <a:srgbClr val="FF0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3851640" y="3363998"/>
              <a:ext cx="0" cy="1440000"/>
            </a:xfrm>
            <a:prstGeom prst="line">
              <a:avLst/>
            </a:prstGeom>
            <a:ln w="6350">
              <a:solidFill>
                <a:srgbClr val="FF0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4211640" y="3363998"/>
              <a:ext cx="0" cy="1440000"/>
            </a:xfrm>
            <a:prstGeom prst="line">
              <a:avLst/>
            </a:prstGeom>
            <a:ln w="6350">
              <a:solidFill>
                <a:srgbClr val="FF0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4571640" y="3363998"/>
              <a:ext cx="0" cy="1440000"/>
            </a:xfrm>
            <a:prstGeom prst="line">
              <a:avLst/>
            </a:prstGeom>
            <a:ln w="6350">
              <a:solidFill>
                <a:srgbClr val="FF0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491640" y="3363998"/>
              <a:ext cx="0" cy="1440000"/>
            </a:xfrm>
            <a:prstGeom prst="line">
              <a:avLst/>
            </a:prstGeom>
            <a:ln w="6350">
              <a:solidFill>
                <a:srgbClr val="FF0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119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3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3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3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3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3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repeatCount="3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repeatCount="3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repeatCount="3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repeatCount="3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7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repeatCount="3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2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7" presetClass="emph" presetSubtype="0" repeatCount="3000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7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7" presetClass="emph" presetSubtype="0" repeatCount="3000" fill="remove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2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7" presetClass="emph" presetSubtype="0" repeatCount="3000" fill="remove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7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9" grpId="0" animBg="1"/>
      <p:bldP spid="59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49" grpId="0" animBg="1"/>
      <p:bldP spid="49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高效的消息存储与读写方式</a:t>
            </a: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高级特性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408000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Linux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系统发送数据的方式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“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零拷贝”技术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数据传输由传统的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次复制简化成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次复制，减少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次复制过程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语言中使用</a:t>
            </a:r>
            <a:r>
              <a:rPr lang="en-US" altLang="zh-CN" sz="1050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MappedByteBuffer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类实现了该技术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要求：预留存储空间，用于保存数据（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1G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存储空间起步）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115616" y="3513411"/>
            <a:ext cx="936104" cy="1111437"/>
            <a:chOff x="1115616" y="3003798"/>
            <a:chExt cx="936104" cy="1111437"/>
          </a:xfrm>
        </p:grpSpPr>
        <p:sp>
          <p:nvSpPr>
            <p:cNvPr id="12" name="立方体 11"/>
            <p:cNvSpPr/>
            <p:nvPr/>
          </p:nvSpPr>
          <p:spPr>
            <a:xfrm>
              <a:off x="1317836" y="3003798"/>
              <a:ext cx="648072" cy="648072"/>
            </a:xfrm>
            <a:prstGeom prst="cub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rgbClr val="FF0000"/>
              </a:solidFill>
              <a:prstDash val="solid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9"/>
            <p:cNvSpPr txBox="1"/>
            <p:nvPr/>
          </p:nvSpPr>
          <p:spPr>
            <a:xfrm>
              <a:off x="1115616" y="3699737"/>
              <a:ext cx="936104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硬盘数据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452098" y="3513411"/>
            <a:ext cx="936104" cy="1077967"/>
            <a:chOff x="2452098" y="3003798"/>
            <a:chExt cx="936104" cy="1077967"/>
          </a:xfrm>
        </p:grpSpPr>
        <p:sp>
          <p:nvSpPr>
            <p:cNvPr id="3" name="立方体 2"/>
            <p:cNvSpPr/>
            <p:nvPr/>
          </p:nvSpPr>
          <p:spPr>
            <a:xfrm>
              <a:off x="2568014" y="3003798"/>
              <a:ext cx="648072" cy="648072"/>
            </a:xfrm>
            <a:prstGeom prst="cube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rgbClr val="FF0000"/>
              </a:solidFill>
              <a:prstDash val="sys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9"/>
            <p:cNvSpPr txBox="1"/>
            <p:nvPr/>
          </p:nvSpPr>
          <p:spPr>
            <a:xfrm>
              <a:off x="2452098" y="3699737"/>
              <a:ext cx="936104" cy="3820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内核态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788580" y="3513411"/>
            <a:ext cx="936104" cy="1077967"/>
            <a:chOff x="3788580" y="3003798"/>
            <a:chExt cx="936104" cy="1077967"/>
          </a:xfrm>
        </p:grpSpPr>
        <p:sp>
          <p:nvSpPr>
            <p:cNvPr id="8" name="立方体 7"/>
            <p:cNvSpPr/>
            <p:nvPr/>
          </p:nvSpPr>
          <p:spPr>
            <a:xfrm>
              <a:off x="3818192" y="3003798"/>
              <a:ext cx="648072" cy="648072"/>
            </a:xfrm>
            <a:prstGeom prst="cube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rgbClr val="FF0000"/>
              </a:solidFill>
              <a:prstDash val="sys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9"/>
            <p:cNvSpPr txBox="1"/>
            <p:nvPr/>
          </p:nvSpPr>
          <p:spPr>
            <a:xfrm>
              <a:off x="3788580" y="3699737"/>
              <a:ext cx="936104" cy="3820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用户态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004048" y="3513411"/>
            <a:ext cx="780298" cy="1434603"/>
            <a:chOff x="5004048" y="3003798"/>
            <a:chExt cx="780298" cy="1434603"/>
          </a:xfrm>
        </p:grpSpPr>
        <p:sp>
          <p:nvSpPr>
            <p:cNvPr id="9" name="立方体 8"/>
            <p:cNvSpPr/>
            <p:nvPr/>
          </p:nvSpPr>
          <p:spPr>
            <a:xfrm>
              <a:off x="5068370" y="3003798"/>
              <a:ext cx="648072" cy="648072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rgbClr val="FF0000"/>
              </a:solidFill>
              <a:prstDash val="sys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9"/>
            <p:cNvSpPr txBox="1"/>
            <p:nvPr/>
          </p:nvSpPr>
          <p:spPr>
            <a:xfrm>
              <a:off x="5004048" y="3699737"/>
              <a:ext cx="780298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网络驱动内核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318548" y="3513411"/>
            <a:ext cx="833950" cy="1077967"/>
            <a:chOff x="6318548" y="3003798"/>
            <a:chExt cx="833950" cy="1077967"/>
          </a:xfrm>
        </p:grpSpPr>
        <p:sp>
          <p:nvSpPr>
            <p:cNvPr id="10" name="立方体 9"/>
            <p:cNvSpPr/>
            <p:nvPr/>
          </p:nvSpPr>
          <p:spPr>
            <a:xfrm>
              <a:off x="6318548" y="3003798"/>
              <a:ext cx="648072" cy="648072"/>
            </a:xfrm>
            <a:prstGeom prst="cube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rgbClr val="FF0000"/>
              </a:solidFill>
              <a:prstDash val="sys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9"/>
            <p:cNvSpPr txBox="1"/>
            <p:nvPr/>
          </p:nvSpPr>
          <p:spPr>
            <a:xfrm>
              <a:off x="6372200" y="3699737"/>
              <a:ext cx="780298" cy="3820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网卡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486415" y="3513411"/>
            <a:ext cx="936104" cy="1111437"/>
            <a:chOff x="7486415" y="3003798"/>
            <a:chExt cx="936104" cy="1111437"/>
          </a:xfrm>
        </p:grpSpPr>
        <p:sp>
          <p:nvSpPr>
            <p:cNvPr id="11" name="立方体 10"/>
            <p:cNvSpPr/>
            <p:nvPr/>
          </p:nvSpPr>
          <p:spPr>
            <a:xfrm>
              <a:off x="7568727" y="3003798"/>
              <a:ext cx="648072" cy="648072"/>
            </a:xfrm>
            <a:prstGeom prst="cube">
              <a:avLst/>
            </a:prstGeom>
            <a:solidFill>
              <a:srgbClr val="0070C0"/>
            </a:solidFill>
            <a:ln w="12700">
              <a:solidFill>
                <a:srgbClr val="FF0000"/>
              </a:solidFill>
              <a:prstDash val="solid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9"/>
            <p:cNvSpPr txBox="1"/>
            <p:nvPr/>
          </p:nvSpPr>
          <p:spPr>
            <a:xfrm>
              <a:off x="7486415" y="3699737"/>
              <a:ext cx="936104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内存</a:t>
              </a:r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数据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cxnSp>
        <p:nvCxnSpPr>
          <p:cNvPr id="15" name="直接箭头连接符 14"/>
          <p:cNvCxnSpPr/>
          <p:nvPr/>
        </p:nvCxnSpPr>
        <p:spPr>
          <a:xfrm>
            <a:off x="1891590" y="3845099"/>
            <a:ext cx="6480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148856" y="3845099"/>
            <a:ext cx="6480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391946" y="3845099"/>
            <a:ext cx="6480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899391" y="3845099"/>
            <a:ext cx="6480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636816" y="3845099"/>
            <a:ext cx="6480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上弧形箭头 34"/>
          <p:cNvSpPr/>
          <p:nvPr/>
        </p:nvSpPr>
        <p:spPr>
          <a:xfrm>
            <a:off x="1619672" y="3124630"/>
            <a:ext cx="1296144" cy="388781"/>
          </a:xfrm>
          <a:prstGeom prst="curvedDownArrow">
            <a:avLst/>
          </a:prstGeom>
          <a:solidFill>
            <a:srgbClr val="FF0000"/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上弧形箭头 35"/>
          <p:cNvSpPr/>
          <p:nvPr/>
        </p:nvSpPr>
        <p:spPr>
          <a:xfrm>
            <a:off x="2975794" y="3126674"/>
            <a:ext cx="2388294" cy="388781"/>
          </a:xfrm>
          <a:prstGeom prst="curvedDownArrow">
            <a:avLst/>
          </a:prstGeom>
          <a:solidFill>
            <a:srgbClr val="FF0000"/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上弧形箭头 36"/>
          <p:cNvSpPr/>
          <p:nvPr/>
        </p:nvSpPr>
        <p:spPr>
          <a:xfrm>
            <a:off x="5508104" y="3139935"/>
            <a:ext cx="1152128" cy="388781"/>
          </a:xfrm>
          <a:prstGeom prst="curvedDownArrow">
            <a:avLst/>
          </a:prstGeom>
          <a:solidFill>
            <a:srgbClr val="FF0000"/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上弧形箭头 37"/>
          <p:cNvSpPr/>
          <p:nvPr/>
        </p:nvSpPr>
        <p:spPr>
          <a:xfrm>
            <a:off x="6785616" y="3117081"/>
            <a:ext cx="1152128" cy="388781"/>
          </a:xfrm>
          <a:prstGeom prst="curvedDownArrow">
            <a:avLst/>
          </a:prstGeom>
          <a:solidFill>
            <a:srgbClr val="FF0000"/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5"/>
                                      </p:to>
                                    </p:set>
                                    <p:animEffect filter="image" prLst="opacity: 0.05">
                                      <p:cBhvr rctx="IE">
                                        <p:cTn id="62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8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小节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41374" y="1439863"/>
            <a:ext cx="6408000" cy="5519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磁盘读写方式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defRPr/>
            </a:pP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“零拷贝”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高级特性</a:t>
            </a:r>
          </a:p>
        </p:txBody>
      </p:sp>
    </p:spTree>
    <p:extLst>
      <p:ext uri="{BB962C8B-B14F-4D97-AF65-F5344CB8AC3E}">
        <p14:creationId xmlns:p14="http://schemas.microsoft.com/office/powerpoint/2010/main" val="143953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小节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41374" y="1439863"/>
            <a:ext cx="6408000" cy="3095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概念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RocketMQ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68248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消息存储结构</a:t>
            </a: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高级特性</a:t>
            </a: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408000" cy="32431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数据存储区域包含如下内容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消息数据存储区域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topic</a:t>
            </a: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050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queueId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message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消费逻辑队列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050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minOffset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050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maxOffset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050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consumerOffset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索引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key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索引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创建时间索引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……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99992" y="1990995"/>
            <a:ext cx="3528392" cy="20803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36000" rIns="36000" rtlCol="0" anchor="t" anchorCtr="0"/>
          <a:lstStyle/>
          <a:p>
            <a:pPr algn="r"/>
            <a:r>
              <a:rPr lang="en-US" altLang="zh-CN" sz="1050" dirty="0" smtClean="0"/>
              <a:t>MQ</a:t>
            </a:r>
            <a:r>
              <a:rPr lang="zh-CN" altLang="en-US" sz="1050" dirty="0" smtClean="0"/>
              <a:t>数据存储区域</a:t>
            </a:r>
            <a:endParaRPr lang="zh-CN" altLang="en-US" sz="1050" dirty="0"/>
          </a:p>
        </p:txBody>
      </p:sp>
      <p:sp>
        <p:nvSpPr>
          <p:cNvPr id="8" name="矩形 7"/>
          <p:cNvSpPr/>
          <p:nvPr/>
        </p:nvSpPr>
        <p:spPr>
          <a:xfrm>
            <a:off x="4572000" y="2666083"/>
            <a:ext cx="3384376" cy="13052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36000" rIns="36000" rtlCol="0" anchor="t" anchorCtr="0"/>
          <a:lstStyle/>
          <a:p>
            <a:pPr algn="r"/>
            <a:r>
              <a:rPr lang="zh-CN" altLang="en-US" sz="1050" dirty="0"/>
              <a:t>消息</a:t>
            </a:r>
            <a:r>
              <a:rPr lang="zh-CN" altLang="en-US" sz="1050" dirty="0" smtClean="0"/>
              <a:t>数据存储区域</a:t>
            </a:r>
            <a:endParaRPr lang="en-US" altLang="zh-CN" sz="1050" dirty="0" smtClean="0"/>
          </a:p>
          <a:p>
            <a:pPr algn="r"/>
            <a:r>
              <a:rPr lang="en-US" altLang="zh-CN" sz="1050" dirty="0" err="1" smtClean="0"/>
              <a:t>commitlog</a:t>
            </a:r>
            <a:endParaRPr lang="zh-CN" altLang="en-US" sz="1050" dirty="0"/>
          </a:p>
        </p:txBody>
      </p:sp>
      <p:sp>
        <p:nvSpPr>
          <p:cNvPr id="9" name="矩形 8"/>
          <p:cNvSpPr/>
          <p:nvPr/>
        </p:nvSpPr>
        <p:spPr>
          <a:xfrm>
            <a:off x="4572000" y="2262334"/>
            <a:ext cx="1728192" cy="304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36000" rIns="36000" rtlCol="0" anchor="t" anchorCtr="0"/>
          <a:lstStyle/>
          <a:p>
            <a:pPr algn="r"/>
            <a:r>
              <a:rPr lang="zh-CN" altLang="en-US" sz="1050" dirty="0" smtClean="0"/>
              <a:t>消费逻辑队列</a:t>
            </a:r>
            <a:endParaRPr lang="zh-CN" altLang="en-US" sz="1050" dirty="0"/>
          </a:p>
        </p:txBody>
      </p:sp>
      <p:sp>
        <p:nvSpPr>
          <p:cNvPr id="10" name="矩形 9"/>
          <p:cNvSpPr/>
          <p:nvPr/>
        </p:nvSpPr>
        <p:spPr>
          <a:xfrm>
            <a:off x="6372200" y="2262334"/>
            <a:ext cx="1584176" cy="304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36000" rIns="36000" rtlCol="0" anchor="t" anchorCtr="0"/>
          <a:lstStyle/>
          <a:p>
            <a:pPr algn="r"/>
            <a:r>
              <a:rPr lang="zh-CN" altLang="en-US" sz="1050" dirty="0" smtClean="0"/>
              <a:t>索引</a:t>
            </a:r>
            <a:endParaRPr lang="zh-CN" altLang="en-US" sz="1050" dirty="0"/>
          </a:p>
        </p:txBody>
      </p:sp>
      <p:sp>
        <p:nvSpPr>
          <p:cNvPr id="3" name="矩形 2"/>
          <p:cNvSpPr/>
          <p:nvPr/>
        </p:nvSpPr>
        <p:spPr>
          <a:xfrm>
            <a:off x="4673593" y="2745438"/>
            <a:ext cx="1512000" cy="216000"/>
          </a:xfrm>
          <a:prstGeom prst="rect">
            <a:avLst/>
          </a:prstGeom>
          <a:noFill/>
          <a:ln w="38100">
            <a:solidFill>
              <a:srgbClr val="FF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/>
              <a:t>MessageQueue</a:t>
            </a:r>
            <a:endParaRPr lang="zh-CN" altLang="en-US" sz="1050" dirty="0"/>
          </a:p>
        </p:txBody>
      </p:sp>
      <p:sp>
        <p:nvSpPr>
          <p:cNvPr id="11" name="矩形 10"/>
          <p:cNvSpPr/>
          <p:nvPr/>
        </p:nvSpPr>
        <p:spPr>
          <a:xfrm>
            <a:off x="4673593" y="3046026"/>
            <a:ext cx="1512000" cy="216000"/>
          </a:xfrm>
          <a:prstGeom prst="rect">
            <a:avLst/>
          </a:prstGeom>
          <a:noFill/>
          <a:ln w="38100">
            <a:solidFill>
              <a:srgbClr val="FF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/>
              <a:t>MessageQueue</a:t>
            </a:r>
            <a:endParaRPr lang="zh-CN" altLang="en-US" sz="1050" dirty="0"/>
          </a:p>
        </p:txBody>
      </p:sp>
      <p:sp>
        <p:nvSpPr>
          <p:cNvPr id="12" name="矩形 11"/>
          <p:cNvSpPr/>
          <p:nvPr/>
        </p:nvSpPr>
        <p:spPr>
          <a:xfrm>
            <a:off x="4673593" y="3647203"/>
            <a:ext cx="1512000" cy="216000"/>
          </a:xfrm>
          <a:prstGeom prst="rect">
            <a:avLst/>
          </a:prstGeom>
          <a:noFill/>
          <a:ln w="38100">
            <a:solidFill>
              <a:srgbClr val="FF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/>
              <a:t>MessageQueue</a:t>
            </a:r>
            <a:endParaRPr lang="zh-CN" altLang="en-US" sz="1050" dirty="0"/>
          </a:p>
        </p:txBody>
      </p:sp>
      <p:sp>
        <p:nvSpPr>
          <p:cNvPr id="13" name="矩形 12"/>
          <p:cNvSpPr/>
          <p:nvPr/>
        </p:nvSpPr>
        <p:spPr>
          <a:xfrm>
            <a:off x="4673593" y="3346614"/>
            <a:ext cx="1512000" cy="216000"/>
          </a:xfrm>
          <a:prstGeom prst="rect">
            <a:avLst/>
          </a:prstGeom>
          <a:noFill/>
          <a:ln w="38100">
            <a:solidFill>
              <a:srgbClr val="FF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/>
              <a:t>MessageQueue</a:t>
            </a:r>
            <a:endParaRPr lang="zh-CN" altLang="en-US" sz="1050" dirty="0"/>
          </a:p>
        </p:txBody>
      </p:sp>
      <p:sp>
        <p:nvSpPr>
          <p:cNvPr id="14" name="矩形 13"/>
          <p:cNvSpPr/>
          <p:nvPr/>
        </p:nvSpPr>
        <p:spPr>
          <a:xfrm>
            <a:off x="6336928" y="3046026"/>
            <a:ext cx="1512000" cy="216000"/>
          </a:xfrm>
          <a:prstGeom prst="rect">
            <a:avLst/>
          </a:prstGeom>
          <a:noFill/>
          <a:ln w="38100">
            <a:solidFill>
              <a:srgbClr val="FF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/>
              <a:t>MessageQueue</a:t>
            </a:r>
            <a:endParaRPr lang="zh-CN" altLang="en-US" sz="1050" dirty="0"/>
          </a:p>
        </p:txBody>
      </p:sp>
      <p:sp>
        <p:nvSpPr>
          <p:cNvPr id="15" name="矩形 14"/>
          <p:cNvSpPr/>
          <p:nvPr/>
        </p:nvSpPr>
        <p:spPr>
          <a:xfrm>
            <a:off x="6336928" y="3647203"/>
            <a:ext cx="1512000" cy="216000"/>
          </a:xfrm>
          <a:prstGeom prst="rect">
            <a:avLst/>
          </a:prstGeom>
          <a:noFill/>
          <a:ln w="38100">
            <a:solidFill>
              <a:srgbClr val="FF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/>
              <a:t>MessageQueue</a:t>
            </a:r>
            <a:endParaRPr lang="zh-CN" altLang="en-US" sz="1050" dirty="0"/>
          </a:p>
        </p:txBody>
      </p:sp>
      <p:sp>
        <p:nvSpPr>
          <p:cNvPr id="16" name="矩形 15"/>
          <p:cNvSpPr/>
          <p:nvPr/>
        </p:nvSpPr>
        <p:spPr>
          <a:xfrm>
            <a:off x="6336928" y="3346614"/>
            <a:ext cx="1512000" cy="216000"/>
          </a:xfrm>
          <a:prstGeom prst="rect">
            <a:avLst/>
          </a:prstGeom>
          <a:noFill/>
          <a:ln w="38100">
            <a:solidFill>
              <a:srgbClr val="FF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/>
              <a:t>MessageQueue</a:t>
            </a:r>
            <a:endParaRPr lang="zh-CN" altLang="en-US" sz="1050" dirty="0"/>
          </a:p>
        </p:txBody>
      </p:sp>
      <p:sp>
        <p:nvSpPr>
          <p:cNvPr id="4" name="弧形 3"/>
          <p:cNvSpPr/>
          <p:nvPr/>
        </p:nvSpPr>
        <p:spPr>
          <a:xfrm flipH="1">
            <a:off x="4283968" y="2398317"/>
            <a:ext cx="942523" cy="1080120"/>
          </a:xfrm>
          <a:prstGeom prst="arc">
            <a:avLst>
              <a:gd name="adj1" fmla="val 16788554"/>
              <a:gd name="adj2" fmla="val 4671189"/>
            </a:avLst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弧形 16"/>
          <p:cNvSpPr/>
          <p:nvPr/>
        </p:nvSpPr>
        <p:spPr>
          <a:xfrm rot="18857323">
            <a:off x="5881234" y="2435510"/>
            <a:ext cx="736251" cy="1080120"/>
          </a:xfrm>
          <a:prstGeom prst="arc">
            <a:avLst>
              <a:gd name="adj1" fmla="val 17974451"/>
              <a:gd name="adj2" fmla="val 3166917"/>
            </a:avLst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弧形 17"/>
          <p:cNvSpPr/>
          <p:nvPr/>
        </p:nvSpPr>
        <p:spPr>
          <a:xfrm>
            <a:off x="7321143" y="2480136"/>
            <a:ext cx="942523" cy="1304865"/>
          </a:xfrm>
          <a:prstGeom prst="arc">
            <a:avLst>
              <a:gd name="adj1" fmla="val 16788554"/>
              <a:gd name="adj2" fmla="val 5025115"/>
            </a:avLst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弧形 18"/>
          <p:cNvSpPr/>
          <p:nvPr/>
        </p:nvSpPr>
        <p:spPr>
          <a:xfrm rot="21282940" flipH="1">
            <a:off x="6903241" y="2341920"/>
            <a:ext cx="874649" cy="1080120"/>
          </a:xfrm>
          <a:prstGeom prst="arc">
            <a:avLst>
              <a:gd name="adj1" fmla="val 17974451"/>
              <a:gd name="adj2" fmla="val 935056"/>
            </a:avLst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38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3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4" grpId="0" animBg="1"/>
      <p:bldP spid="17" grpId="0" animBg="1"/>
      <p:bldP spid="18" grpId="0" animBg="1"/>
      <p:bldP spid="19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小节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41374" y="1439863"/>
            <a:ext cx="6408000" cy="3095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数据存储区域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高级特性</a:t>
            </a:r>
          </a:p>
        </p:txBody>
      </p:sp>
    </p:spTree>
    <p:extLst>
      <p:ext uri="{BB962C8B-B14F-4D97-AF65-F5344CB8AC3E}">
        <p14:creationId xmlns:p14="http://schemas.microsoft.com/office/powerpoint/2010/main" val="11014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刷盘机制</a:t>
            </a: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高级特性</a:t>
            </a: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408000" cy="22736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同步刷盘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生产者发送消息到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接到消息</a:t>
            </a: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挂起</a:t>
            </a: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生产者发送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消息的线程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将消息数据写入内存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内存数据写入硬盘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磁盘存储后返回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SUCCESS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恢复挂起的生产者线程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ACK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到生产者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838130" y="3003798"/>
            <a:ext cx="2671351" cy="2009661"/>
            <a:chOff x="3308333" y="2643758"/>
            <a:chExt cx="2671351" cy="2009661"/>
          </a:xfrm>
        </p:grpSpPr>
        <p:sp>
          <p:nvSpPr>
            <p:cNvPr id="9" name="圆角矩形 8"/>
            <p:cNvSpPr/>
            <p:nvPr/>
          </p:nvSpPr>
          <p:spPr>
            <a:xfrm>
              <a:off x="3308333" y="2643758"/>
              <a:ext cx="2671351" cy="1964790"/>
            </a:xfrm>
            <a:prstGeom prst="roundRect">
              <a:avLst>
                <a:gd name="adj" fmla="val 10468"/>
              </a:avLst>
            </a:prstGeom>
            <a:ln>
              <a:tailEnd type="triangle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137205" y="2877349"/>
              <a:ext cx="70083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集群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Cluster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469286" y="2715766"/>
              <a:ext cx="857927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经纪人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消息服务器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Broker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12" name="立方体 11"/>
            <p:cNvSpPr/>
            <p:nvPr/>
          </p:nvSpPr>
          <p:spPr>
            <a:xfrm>
              <a:off x="3513888" y="3259785"/>
              <a:ext cx="994690" cy="968149"/>
            </a:xfrm>
            <a:prstGeom prst="cube">
              <a:avLst>
                <a:gd name="adj" fmla="val 13327"/>
              </a:avLst>
            </a:prstGeom>
            <a:ln>
              <a:tailEnd type="triangl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4778852" y="3259785"/>
              <a:ext cx="994690" cy="968149"/>
            </a:xfrm>
            <a:prstGeom prst="cube">
              <a:avLst>
                <a:gd name="adj" fmla="val 13327"/>
              </a:avLst>
            </a:prstGeom>
            <a:ln>
              <a:tailEnd type="triangl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479706" y="4237921"/>
              <a:ext cx="229383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接收消息、提供消息、消息持久化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过滤消息、高</a:t>
              </a:r>
              <a:r>
                <a:rPr lang="zh-CN" altLang="en-US" sz="1050" dirty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可用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546132" y="3449841"/>
              <a:ext cx="375337" cy="712142"/>
            </a:xfrm>
            <a:prstGeom prst="rect">
              <a:avLst/>
            </a:prstGeom>
            <a:ln w="38100">
              <a:solidFill>
                <a:srgbClr val="FFFF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topic</a:t>
              </a:r>
            </a:p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A</a:t>
              </a: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 smtClean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zh-CN" altLang="en-US" sz="700" dirty="0">
                <a:solidFill>
                  <a:srgbClr val="FFFF0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971283" y="3449841"/>
              <a:ext cx="375337" cy="712142"/>
            </a:xfrm>
            <a:prstGeom prst="rect">
              <a:avLst/>
            </a:prstGeom>
            <a:ln w="38100">
              <a:solidFill>
                <a:srgbClr val="FFFF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topic</a:t>
              </a:r>
            </a:p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B</a:t>
              </a: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 smtClean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zh-CN" altLang="en-US" sz="700" dirty="0">
                <a:solidFill>
                  <a:srgbClr val="FFFF0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815588" y="3446584"/>
              <a:ext cx="375337" cy="712142"/>
            </a:xfrm>
            <a:prstGeom prst="rect">
              <a:avLst/>
            </a:prstGeom>
            <a:ln w="38100">
              <a:solidFill>
                <a:srgbClr val="FFFF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topic</a:t>
              </a:r>
            </a:p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A</a:t>
              </a: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 smtClean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zh-CN" altLang="en-US" sz="700" dirty="0">
                <a:solidFill>
                  <a:srgbClr val="FFFF0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240739" y="3446584"/>
              <a:ext cx="375337" cy="712142"/>
            </a:xfrm>
            <a:prstGeom prst="rect">
              <a:avLst/>
            </a:prstGeom>
            <a:ln w="38100">
              <a:solidFill>
                <a:srgbClr val="FFFF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topic</a:t>
              </a:r>
            </a:p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C</a:t>
              </a: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 smtClean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zh-CN" altLang="en-US" sz="7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47664" y="3407934"/>
            <a:ext cx="1372871" cy="1156518"/>
            <a:chOff x="539552" y="3047894"/>
            <a:chExt cx="1372871" cy="1156518"/>
          </a:xfrm>
        </p:grpSpPr>
        <p:sp>
          <p:nvSpPr>
            <p:cNvPr id="20" name="圆角矩形 19"/>
            <p:cNvSpPr/>
            <p:nvPr/>
          </p:nvSpPr>
          <p:spPr>
            <a:xfrm>
              <a:off x="539553" y="3047894"/>
              <a:ext cx="1360930" cy="1156518"/>
            </a:xfrm>
            <a:prstGeom prst="roundRect">
              <a:avLst/>
            </a:prstGeom>
            <a:ln>
              <a:tailEnd type="triangle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05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11590" y="3106104"/>
              <a:ext cx="70083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集群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Cluster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39552" y="3106104"/>
              <a:ext cx="85792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消息生产者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Producer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23" name="立方体 22"/>
            <p:cNvSpPr/>
            <p:nvPr/>
          </p:nvSpPr>
          <p:spPr>
            <a:xfrm>
              <a:off x="665019" y="3541644"/>
              <a:ext cx="504056" cy="511572"/>
            </a:xfrm>
            <a:prstGeom prst="cube">
              <a:avLst/>
            </a:prstGeom>
            <a:ln>
              <a:tailEnd type="triangl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立方体 23"/>
            <p:cNvSpPr/>
            <p:nvPr/>
          </p:nvSpPr>
          <p:spPr>
            <a:xfrm>
              <a:off x="1279204" y="3537426"/>
              <a:ext cx="504056" cy="511572"/>
            </a:xfrm>
            <a:prstGeom prst="cube">
              <a:avLst/>
            </a:prstGeom>
            <a:ln>
              <a:tailEnd type="triangl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1306327" y="3746286"/>
              <a:ext cx="300769" cy="229929"/>
            </a:xfrm>
            <a:prstGeom prst="roundRect">
              <a:avLst>
                <a:gd name="adj" fmla="val 7848"/>
              </a:avLst>
            </a:prstGeom>
            <a:ln>
              <a:tailEnd type="triangle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800" dirty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消息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538" y="3448317"/>
            <a:ext cx="1512168" cy="1311164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2882955" y="3474291"/>
            <a:ext cx="967237" cy="369332"/>
            <a:chOff x="2320681" y="3402283"/>
            <a:chExt cx="967237" cy="369332"/>
          </a:xfrm>
        </p:grpSpPr>
        <p:cxnSp>
          <p:nvCxnSpPr>
            <p:cNvPr id="26" name="直接连接符 25"/>
            <p:cNvCxnSpPr/>
            <p:nvPr/>
          </p:nvCxnSpPr>
          <p:spPr>
            <a:xfrm flipH="1">
              <a:off x="2339752" y="3755026"/>
              <a:ext cx="948166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文本框 1"/>
            <p:cNvSpPr txBox="1"/>
            <p:nvPr/>
          </p:nvSpPr>
          <p:spPr>
            <a:xfrm>
              <a:off x="2320681" y="34022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①</a:t>
              </a: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2158343" y="45883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6509482" y="3420572"/>
            <a:ext cx="1361096" cy="375314"/>
            <a:chOff x="5947208" y="3348564"/>
            <a:chExt cx="1361096" cy="375314"/>
          </a:xfrm>
        </p:grpSpPr>
        <p:cxnSp>
          <p:nvCxnSpPr>
            <p:cNvPr id="27" name="直接连接符 26"/>
            <p:cNvCxnSpPr/>
            <p:nvPr/>
          </p:nvCxnSpPr>
          <p:spPr>
            <a:xfrm flipH="1">
              <a:off x="5947208" y="3723878"/>
              <a:ext cx="1361096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6239986" y="334856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④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509481" y="4153252"/>
            <a:ext cx="1001057" cy="434722"/>
            <a:chOff x="5947207" y="4081244"/>
            <a:chExt cx="1001057" cy="434722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5947207" y="4081244"/>
              <a:ext cx="1001057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  <a:headEnd type="triangle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6239986" y="414663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⑤</a:t>
              </a: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2421575" y="45883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⑥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2902026" y="4184400"/>
            <a:ext cx="948166" cy="403574"/>
            <a:chOff x="2339752" y="4112392"/>
            <a:chExt cx="948166" cy="403574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2339752" y="4112392"/>
              <a:ext cx="948166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  <a:headEnd type="triangle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2606086" y="414663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⑦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5390496" y="26531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26630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5" grpId="0"/>
      <p:bldP spid="40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刷盘机制</a:t>
            </a: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高级特性</a:t>
            </a: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408000" cy="22736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异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步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刷盘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生产者发送消息到</a:t>
            </a:r>
            <a:r>
              <a:rPr lang="en-US" altLang="zh-CN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</a:t>
            </a: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</a:t>
            </a: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接到消息数据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</a:t>
            </a: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挂起生产者发送消息的线程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</a:t>
            </a: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将消息数据写入内存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内存数据写入硬盘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磁盘存储后返回</a:t>
            </a:r>
            <a:r>
              <a:rPr lang="en-US" altLang="zh-CN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SUCCESS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</a:t>
            </a: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恢复挂起的生产者线程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</a:t>
            </a:r>
            <a:r>
              <a:rPr lang="en-US" altLang="zh-CN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ACK</a:t>
            </a: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到生产者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380852" y="2017698"/>
            <a:ext cx="2111028" cy="150209"/>
          </a:xfrm>
          <a:prstGeom prst="rect">
            <a:avLst/>
          </a:prstGeom>
          <a:solidFill>
            <a:schemeClr val="bg1"/>
          </a:solidFill>
          <a:ln w="38100">
            <a:noFill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3838130" y="3003798"/>
            <a:ext cx="2671351" cy="2009661"/>
            <a:chOff x="3308333" y="2643758"/>
            <a:chExt cx="2671351" cy="2009661"/>
          </a:xfrm>
        </p:grpSpPr>
        <p:sp>
          <p:nvSpPr>
            <p:cNvPr id="42" name="圆角矩形 41"/>
            <p:cNvSpPr/>
            <p:nvPr/>
          </p:nvSpPr>
          <p:spPr>
            <a:xfrm>
              <a:off x="3308333" y="2643758"/>
              <a:ext cx="2671351" cy="1964790"/>
            </a:xfrm>
            <a:prstGeom prst="roundRect">
              <a:avLst>
                <a:gd name="adj" fmla="val 10468"/>
              </a:avLst>
            </a:prstGeom>
            <a:ln>
              <a:tailEnd type="triangle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137205" y="2877349"/>
              <a:ext cx="70083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集群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Cluster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469286" y="2715766"/>
              <a:ext cx="857927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经纪人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消息服务器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Broker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45" name="立方体 44"/>
            <p:cNvSpPr/>
            <p:nvPr/>
          </p:nvSpPr>
          <p:spPr>
            <a:xfrm>
              <a:off x="3513888" y="3259785"/>
              <a:ext cx="994690" cy="968149"/>
            </a:xfrm>
            <a:prstGeom prst="cube">
              <a:avLst>
                <a:gd name="adj" fmla="val 13327"/>
              </a:avLst>
            </a:prstGeom>
            <a:ln>
              <a:tailEnd type="triangl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立方体 45"/>
            <p:cNvSpPr/>
            <p:nvPr/>
          </p:nvSpPr>
          <p:spPr>
            <a:xfrm>
              <a:off x="4778852" y="3259785"/>
              <a:ext cx="994690" cy="968149"/>
            </a:xfrm>
            <a:prstGeom prst="cube">
              <a:avLst>
                <a:gd name="adj" fmla="val 13327"/>
              </a:avLst>
            </a:prstGeom>
            <a:ln>
              <a:tailEnd type="triangl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479706" y="4237921"/>
              <a:ext cx="229383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接收消息、提供消息、消息持久化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过滤消息、高</a:t>
              </a:r>
              <a:r>
                <a:rPr lang="zh-CN" altLang="en-US" sz="1050" dirty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可用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3546132" y="3449841"/>
              <a:ext cx="375337" cy="712142"/>
            </a:xfrm>
            <a:prstGeom prst="rect">
              <a:avLst/>
            </a:prstGeom>
            <a:ln w="38100">
              <a:solidFill>
                <a:srgbClr val="FFFF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topic</a:t>
              </a:r>
            </a:p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A</a:t>
              </a: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 smtClean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zh-CN" altLang="en-US" sz="700" dirty="0">
                <a:solidFill>
                  <a:srgbClr val="FFFF00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971283" y="3449841"/>
              <a:ext cx="375337" cy="712142"/>
            </a:xfrm>
            <a:prstGeom prst="rect">
              <a:avLst/>
            </a:prstGeom>
            <a:ln w="38100">
              <a:solidFill>
                <a:srgbClr val="FFFF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topic</a:t>
              </a:r>
            </a:p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B</a:t>
              </a: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 smtClean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zh-CN" altLang="en-US" sz="700" dirty="0">
                <a:solidFill>
                  <a:srgbClr val="FFFF00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815588" y="3446584"/>
              <a:ext cx="375337" cy="712142"/>
            </a:xfrm>
            <a:prstGeom prst="rect">
              <a:avLst/>
            </a:prstGeom>
            <a:ln w="38100">
              <a:solidFill>
                <a:srgbClr val="FFFF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topic</a:t>
              </a:r>
            </a:p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A</a:t>
              </a: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 smtClean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zh-CN" altLang="en-US" sz="700" dirty="0">
                <a:solidFill>
                  <a:srgbClr val="FFFF00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5240739" y="3446584"/>
              <a:ext cx="375337" cy="712142"/>
            </a:xfrm>
            <a:prstGeom prst="rect">
              <a:avLst/>
            </a:prstGeom>
            <a:ln w="38100">
              <a:solidFill>
                <a:srgbClr val="FFFF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topic</a:t>
              </a:r>
            </a:p>
            <a:p>
              <a:pPr algn="ctr"/>
              <a:r>
                <a:rPr lang="en-US" altLang="zh-CN" sz="700" dirty="0" smtClean="0">
                  <a:solidFill>
                    <a:srgbClr val="FFFF00"/>
                  </a:solidFill>
                </a:rPr>
                <a:t>C</a:t>
              </a: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 smtClean="0">
                <a:solidFill>
                  <a:srgbClr val="FFFF00"/>
                </a:solidFill>
              </a:endParaRPr>
            </a:p>
            <a:p>
              <a:pPr algn="ctr"/>
              <a:endParaRPr lang="en-US" altLang="zh-CN" sz="700" dirty="0">
                <a:solidFill>
                  <a:srgbClr val="FFFF00"/>
                </a:solidFill>
              </a:endParaRPr>
            </a:p>
            <a:p>
              <a:pPr algn="ctr"/>
              <a:endParaRPr lang="zh-CN" altLang="en-US" sz="7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547664" y="3407934"/>
            <a:ext cx="1372871" cy="1156518"/>
            <a:chOff x="539552" y="3047894"/>
            <a:chExt cx="1372871" cy="1156518"/>
          </a:xfrm>
        </p:grpSpPr>
        <p:sp>
          <p:nvSpPr>
            <p:cNvPr id="53" name="圆角矩形 52"/>
            <p:cNvSpPr/>
            <p:nvPr/>
          </p:nvSpPr>
          <p:spPr>
            <a:xfrm>
              <a:off x="539553" y="3047894"/>
              <a:ext cx="1360930" cy="1156518"/>
            </a:xfrm>
            <a:prstGeom prst="roundRect">
              <a:avLst/>
            </a:prstGeom>
            <a:ln>
              <a:tailEnd type="triangle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05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211590" y="3106104"/>
              <a:ext cx="70083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集群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Cluster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9552" y="3106104"/>
              <a:ext cx="85792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消息生产者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Producer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56" name="立方体 55"/>
            <p:cNvSpPr/>
            <p:nvPr/>
          </p:nvSpPr>
          <p:spPr>
            <a:xfrm>
              <a:off x="665019" y="3541644"/>
              <a:ext cx="504056" cy="511572"/>
            </a:xfrm>
            <a:prstGeom prst="cube">
              <a:avLst/>
            </a:prstGeom>
            <a:ln>
              <a:tailEnd type="triangl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立方体 56"/>
            <p:cNvSpPr/>
            <p:nvPr/>
          </p:nvSpPr>
          <p:spPr>
            <a:xfrm>
              <a:off x="1279204" y="3537426"/>
              <a:ext cx="504056" cy="511572"/>
            </a:xfrm>
            <a:prstGeom prst="cube">
              <a:avLst/>
            </a:prstGeom>
            <a:ln>
              <a:tailEnd type="triangl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1306327" y="3746286"/>
              <a:ext cx="300769" cy="229929"/>
            </a:xfrm>
            <a:prstGeom prst="roundRect">
              <a:avLst>
                <a:gd name="adj" fmla="val 7848"/>
              </a:avLst>
            </a:prstGeom>
            <a:ln>
              <a:tailEnd type="triangle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800" dirty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消息</a:t>
              </a:r>
            </a:p>
          </p:txBody>
        </p:sp>
      </p:grpSp>
      <p:pic>
        <p:nvPicPr>
          <p:cNvPr id="59" name="图片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538" y="3448317"/>
            <a:ext cx="1512168" cy="1311164"/>
          </a:xfrm>
          <a:prstGeom prst="rect">
            <a:avLst/>
          </a:prstGeom>
        </p:spPr>
      </p:pic>
      <p:grpSp>
        <p:nvGrpSpPr>
          <p:cNvPr id="60" name="组合 59"/>
          <p:cNvGrpSpPr/>
          <p:nvPr/>
        </p:nvGrpSpPr>
        <p:grpSpPr>
          <a:xfrm>
            <a:off x="2882955" y="3474291"/>
            <a:ext cx="967237" cy="369332"/>
            <a:chOff x="2320681" y="3402283"/>
            <a:chExt cx="967237" cy="369332"/>
          </a:xfrm>
        </p:grpSpPr>
        <p:cxnSp>
          <p:nvCxnSpPr>
            <p:cNvPr id="61" name="直接连接符 60"/>
            <p:cNvCxnSpPr/>
            <p:nvPr/>
          </p:nvCxnSpPr>
          <p:spPr>
            <a:xfrm flipH="1">
              <a:off x="2339752" y="3755026"/>
              <a:ext cx="948166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2320681" y="34022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①</a:t>
              </a:r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2158343" y="45883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</a:t>
            </a:r>
          </a:p>
        </p:txBody>
      </p:sp>
      <p:grpSp>
        <p:nvGrpSpPr>
          <p:cNvPr id="64" name="组合 63"/>
          <p:cNvGrpSpPr/>
          <p:nvPr/>
        </p:nvGrpSpPr>
        <p:grpSpPr>
          <a:xfrm>
            <a:off x="6509482" y="3420572"/>
            <a:ext cx="1361096" cy="375314"/>
            <a:chOff x="5947208" y="3348564"/>
            <a:chExt cx="1361096" cy="375314"/>
          </a:xfrm>
        </p:grpSpPr>
        <p:cxnSp>
          <p:nvCxnSpPr>
            <p:cNvPr id="65" name="直接连接符 64"/>
            <p:cNvCxnSpPr/>
            <p:nvPr/>
          </p:nvCxnSpPr>
          <p:spPr>
            <a:xfrm flipH="1">
              <a:off x="5947208" y="3723878"/>
              <a:ext cx="1361096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/>
            <p:cNvSpPr txBox="1"/>
            <p:nvPr/>
          </p:nvSpPr>
          <p:spPr>
            <a:xfrm>
              <a:off x="6239986" y="334856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④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509481" y="4153252"/>
            <a:ext cx="1001057" cy="434722"/>
            <a:chOff x="5947207" y="4081244"/>
            <a:chExt cx="1001057" cy="434722"/>
          </a:xfrm>
        </p:grpSpPr>
        <p:cxnSp>
          <p:nvCxnSpPr>
            <p:cNvPr id="68" name="直接连接符 67"/>
            <p:cNvCxnSpPr/>
            <p:nvPr/>
          </p:nvCxnSpPr>
          <p:spPr>
            <a:xfrm>
              <a:off x="5947207" y="4081244"/>
              <a:ext cx="1001057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  <a:headEnd type="triangle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/>
            <p:cNvSpPr txBox="1"/>
            <p:nvPr/>
          </p:nvSpPr>
          <p:spPr>
            <a:xfrm>
              <a:off x="6239986" y="414663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⑤</a:t>
              </a:r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2421575" y="45883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⑥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2902026" y="4184400"/>
            <a:ext cx="948166" cy="403574"/>
            <a:chOff x="2339752" y="4112392"/>
            <a:chExt cx="948166" cy="403574"/>
          </a:xfrm>
        </p:grpSpPr>
        <p:cxnSp>
          <p:nvCxnSpPr>
            <p:cNvPr id="72" name="直接连接符 71"/>
            <p:cNvCxnSpPr/>
            <p:nvPr/>
          </p:nvCxnSpPr>
          <p:spPr>
            <a:xfrm>
              <a:off x="2339752" y="4112392"/>
              <a:ext cx="948166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  <a:headEnd type="triangle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/>
            <p:cNvSpPr txBox="1"/>
            <p:nvPr/>
          </p:nvSpPr>
          <p:spPr>
            <a:xfrm>
              <a:off x="2606086" y="414663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⑦</a:t>
              </a:r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5390496" y="26531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</a:t>
            </a:r>
          </a:p>
        </p:txBody>
      </p:sp>
      <p:sp>
        <p:nvSpPr>
          <p:cNvPr id="75" name="矩形 74"/>
          <p:cNvSpPr/>
          <p:nvPr/>
        </p:nvSpPr>
        <p:spPr>
          <a:xfrm>
            <a:off x="1380852" y="2495913"/>
            <a:ext cx="1390948" cy="150209"/>
          </a:xfrm>
          <a:prstGeom prst="rect">
            <a:avLst/>
          </a:prstGeom>
          <a:solidFill>
            <a:schemeClr val="bg1"/>
          </a:solidFill>
          <a:ln w="38100">
            <a:noFill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1380852" y="2729448"/>
            <a:ext cx="1822996" cy="150209"/>
          </a:xfrm>
          <a:prstGeom prst="rect">
            <a:avLst/>
          </a:prstGeom>
          <a:solidFill>
            <a:schemeClr val="bg1"/>
          </a:solidFill>
          <a:ln w="38100">
            <a:noFill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1375818" y="2978318"/>
            <a:ext cx="1828030" cy="150209"/>
          </a:xfrm>
          <a:prstGeom prst="rect">
            <a:avLst/>
          </a:prstGeom>
          <a:solidFill>
            <a:schemeClr val="bg1"/>
          </a:solidFill>
          <a:ln w="38100">
            <a:noFill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90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63" grpId="0"/>
      <p:bldP spid="70" grpId="0"/>
      <p:bldP spid="75" grpId="0" animBg="1"/>
      <p:bldP spid="78" grpId="0" animBg="1"/>
      <p:bldP spid="79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刷盘机制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41374" y="1439863"/>
            <a:ext cx="6408000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同步刷盘：安全性高，效率低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，速度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慢（适用于对数据安全要求较高的业务）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defRPr/>
            </a:pP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异步刷盘：安全性低，效率高，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速度快（适用于对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数据处理速度要求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较高的业务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defRPr/>
            </a:pP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defRPr/>
            </a:pP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配置方式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高级特性</a:t>
            </a:r>
          </a:p>
        </p:txBody>
      </p:sp>
      <p:sp>
        <p:nvSpPr>
          <p:cNvPr id="5" name="矩形 4"/>
          <p:cNvSpPr/>
          <p:nvPr/>
        </p:nvSpPr>
        <p:spPr>
          <a:xfrm>
            <a:off x="971600" y="2501692"/>
            <a:ext cx="5283311" cy="7510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050" dirty="0" smtClean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</a:t>
            </a:r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刷盘方式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#- ASYNC_FLUSH 异步刷盘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#- SYNC_FLUSH 同步刷盘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flushDiskType=SYNC_</a:t>
            </a:r>
            <a:r>
              <a:rPr lang="zh-CN" altLang="en-US" sz="1050" dirty="0" smtClean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FLUSH</a:t>
            </a:r>
            <a:endParaRPr lang="zh-CN" altLang="en-US" sz="105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03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小节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41374" y="1439863"/>
            <a:ext cx="6408000" cy="3095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刷盘机制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高级特性</a:t>
            </a:r>
          </a:p>
        </p:txBody>
      </p:sp>
    </p:spTree>
    <p:extLst>
      <p:ext uri="{BB962C8B-B14F-4D97-AF65-F5344CB8AC3E}">
        <p14:creationId xmlns:p14="http://schemas.microsoft.com/office/powerpoint/2010/main" val="404325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高可用性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高级特性</a:t>
            </a: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408000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nameserver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无状态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全服务器注册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消息服务器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主从架构（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2M-2S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消息生产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生产者将相同的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topic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绑定到多个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group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组，保障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master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挂掉后，其他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master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仍可正常进行消息接收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消息消费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050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RocketMQ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自身会根据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master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的压力确认是否由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master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承担消息读取的功能，当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master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繁忙时候，自动切换由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slave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承担数据读取的工作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999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主从数据复制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高级特性</a:t>
            </a: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769106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同步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复制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master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接到消息后，先复制到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slave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，然后反馈给生产者写操作成功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优点：数据安全，不丢数据，出现故障容易恢复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缺点：影响数据吞吐量，整体性能低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异步复制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master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接到消息后，立即返回给</a:t>
            </a: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生产者写操作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成功，当消息达到一定</a:t>
            </a: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量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后再异步复制到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slave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优点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：数据吞吐量大，操作延迟低，性能高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缺点：数据不安全，会出现数据丢失的现象，一旦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master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出现故障，从上次数据同步到故障时间的数据将丢失</a:t>
            </a:r>
            <a:endParaRPr lang="en-US" altLang="zh-CN" sz="105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配置方式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3723878"/>
            <a:ext cx="5283311" cy="8640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050" dirty="0" smtClean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#Broker </a:t>
            </a:r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的角色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#- ASYNC_MASTER 异步复制Master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#- SYNC_MASTER 同步双写Master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#- SLAVE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brokerRole=SYNC_</a:t>
            </a:r>
            <a:r>
              <a:rPr lang="zh-CN" altLang="en-US" sz="1050" dirty="0" smtClean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241961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小节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41374" y="1439863"/>
            <a:ext cx="640800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保障高可用的四个环节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defRPr/>
            </a:pP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主从复制的三种方式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高级特性</a:t>
            </a:r>
          </a:p>
        </p:txBody>
      </p:sp>
    </p:spTree>
    <p:extLst>
      <p:ext uri="{BB962C8B-B14F-4D97-AF65-F5344CB8AC3E}">
        <p14:creationId xmlns:p14="http://schemas.microsoft.com/office/powerpoint/2010/main" val="322244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/>
          <p:nvPr/>
        </p:nvSpPr>
        <p:spPr>
          <a:xfrm>
            <a:off x="841375" y="889000"/>
            <a:ext cx="6538913" cy="4648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负载均衡</a:t>
            </a: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49" y="81673"/>
            <a:ext cx="5383213" cy="6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高级特性</a:t>
            </a:r>
          </a:p>
        </p:txBody>
      </p:sp>
      <p:sp>
        <p:nvSpPr>
          <p:cNvPr id="5" name="TextBox 15"/>
          <p:cNvSpPr txBox="1"/>
          <p:nvPr/>
        </p:nvSpPr>
        <p:spPr>
          <a:xfrm>
            <a:off x="841374" y="1439863"/>
            <a:ext cx="6408000" cy="1304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Producer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负载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均衡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内部实现了不同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broker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集群中对同一</a:t>
            </a:r>
            <a:r>
              <a:rPr lang="en-US" altLang="zh-CN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topic</a:t>
            </a:r>
            <a:r>
              <a:rPr lang="zh-CN" altLang="en-US" sz="105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对应消息队列的负载均衡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Consumer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负载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均衡</a:t>
            </a: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平均分配</a:t>
            </a:r>
            <a:r>
              <a:rPr lang="zh-CN" altLang="zh-CN" sz="10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zh-CN" altLang="zh-CN" sz="1050" dirty="0">
              <a:solidFill>
                <a:prstClr val="black">
                  <a:lumMod val="85000"/>
                  <a:lumOff val="15000"/>
                </a:prst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0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循环平均分配</a:t>
            </a:r>
            <a:endParaRPr lang="en-US" altLang="zh-CN" sz="105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011862" y="1851670"/>
            <a:ext cx="1728192" cy="1471553"/>
            <a:chOff x="6876256" y="1923678"/>
            <a:chExt cx="1728192" cy="1471553"/>
          </a:xfrm>
        </p:grpSpPr>
        <p:sp>
          <p:nvSpPr>
            <p:cNvPr id="9" name="矩形 8"/>
            <p:cNvSpPr/>
            <p:nvPr/>
          </p:nvSpPr>
          <p:spPr>
            <a:xfrm>
              <a:off x="6876256" y="1923678"/>
              <a:ext cx="1728192" cy="147155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noFill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36000" rIns="36000" rtlCol="0" anchor="t" anchorCtr="0"/>
            <a:lstStyle/>
            <a:p>
              <a:pPr algn="r"/>
              <a:r>
                <a:rPr lang="en-US" altLang="zh-CN" sz="1050" dirty="0" smtClean="0"/>
                <a:t>broker-A</a:t>
              </a:r>
              <a:endParaRPr lang="zh-CN" altLang="en-US" sz="105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6977849" y="2169374"/>
              <a:ext cx="1512000" cy="21600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 smtClean="0"/>
                <a:t>MessageQueue</a:t>
              </a:r>
              <a:endParaRPr lang="zh-CN" altLang="en-US" sz="105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6977849" y="2469962"/>
              <a:ext cx="1512000" cy="21600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 smtClean="0"/>
                <a:t>MessageQueue</a:t>
              </a:r>
              <a:endParaRPr lang="zh-CN" altLang="en-US" sz="105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77849" y="3071139"/>
              <a:ext cx="1512000" cy="21600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 smtClean="0"/>
                <a:t>MessageQueue</a:t>
              </a:r>
              <a:endParaRPr lang="zh-CN" altLang="en-US" sz="105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977849" y="2770550"/>
              <a:ext cx="1512000" cy="21600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 smtClean="0"/>
                <a:t>MessageQueue</a:t>
              </a:r>
              <a:endParaRPr lang="zh-CN" altLang="en-US" sz="105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011862" y="3485236"/>
            <a:ext cx="1728192" cy="1471553"/>
            <a:chOff x="6876256" y="1923678"/>
            <a:chExt cx="1728192" cy="1471553"/>
          </a:xfrm>
        </p:grpSpPr>
        <p:sp>
          <p:nvSpPr>
            <p:cNvPr id="24" name="矩形 23"/>
            <p:cNvSpPr/>
            <p:nvPr/>
          </p:nvSpPr>
          <p:spPr>
            <a:xfrm>
              <a:off x="6876256" y="1923678"/>
              <a:ext cx="1728192" cy="147155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noFill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36000" rIns="36000" rtlCol="0" anchor="t" anchorCtr="0"/>
            <a:lstStyle/>
            <a:p>
              <a:pPr algn="r"/>
              <a:r>
                <a:rPr lang="en-US" altLang="zh-CN" sz="1050" dirty="0" smtClean="0"/>
                <a:t>broker-B</a:t>
              </a:r>
              <a:endParaRPr lang="zh-CN" altLang="en-US" sz="105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6977849" y="2169374"/>
              <a:ext cx="1512000" cy="21600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 smtClean="0"/>
                <a:t>MessageQueue</a:t>
              </a:r>
              <a:endParaRPr lang="zh-CN" altLang="en-US" sz="105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6977849" y="2469962"/>
              <a:ext cx="1512000" cy="21600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 smtClean="0"/>
                <a:t>MessageQueue</a:t>
              </a:r>
              <a:endParaRPr lang="zh-CN" altLang="en-US" sz="1050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6977849" y="3071139"/>
              <a:ext cx="1512000" cy="21600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 smtClean="0"/>
                <a:t>MessageQueue</a:t>
              </a:r>
              <a:endParaRPr lang="zh-CN" altLang="en-US" sz="1050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6977849" y="2770550"/>
              <a:ext cx="1512000" cy="21600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 smtClean="0"/>
                <a:t>MessageQueue</a:t>
              </a:r>
              <a:endParaRPr lang="zh-CN" altLang="en-US" sz="1050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921171" y="2906977"/>
            <a:ext cx="1372871" cy="1156518"/>
            <a:chOff x="539552" y="3047894"/>
            <a:chExt cx="1372871" cy="1156518"/>
          </a:xfrm>
        </p:grpSpPr>
        <p:sp>
          <p:nvSpPr>
            <p:cNvPr id="30" name="圆角矩形 29"/>
            <p:cNvSpPr/>
            <p:nvPr/>
          </p:nvSpPr>
          <p:spPr>
            <a:xfrm>
              <a:off x="539553" y="3047894"/>
              <a:ext cx="1360930" cy="1156518"/>
            </a:xfrm>
            <a:prstGeom prst="roundRect">
              <a:avLst/>
            </a:prstGeom>
            <a:ln>
              <a:tailEnd type="triangle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05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211590" y="3106104"/>
              <a:ext cx="70083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集群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Cluster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9552" y="3106104"/>
              <a:ext cx="85792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消息生产者</a:t>
              </a:r>
              <a:endParaRPr lang="en-US" altLang="zh-CN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Producer</a:t>
              </a:r>
              <a:endParaRPr lang="zh-CN" altLang="en-US" sz="1050" dirty="0" smtClean="0">
                <a:solidFill>
                  <a:schemeClr val="bg1"/>
                </a:solidFill>
                <a:latin typeface="Consolas" panose="020B0609020204030204" pitchFamily="49" charset="0"/>
                <a:ea typeface="思源黑体 CN Normal" panose="020B0400000000000000" pitchFamily="34" charset="-122"/>
              </a:endParaRPr>
            </a:p>
          </p:txBody>
        </p:sp>
        <p:sp>
          <p:nvSpPr>
            <p:cNvPr id="33" name="立方体 32"/>
            <p:cNvSpPr/>
            <p:nvPr/>
          </p:nvSpPr>
          <p:spPr>
            <a:xfrm>
              <a:off x="665019" y="3541644"/>
              <a:ext cx="504056" cy="511572"/>
            </a:xfrm>
            <a:prstGeom prst="cube">
              <a:avLst/>
            </a:prstGeom>
            <a:ln>
              <a:tailEnd type="triangl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立方体 33"/>
            <p:cNvSpPr/>
            <p:nvPr/>
          </p:nvSpPr>
          <p:spPr>
            <a:xfrm>
              <a:off x="1279204" y="3537426"/>
              <a:ext cx="504056" cy="511572"/>
            </a:xfrm>
            <a:prstGeom prst="cube">
              <a:avLst/>
            </a:prstGeom>
            <a:ln>
              <a:tailEnd type="triangle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1306327" y="3746286"/>
              <a:ext cx="300769" cy="229929"/>
            </a:xfrm>
            <a:prstGeom prst="roundRect">
              <a:avLst>
                <a:gd name="adj" fmla="val 7848"/>
              </a:avLst>
            </a:prstGeom>
            <a:ln>
              <a:tailEnd type="triangle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800" dirty="0">
                  <a:solidFill>
                    <a:schemeClr val="bg1"/>
                  </a:solidFill>
                  <a:latin typeface="Consolas" panose="020B0609020204030204" pitchFamily="49" charset="0"/>
                  <a:ea typeface="思源黑体 CN Normal" panose="020B0400000000000000" pitchFamily="34" charset="-122"/>
                </a:rPr>
                <a:t>消息</a:t>
              </a:r>
            </a:p>
          </p:txBody>
        </p:sp>
      </p:grpSp>
      <p:cxnSp>
        <p:nvCxnSpPr>
          <p:cNvPr id="4" name="直接箭头连接符 3"/>
          <p:cNvCxnSpPr/>
          <p:nvPr/>
        </p:nvCxnSpPr>
        <p:spPr>
          <a:xfrm flipV="1">
            <a:off x="5291870" y="2205366"/>
            <a:ext cx="821585" cy="8697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13" idx="1"/>
          </p:cNvCxnSpPr>
          <p:nvPr/>
        </p:nvCxnSpPr>
        <p:spPr>
          <a:xfrm flipV="1">
            <a:off x="5291870" y="2505954"/>
            <a:ext cx="821585" cy="6899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15" idx="1"/>
          </p:cNvCxnSpPr>
          <p:nvPr/>
        </p:nvCxnSpPr>
        <p:spPr>
          <a:xfrm flipV="1">
            <a:off x="5291870" y="2806542"/>
            <a:ext cx="821585" cy="5101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14" idx="1"/>
          </p:cNvCxnSpPr>
          <p:nvPr/>
        </p:nvCxnSpPr>
        <p:spPr>
          <a:xfrm flipV="1">
            <a:off x="5291870" y="3107131"/>
            <a:ext cx="821585" cy="3304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25" idx="1"/>
          </p:cNvCxnSpPr>
          <p:nvPr/>
        </p:nvCxnSpPr>
        <p:spPr>
          <a:xfrm>
            <a:off x="5291870" y="3558380"/>
            <a:ext cx="821585" cy="2805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28" idx="1"/>
          </p:cNvCxnSpPr>
          <p:nvPr/>
        </p:nvCxnSpPr>
        <p:spPr>
          <a:xfrm>
            <a:off x="5291870" y="3800030"/>
            <a:ext cx="821585" cy="6400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27" idx="1"/>
          </p:cNvCxnSpPr>
          <p:nvPr/>
        </p:nvCxnSpPr>
        <p:spPr>
          <a:xfrm>
            <a:off x="5291870" y="3920858"/>
            <a:ext cx="821585" cy="8198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26" idx="1"/>
          </p:cNvCxnSpPr>
          <p:nvPr/>
        </p:nvCxnSpPr>
        <p:spPr>
          <a:xfrm>
            <a:off x="5291870" y="3679205"/>
            <a:ext cx="821585" cy="4603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5291870" y="2205366"/>
            <a:ext cx="821585" cy="86971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54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8100">
          <a:solidFill>
            <a:srgbClr val="FF0000"/>
          </a:solidFill>
          <a:tailEnd type="triangle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38100">
          <a:solidFill>
            <a:srgbClr val="FF0000"/>
          </a:solidFill>
          <a:tailEnd type="triangle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>
          <a:defRPr dirty="0" smtClean="0">
            <a:latin typeface="思源黑体 CN Normal" panose="020B0400000000000000" pitchFamily="34" charset="-122"/>
            <a:ea typeface="思源黑体 CN Normal" panose="020B0400000000000000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59004</TotalTime>
  <Words>6059</Words>
  <Application>Microsoft Office PowerPoint</Application>
  <PresentationFormat>全屏显示(16:9)</PresentationFormat>
  <Paragraphs>1743</Paragraphs>
  <Slides>117</Slides>
  <Notes>113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117</vt:i4>
      </vt:variant>
    </vt:vector>
  </HeadingPairs>
  <TitlesOfParts>
    <vt:vector size="135" baseType="lpstr">
      <vt:lpstr>Arial Unicode MS</vt:lpstr>
      <vt:lpstr>黑体</vt:lpstr>
      <vt:lpstr>思源黑体 CN Normal</vt:lpstr>
      <vt:lpstr>宋体</vt:lpstr>
      <vt:lpstr>微软雅黑</vt:lpstr>
      <vt:lpstr>Arial</vt:lpstr>
      <vt:lpstr>Calibri</vt:lpstr>
      <vt:lpstr>Consolas</vt:lpstr>
      <vt:lpstr>Courier New</vt:lpstr>
      <vt:lpstr>Open Sans</vt:lpstr>
      <vt:lpstr>Segoe UI</vt:lpstr>
      <vt:lpstr>Segoe UI Black</vt:lpstr>
      <vt:lpstr>Wingdings</vt:lpstr>
      <vt:lpstr>1_自定义设计方案</vt:lpstr>
      <vt:lpstr>自定义设计方案</vt:lpstr>
      <vt:lpstr>3_自定义设计方案</vt:lpstr>
      <vt:lpstr>2_自定义设计方案</vt:lpstr>
      <vt:lpstr>4_自定义设计方案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itcast</cp:lastModifiedBy>
  <cp:revision>1297</cp:revision>
  <dcterms:created xsi:type="dcterms:W3CDTF">2015-06-29T07:19:00Z</dcterms:created>
  <dcterms:modified xsi:type="dcterms:W3CDTF">2020-10-07T04:28:11Z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