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C000C-E1DC-174A-A521-3A6CEBA3A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6F584E-27C5-1C41-9E79-F6A53E1EB0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4194B1-D0FF-8B4B-8256-D83FE972E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2996-6176-ED4C-8B8C-3BC9A9F58922}" type="datetimeFigureOut">
              <a:rPr kumimoji="1" lang="zh-CN" altLang="en-US" smtClean="0"/>
              <a:t>2022/3/19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E8BD76-4D0E-2B4C-A960-C9FB15F9F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47F109-9CB2-E744-89AF-683CB51F1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A813-3576-E543-B115-373179C3AE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876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4DFF28-0E41-FD42-AF4A-C6FE33EDF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D48E70-DDA8-8F45-8D03-08949A4DA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A38E15-4F12-5041-8E15-6421E24D4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2996-6176-ED4C-8B8C-3BC9A9F58922}" type="datetimeFigureOut">
              <a:rPr kumimoji="1" lang="zh-CN" altLang="en-US" smtClean="0"/>
              <a:t>2022/3/19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7F0E2E-6F31-2B4D-BBAC-49B95FCFE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DB581E-7BA0-0C4F-A55C-7322CCFDE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A813-3576-E543-B115-373179C3AE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2178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1B53894-AAD9-9945-A3FE-4AF9A0BE89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60B0ED-9E7A-F943-B0B4-BB5B763EF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BD6B89-49B6-5D49-A89B-C6A379983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2996-6176-ED4C-8B8C-3BC9A9F58922}" type="datetimeFigureOut">
              <a:rPr kumimoji="1" lang="zh-CN" altLang="en-US" smtClean="0"/>
              <a:t>2022/3/19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B5C821-CF62-EE4A-BBA7-769F209D6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CFBE12-5920-C747-A489-8E932D6D1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A813-3576-E543-B115-373179C3AE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515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EE902-016C-804B-B0AC-6BCBD7A7E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2AAEDE-E9D4-6C4B-8DA8-BDC8B0314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754153-47BA-7447-9B46-11A530820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2996-6176-ED4C-8B8C-3BC9A9F58922}" type="datetimeFigureOut">
              <a:rPr kumimoji="1" lang="zh-CN" altLang="en-US" smtClean="0"/>
              <a:t>2022/3/19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1564AE-1BA8-D749-B0A1-394F5139E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A2793E-8712-284C-A9E7-43A2D2C1A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A813-3576-E543-B115-373179C3AE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2104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52613-15A6-7148-91D2-1E731038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CBAAF4-B03C-9F4C-A257-67644FBD3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251FA2-C033-C04B-A9E3-A8C2F1485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2996-6176-ED4C-8B8C-3BC9A9F58922}" type="datetimeFigureOut">
              <a:rPr kumimoji="1" lang="zh-CN" altLang="en-US" smtClean="0"/>
              <a:t>2022/3/19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A92BE0-F0F1-4E4D-8355-4A8109A13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070D93-D4AB-5B4A-937D-F7A1382FB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A813-3576-E543-B115-373179C3AE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6630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3C21F-0139-014E-A71F-C6BF135AB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75E8AC-97C1-3F49-82DA-071FD78B5B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63A696-F46A-1E44-8357-952B46F7E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65C408-69DA-444D-BD02-DEF20B257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2996-6176-ED4C-8B8C-3BC9A9F58922}" type="datetimeFigureOut">
              <a:rPr kumimoji="1" lang="zh-CN" altLang="en-US" smtClean="0"/>
              <a:t>2022/3/19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614535-6528-474F-9A24-32A5B22E7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89DE75-5B2C-8040-A529-CADD58421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A813-3576-E543-B115-373179C3AE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926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D0D2D-AD01-C54A-8D4B-ADA7BA8AC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DBB317-644E-BF44-9170-050044FCF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9D2219-8C42-8B4E-8BA5-A07834B35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ED3133-F2C0-5E4F-B84D-97A10EC1A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89DB52-141D-A048-8E31-35373CF2C6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461649-EF81-E34E-88D5-495CA6960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2996-6176-ED4C-8B8C-3BC9A9F58922}" type="datetimeFigureOut">
              <a:rPr kumimoji="1" lang="zh-CN" altLang="en-US" smtClean="0"/>
              <a:t>2022/3/19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1A66436-0A3E-A74D-B888-12AC0E65B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CAAFD6-27B3-0843-8FC8-E6FD16E56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A813-3576-E543-B115-373179C3AE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7897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6B5656-E4BA-8445-8641-9B6D2B9BF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C0478B-339D-9340-8320-132970E2D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2996-6176-ED4C-8B8C-3BC9A9F58922}" type="datetimeFigureOut">
              <a:rPr kumimoji="1" lang="zh-CN" altLang="en-US" smtClean="0"/>
              <a:t>2022/3/19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4A6706-4E25-DF4B-8CA5-D24D87B08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4D64D2-A04B-9544-A446-2F3CA8244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A813-3576-E543-B115-373179C3AE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9381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4DF866-78B9-B945-9BD4-49F92266B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2996-6176-ED4C-8B8C-3BC9A9F58922}" type="datetimeFigureOut">
              <a:rPr kumimoji="1" lang="zh-CN" altLang="en-US" smtClean="0"/>
              <a:t>2022/3/19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6147E0-974D-714B-9D24-E81068F78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03957C-5C74-7D45-8A1F-BC9CE1FE1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A813-3576-E543-B115-373179C3AE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922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B48456-6331-FE41-87A3-7B1E03D49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9702C0-1411-EC4A-9C23-8180C0BF4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8ADBB4-A28B-2348-A8A7-0109BD942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43CEDE-712C-A64E-ACFB-C279FBF46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2996-6176-ED4C-8B8C-3BC9A9F58922}" type="datetimeFigureOut">
              <a:rPr kumimoji="1" lang="zh-CN" altLang="en-US" smtClean="0"/>
              <a:t>2022/3/19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77E38A-D3DA-8143-821C-9514050C6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8C1EFD-4FE2-534A-8AA5-47E0247A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A813-3576-E543-B115-373179C3AE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9062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00AE5-8FEE-BF4C-8668-CE593D0AF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79347C-8B89-7449-B8DB-4421B44460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E843AF-F3BA-D84E-9057-005E51BBE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0DACB8-7081-194C-B98E-905B1A47C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2996-6176-ED4C-8B8C-3BC9A9F58922}" type="datetimeFigureOut">
              <a:rPr kumimoji="1" lang="zh-CN" altLang="en-US" smtClean="0"/>
              <a:t>2022/3/19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37BBB1-455C-184A-AC3B-D05E9023F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34F949-7F3E-9E48-9A94-269CA6FC3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A813-3576-E543-B115-373179C3AE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0865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7C4165-BA0B-1F4D-ABEC-4BD2DD2D1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475961-3E72-124D-AF0F-AB1C9549C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95610E-EC94-4745-B178-F28E204782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42996-6176-ED4C-8B8C-3BC9A9F58922}" type="datetimeFigureOut">
              <a:rPr kumimoji="1" lang="zh-CN" altLang="en-US" smtClean="0"/>
              <a:t>2022/3/19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A490FB-7F37-684B-B886-CFBA678532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A77E0A-0B9E-E34A-A4F4-FD09744499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FA813-3576-E543-B115-373179C3AE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633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306A4-201C-7245-A71D-F24C77444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区块链课程大作业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用</a:t>
            </a:r>
            <a:r>
              <a:rPr kumimoji="1" lang="en-US" altLang="zh-CN" dirty="0"/>
              <a:t>Go</a:t>
            </a:r>
            <a:r>
              <a:rPr kumimoji="1" lang="zh-CN" altLang="en-US" dirty="0"/>
              <a:t>语言实现</a:t>
            </a:r>
            <a:r>
              <a:rPr kumimoji="1" lang="en-US" altLang="zh-CN" dirty="0"/>
              <a:t>Raft</a:t>
            </a:r>
            <a:r>
              <a:rPr kumimoji="1" lang="zh-CN" altLang="en-US" dirty="0"/>
              <a:t>协议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81D711-BBFF-7749-97B7-2FABBEDBC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sz="1800" dirty="0"/>
              <a:t>在本次大作业当中，同学们将在一个</a:t>
            </a:r>
            <a:r>
              <a:rPr kumimoji="1" lang="en-US" altLang="zh-CN" sz="1800" dirty="0"/>
              <a:t>Go</a:t>
            </a:r>
            <a:r>
              <a:rPr kumimoji="1" lang="zh-CN" altLang="en-US" sz="1800" dirty="0"/>
              <a:t>语言的</a:t>
            </a:r>
            <a:r>
              <a:rPr kumimoji="1" lang="en-US" altLang="zh-CN" sz="1800" dirty="0"/>
              <a:t>Raft</a:t>
            </a:r>
            <a:r>
              <a:rPr kumimoji="1" lang="zh-CN" altLang="en-US" sz="1800" dirty="0"/>
              <a:t>的代码框架的基础上，实现一个完整的</a:t>
            </a:r>
            <a:r>
              <a:rPr kumimoji="1" lang="en-US" altLang="zh-CN" sz="1800" dirty="0"/>
              <a:t>Raft</a:t>
            </a:r>
            <a:r>
              <a:rPr kumimoji="1" lang="zh-CN" altLang="en-US" sz="1800" dirty="0"/>
              <a:t>协议，并通过一系列测试。</a:t>
            </a:r>
            <a:endParaRPr kumimoji="1" lang="en-US" altLang="zh-CN" sz="1800" dirty="0"/>
          </a:p>
          <a:p>
            <a:r>
              <a:rPr kumimoji="1" lang="zh-CN" altLang="en-US" sz="1800" dirty="0"/>
              <a:t>为了使任务更加清晰，本次大作业共分成三个部分。其中第一部分较为简单，能够帮助同学们熟悉</a:t>
            </a:r>
            <a:r>
              <a:rPr kumimoji="1" lang="en-US" altLang="zh-CN" sz="1800" dirty="0"/>
              <a:t>Go</a:t>
            </a:r>
            <a:r>
              <a:rPr kumimoji="1" lang="zh-CN" altLang="en-US" sz="1800" dirty="0"/>
              <a:t>语言以及</a:t>
            </a:r>
            <a:r>
              <a:rPr kumimoji="1" lang="en-US" altLang="zh-CN" sz="1800" dirty="0"/>
              <a:t>Raft</a:t>
            </a:r>
            <a:r>
              <a:rPr kumimoji="1" lang="zh-CN" altLang="en-US" sz="1800" dirty="0"/>
              <a:t>代码框架。剩下的两部分的难度比第一部分高一些，但可以接受。</a:t>
            </a:r>
            <a:endParaRPr kumimoji="1" lang="en-US" altLang="zh-CN" sz="1800" dirty="0"/>
          </a:p>
          <a:p>
            <a:r>
              <a:rPr kumimoji="1" lang="zh-CN" altLang="en-US" sz="1800" dirty="0"/>
              <a:t>由于</a:t>
            </a:r>
            <a:r>
              <a:rPr kumimoji="1" lang="en-US" altLang="zh-CN" sz="1800" dirty="0"/>
              <a:t>6.824</a:t>
            </a:r>
            <a:r>
              <a:rPr kumimoji="1" lang="zh-CN" altLang="en-US" sz="1800" dirty="0"/>
              <a:t>课程后续对该实验增加了内容，因此我们采用的是一个难度比较合适</a:t>
            </a:r>
            <a:r>
              <a:rPr kumimoji="1" lang="zh-CN" altLang="en-US" sz="1800"/>
              <a:t>的版本。</a:t>
            </a:r>
            <a:r>
              <a:rPr kumimoji="1" lang="zh-CN" altLang="en-US" sz="1800" b="1" dirty="0">
                <a:solidFill>
                  <a:srgbClr val="FF0000"/>
                </a:solidFill>
              </a:rPr>
              <a:t>该版本对</a:t>
            </a:r>
            <a:r>
              <a:rPr kumimoji="1" lang="en-US" altLang="zh-CN" sz="1800" b="1" dirty="0">
                <a:solidFill>
                  <a:srgbClr val="FF0000"/>
                </a:solidFill>
              </a:rPr>
              <a:t>Go</a:t>
            </a:r>
            <a:r>
              <a:rPr kumimoji="1" lang="zh-CN" altLang="en-US" sz="1800" b="1" dirty="0">
                <a:solidFill>
                  <a:srgbClr val="FF0000"/>
                </a:solidFill>
              </a:rPr>
              <a:t>语言版本要求为</a:t>
            </a:r>
            <a:r>
              <a:rPr kumimoji="1" lang="en-US" altLang="zh-CN" sz="1800" b="1" dirty="0">
                <a:solidFill>
                  <a:srgbClr val="FF0000"/>
                </a:solidFill>
              </a:rPr>
              <a:t>1.13.x</a:t>
            </a:r>
            <a:r>
              <a:rPr kumimoji="1" lang="zh-CN" altLang="en-US" sz="1800" b="1" dirty="0">
                <a:solidFill>
                  <a:srgbClr val="FF0000"/>
                </a:solidFill>
              </a:rPr>
              <a:t>。</a:t>
            </a:r>
            <a:endParaRPr kumimoji="1" lang="en-US" altLang="zh-CN" sz="1800" b="1" dirty="0">
              <a:solidFill>
                <a:srgbClr val="FF0000"/>
              </a:solidFill>
            </a:endParaRPr>
          </a:p>
          <a:p>
            <a:r>
              <a:rPr kumimoji="1" lang="zh-CN" altLang="en-US" sz="1800" dirty="0"/>
              <a:t>有关各个部分的任务描述，请见附件里的</a:t>
            </a:r>
            <a:r>
              <a:rPr kumimoji="1" lang="en-US" altLang="zh-CN" sz="1800" dirty="0" err="1"/>
              <a:t>Intro.pdf</a:t>
            </a:r>
            <a:r>
              <a:rPr kumimoji="1" lang="zh-CN" altLang="en-US" sz="1800" dirty="0"/>
              <a:t>。</a:t>
            </a:r>
            <a:endParaRPr kumimoji="1" lang="en-US" altLang="zh-CN" sz="1800" dirty="0"/>
          </a:p>
          <a:p>
            <a:r>
              <a:rPr kumimoji="1" lang="zh-CN" altLang="en-US" sz="1800" dirty="0"/>
              <a:t>各个部分的截止日期分别是：</a:t>
            </a:r>
            <a:endParaRPr kumimoji="1" lang="en-US" altLang="zh-CN" sz="1800" dirty="0"/>
          </a:p>
          <a:p>
            <a:pPr lvl="1"/>
            <a:r>
              <a:rPr kumimoji="1" lang="en-US" altLang="zh-CN" sz="1800" dirty="0" err="1"/>
              <a:t>partA</a:t>
            </a:r>
            <a:r>
              <a:rPr kumimoji="1" lang="zh-CN" altLang="en-US" sz="1800" dirty="0"/>
              <a:t>：</a:t>
            </a:r>
            <a:r>
              <a:rPr kumimoji="1" lang="en-US" altLang="zh-CN" sz="1800" dirty="0"/>
              <a:t>4</a:t>
            </a:r>
            <a:r>
              <a:rPr kumimoji="1" lang="zh-CN" altLang="en-US" sz="1800" dirty="0"/>
              <a:t>月</a:t>
            </a:r>
            <a:r>
              <a:rPr kumimoji="1" lang="en-US" altLang="zh-CN" sz="1800" dirty="0"/>
              <a:t>8</a:t>
            </a:r>
            <a:r>
              <a:rPr kumimoji="1" lang="zh-CN" altLang="en-US" sz="1800" dirty="0"/>
              <a:t>日 </a:t>
            </a:r>
            <a:r>
              <a:rPr kumimoji="1" lang="en-US" altLang="zh-CN" sz="1800" dirty="0"/>
              <a:t>17</a:t>
            </a:r>
            <a:r>
              <a:rPr kumimoji="1" lang="zh-CN" altLang="en-US" sz="1800" dirty="0"/>
              <a:t>：</a:t>
            </a:r>
            <a:r>
              <a:rPr kumimoji="1" lang="en-US" altLang="zh-CN" sz="1800" dirty="0"/>
              <a:t>00</a:t>
            </a:r>
          </a:p>
          <a:p>
            <a:pPr lvl="1"/>
            <a:r>
              <a:rPr kumimoji="1" lang="en-US" altLang="zh-CN" sz="1800" dirty="0" err="1"/>
              <a:t>partB</a:t>
            </a:r>
            <a:r>
              <a:rPr kumimoji="1" lang="zh-CN" altLang="en-US" sz="1800" dirty="0"/>
              <a:t>：</a:t>
            </a:r>
            <a:r>
              <a:rPr kumimoji="1" lang="en-US" altLang="zh-CN" sz="1800" dirty="0"/>
              <a:t>4</a:t>
            </a:r>
            <a:r>
              <a:rPr kumimoji="1" lang="zh-CN" altLang="en-US" sz="1800" dirty="0"/>
              <a:t>月</a:t>
            </a:r>
            <a:r>
              <a:rPr kumimoji="1" lang="en-US" altLang="zh-CN" sz="1800" dirty="0"/>
              <a:t>22</a:t>
            </a:r>
            <a:r>
              <a:rPr kumimoji="1" lang="zh-CN" altLang="en-US" sz="1800" dirty="0"/>
              <a:t>日 </a:t>
            </a:r>
            <a:r>
              <a:rPr kumimoji="1" lang="en-US" altLang="zh-CN" sz="1800" dirty="0"/>
              <a:t>17</a:t>
            </a:r>
            <a:r>
              <a:rPr kumimoji="1" lang="zh-CN" altLang="en-US" sz="1800" dirty="0"/>
              <a:t>：</a:t>
            </a:r>
            <a:r>
              <a:rPr kumimoji="1" lang="en-US" altLang="zh-CN" sz="1800" dirty="0"/>
              <a:t>00</a:t>
            </a:r>
          </a:p>
          <a:p>
            <a:pPr lvl="1"/>
            <a:r>
              <a:rPr kumimoji="1" lang="en-US" altLang="zh-CN" sz="1800" dirty="0" err="1"/>
              <a:t>partC</a:t>
            </a:r>
            <a:r>
              <a:rPr kumimoji="1" lang="zh-CN" altLang="en-US" sz="1800" dirty="0"/>
              <a:t>：</a:t>
            </a:r>
            <a:r>
              <a:rPr kumimoji="1" lang="en-US" altLang="zh-CN" sz="1800" dirty="0"/>
              <a:t>5</a:t>
            </a:r>
            <a:r>
              <a:rPr kumimoji="1" lang="zh-CN" altLang="en-US" sz="1800" dirty="0"/>
              <a:t>月</a:t>
            </a:r>
            <a:r>
              <a:rPr kumimoji="1" lang="en-US" altLang="zh-CN" sz="1800" dirty="0"/>
              <a:t>13</a:t>
            </a:r>
            <a:r>
              <a:rPr kumimoji="1" lang="zh-CN" altLang="en-US" sz="1800" dirty="0"/>
              <a:t>日 </a:t>
            </a:r>
            <a:r>
              <a:rPr kumimoji="1" lang="en-US" altLang="zh-CN" sz="1800" dirty="0"/>
              <a:t>17</a:t>
            </a:r>
            <a:r>
              <a:rPr kumimoji="1" lang="zh-CN" altLang="en-US" sz="1800" dirty="0"/>
              <a:t>：</a:t>
            </a:r>
            <a:r>
              <a:rPr kumimoji="1" lang="en-US" altLang="zh-CN" sz="1800" dirty="0"/>
              <a:t>00</a:t>
            </a:r>
          </a:p>
          <a:p>
            <a:r>
              <a:rPr kumimoji="1" lang="zh-CN" altLang="en-US" sz="1800" dirty="0"/>
              <a:t>评分方式：在分布式环境下，</a:t>
            </a:r>
            <a:r>
              <a:rPr kumimoji="1" lang="en-US" altLang="zh-CN" sz="1800" dirty="0"/>
              <a:t>Raft</a:t>
            </a:r>
            <a:r>
              <a:rPr kumimoji="1" lang="zh-CN" altLang="en-US" sz="1800" dirty="0"/>
              <a:t>协议在运行过程当中遇到的问题具有随机性。因此有些问题可能需要多次运行代码才能被发现。在测评的时候助教会运行同学们提交的代码</a:t>
            </a:r>
            <a:r>
              <a:rPr kumimoji="1" lang="en-US" altLang="zh-CN" sz="1800" dirty="0"/>
              <a:t>5</a:t>
            </a:r>
            <a:r>
              <a:rPr kumimoji="1" lang="zh-CN" altLang="en-US" sz="1800" dirty="0"/>
              <a:t>次，每通过一次给予</a:t>
            </a:r>
            <a:r>
              <a:rPr kumimoji="1" lang="en-US" altLang="zh-CN" sz="1800" dirty="0"/>
              <a:t>20</a:t>
            </a:r>
            <a:r>
              <a:rPr kumimoji="1" lang="zh-CN" altLang="en-US" sz="1800" dirty="0"/>
              <a:t>分。测试样例运行的方法也包括在</a:t>
            </a:r>
            <a:r>
              <a:rPr kumimoji="1" lang="en-US" altLang="zh-CN" sz="1800" dirty="0" err="1"/>
              <a:t>Intro.pdf</a:t>
            </a:r>
            <a:r>
              <a:rPr kumimoji="1" lang="zh-CN" altLang="en-US" sz="1800" dirty="0"/>
              <a:t>当中。</a:t>
            </a:r>
            <a:endParaRPr kumimoji="1" lang="en-US" altLang="zh-CN" sz="1800" dirty="0"/>
          </a:p>
          <a:p>
            <a:r>
              <a:rPr kumimoji="1" lang="zh-CN" altLang="en-US" sz="1800" dirty="0"/>
              <a:t>提交方式：在教学网上提交，</a:t>
            </a:r>
            <a:r>
              <a:rPr kumimoji="1" lang="zh-CN" altLang="en-US" sz="1800" b="1" dirty="0">
                <a:solidFill>
                  <a:srgbClr val="FF0000"/>
                </a:solidFill>
              </a:rPr>
              <a:t>逾期不候</a:t>
            </a:r>
            <a:r>
              <a:rPr kumimoji="1" lang="zh-CN" altLang="en-US" sz="1800" dirty="0"/>
              <a:t>！</a:t>
            </a: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103331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267</Words>
  <Application>Microsoft Macintosh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区块链课程大作业——用Go语言实现Raft协议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pengze</dc:creator>
  <cp:lastModifiedBy>li pengze</cp:lastModifiedBy>
  <cp:revision>21</cp:revision>
  <dcterms:created xsi:type="dcterms:W3CDTF">2021-04-10T13:52:32Z</dcterms:created>
  <dcterms:modified xsi:type="dcterms:W3CDTF">2022-03-19T01:56:36Z</dcterms:modified>
</cp:coreProperties>
</file>