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59" r:id="rId6"/>
    <p:sldId id="260" r:id="rId7"/>
    <p:sldId id="262" r:id="rId8"/>
    <p:sldId id="263" r:id="rId9"/>
    <p:sldId id="264"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886331D-7B1A-45FC-99AC-2D11BE52BAAE}" type="datetimeFigureOut">
              <a:rPr lang="zh-CN" altLang="en-US" smtClean="0"/>
              <a:t>2018/12/18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9DC2BB-D13A-44E6-A9A1-28ED76FA7F77}" type="slidenum">
              <a:rPr lang="zh-CN" altLang="en-US" smtClean="0"/>
              <a:t>‹#›</a:t>
            </a:fld>
            <a:endParaRPr lang="zh-CN" altLang="en-US"/>
          </a:p>
        </p:txBody>
      </p:sp>
    </p:spTree>
    <p:extLst>
      <p:ext uri="{BB962C8B-B14F-4D97-AF65-F5344CB8AC3E}">
        <p14:creationId xmlns:p14="http://schemas.microsoft.com/office/powerpoint/2010/main" val="1156127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86331D-7B1A-45FC-99AC-2D11BE52BAAE}" type="datetimeFigureOut">
              <a:rPr lang="zh-CN" altLang="en-US" smtClean="0"/>
              <a:t>2018/12/18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9DC2BB-D13A-44E6-A9A1-28ED76FA7F77}" type="slidenum">
              <a:rPr lang="zh-CN" altLang="en-US" smtClean="0"/>
              <a:t>‹#›</a:t>
            </a:fld>
            <a:endParaRPr lang="zh-CN" altLang="en-US"/>
          </a:p>
        </p:txBody>
      </p:sp>
    </p:spTree>
    <p:extLst>
      <p:ext uri="{BB962C8B-B14F-4D97-AF65-F5344CB8AC3E}">
        <p14:creationId xmlns:p14="http://schemas.microsoft.com/office/powerpoint/2010/main" val="2829345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86331D-7B1A-45FC-99AC-2D11BE52BAAE}" type="datetimeFigureOut">
              <a:rPr lang="zh-CN" altLang="en-US" smtClean="0"/>
              <a:t>2018/12/18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9DC2BB-D13A-44E6-A9A1-28ED76FA7F77}" type="slidenum">
              <a:rPr lang="zh-CN" altLang="en-US" smtClean="0"/>
              <a:t>‹#›</a:t>
            </a:fld>
            <a:endParaRPr lang="zh-CN" altLang="en-US"/>
          </a:p>
        </p:txBody>
      </p:sp>
    </p:spTree>
    <p:extLst>
      <p:ext uri="{BB962C8B-B14F-4D97-AF65-F5344CB8AC3E}">
        <p14:creationId xmlns:p14="http://schemas.microsoft.com/office/powerpoint/2010/main" val="188339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86331D-7B1A-45FC-99AC-2D11BE52BAAE}" type="datetimeFigureOut">
              <a:rPr lang="zh-CN" altLang="en-US" smtClean="0"/>
              <a:t>2018/12/18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9DC2BB-D13A-44E6-A9A1-28ED76FA7F77}" type="slidenum">
              <a:rPr lang="zh-CN" altLang="en-US" smtClean="0"/>
              <a:t>‹#›</a:t>
            </a:fld>
            <a:endParaRPr lang="zh-CN" altLang="en-US"/>
          </a:p>
        </p:txBody>
      </p:sp>
    </p:spTree>
    <p:extLst>
      <p:ext uri="{BB962C8B-B14F-4D97-AF65-F5344CB8AC3E}">
        <p14:creationId xmlns:p14="http://schemas.microsoft.com/office/powerpoint/2010/main" val="8423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886331D-7B1A-45FC-99AC-2D11BE52BAAE}" type="datetimeFigureOut">
              <a:rPr lang="zh-CN" altLang="en-US" smtClean="0"/>
              <a:t>2018/12/18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9DC2BB-D13A-44E6-A9A1-28ED76FA7F77}" type="slidenum">
              <a:rPr lang="zh-CN" altLang="en-US" smtClean="0"/>
              <a:t>‹#›</a:t>
            </a:fld>
            <a:endParaRPr lang="zh-CN" altLang="en-US"/>
          </a:p>
        </p:txBody>
      </p:sp>
    </p:spTree>
    <p:extLst>
      <p:ext uri="{BB962C8B-B14F-4D97-AF65-F5344CB8AC3E}">
        <p14:creationId xmlns:p14="http://schemas.microsoft.com/office/powerpoint/2010/main" val="828837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886331D-7B1A-45FC-99AC-2D11BE52BAAE}" type="datetimeFigureOut">
              <a:rPr lang="zh-CN" altLang="en-US" smtClean="0"/>
              <a:t>2018/12/18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9DC2BB-D13A-44E6-A9A1-28ED76FA7F77}" type="slidenum">
              <a:rPr lang="zh-CN" altLang="en-US" smtClean="0"/>
              <a:t>‹#›</a:t>
            </a:fld>
            <a:endParaRPr lang="zh-CN" altLang="en-US"/>
          </a:p>
        </p:txBody>
      </p:sp>
    </p:spTree>
    <p:extLst>
      <p:ext uri="{BB962C8B-B14F-4D97-AF65-F5344CB8AC3E}">
        <p14:creationId xmlns:p14="http://schemas.microsoft.com/office/powerpoint/2010/main" val="2998533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886331D-7B1A-45FC-99AC-2D11BE52BAAE}" type="datetimeFigureOut">
              <a:rPr lang="zh-CN" altLang="en-US" smtClean="0"/>
              <a:t>2018/12/18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09DC2BB-D13A-44E6-A9A1-28ED76FA7F77}" type="slidenum">
              <a:rPr lang="zh-CN" altLang="en-US" smtClean="0"/>
              <a:t>‹#›</a:t>
            </a:fld>
            <a:endParaRPr lang="zh-CN" altLang="en-US"/>
          </a:p>
        </p:txBody>
      </p:sp>
    </p:spTree>
    <p:extLst>
      <p:ext uri="{BB962C8B-B14F-4D97-AF65-F5344CB8AC3E}">
        <p14:creationId xmlns:p14="http://schemas.microsoft.com/office/powerpoint/2010/main" val="3944760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886331D-7B1A-45FC-99AC-2D11BE52BAAE}" type="datetimeFigureOut">
              <a:rPr lang="zh-CN" altLang="en-US" smtClean="0"/>
              <a:t>2018/12/18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09DC2BB-D13A-44E6-A9A1-28ED76FA7F77}" type="slidenum">
              <a:rPr lang="zh-CN" altLang="en-US" smtClean="0"/>
              <a:t>‹#›</a:t>
            </a:fld>
            <a:endParaRPr lang="zh-CN" altLang="en-US"/>
          </a:p>
        </p:txBody>
      </p:sp>
    </p:spTree>
    <p:extLst>
      <p:ext uri="{BB962C8B-B14F-4D97-AF65-F5344CB8AC3E}">
        <p14:creationId xmlns:p14="http://schemas.microsoft.com/office/powerpoint/2010/main" val="348021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86331D-7B1A-45FC-99AC-2D11BE52BAAE}" type="datetimeFigureOut">
              <a:rPr lang="zh-CN" altLang="en-US" smtClean="0"/>
              <a:t>2018/12/18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09DC2BB-D13A-44E6-A9A1-28ED76FA7F77}" type="slidenum">
              <a:rPr lang="zh-CN" altLang="en-US" smtClean="0"/>
              <a:t>‹#›</a:t>
            </a:fld>
            <a:endParaRPr lang="zh-CN" altLang="en-US"/>
          </a:p>
        </p:txBody>
      </p:sp>
    </p:spTree>
    <p:extLst>
      <p:ext uri="{BB962C8B-B14F-4D97-AF65-F5344CB8AC3E}">
        <p14:creationId xmlns:p14="http://schemas.microsoft.com/office/powerpoint/2010/main" val="3440287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86331D-7B1A-45FC-99AC-2D11BE52BAAE}" type="datetimeFigureOut">
              <a:rPr lang="zh-CN" altLang="en-US" smtClean="0"/>
              <a:t>2018/12/18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9DC2BB-D13A-44E6-A9A1-28ED76FA7F77}" type="slidenum">
              <a:rPr lang="zh-CN" altLang="en-US" smtClean="0"/>
              <a:t>‹#›</a:t>
            </a:fld>
            <a:endParaRPr lang="zh-CN" altLang="en-US"/>
          </a:p>
        </p:txBody>
      </p:sp>
    </p:spTree>
    <p:extLst>
      <p:ext uri="{BB962C8B-B14F-4D97-AF65-F5344CB8AC3E}">
        <p14:creationId xmlns:p14="http://schemas.microsoft.com/office/powerpoint/2010/main" val="3465533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86331D-7B1A-45FC-99AC-2D11BE52BAAE}" type="datetimeFigureOut">
              <a:rPr lang="zh-CN" altLang="en-US" smtClean="0"/>
              <a:t>2018/12/18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9DC2BB-D13A-44E6-A9A1-28ED76FA7F77}" type="slidenum">
              <a:rPr lang="zh-CN" altLang="en-US" smtClean="0"/>
              <a:t>‹#›</a:t>
            </a:fld>
            <a:endParaRPr lang="zh-CN" altLang="en-US"/>
          </a:p>
        </p:txBody>
      </p:sp>
    </p:spTree>
    <p:extLst>
      <p:ext uri="{BB962C8B-B14F-4D97-AF65-F5344CB8AC3E}">
        <p14:creationId xmlns:p14="http://schemas.microsoft.com/office/powerpoint/2010/main" val="777690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86331D-7B1A-45FC-99AC-2D11BE52BAAE}" type="datetimeFigureOut">
              <a:rPr lang="zh-CN" altLang="en-US" smtClean="0"/>
              <a:t>2018/12/18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9DC2BB-D13A-44E6-A9A1-28ED76FA7F77}" type="slidenum">
              <a:rPr lang="zh-CN" altLang="en-US" smtClean="0"/>
              <a:t>‹#›</a:t>
            </a:fld>
            <a:endParaRPr lang="zh-CN" altLang="en-US"/>
          </a:p>
        </p:txBody>
      </p:sp>
    </p:spTree>
    <p:extLst>
      <p:ext uri="{BB962C8B-B14F-4D97-AF65-F5344CB8AC3E}">
        <p14:creationId xmlns:p14="http://schemas.microsoft.com/office/powerpoint/2010/main" val="2679799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Deep Learning for Brain Code</a:t>
            </a:r>
            <a:endParaRPr lang="zh-CN" altLang="en-US" dirty="0"/>
          </a:p>
        </p:txBody>
      </p:sp>
      <p:sp>
        <p:nvSpPr>
          <p:cNvPr id="3" name="副标题 2"/>
          <p:cNvSpPr>
            <a:spLocks noGrp="1"/>
          </p:cNvSpPr>
          <p:nvPr>
            <p:ph type="subTitle" idx="1"/>
          </p:nvPr>
        </p:nvSpPr>
        <p:spPr/>
        <p:txBody>
          <a:bodyPr/>
          <a:lstStyle/>
          <a:p>
            <a:r>
              <a:rPr lang="en-US" altLang="zh-CN" dirty="0" smtClean="0"/>
              <a:t>Week3</a:t>
            </a:r>
            <a:endParaRPr lang="en-US" altLang="zh-CN" dirty="0" smtClean="0"/>
          </a:p>
          <a:p>
            <a:r>
              <a:rPr lang="en-US" altLang="zh-CN" dirty="0" smtClean="0"/>
              <a:t>						</a:t>
            </a:r>
            <a:r>
              <a:rPr lang="zh-CN" altLang="en-US" dirty="0" smtClean="0"/>
              <a:t>成员：张捷、刘思佳</a:t>
            </a:r>
            <a:endParaRPr lang="zh-CN" altLang="en-US" dirty="0"/>
          </a:p>
        </p:txBody>
      </p:sp>
    </p:spTree>
    <p:extLst>
      <p:ext uri="{BB962C8B-B14F-4D97-AF65-F5344CB8AC3E}">
        <p14:creationId xmlns:p14="http://schemas.microsoft.com/office/powerpoint/2010/main" val="20589635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可视化目前已完成进度：</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注：</a:t>
            </a:r>
            <a:endParaRPr lang="en-US" altLang="zh-CN" dirty="0" smtClean="0"/>
          </a:p>
          <a:p>
            <a:pPr marL="0" indent="0">
              <a:buNone/>
            </a:pPr>
            <a:r>
              <a:rPr lang="en-US" altLang="zh-CN" dirty="0" smtClean="0"/>
              <a:t>         </a:t>
            </a:r>
            <a:r>
              <a:rPr lang="zh-CN" altLang="en-US" dirty="0" smtClean="0"/>
              <a:t>以下所有用于实现可视化的文件已全部完成并保存在我的个人电脑上，如有需要，可以向徐华伟师兄或者我进行拷贝（不建议网络传输，文件实在是有点太大了）</a:t>
            </a:r>
            <a:endParaRPr lang="en-US" altLang="zh-CN" dirty="0" smtClean="0"/>
          </a:p>
          <a:p>
            <a:pPr marL="0" indent="0">
              <a:buNone/>
            </a:pPr>
            <a:r>
              <a:rPr lang="en-US" altLang="zh-CN" dirty="0"/>
              <a:t> </a:t>
            </a:r>
            <a:r>
              <a:rPr lang="en-US" altLang="zh-CN" dirty="0" smtClean="0"/>
              <a:t>        </a:t>
            </a:r>
            <a:r>
              <a:rPr lang="zh-CN" altLang="en-US" dirty="0" smtClean="0"/>
              <a:t>此汇报所有内容均</a:t>
            </a:r>
            <a:r>
              <a:rPr lang="zh-CN" altLang="en-US" dirty="0" smtClean="0"/>
              <a:t>以第一个训练视频片段、第三位被试作为例子。</a:t>
            </a:r>
            <a:endParaRPr lang="en-US" altLang="zh-CN" dirty="0" smtClean="0"/>
          </a:p>
          <a:p>
            <a:pPr marL="0" indent="0">
              <a:buNone/>
            </a:pPr>
            <a:endParaRPr lang="zh-CN" altLang="en-US" dirty="0"/>
          </a:p>
        </p:txBody>
      </p:sp>
    </p:spTree>
    <p:extLst>
      <p:ext uri="{BB962C8B-B14F-4D97-AF65-F5344CB8AC3E}">
        <p14:creationId xmlns:p14="http://schemas.microsoft.com/office/powerpoint/2010/main" val="25525167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可视化目前已完成进度：</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1</a:t>
            </a:r>
            <a:r>
              <a:rPr lang="zh-CN" altLang="en-US" dirty="0" smtClean="0"/>
              <a:t>、将视频片段在</a:t>
            </a:r>
            <a:r>
              <a:rPr lang="en-US" altLang="zh-CN" dirty="0" smtClean="0"/>
              <a:t>CNN</a:t>
            </a:r>
            <a:r>
              <a:rPr lang="zh-CN" altLang="en-US" dirty="0" smtClean="0"/>
              <a:t>中的各层特征提取，并保存到一个具体的文件中（朱老师上次说的提取历史日志数据）</a:t>
            </a:r>
            <a:endParaRPr lang="en-US" altLang="zh-CN" dirty="0" smtClean="0"/>
          </a:p>
          <a:p>
            <a:pPr marL="0" indent="0">
              <a:buNone/>
            </a:pPr>
            <a:r>
              <a:rPr lang="en-US" altLang="zh-CN" dirty="0" smtClean="0"/>
              <a:t>	</a:t>
            </a:r>
            <a:r>
              <a:rPr lang="zh-CN" altLang="en-US" dirty="0" smtClean="0"/>
              <a:t>原始数据格式：</a:t>
            </a:r>
            <a:endParaRPr lang="zh-CN" altLang="en-US" dirty="0"/>
          </a:p>
        </p:txBody>
      </p:sp>
      <p:pic>
        <p:nvPicPr>
          <p:cNvPr id="5" name="图片 4"/>
          <p:cNvPicPr>
            <a:picLocks noChangeAspect="1"/>
          </p:cNvPicPr>
          <p:nvPr/>
        </p:nvPicPr>
        <p:blipFill>
          <a:blip r:embed="rId2"/>
          <a:stretch>
            <a:fillRect/>
          </a:stretch>
        </p:blipFill>
        <p:spPr>
          <a:xfrm>
            <a:off x="2993708" y="3238310"/>
            <a:ext cx="4750232" cy="2938653"/>
          </a:xfrm>
          <a:prstGeom prst="rect">
            <a:avLst/>
          </a:prstGeom>
        </p:spPr>
      </p:pic>
    </p:spTree>
    <p:extLst>
      <p:ext uri="{BB962C8B-B14F-4D97-AF65-F5344CB8AC3E}">
        <p14:creationId xmlns:p14="http://schemas.microsoft.com/office/powerpoint/2010/main" val="23188540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可视化目前已完成进度：</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将其放入</a:t>
            </a:r>
            <a:r>
              <a:rPr lang="en-US" altLang="zh-CN" dirty="0" err="1" smtClean="0"/>
              <a:t>AlexNet</a:t>
            </a:r>
            <a:r>
              <a:rPr lang="zh-CN" altLang="en-US" dirty="0" smtClean="0"/>
              <a:t>中训练，并保存其逐层的特征值，结果如下：</a:t>
            </a:r>
            <a:endParaRPr lang="en-US" altLang="zh-CN" dirty="0" smtClean="0"/>
          </a:p>
          <a:p>
            <a:pPr marL="0" indent="0">
              <a:buNone/>
            </a:pPr>
            <a:r>
              <a:rPr lang="zh-CN" altLang="en-US" dirty="0" smtClean="0"/>
              <a:t>（</a:t>
            </a:r>
            <a:r>
              <a:rPr lang="en-US" altLang="zh-CN" dirty="0" err="1" smtClean="0"/>
              <a:t>AlexNet</a:t>
            </a:r>
            <a:r>
              <a:rPr lang="zh-CN" altLang="en-US" dirty="0" smtClean="0"/>
              <a:t>为八层结构，前</a:t>
            </a:r>
            <a:r>
              <a:rPr lang="en-US" altLang="zh-CN" dirty="0" smtClean="0"/>
              <a:t>5</a:t>
            </a:r>
            <a:r>
              <a:rPr lang="zh-CN" altLang="en-US" dirty="0" smtClean="0"/>
              <a:t>层卷积层，后</a:t>
            </a:r>
            <a:r>
              <a:rPr lang="en-US" altLang="zh-CN" dirty="0" smtClean="0"/>
              <a:t>3</a:t>
            </a:r>
            <a:r>
              <a:rPr lang="zh-CN" altLang="en-US" dirty="0" smtClean="0"/>
              <a:t>层全连接）</a:t>
            </a:r>
            <a:endParaRPr lang="en-US" altLang="zh-CN" dirty="0" smtClean="0"/>
          </a:p>
          <a:p>
            <a:pPr marL="0" indent="0">
              <a:buNone/>
            </a:pPr>
            <a:endParaRPr lang="en-US" altLang="zh-CN" dirty="0"/>
          </a:p>
          <a:p>
            <a:pPr marL="0" indent="0">
              <a:buNone/>
            </a:pPr>
            <a:r>
              <a:rPr lang="zh-CN" altLang="en-US" dirty="0" smtClean="0"/>
              <a:t>其内容：</a:t>
            </a:r>
            <a:endParaRPr lang="en-US" altLang="zh-CN" dirty="0" smtClean="0"/>
          </a:p>
          <a:p>
            <a:pPr marL="0" indent="0">
              <a:buNone/>
            </a:pPr>
            <a:endParaRPr lang="en-US" altLang="zh-CN" dirty="0" smtClean="0"/>
          </a:p>
          <a:p>
            <a:pPr marL="0" indent="0">
              <a:buNone/>
            </a:pPr>
            <a:endParaRPr lang="zh-CN" altLang="en-US" dirty="0"/>
          </a:p>
        </p:txBody>
      </p:sp>
      <p:pic>
        <p:nvPicPr>
          <p:cNvPr id="4" name="图片 3"/>
          <p:cNvPicPr>
            <a:picLocks noChangeAspect="1"/>
          </p:cNvPicPr>
          <p:nvPr/>
        </p:nvPicPr>
        <p:blipFill>
          <a:blip r:embed="rId2"/>
          <a:stretch>
            <a:fillRect/>
          </a:stretch>
        </p:blipFill>
        <p:spPr>
          <a:xfrm>
            <a:off x="1179956" y="2820924"/>
            <a:ext cx="8397621" cy="361188"/>
          </a:xfrm>
          <a:prstGeom prst="rect">
            <a:avLst/>
          </a:prstGeom>
        </p:spPr>
      </p:pic>
      <p:pic>
        <p:nvPicPr>
          <p:cNvPr id="5" name="图片 4"/>
          <p:cNvPicPr>
            <a:picLocks noChangeAspect="1"/>
          </p:cNvPicPr>
          <p:nvPr/>
        </p:nvPicPr>
        <p:blipFill>
          <a:blip r:embed="rId3"/>
          <a:stretch>
            <a:fillRect/>
          </a:stretch>
        </p:blipFill>
        <p:spPr>
          <a:xfrm>
            <a:off x="1271396" y="3845242"/>
            <a:ext cx="1752600" cy="1819275"/>
          </a:xfrm>
          <a:prstGeom prst="rect">
            <a:avLst/>
          </a:prstGeom>
        </p:spPr>
      </p:pic>
      <p:pic>
        <p:nvPicPr>
          <p:cNvPr id="6" name="图片 5"/>
          <p:cNvPicPr>
            <a:picLocks noChangeAspect="1"/>
          </p:cNvPicPr>
          <p:nvPr/>
        </p:nvPicPr>
        <p:blipFill>
          <a:blip r:embed="rId4"/>
          <a:stretch>
            <a:fillRect/>
          </a:stretch>
        </p:blipFill>
        <p:spPr>
          <a:xfrm>
            <a:off x="3374896" y="3845242"/>
            <a:ext cx="1638300" cy="1857375"/>
          </a:xfrm>
          <a:prstGeom prst="rect">
            <a:avLst/>
          </a:prstGeom>
        </p:spPr>
      </p:pic>
      <p:pic>
        <p:nvPicPr>
          <p:cNvPr id="7" name="图片 6"/>
          <p:cNvPicPr>
            <a:picLocks noChangeAspect="1"/>
          </p:cNvPicPr>
          <p:nvPr/>
        </p:nvPicPr>
        <p:blipFill>
          <a:blip r:embed="rId5"/>
          <a:stretch>
            <a:fillRect/>
          </a:stretch>
        </p:blipFill>
        <p:spPr>
          <a:xfrm>
            <a:off x="5470206" y="3845242"/>
            <a:ext cx="1171575" cy="1238250"/>
          </a:xfrm>
          <a:prstGeom prst="rect">
            <a:avLst/>
          </a:prstGeom>
        </p:spPr>
      </p:pic>
    </p:spTree>
    <p:extLst>
      <p:ext uri="{BB962C8B-B14F-4D97-AF65-F5344CB8AC3E}">
        <p14:creationId xmlns:p14="http://schemas.microsoft.com/office/powerpoint/2010/main" val="29351951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可视化目前已完成进度：</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2</a:t>
            </a:r>
            <a:r>
              <a:rPr lang="zh-CN" altLang="en-US" dirty="0" smtClean="0"/>
              <a:t>、进行了</a:t>
            </a:r>
            <a:r>
              <a:rPr lang="en-US" altLang="zh-CN" dirty="0" smtClean="0"/>
              <a:t>CNN</a:t>
            </a:r>
            <a:r>
              <a:rPr lang="zh-CN" altLang="en-US" dirty="0" smtClean="0"/>
              <a:t>逐层单元与脑体素的双变量分析</a:t>
            </a:r>
            <a:endParaRPr lang="en-US" altLang="zh-CN" dirty="0" smtClean="0"/>
          </a:p>
          <a:p>
            <a:pPr marL="0" indent="0">
              <a:buNone/>
            </a:pPr>
            <a:r>
              <a:rPr lang="en-US" altLang="zh-CN" dirty="0" smtClean="0"/>
              <a:t>         </a:t>
            </a:r>
            <a:r>
              <a:rPr lang="zh-CN" altLang="en-US" dirty="0" smtClean="0"/>
              <a:t>通过评估每个单位和每个体素之间的相关性，比较了在训练电影中</a:t>
            </a:r>
            <a:r>
              <a:rPr lang="en-US" altLang="zh-CN" dirty="0" smtClean="0"/>
              <a:t>CNN</a:t>
            </a:r>
            <a:r>
              <a:rPr lang="zh-CN" altLang="en-US" dirty="0" smtClean="0"/>
              <a:t>逐层的输出与大脑皮层体素的</a:t>
            </a:r>
            <a:r>
              <a:rPr lang="en-US" altLang="zh-CN" dirty="0" smtClean="0"/>
              <a:t>fMRI</a:t>
            </a:r>
            <a:r>
              <a:rPr lang="zh-CN" altLang="en-US" dirty="0" smtClean="0"/>
              <a:t>信号的关系。</a:t>
            </a:r>
            <a:endParaRPr lang="en-US" altLang="zh-CN" dirty="0" smtClean="0"/>
          </a:p>
          <a:p>
            <a:pPr marL="0" indent="0">
              <a:buNone/>
            </a:pPr>
            <a:r>
              <a:rPr lang="en-US" altLang="zh-CN" dirty="0"/>
              <a:t> </a:t>
            </a:r>
            <a:r>
              <a:rPr lang="en-US" altLang="zh-CN" dirty="0" smtClean="0"/>
              <a:t>        </a:t>
            </a:r>
            <a:r>
              <a:rPr lang="zh-CN" altLang="en-US" dirty="0" smtClean="0"/>
              <a:t>预处理：</a:t>
            </a:r>
            <a:r>
              <a:rPr lang="en-US" altLang="zh-CN" dirty="0" smtClean="0"/>
              <a:t>CNN</a:t>
            </a:r>
            <a:r>
              <a:rPr lang="zh-CN" altLang="en-US" dirty="0" smtClean="0"/>
              <a:t>中的每个活动单元（每一层）被对数转换（此处以典型的血流动力学响应函数</a:t>
            </a:r>
            <a:r>
              <a:rPr lang="en-US" altLang="zh-CN" dirty="0" smtClean="0"/>
              <a:t>(HRF)</a:t>
            </a:r>
            <a:r>
              <a:rPr lang="zh-CN" altLang="en-US" dirty="0" smtClean="0"/>
              <a:t>进行转换，其正高峰为</a:t>
            </a:r>
            <a:r>
              <a:rPr lang="en-US" altLang="zh-CN" dirty="0" smtClean="0"/>
              <a:t>4s</a:t>
            </a:r>
            <a:r>
              <a:rPr lang="zh-CN" altLang="en-US" dirty="0" smtClean="0"/>
              <a:t>）。</a:t>
            </a:r>
            <a:endParaRPr lang="en-US" altLang="zh-CN" dirty="0" smtClean="0"/>
          </a:p>
          <a:p>
            <a:pPr marL="0" indent="0">
              <a:buNone/>
            </a:pPr>
            <a:r>
              <a:rPr lang="en-US" altLang="zh-CN" dirty="0"/>
              <a:t> </a:t>
            </a:r>
            <a:r>
              <a:rPr lang="en-US" altLang="zh-CN" dirty="0" smtClean="0"/>
              <a:t>        </a:t>
            </a:r>
            <a:r>
              <a:rPr lang="zh-CN" altLang="en-US" dirty="0" smtClean="0"/>
              <a:t>预处理的原因：为了解释</a:t>
            </a:r>
            <a:r>
              <a:rPr lang="en-US" altLang="zh-CN" dirty="0" smtClean="0"/>
              <a:t>CNN</a:t>
            </a:r>
            <a:r>
              <a:rPr lang="zh-CN" altLang="en-US" dirty="0" smtClean="0"/>
              <a:t>的每个活动单元和</a:t>
            </a:r>
            <a:r>
              <a:rPr lang="en-US" altLang="zh-CN" dirty="0" smtClean="0"/>
              <a:t>fMRI</a:t>
            </a:r>
            <a:r>
              <a:rPr lang="zh-CN" altLang="en-US" dirty="0" smtClean="0"/>
              <a:t>信号在分布、时间和取样上的差异。具体来说，由于</a:t>
            </a:r>
            <a:r>
              <a:rPr lang="en-US" altLang="zh-CN" dirty="0" smtClean="0"/>
              <a:t>CNN</a:t>
            </a:r>
            <a:r>
              <a:rPr lang="zh-CN" altLang="en-US" dirty="0" smtClean="0"/>
              <a:t>的任意一个活度单元</a:t>
            </a:r>
            <a:r>
              <a:rPr lang="en-US" altLang="zh-CN" dirty="0" smtClean="0"/>
              <a:t>Y</a:t>
            </a:r>
            <a:r>
              <a:rPr lang="zh-CN" altLang="en-US" dirty="0" smtClean="0"/>
              <a:t>均为非负的、稀疏的，对数转换后</a:t>
            </a:r>
            <a:r>
              <a:rPr lang="en-US" altLang="zh-CN" dirty="0" smtClean="0"/>
              <a:t>(</a:t>
            </a:r>
            <a:r>
              <a:rPr lang="zh-CN" altLang="en-US" dirty="0" smtClean="0"/>
              <a:t>即</a:t>
            </a:r>
            <a:r>
              <a:rPr lang="en-US" altLang="zh-CN" dirty="0" smtClean="0"/>
              <a:t>log (y+0.01)</a:t>
            </a:r>
            <a:r>
              <a:rPr lang="zh-CN" altLang="en-US" dirty="0" smtClean="0"/>
              <a:t>，其中</a:t>
            </a:r>
            <a:r>
              <a:rPr lang="en-US" altLang="zh-CN" dirty="0" smtClean="0"/>
              <a:t>y</a:t>
            </a:r>
            <a:r>
              <a:rPr lang="zh-CN" altLang="en-US" dirty="0" smtClean="0"/>
              <a:t>表示单位活动</a:t>
            </a:r>
            <a:r>
              <a:rPr lang="en-US" altLang="zh-CN" dirty="0" smtClean="0"/>
              <a:t>)</a:t>
            </a:r>
            <a:r>
              <a:rPr lang="zh-CN" altLang="en-US" dirty="0" smtClean="0"/>
              <a:t>，就使得其分布与</a:t>
            </a:r>
            <a:r>
              <a:rPr lang="en-US" altLang="zh-CN" dirty="0" smtClean="0"/>
              <a:t>fMRI</a:t>
            </a:r>
            <a:r>
              <a:rPr lang="zh-CN" altLang="en-US" dirty="0" smtClean="0"/>
              <a:t>信号的分布相似。</a:t>
            </a:r>
            <a:endParaRPr lang="zh-CN" altLang="en-US" dirty="0"/>
          </a:p>
        </p:txBody>
      </p:sp>
    </p:spTree>
    <p:extLst>
      <p:ext uri="{BB962C8B-B14F-4D97-AF65-F5344CB8AC3E}">
        <p14:creationId xmlns:p14="http://schemas.microsoft.com/office/powerpoint/2010/main" val="2682246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可视化目前已完成进度：</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预处理的结果保存在一个</a:t>
            </a:r>
            <a:r>
              <a:rPr lang="en-US" altLang="zh-CN" dirty="0" smtClean="0"/>
              <a:t>.h5</a:t>
            </a:r>
            <a:r>
              <a:rPr lang="zh-CN" altLang="en-US" dirty="0" smtClean="0"/>
              <a:t>文件中：</a:t>
            </a: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smtClean="0"/>
          </a:p>
          <a:p>
            <a:pPr marL="0" indent="0">
              <a:buNone/>
            </a:pPr>
            <a:r>
              <a:rPr lang="zh-CN" altLang="en-US" dirty="0" smtClean="0"/>
              <a:t>编码的结果保存在以下</a:t>
            </a:r>
            <a:r>
              <a:rPr lang="en-US" altLang="zh-CN" dirty="0" smtClean="0"/>
              <a:t>.h5</a:t>
            </a:r>
            <a:r>
              <a:rPr lang="zh-CN" altLang="en-US" dirty="0" smtClean="0"/>
              <a:t>文件中：</a:t>
            </a:r>
            <a:endParaRPr lang="en-US" altLang="zh-CN" dirty="0" smtClean="0"/>
          </a:p>
          <a:p>
            <a:pPr marL="0" indent="0">
              <a:buNone/>
            </a:pPr>
            <a:endParaRPr lang="en-US" altLang="zh-CN" dirty="0" smtClean="0"/>
          </a:p>
        </p:txBody>
      </p:sp>
      <p:pic>
        <p:nvPicPr>
          <p:cNvPr id="4" name="图片 3"/>
          <p:cNvPicPr>
            <a:picLocks noChangeAspect="1"/>
          </p:cNvPicPr>
          <p:nvPr/>
        </p:nvPicPr>
        <p:blipFill>
          <a:blip r:embed="rId2"/>
          <a:stretch>
            <a:fillRect/>
          </a:stretch>
        </p:blipFill>
        <p:spPr>
          <a:xfrm>
            <a:off x="4945761" y="2284666"/>
            <a:ext cx="1276350" cy="1209675"/>
          </a:xfrm>
          <a:prstGeom prst="rect">
            <a:avLst/>
          </a:prstGeom>
        </p:spPr>
      </p:pic>
      <p:pic>
        <p:nvPicPr>
          <p:cNvPr id="5" name="图片 4"/>
          <p:cNvPicPr>
            <a:picLocks noChangeAspect="1"/>
          </p:cNvPicPr>
          <p:nvPr/>
        </p:nvPicPr>
        <p:blipFill>
          <a:blip r:embed="rId3"/>
          <a:stretch>
            <a:fillRect/>
          </a:stretch>
        </p:blipFill>
        <p:spPr>
          <a:xfrm>
            <a:off x="3319653" y="4707636"/>
            <a:ext cx="1276350" cy="990600"/>
          </a:xfrm>
          <a:prstGeom prst="rect">
            <a:avLst/>
          </a:prstGeom>
        </p:spPr>
      </p:pic>
      <p:pic>
        <p:nvPicPr>
          <p:cNvPr id="6" name="图片 5"/>
          <p:cNvPicPr>
            <a:picLocks noChangeAspect="1"/>
          </p:cNvPicPr>
          <p:nvPr/>
        </p:nvPicPr>
        <p:blipFill>
          <a:blip r:embed="rId4"/>
          <a:stretch>
            <a:fillRect/>
          </a:stretch>
        </p:blipFill>
        <p:spPr>
          <a:xfrm>
            <a:off x="6592824" y="4602861"/>
            <a:ext cx="1219200" cy="1095375"/>
          </a:xfrm>
          <a:prstGeom prst="rect">
            <a:avLst/>
          </a:prstGeom>
        </p:spPr>
      </p:pic>
    </p:spTree>
    <p:extLst>
      <p:ext uri="{BB962C8B-B14F-4D97-AF65-F5344CB8AC3E}">
        <p14:creationId xmlns:p14="http://schemas.microsoft.com/office/powerpoint/2010/main" val="10883541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可视化目前已完成进度：</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3</a:t>
            </a:r>
            <a:r>
              <a:rPr lang="zh-CN" altLang="en-US" dirty="0" smtClean="0"/>
              <a:t>、以上述</a:t>
            </a:r>
            <a:r>
              <a:rPr lang="en-US" altLang="zh-CN" dirty="0" smtClean="0"/>
              <a:t>2</a:t>
            </a:r>
            <a:r>
              <a:rPr lang="zh-CN" altLang="en-US" dirty="0" smtClean="0"/>
              <a:t>中的预处理文件、编码文件和被试的</a:t>
            </a:r>
            <a:r>
              <a:rPr lang="en-US" altLang="zh-CN" dirty="0" err="1" smtClean="0"/>
              <a:t>fmri</a:t>
            </a:r>
            <a:r>
              <a:rPr lang="zh-CN" altLang="en-US" dirty="0" smtClean="0"/>
              <a:t>数据为参数，对</a:t>
            </a:r>
            <a:r>
              <a:rPr lang="en-US" altLang="zh-CN" dirty="0" smtClean="0"/>
              <a:t>CNN</a:t>
            </a:r>
            <a:r>
              <a:rPr lang="zh-CN" altLang="en-US" dirty="0" smtClean="0"/>
              <a:t>的第一层特征单元与视网膜皮层进行比较，并将结果保存在一个</a:t>
            </a:r>
            <a:r>
              <a:rPr lang="en-US" altLang="zh-CN" dirty="0" smtClean="0"/>
              <a:t>.mat</a:t>
            </a:r>
            <a:r>
              <a:rPr lang="zh-CN" altLang="en-US" dirty="0" smtClean="0"/>
              <a:t>文件中。</a:t>
            </a:r>
            <a:endParaRPr lang="en-US" altLang="zh-CN" dirty="0" smtClean="0"/>
          </a:p>
          <a:p>
            <a:pPr marL="0" indent="0">
              <a:buNone/>
            </a:pPr>
            <a:endParaRPr lang="en-US" altLang="zh-CN" dirty="0"/>
          </a:p>
          <a:p>
            <a:pPr marL="0" indent="0">
              <a:buNone/>
            </a:pPr>
            <a:endParaRPr lang="zh-CN" altLang="en-US" dirty="0"/>
          </a:p>
        </p:txBody>
      </p:sp>
      <p:pic>
        <p:nvPicPr>
          <p:cNvPr id="4" name="图片 3"/>
          <p:cNvPicPr>
            <a:picLocks noChangeAspect="1"/>
          </p:cNvPicPr>
          <p:nvPr/>
        </p:nvPicPr>
        <p:blipFill>
          <a:blip r:embed="rId2"/>
          <a:stretch>
            <a:fillRect/>
          </a:stretch>
        </p:blipFill>
        <p:spPr>
          <a:xfrm>
            <a:off x="3622548" y="3183064"/>
            <a:ext cx="3886200" cy="180975"/>
          </a:xfrm>
          <a:prstGeom prst="rect">
            <a:avLst/>
          </a:prstGeom>
        </p:spPr>
      </p:pic>
    </p:spTree>
    <p:extLst>
      <p:ext uri="{BB962C8B-B14F-4D97-AF65-F5344CB8AC3E}">
        <p14:creationId xmlns:p14="http://schemas.microsoft.com/office/powerpoint/2010/main" val="28927071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可视化目前已完成进度：</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4</a:t>
            </a:r>
            <a:r>
              <a:rPr lang="zh-CN" altLang="en-US" dirty="0" smtClean="0"/>
              <a:t>、通过计算</a:t>
            </a:r>
            <a:r>
              <a:rPr lang="en-US" altLang="zh-CN" dirty="0" smtClean="0"/>
              <a:t>CNN</a:t>
            </a:r>
            <a:r>
              <a:rPr lang="zh-CN" altLang="en-US" dirty="0" smtClean="0"/>
              <a:t>中体素时间序列与单位时间序列之间的相关性，将不同</a:t>
            </a:r>
            <a:r>
              <a:rPr lang="en-US" altLang="zh-CN" dirty="0" smtClean="0"/>
              <a:t>CNN</a:t>
            </a:r>
            <a:r>
              <a:rPr lang="zh-CN" altLang="en-US" dirty="0" smtClean="0"/>
              <a:t>层的层次特征映射到视觉皮层。</a:t>
            </a:r>
            <a:endParaRPr lang="zh-CN" altLang="en-US" dirty="0"/>
          </a:p>
        </p:txBody>
      </p:sp>
      <p:pic>
        <p:nvPicPr>
          <p:cNvPr id="4" name="图片 3"/>
          <p:cNvPicPr>
            <a:picLocks noChangeAspect="1"/>
          </p:cNvPicPr>
          <p:nvPr/>
        </p:nvPicPr>
        <p:blipFill>
          <a:blip r:embed="rId2"/>
          <a:stretch>
            <a:fillRect/>
          </a:stretch>
        </p:blipFill>
        <p:spPr>
          <a:xfrm>
            <a:off x="3510153" y="3178302"/>
            <a:ext cx="4019550" cy="190500"/>
          </a:xfrm>
          <a:prstGeom prst="rect">
            <a:avLst/>
          </a:prstGeom>
        </p:spPr>
      </p:pic>
    </p:spTree>
    <p:extLst>
      <p:ext uri="{BB962C8B-B14F-4D97-AF65-F5344CB8AC3E}">
        <p14:creationId xmlns:p14="http://schemas.microsoft.com/office/powerpoint/2010/main" val="813883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p>
        </p:txBody>
      </p:sp>
      <p:sp>
        <p:nvSpPr>
          <p:cNvPr id="3" name="内容占位符 2"/>
          <p:cNvSpPr>
            <a:spLocks noGrp="1"/>
          </p:cNvSpPr>
          <p:nvPr>
            <p:ph idx="1"/>
          </p:nvPr>
        </p:nvSpPr>
        <p:spPr/>
        <p:txBody>
          <a:bodyPr/>
          <a:lstStyle/>
          <a:p>
            <a:pPr marL="0" indent="0">
              <a:buNone/>
            </a:pPr>
            <a:r>
              <a:rPr lang="zh-CN" altLang="en-US" dirty="0" smtClean="0"/>
              <a:t>         可视化所需材料已全部编译完成，只需要确认可视化具体做成一个怎么样子的工具包</a:t>
            </a:r>
            <a:r>
              <a:rPr lang="en-US" altLang="zh-CN" dirty="0" smtClean="0"/>
              <a:t>Toolbox</a:t>
            </a:r>
            <a:r>
              <a:rPr lang="zh-CN" altLang="en-US" dirty="0" smtClean="0"/>
              <a:t>即可。</a:t>
            </a:r>
            <a:endParaRPr lang="en-US" altLang="zh-CN" dirty="0" smtClean="0"/>
          </a:p>
          <a:p>
            <a:pPr marL="0" indent="0">
              <a:buNone/>
            </a:pPr>
            <a:r>
              <a:rPr lang="en-US" altLang="zh-CN" dirty="0"/>
              <a:t> </a:t>
            </a:r>
            <a:r>
              <a:rPr lang="en-US" altLang="zh-CN" dirty="0" smtClean="0"/>
              <a:t>        </a:t>
            </a:r>
            <a:r>
              <a:rPr lang="zh-CN" altLang="en-US" smtClean="0"/>
              <a:t>其次，需要明确下一步应该干什么。</a:t>
            </a:r>
            <a:endParaRPr lang="zh-CN" altLang="en-US" dirty="0"/>
          </a:p>
        </p:txBody>
      </p:sp>
    </p:spTree>
    <p:extLst>
      <p:ext uri="{BB962C8B-B14F-4D97-AF65-F5344CB8AC3E}">
        <p14:creationId xmlns:p14="http://schemas.microsoft.com/office/powerpoint/2010/main" val="52693748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TotalTime>
  <Words>482</Words>
  <Application>Microsoft Office PowerPoint</Application>
  <PresentationFormat>宽屏</PresentationFormat>
  <Paragraphs>33</Paragraphs>
  <Slides>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vt:i4>
      </vt:variant>
    </vt:vector>
  </HeadingPairs>
  <TitlesOfParts>
    <vt:vector size="14" baseType="lpstr">
      <vt:lpstr>宋体</vt:lpstr>
      <vt:lpstr>Arial</vt:lpstr>
      <vt:lpstr>Calibri</vt:lpstr>
      <vt:lpstr>Calibri Light</vt:lpstr>
      <vt:lpstr>Office 主题</vt:lpstr>
      <vt:lpstr>Deep Learning for Brain Code</vt:lpstr>
      <vt:lpstr>可视化目前已完成进度：</vt:lpstr>
      <vt:lpstr>可视化目前已完成进度：</vt:lpstr>
      <vt:lpstr>可视化目前已完成进度：</vt:lpstr>
      <vt:lpstr>可视化目前已完成进度：</vt:lpstr>
      <vt:lpstr>可视化目前已完成进度：</vt:lpstr>
      <vt:lpstr>可视化目前已完成进度：</vt:lpstr>
      <vt:lpstr>可视化目前已完成进度：</vt:lpstr>
      <vt:lpstr>总结</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for Brain Code</dc:title>
  <dc:creator>ABC</dc:creator>
  <cp:lastModifiedBy>ABC</cp:lastModifiedBy>
  <cp:revision>12</cp:revision>
  <dcterms:created xsi:type="dcterms:W3CDTF">2018-12-18T04:18:40Z</dcterms:created>
  <dcterms:modified xsi:type="dcterms:W3CDTF">2018-12-18T06:27:44Z</dcterms:modified>
</cp:coreProperties>
</file>