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70" r:id="rId11"/>
    <p:sldId id="271" r:id="rId12"/>
    <p:sldId id="272" r:id="rId13"/>
    <p:sldId id="265" r:id="rId14"/>
    <p:sldId id="273" r:id="rId15"/>
    <p:sldId id="274" r:id="rId16"/>
    <p:sldId id="275" r:id="rId17"/>
    <p:sldId id="277" r:id="rId18"/>
    <p:sldId id="267" r:id="rId19"/>
    <p:sldId id="266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/>
    <p:restoredTop sz="94712"/>
  </p:normalViewPr>
  <p:slideViewPr>
    <p:cSldViewPr snapToGrid="0" snapToObjects="1">
      <p:cViewPr varScale="1">
        <p:scale>
          <a:sx n="116" d="100"/>
          <a:sy n="116" d="100"/>
        </p:scale>
        <p:origin x="19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23CFB-094E-C849-988B-5417B6EB4DA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4653C-7548-434E-9898-E5B53F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4653C-7548-434E-9898-E5B53FACA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4653C-7548-434E-9898-E5B53FACAF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1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4653C-7548-434E-9898-E5B53FACAF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4653C-7548-434E-9898-E5B53FACAF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4653C-7548-434E-9898-E5B53FACAF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2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3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 userDrawn="1"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2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2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9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9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zh.javascript.info/indexeddb#shi-w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zh.javascript.info/indexeddb#shi-w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javascript.info/indexeddb#shi-w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tong-guo-jian-sou-suo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IndexedDB/#keyran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tong-guo-jian-sou-suo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tong-guo-jian-sou-suo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tong-guo-jian-sou-suo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zh.javascript.info/promise-error-handling" TargetMode="External"/><Relationship Id="rId13" Type="http://schemas.openxmlformats.org/officeDocument/2006/relationships/hyperlink" Target="https://zh.javascript.info/indexeddb" TargetMode="External"/><Relationship Id="rId3" Type="http://schemas.openxmlformats.org/officeDocument/2006/relationships/hyperlink" Target="https://www.w3schools.com/js/js_json_intro.asp" TargetMode="External"/><Relationship Id="rId7" Type="http://schemas.openxmlformats.org/officeDocument/2006/relationships/hyperlink" Target="https://zh.javascript.info/promise-chaining" TargetMode="External"/><Relationship Id="rId12" Type="http://schemas.openxmlformats.org/officeDocument/2006/relationships/hyperlink" Target="https://zh.javascript.info/import-expor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javascript.info/promise-basics" TargetMode="External"/><Relationship Id="rId11" Type="http://schemas.openxmlformats.org/officeDocument/2006/relationships/hyperlink" Target="https://zh.javascript.info/modules-intro" TargetMode="External"/><Relationship Id="rId5" Type="http://schemas.openxmlformats.org/officeDocument/2006/relationships/hyperlink" Target="https://www.w3schools.com/jquery/jquery_ajax_intro.asp" TargetMode="External"/><Relationship Id="rId10" Type="http://schemas.openxmlformats.org/officeDocument/2006/relationships/hyperlink" Target="https://zh.javascript.info/async-await" TargetMode="External"/><Relationship Id="rId4" Type="http://schemas.openxmlformats.org/officeDocument/2006/relationships/hyperlink" Target="https://www.w3schools.com/js/js_ajax_intro.asp" TargetMode="External"/><Relationship Id="rId9" Type="http://schemas.openxmlformats.org/officeDocument/2006/relationships/hyperlink" Target="https://zh.javascript.info/promise-ap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promise-basic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javascript.info/indexedd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promise-basic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da-kai-shu-ju-ku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da-kai-shu-ju-ku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da-kai-shu-ju-ku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da-kai-shu-ju-ku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dui-xiang-ku-objectstor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dui-xiang-ku-objectstor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javascript.info/indexeddb#shi-wu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2FB8AB-29B4-43AB-BDE3-B34F9A939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52" b="5978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55449-2A37-CC40-B719-EE7F994DC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6626764" cy="1844900"/>
          </a:xfrm>
        </p:spPr>
        <p:txBody>
          <a:bodyPr anchor="t">
            <a:normAutofit fontScale="90000"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UOW</a:t>
            </a:r>
            <a:r>
              <a:rPr lang="zh-CN" altLang="en-US" sz="6600" dirty="0">
                <a:solidFill>
                  <a:schemeClr val="bg1"/>
                </a:solidFill>
              </a:rPr>
              <a:t> </a:t>
            </a:r>
            <a:r>
              <a:rPr lang="en-US" altLang="zh-CN" sz="6600" dirty="0">
                <a:solidFill>
                  <a:schemeClr val="bg1"/>
                </a:solidFill>
              </a:rPr>
              <a:t>ISIT207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Week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11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Indexdb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Quiz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review)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br>
              <a:rPr lang="en-AU" altLang="zh-CN" dirty="0">
                <a:solidFill>
                  <a:schemeClr val="bg1"/>
                </a:solidFill>
              </a:rPr>
            </a:br>
            <a:br>
              <a:rPr lang="en-AU" altLang="zh-CN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250D1-25F3-804A-B5C2-4D9588615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711251"/>
            <a:ext cx="8770357" cy="759217"/>
          </a:xfrm>
        </p:spPr>
        <p:txBody>
          <a:bodyPr anchor="b">
            <a:normAutofit fontScale="92500" lnSpcReduction="10000"/>
          </a:bodyPr>
          <a:lstStyle/>
          <a:p>
            <a:r>
              <a:rPr lang="zh-CN" altLang="en-US" u="sng" dirty="0">
                <a:solidFill>
                  <a:schemeClr val="bg1"/>
                </a:solidFill>
              </a:rPr>
              <a:t>         </a:t>
            </a:r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</a:t>
            </a:r>
            <a:r>
              <a:rPr lang="en-US" altLang="zh-CN" dirty="0">
                <a:solidFill>
                  <a:schemeClr val="bg1"/>
                </a:solidFill>
              </a:rPr>
              <a:t>dketony1@gmail.com</a:t>
            </a:r>
            <a:r>
              <a:rPr lang="zh-CN" altLang="en-US" dirty="0">
                <a:solidFill>
                  <a:schemeClr val="bg1"/>
                </a:solidFill>
              </a:rPr>
              <a:t>              </a:t>
            </a:r>
            <a:r>
              <a:rPr lang="en-US" altLang="zh-CN" dirty="0" err="1">
                <a:solidFill>
                  <a:schemeClr val="bg1"/>
                </a:solidFill>
              </a:rPr>
              <a:t>Rs_wechatt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409ACCF-4097-3142-AE38-4AACFDFFE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360" y="5565918"/>
            <a:ext cx="3340620" cy="129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06D443FC-980A-BB42-8CE6-E4B610660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39" y="6026591"/>
            <a:ext cx="465823" cy="465823"/>
          </a:xfrm>
          <a:prstGeom prst="rect">
            <a:avLst/>
          </a:prstGeom>
        </p:spPr>
      </p:pic>
      <p:sp>
        <p:nvSpPr>
          <p:cNvPr id="65" name="Subtitle 2">
            <a:extLst>
              <a:ext uri="{FF2B5EF4-FFF2-40B4-BE49-F238E27FC236}">
                <a16:creationId xmlns:a16="http://schemas.microsoft.com/office/drawing/2014/main" id="{C1F2D15B-FB97-5641-81F4-23EE8632CBF7}"/>
              </a:ext>
            </a:extLst>
          </p:cNvPr>
          <p:cNvSpPr txBox="1">
            <a:spLocks/>
          </p:cNvSpPr>
          <p:nvPr/>
        </p:nvSpPr>
        <p:spPr>
          <a:xfrm>
            <a:off x="643466" y="1978703"/>
            <a:ext cx="5449479" cy="100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Lecturer: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DKE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Tony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Lecture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23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2020</a:t>
            </a:r>
          </a:p>
        </p:txBody>
      </p:sp>
      <p:pic>
        <p:nvPicPr>
          <p:cNvPr id="72" name="Picture 71" descr="A picture containing room&#10;&#10;Description automatically generated">
            <a:extLst>
              <a:ext uri="{FF2B5EF4-FFF2-40B4-BE49-F238E27FC236}">
                <a16:creationId xmlns:a16="http://schemas.microsoft.com/office/drawing/2014/main" id="{465F6DD0-899D-D542-9F4B-2C3110587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918" y="6056571"/>
            <a:ext cx="428888" cy="4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7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事务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4"/>
              </a:rPr>
              <a:t>https://zh.javascript.info/indexeddb#shi-wu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b="1"/>
              <a:t>所有</a:t>
            </a:r>
            <a:r>
              <a:rPr lang="ja-JP" altLang="en-US" sz="2000" b="1">
                <a:highlight>
                  <a:srgbClr val="FFFF00"/>
                </a:highlight>
              </a:rPr>
              <a:t>读写数据操作</a:t>
            </a:r>
            <a:r>
              <a:rPr lang="ja-JP" altLang="en-US" sz="2000" b="1"/>
              <a:t>都必须在 </a:t>
            </a:r>
            <a:r>
              <a:rPr lang="en-AU" sz="2000" b="1" dirty="0" err="1"/>
              <a:t>IndexedDB</a:t>
            </a:r>
            <a:r>
              <a:rPr lang="en-AU" sz="2000" b="1" dirty="0"/>
              <a:t> </a:t>
            </a:r>
            <a:r>
              <a:rPr lang="ja-JP" altLang="en-US" sz="2000" b="1"/>
              <a:t>中的</a:t>
            </a:r>
            <a:r>
              <a:rPr lang="ja-JP" altLang="en-US" sz="2000" b="1">
                <a:highlight>
                  <a:srgbClr val="FFFF00"/>
                </a:highlight>
              </a:rPr>
              <a:t>事务内</a:t>
            </a:r>
            <a:r>
              <a:rPr lang="ja-JP" altLang="en-US" sz="2000" b="1"/>
              <a:t>进行。</a:t>
            </a:r>
            <a:endParaRPr lang="en-AU" altLang="ja-JP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启动事务：</a:t>
            </a:r>
            <a:endParaRPr lang="en-AU" altLang="ja-JP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highlight>
                  <a:srgbClr val="FFFF00"/>
                </a:highlight>
              </a:rPr>
              <a:t>store</a:t>
            </a:r>
            <a:r>
              <a:rPr lang="en-AU" sz="2000" dirty="0"/>
              <a:t> </a:t>
            </a:r>
            <a:r>
              <a:rPr lang="ja-JP" altLang="en-US" sz="2000"/>
              <a:t>是事务要访问的库名称，例如 </a:t>
            </a:r>
            <a:r>
              <a:rPr lang="en-US" altLang="ja-JP" sz="2000" dirty="0"/>
              <a:t>"</a:t>
            </a:r>
            <a:r>
              <a:rPr lang="en-AU" sz="2000" dirty="0"/>
              <a:t>books"。</a:t>
            </a:r>
            <a:r>
              <a:rPr lang="ja-JP" altLang="en-US" sz="2000"/>
              <a:t>如果我们要访问多个库，则是库名称的数组。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highlight>
                  <a:srgbClr val="FFFF00"/>
                </a:highlight>
              </a:rPr>
              <a:t>type</a:t>
            </a:r>
            <a:r>
              <a:rPr lang="en-AU" sz="2000" dirty="0"/>
              <a:t> – </a:t>
            </a:r>
            <a:r>
              <a:rPr lang="ja-JP" altLang="en-US" sz="2000"/>
              <a:t>事务类型，以下类型之一：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readonly</a:t>
            </a:r>
            <a:r>
              <a:rPr lang="en-AU" sz="2000" dirty="0"/>
              <a:t> —— </a:t>
            </a:r>
            <a:r>
              <a:rPr lang="ja-JP" altLang="en-US" sz="2000"/>
              <a:t>只读，默认值。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readwrite</a:t>
            </a:r>
            <a:r>
              <a:rPr lang="en-AU" sz="2000" dirty="0"/>
              <a:t> —— </a:t>
            </a:r>
            <a:r>
              <a:rPr lang="ja-JP" altLang="en-US" sz="2000"/>
              <a:t>只能读取和写入数据，而不能 创建</a:t>
            </a:r>
            <a:r>
              <a:rPr lang="en-US" altLang="ja-JP" sz="2000" dirty="0"/>
              <a:t>/</a:t>
            </a:r>
            <a:r>
              <a:rPr lang="ja-JP" altLang="en-US" sz="2000"/>
              <a:t>删除</a:t>
            </a:r>
            <a:r>
              <a:rPr lang="en-US" altLang="ja-JP" sz="2000" dirty="0"/>
              <a:t>/</a:t>
            </a:r>
            <a:r>
              <a:rPr lang="ja-JP" altLang="en-US" sz="2000"/>
              <a:t>更改 对象库。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CA80C7C-CE5B-0344-B227-8C81315B2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355" y="1975841"/>
            <a:ext cx="3997800" cy="4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9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事务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4"/>
              </a:rPr>
              <a:t>https://zh.javascript.info/indexeddb#shi-wu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创建事务后，我们可以将项目添加到库</a:t>
            </a:r>
            <a:endParaRPr lang="en-AU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8C47C4-DA2D-524C-A8A4-E7C5D557E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42" y="1931735"/>
            <a:ext cx="7298807" cy="451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7E164-09DF-D247-849C-7B2C927CCCB4}"/>
              </a:ext>
            </a:extLst>
          </p:cNvPr>
          <p:cNvSpPr txBox="1"/>
          <p:nvPr/>
        </p:nvSpPr>
        <p:spPr>
          <a:xfrm>
            <a:off x="9352344" y="2164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84D7-841A-9948-A936-B6BE633659AA}"/>
              </a:ext>
            </a:extLst>
          </p:cNvPr>
          <p:cNvSpPr txBox="1"/>
          <p:nvPr/>
        </p:nvSpPr>
        <p:spPr>
          <a:xfrm>
            <a:off x="6657921" y="3039323"/>
            <a:ext cx="575830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基本有四个步骤：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/>
              <a:t>创建一个事务，在（</a:t>
            </a:r>
            <a:r>
              <a:rPr lang="en-US" altLang="ja-JP" sz="1400" dirty="0"/>
              <a:t>1</a:t>
            </a:r>
            <a:r>
              <a:rPr lang="ja-JP" altLang="en-US" sz="1400"/>
              <a:t>）表明要访问的所有存储。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/>
              <a:t>使用 </a:t>
            </a:r>
            <a:r>
              <a:rPr lang="en-AU" sz="1400" dirty="0" err="1"/>
              <a:t>transaction.objectStore</a:t>
            </a:r>
            <a:r>
              <a:rPr lang="en-AU" sz="1400" dirty="0"/>
              <a:t>(name)，</a:t>
            </a:r>
            <a:r>
              <a:rPr lang="ja-JP" altLang="en-US" sz="1400"/>
              <a:t>在（</a:t>
            </a:r>
            <a:r>
              <a:rPr lang="en-US" altLang="ja-JP" sz="1400" dirty="0"/>
              <a:t>2</a:t>
            </a:r>
            <a:r>
              <a:rPr lang="ja-JP" altLang="en-US" sz="1400"/>
              <a:t>）中获取存储对象。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/>
              <a:t>在（</a:t>
            </a:r>
            <a:r>
              <a:rPr lang="en-US" altLang="ja-JP" sz="1400" dirty="0"/>
              <a:t>3</a:t>
            </a:r>
            <a:r>
              <a:rPr lang="ja-JP" altLang="en-US" sz="1400"/>
              <a:t>）执行对对象库 </a:t>
            </a:r>
            <a:r>
              <a:rPr lang="en-AU" sz="1400" dirty="0" err="1"/>
              <a:t>books.add</a:t>
            </a:r>
            <a:r>
              <a:rPr lang="en-AU" sz="1400" dirty="0"/>
              <a:t>(book) </a:t>
            </a:r>
            <a:r>
              <a:rPr lang="ja-JP" altLang="en-US" sz="1400"/>
              <a:t>的请求。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……</a:t>
            </a:r>
            <a:r>
              <a:rPr lang="ja-JP" altLang="en-US" sz="1400"/>
              <a:t>处理请求 成功</a:t>
            </a:r>
            <a:r>
              <a:rPr lang="en-US" altLang="ja-JP" sz="1400" dirty="0"/>
              <a:t>/</a:t>
            </a:r>
            <a:r>
              <a:rPr lang="ja-JP" altLang="en-US" sz="1400"/>
              <a:t>错误（</a:t>
            </a:r>
            <a:r>
              <a:rPr lang="en-US" altLang="ja-JP" sz="1400" dirty="0"/>
              <a:t>4</a:t>
            </a:r>
            <a:r>
              <a:rPr lang="ja-JP" altLang="en-US" sz="1400"/>
              <a:t>），还可以根据需要发出其他请求。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42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事务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4"/>
              </a:rPr>
              <a:t>https://zh.javascript.info/indexeddb#shi-wu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对象库支持两种存储值的方法：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>
                <a:highlight>
                  <a:srgbClr val="FFFF00"/>
                </a:highlight>
              </a:rPr>
              <a:t>put(value, [key])</a:t>
            </a:r>
            <a:r>
              <a:rPr lang="en-AU" sz="2000" dirty="0">
                <a:highlight>
                  <a:srgbClr val="FFFF00"/>
                </a:highlight>
              </a:rPr>
              <a:t> </a:t>
            </a:r>
            <a:r>
              <a:rPr lang="ja-JP" altLang="en-US" sz="2000"/>
              <a:t>将 </a:t>
            </a:r>
            <a:r>
              <a:rPr lang="en-AU" sz="2000" dirty="0"/>
              <a:t>value </a:t>
            </a:r>
            <a:r>
              <a:rPr lang="ja-JP" altLang="en-US" sz="2000"/>
              <a:t>添加到存储区。仅当对象库没有 </a:t>
            </a:r>
            <a:r>
              <a:rPr lang="en-AU" sz="2000" dirty="0" err="1"/>
              <a:t>keyPath</a:t>
            </a:r>
            <a:r>
              <a:rPr lang="en-AU" sz="2000" dirty="0"/>
              <a:t> </a:t>
            </a:r>
            <a:r>
              <a:rPr lang="ja-JP" altLang="en-US" sz="2000"/>
              <a:t>或 </a:t>
            </a:r>
            <a:r>
              <a:rPr lang="en-AU" sz="2000" dirty="0" err="1"/>
              <a:t>autoIncrement</a:t>
            </a:r>
            <a:r>
              <a:rPr lang="en-AU" sz="2000" dirty="0"/>
              <a:t> </a:t>
            </a:r>
            <a:r>
              <a:rPr lang="ja-JP" altLang="en-US" sz="2000"/>
              <a:t>时，才提供 </a:t>
            </a:r>
            <a:r>
              <a:rPr lang="en-AU" sz="2000" dirty="0"/>
              <a:t>key。</a:t>
            </a:r>
            <a:r>
              <a:rPr lang="ja-JP" altLang="en-US" sz="2000"/>
              <a:t>如果已经存在具有相同键的值，则将替换该值。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>
                <a:highlight>
                  <a:srgbClr val="FFFF00"/>
                </a:highlight>
              </a:rPr>
              <a:t>add(value, [key])</a:t>
            </a:r>
            <a:r>
              <a:rPr lang="en-AU" sz="2000" dirty="0">
                <a:highlight>
                  <a:srgbClr val="FFFF00"/>
                </a:highlight>
              </a:rPr>
              <a:t> </a:t>
            </a:r>
            <a:r>
              <a:rPr lang="ja-JP" altLang="en-US" sz="2000"/>
              <a:t>与 </a:t>
            </a:r>
            <a:r>
              <a:rPr lang="en-AU" sz="2000" dirty="0"/>
              <a:t>put </a:t>
            </a:r>
            <a:r>
              <a:rPr lang="ja-JP" altLang="en-US" sz="2000"/>
              <a:t>相同，但是如果已经有一个值具有相同的键，则请求失败，并生成错误。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与打开数据库类似，我们可以发送一个请求：</a:t>
            </a:r>
            <a:r>
              <a:rPr lang="en-AU" sz="2000" dirty="0" err="1"/>
              <a:t>books.add</a:t>
            </a:r>
            <a:r>
              <a:rPr lang="en-AU" sz="2000" dirty="0"/>
              <a:t>(book)，</a:t>
            </a:r>
            <a:r>
              <a:rPr lang="ja-JP" altLang="en-US" sz="2000"/>
              <a:t>然后等待 </a:t>
            </a:r>
            <a:r>
              <a:rPr lang="en-AU" sz="2000" dirty="0"/>
              <a:t>success/error </a:t>
            </a:r>
            <a:r>
              <a:rPr lang="ja-JP" altLang="en-US" sz="2000"/>
              <a:t>事件。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add </a:t>
            </a:r>
            <a:r>
              <a:rPr lang="ja-JP" altLang="en-US" sz="2000"/>
              <a:t>的 </a:t>
            </a:r>
            <a:r>
              <a:rPr lang="en-AU" sz="2000" dirty="0" err="1">
                <a:highlight>
                  <a:srgbClr val="FFFF00"/>
                </a:highlight>
              </a:rPr>
              <a:t>request.result</a:t>
            </a:r>
            <a:r>
              <a:rPr lang="en-AU" sz="2000" dirty="0">
                <a:highlight>
                  <a:srgbClr val="FFFF00"/>
                </a:highlight>
              </a:rPr>
              <a:t> </a:t>
            </a:r>
            <a:r>
              <a:rPr lang="ja-JP" altLang="en-US" sz="2000"/>
              <a:t>是新对象的键。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错误在 </a:t>
            </a:r>
            <a:r>
              <a:rPr lang="en-AU" sz="2000" dirty="0" err="1">
                <a:highlight>
                  <a:srgbClr val="FFFF00"/>
                </a:highlight>
              </a:rPr>
              <a:t>request.error</a:t>
            </a:r>
            <a:r>
              <a:rPr lang="en-AU" sz="2000" dirty="0"/>
              <a:t>（</a:t>
            </a:r>
            <a:r>
              <a:rPr lang="ja-JP" altLang="en-US" sz="2000"/>
              <a:t>如果有的话）中。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7E164-09DF-D247-849C-7B2C927CCCB4}"/>
              </a:ext>
            </a:extLst>
          </p:cNvPr>
          <p:cNvSpPr txBox="1"/>
          <p:nvPr/>
        </p:nvSpPr>
        <p:spPr>
          <a:xfrm>
            <a:off x="9352344" y="2164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数据搜索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3"/>
              </a:rPr>
              <a:t>https://zh.javascript.info/indexeddb#tong-guo-jian-sou-suo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对象库有两种主要的搜索类型：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highlight>
                  <a:srgbClr val="FFFF00"/>
                </a:highlight>
              </a:rPr>
              <a:t>通过一个键或一个键范围。即：通过在“</a:t>
            </a:r>
            <a:r>
              <a:rPr lang="en-AU" sz="2000" dirty="0">
                <a:highlight>
                  <a:srgbClr val="FFFF00"/>
                </a:highlight>
              </a:rPr>
              <a:t>books”</a:t>
            </a:r>
            <a:r>
              <a:rPr lang="ja-JP" altLang="en-US" sz="2000">
                <a:highlight>
                  <a:srgbClr val="FFFF00"/>
                </a:highlight>
              </a:rPr>
              <a:t>中存储的 </a:t>
            </a:r>
            <a:r>
              <a:rPr lang="en-AU" sz="2000" dirty="0" err="1">
                <a:highlight>
                  <a:srgbClr val="FFFF00"/>
                </a:highlight>
              </a:rPr>
              <a:t>book.id</a:t>
            </a:r>
            <a:r>
              <a:rPr lang="en-AU" sz="2000" dirty="0">
                <a:highlight>
                  <a:srgbClr val="FFFF00"/>
                </a:highlight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另一个对象字段，例如 </a:t>
            </a:r>
            <a:r>
              <a:rPr lang="en-AU" sz="2000" dirty="0" err="1"/>
              <a:t>book.price</a:t>
            </a:r>
            <a:r>
              <a:rPr lang="en-AU" sz="2000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涉及到的搜索方法，包括支持精确键，也包括所谓的“范围查询” </a:t>
            </a:r>
            <a:r>
              <a:rPr lang="en-US" altLang="ja-JP" sz="2000" dirty="0"/>
              <a:t>—— </a:t>
            </a:r>
            <a:r>
              <a:rPr lang="en-AU" sz="2000" dirty="0">
                <a:hlinkClick r:id="rId4"/>
              </a:rPr>
              <a:t>IDBKeyRange</a:t>
            </a:r>
            <a:r>
              <a:rPr lang="en-AU" sz="2000" dirty="0"/>
              <a:t> </a:t>
            </a:r>
            <a:r>
              <a:rPr lang="ja-JP" altLang="en-US" sz="2000"/>
              <a:t>对象指定一个“键范围”。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IDBKeyRange.lowerBound</a:t>
            </a:r>
            <a:r>
              <a:rPr lang="en-AU" sz="2000" dirty="0">
                <a:highlight>
                  <a:srgbClr val="FFFF00"/>
                </a:highlight>
              </a:rPr>
              <a:t>(lower, [open]) </a:t>
            </a:r>
            <a:r>
              <a:rPr lang="ja-JP" altLang="en-US" sz="2000"/>
              <a:t>表示：≥</a:t>
            </a:r>
            <a:r>
              <a:rPr lang="en-AU" sz="2000" dirty="0"/>
              <a:t>lower（</a:t>
            </a:r>
            <a:r>
              <a:rPr lang="ja-JP" altLang="en-US" sz="2000"/>
              <a:t>如果 </a:t>
            </a:r>
            <a:r>
              <a:rPr lang="en-AU" sz="2000" dirty="0"/>
              <a:t>open </a:t>
            </a:r>
            <a:r>
              <a:rPr lang="ja-JP" altLang="en-US" sz="2000"/>
              <a:t>是 </a:t>
            </a:r>
            <a:r>
              <a:rPr lang="en-AU" sz="2000" dirty="0"/>
              <a:t>true，</a:t>
            </a:r>
            <a:r>
              <a:rPr lang="ja-JP" altLang="en-US" sz="2000"/>
              <a:t>表示 </a:t>
            </a:r>
            <a:r>
              <a:rPr lang="en-US" altLang="ja-JP" sz="2000" dirty="0"/>
              <a:t>&gt;</a:t>
            </a:r>
            <a:r>
              <a:rPr lang="en-AU" sz="2000" dirty="0"/>
              <a:t>lower）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IDBKeyRange.upperBound</a:t>
            </a:r>
            <a:r>
              <a:rPr lang="en-AU" sz="2000" dirty="0">
                <a:highlight>
                  <a:srgbClr val="FFFF00"/>
                </a:highlight>
              </a:rPr>
              <a:t>(upper, [open]) </a:t>
            </a:r>
            <a:r>
              <a:rPr lang="ja-JP" altLang="en-US" sz="2000"/>
              <a:t>表示：≤</a:t>
            </a:r>
            <a:r>
              <a:rPr lang="en-AU" sz="2000" dirty="0"/>
              <a:t>upper（</a:t>
            </a:r>
            <a:r>
              <a:rPr lang="ja-JP" altLang="en-US" sz="2000"/>
              <a:t>如果 </a:t>
            </a:r>
            <a:r>
              <a:rPr lang="en-AU" sz="2000" dirty="0"/>
              <a:t>open </a:t>
            </a:r>
            <a:r>
              <a:rPr lang="ja-JP" altLang="en-US" sz="2000"/>
              <a:t>是 </a:t>
            </a:r>
            <a:r>
              <a:rPr lang="en-AU" sz="2000" dirty="0"/>
              <a:t>true，</a:t>
            </a:r>
            <a:r>
              <a:rPr lang="ja-JP" altLang="en-US" sz="2000"/>
              <a:t>表示 </a:t>
            </a:r>
            <a:r>
              <a:rPr lang="en-US" altLang="ja-JP" sz="2000" dirty="0"/>
              <a:t>&lt;</a:t>
            </a:r>
            <a:r>
              <a:rPr lang="en-AU" sz="2000" dirty="0"/>
              <a:t>upper）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IDBKeyRange.bound</a:t>
            </a:r>
            <a:r>
              <a:rPr lang="en-AU" sz="2000" dirty="0">
                <a:highlight>
                  <a:srgbClr val="FFFF00"/>
                </a:highlight>
              </a:rPr>
              <a:t>(lower, upper, [</a:t>
            </a:r>
            <a:r>
              <a:rPr lang="en-AU" sz="2000" dirty="0" err="1">
                <a:highlight>
                  <a:srgbClr val="FFFF00"/>
                </a:highlight>
              </a:rPr>
              <a:t>lowerOpen</a:t>
            </a:r>
            <a:r>
              <a:rPr lang="en-AU" sz="2000" dirty="0">
                <a:highlight>
                  <a:srgbClr val="FFFF00"/>
                </a:highlight>
              </a:rPr>
              <a:t>], [</a:t>
            </a:r>
            <a:r>
              <a:rPr lang="en-AU" sz="2000" dirty="0" err="1">
                <a:highlight>
                  <a:srgbClr val="FFFF00"/>
                </a:highlight>
              </a:rPr>
              <a:t>upperOpen</a:t>
            </a:r>
            <a:r>
              <a:rPr lang="en-AU" sz="2000" dirty="0">
                <a:highlight>
                  <a:srgbClr val="FFFF00"/>
                </a:highlight>
              </a:rPr>
              <a:t>]) </a:t>
            </a:r>
            <a:r>
              <a:rPr lang="ja-JP" altLang="en-US" sz="2000"/>
              <a:t>表示</a:t>
            </a:r>
            <a:r>
              <a:rPr lang="en-US" altLang="ja-JP" sz="2000" dirty="0"/>
              <a:t>: </a:t>
            </a:r>
            <a:r>
              <a:rPr lang="ja-JP" altLang="en-US" sz="2000"/>
              <a:t>在 </a:t>
            </a:r>
            <a:r>
              <a:rPr lang="en-AU" sz="2000" dirty="0"/>
              <a:t>lower </a:t>
            </a:r>
            <a:r>
              <a:rPr lang="ja-JP" altLang="en-US" sz="2000"/>
              <a:t>和 </a:t>
            </a:r>
            <a:r>
              <a:rPr lang="en-AU" sz="2000" dirty="0"/>
              <a:t>upper </a:t>
            </a:r>
            <a:r>
              <a:rPr lang="ja-JP" altLang="en-US" sz="2000"/>
              <a:t>之间。如果 </a:t>
            </a:r>
            <a:r>
              <a:rPr lang="en-AU" sz="2000" dirty="0"/>
              <a:t>open </a:t>
            </a:r>
            <a:r>
              <a:rPr lang="ja-JP" altLang="en-US" sz="2000"/>
              <a:t>为 </a:t>
            </a:r>
            <a:r>
              <a:rPr lang="en-AU" sz="2000" dirty="0"/>
              <a:t>true，</a:t>
            </a:r>
            <a:r>
              <a:rPr lang="ja-JP" altLang="en-US" sz="2000"/>
              <a:t>则相应的键不包括在范围中。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IDBKeyRange.only</a:t>
            </a:r>
            <a:r>
              <a:rPr lang="en-AU" sz="2000" dirty="0">
                <a:highlight>
                  <a:srgbClr val="FFFF00"/>
                </a:highlight>
              </a:rPr>
              <a:t>(key) </a:t>
            </a:r>
            <a:r>
              <a:rPr lang="en-AU" sz="2000" dirty="0"/>
              <a:t>—— </a:t>
            </a:r>
            <a:r>
              <a:rPr lang="ja-JP" altLang="en-US" sz="2000"/>
              <a:t>仅包含一个键的范围 </a:t>
            </a:r>
            <a:r>
              <a:rPr lang="en-AU" sz="2000" dirty="0"/>
              <a:t>key，</a:t>
            </a:r>
            <a:r>
              <a:rPr lang="ja-JP" altLang="en-US" sz="2000"/>
              <a:t>很少使用。</a:t>
            </a:r>
          </a:p>
          <a:p>
            <a:br>
              <a:rPr lang="ja-JP" altLang="en-US" sz="200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94493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数据搜索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3"/>
              </a:rPr>
              <a:t>https://zh.javascript.info/indexeddb#tong-guo-jian-sou-suo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br>
              <a:rPr lang="ja-JP" altLang="en-US" sz="2000"/>
            </a:br>
            <a:r>
              <a:rPr lang="ja-JP" altLang="en-US" sz="2000"/>
              <a:t>所有搜索方法都接受一个查询参数 </a:t>
            </a:r>
            <a:r>
              <a:rPr lang="en-AU" sz="2000" dirty="0"/>
              <a:t>query，</a:t>
            </a:r>
            <a:r>
              <a:rPr lang="ja-JP" altLang="en-US" sz="2000"/>
              <a:t>该参数可以是精确键或者键范围：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store.get</a:t>
            </a:r>
            <a:r>
              <a:rPr lang="en-AU" sz="2000" dirty="0">
                <a:highlight>
                  <a:srgbClr val="FFFF00"/>
                </a:highlight>
              </a:rPr>
              <a:t>(query) </a:t>
            </a:r>
            <a:r>
              <a:rPr lang="en-AU" sz="2000" dirty="0"/>
              <a:t>—— </a:t>
            </a:r>
            <a:r>
              <a:rPr lang="ja-JP" altLang="en-US" sz="2000"/>
              <a:t>按键或范围搜索第一个值。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store.getAll</a:t>
            </a:r>
            <a:r>
              <a:rPr lang="en-AU" sz="2000" dirty="0">
                <a:highlight>
                  <a:srgbClr val="FFFF00"/>
                </a:highlight>
              </a:rPr>
              <a:t>([query], [count]) </a:t>
            </a:r>
            <a:r>
              <a:rPr lang="en-AU" sz="2000" dirty="0"/>
              <a:t>—— </a:t>
            </a:r>
            <a:r>
              <a:rPr lang="ja-JP" altLang="en-US" sz="2000"/>
              <a:t>搜索所有值。如果 </a:t>
            </a:r>
            <a:r>
              <a:rPr lang="en-AU" sz="2000" dirty="0"/>
              <a:t>count </a:t>
            </a:r>
            <a:r>
              <a:rPr lang="ja-JP" altLang="en-US" sz="2000"/>
              <a:t>给定，则按 </a:t>
            </a:r>
            <a:r>
              <a:rPr lang="en-AU" sz="2000" dirty="0"/>
              <a:t>count </a:t>
            </a:r>
            <a:r>
              <a:rPr lang="ja-JP" altLang="en-US" sz="2000"/>
              <a:t>进行限制。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store.getKey</a:t>
            </a:r>
            <a:r>
              <a:rPr lang="en-AU" sz="2000" dirty="0">
                <a:highlight>
                  <a:srgbClr val="FFFF00"/>
                </a:highlight>
              </a:rPr>
              <a:t>(query) </a:t>
            </a:r>
            <a:r>
              <a:rPr lang="en-AU" sz="2000" dirty="0"/>
              <a:t>—— </a:t>
            </a:r>
            <a:r>
              <a:rPr lang="ja-JP" altLang="en-US" sz="2000"/>
              <a:t>搜索满足查询的第一个键，通常是一个范围</a:t>
            </a:r>
            <a:r>
              <a:rPr lang="zh-CN" altLang="en-US" sz="2000" dirty="0"/>
              <a:t>。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store.getAllKeys</a:t>
            </a:r>
            <a:r>
              <a:rPr lang="en-AU" sz="2000" dirty="0">
                <a:highlight>
                  <a:srgbClr val="FFFF00"/>
                </a:highlight>
              </a:rPr>
              <a:t>([query], [count]) </a:t>
            </a:r>
            <a:r>
              <a:rPr lang="en-AU" sz="2000" dirty="0"/>
              <a:t>—— </a:t>
            </a:r>
            <a:r>
              <a:rPr lang="ja-JP" altLang="en-US" sz="2000"/>
              <a:t>搜索满足查询的所有键，通常是一个范围。如果 </a:t>
            </a:r>
            <a:r>
              <a:rPr lang="en-AU" sz="2000" dirty="0"/>
              <a:t>count </a:t>
            </a:r>
            <a:r>
              <a:rPr lang="ja-JP" altLang="en-US" sz="2000"/>
              <a:t>给定，则最多为 </a:t>
            </a:r>
            <a:r>
              <a:rPr lang="en-AU" sz="2000" dirty="0"/>
              <a:t>count。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store.count</a:t>
            </a:r>
            <a:r>
              <a:rPr lang="en-AU" sz="2000" dirty="0">
                <a:highlight>
                  <a:srgbClr val="FFFF00"/>
                </a:highlight>
              </a:rPr>
              <a:t>([query]) </a:t>
            </a:r>
            <a:r>
              <a:rPr lang="en-AU" sz="2000" dirty="0"/>
              <a:t>—— </a:t>
            </a:r>
            <a:r>
              <a:rPr lang="ja-JP" altLang="en-US" sz="2000"/>
              <a:t>获取满足查询的键的总数，通常是一个范围。</a:t>
            </a:r>
          </a:p>
          <a:p>
            <a:br>
              <a:rPr lang="ja-JP" altLang="en-US" sz="200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6476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数据搜索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3"/>
              </a:rPr>
              <a:t>https://zh.javascript.info/indexeddb#tong-guo-jian-sou-suo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br>
              <a:rPr lang="ja-JP" altLang="en-US" sz="2000"/>
            </a:br>
            <a:r>
              <a:rPr lang="ja-JP" altLang="en-US" sz="2000"/>
              <a:t>所有搜索方法都接受一个查询参数 </a:t>
            </a:r>
            <a:r>
              <a:rPr lang="en-AU" sz="2000" dirty="0"/>
              <a:t>query，</a:t>
            </a:r>
            <a:r>
              <a:rPr lang="ja-JP" altLang="en-US" sz="2000"/>
              <a:t>该参数可以是精确键或者键范围：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store.get</a:t>
            </a:r>
            <a:r>
              <a:rPr lang="en-AU" sz="2000" dirty="0">
                <a:highlight>
                  <a:srgbClr val="FFFF00"/>
                </a:highlight>
              </a:rPr>
              <a:t>(query) </a:t>
            </a:r>
            <a:r>
              <a:rPr lang="en-AU" sz="2000" dirty="0"/>
              <a:t>—— </a:t>
            </a:r>
            <a:r>
              <a:rPr lang="ja-JP" altLang="en-US" sz="2000"/>
              <a:t>按键或范围搜索第一个值。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store.getAll</a:t>
            </a:r>
            <a:r>
              <a:rPr lang="en-AU" sz="2000" dirty="0">
                <a:highlight>
                  <a:srgbClr val="FFFF00"/>
                </a:highlight>
              </a:rPr>
              <a:t>([query], [count]) </a:t>
            </a:r>
            <a:r>
              <a:rPr lang="en-AU" sz="2000" dirty="0"/>
              <a:t>—— </a:t>
            </a:r>
            <a:r>
              <a:rPr lang="ja-JP" altLang="en-US" sz="2000"/>
              <a:t>搜索所有值。如果 </a:t>
            </a:r>
            <a:r>
              <a:rPr lang="en-AU" sz="2000" dirty="0"/>
              <a:t>count </a:t>
            </a:r>
            <a:r>
              <a:rPr lang="ja-JP" altLang="en-US" sz="2000"/>
              <a:t>给定，则按 </a:t>
            </a:r>
            <a:r>
              <a:rPr lang="en-AU" sz="2000" dirty="0"/>
              <a:t>count </a:t>
            </a:r>
            <a:r>
              <a:rPr lang="ja-JP" altLang="en-US" sz="2000"/>
              <a:t>进行限制。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store.getKey</a:t>
            </a:r>
            <a:r>
              <a:rPr lang="en-AU" sz="2000" dirty="0">
                <a:highlight>
                  <a:srgbClr val="FFFF00"/>
                </a:highlight>
              </a:rPr>
              <a:t>(query) </a:t>
            </a:r>
            <a:r>
              <a:rPr lang="en-AU" sz="2000" dirty="0"/>
              <a:t>—— </a:t>
            </a:r>
            <a:r>
              <a:rPr lang="ja-JP" altLang="en-US" sz="2000"/>
              <a:t>搜索满足查询的第一个键，通常是一个范围</a:t>
            </a:r>
            <a:r>
              <a:rPr lang="zh-CN" altLang="en-US" sz="2000" dirty="0"/>
              <a:t>。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store.getAllKeys</a:t>
            </a:r>
            <a:r>
              <a:rPr lang="en-AU" sz="2000" dirty="0">
                <a:highlight>
                  <a:srgbClr val="FFFF00"/>
                </a:highlight>
              </a:rPr>
              <a:t>([query], [count]) </a:t>
            </a:r>
            <a:r>
              <a:rPr lang="en-AU" sz="2000" dirty="0"/>
              <a:t>—— </a:t>
            </a:r>
            <a:r>
              <a:rPr lang="ja-JP" altLang="en-US" sz="2000"/>
              <a:t>搜索满足查询的所有键，通常是一个范围。如果 </a:t>
            </a:r>
            <a:r>
              <a:rPr lang="en-AU" sz="2000" dirty="0"/>
              <a:t>count </a:t>
            </a:r>
            <a:r>
              <a:rPr lang="ja-JP" altLang="en-US" sz="2000"/>
              <a:t>给定，则最多为 </a:t>
            </a:r>
            <a:r>
              <a:rPr lang="en-AU" sz="2000" dirty="0"/>
              <a:t>count。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store.count</a:t>
            </a:r>
            <a:r>
              <a:rPr lang="en-AU" sz="2000" dirty="0">
                <a:highlight>
                  <a:srgbClr val="FFFF00"/>
                </a:highlight>
              </a:rPr>
              <a:t>([query]) </a:t>
            </a:r>
            <a:r>
              <a:rPr lang="en-AU" sz="2000" dirty="0"/>
              <a:t>—— </a:t>
            </a:r>
            <a:r>
              <a:rPr lang="ja-JP" altLang="en-US" sz="2000"/>
              <a:t>获取满足查询的键的总数，通常是一个范围。</a:t>
            </a:r>
          </a:p>
          <a:p>
            <a:br>
              <a:rPr lang="ja-JP" altLang="en-US" sz="200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3414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数据搜索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3"/>
              </a:rPr>
              <a:t>https://zh.javascript.info/indexeddb#tong-guo-jian-sou-suo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br>
              <a:rPr lang="ja-JP" altLang="en-US" sz="2000"/>
            </a:br>
            <a:endParaRPr lang="en-AU" sz="20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CD426DA-4A25-134D-8C9D-6EDD83B6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361" y="1511382"/>
            <a:ext cx="7951021" cy="45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5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</a:rPr>
              <a:t>练习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题目</a:t>
            </a:r>
            <a:r>
              <a:rPr lang="zh-CN" altLang="en-US" sz="2000" dirty="0"/>
              <a:t>：</a:t>
            </a:r>
            <a:r>
              <a:rPr lang="en-US" sz="2000" dirty="0" err="1"/>
              <a:t>给上周设计的图片抓去应用加上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IndexedDB</a:t>
            </a:r>
            <a:r>
              <a:rPr lang="zh-CN" altLang="en-US" sz="2000" dirty="0"/>
              <a:t> 相关联的功能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要求：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IndexDB</a:t>
            </a:r>
            <a:r>
              <a:rPr lang="zh-CN" altLang="en-US" sz="2000" dirty="0"/>
              <a:t>用来存储用户搜索图片记录 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 err="1"/>
              <a:t>包括</a:t>
            </a:r>
            <a:r>
              <a:rPr lang="zh-CN" altLang="en-US" sz="2000" dirty="0"/>
              <a:t>： 搜索时间</a:t>
            </a:r>
            <a:endParaRPr lang="en-AU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AU" sz="100" dirty="0"/>
          </a:p>
          <a:p>
            <a:r>
              <a:rPr lang="zh-CN" altLang="en-US" sz="2000" dirty="0"/>
              <a:t>                   内容</a:t>
            </a:r>
            <a:endParaRPr lang="en-AU" altLang="zh-CN" sz="2000" dirty="0"/>
          </a:p>
          <a:p>
            <a:r>
              <a:rPr lang="zh-CN" altLang="en-US" sz="2000" dirty="0"/>
              <a:t>                   图片数量</a:t>
            </a:r>
            <a:endParaRPr lang="en-AU" altLang="zh-CN" sz="2000" dirty="0"/>
          </a:p>
          <a:p>
            <a:r>
              <a:rPr lang="zh-CN" altLang="en-US" sz="2000" dirty="0"/>
              <a:t>                   搜索</a:t>
            </a:r>
            <a:r>
              <a:rPr lang="en-US" altLang="zh-CN" sz="2000" dirty="0"/>
              <a:t>URL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/>
              <a:t>用户可以调回之前的搜索记录</a:t>
            </a:r>
            <a:r>
              <a:rPr lang="zh-CN" altLang="en-US" sz="2000" dirty="0"/>
              <a:t>， 并且显示在页面上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3A4C2-14AA-4441-85B2-CD28D747BE1D}"/>
              </a:ext>
            </a:extLst>
          </p:cNvPr>
          <p:cNvSpPr txBox="1"/>
          <p:nvPr/>
        </p:nvSpPr>
        <p:spPr>
          <a:xfrm>
            <a:off x="1079653" y="7921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AU" altLang="zh-CN" sz="3200" b="1" dirty="0">
                <a:solidFill>
                  <a:srgbClr val="002060"/>
                </a:solidFill>
              </a:rPr>
              <a:t>Quiz</a:t>
            </a:r>
            <a:r>
              <a:rPr lang="zh-CN" altLang="en-US" sz="3200" b="1" dirty="0">
                <a:solidFill>
                  <a:srgbClr val="002060"/>
                </a:solidFill>
              </a:rPr>
              <a:t> </a:t>
            </a:r>
            <a:r>
              <a:rPr lang="en-AU" altLang="zh-CN" sz="3200" b="1" dirty="0">
                <a:solidFill>
                  <a:srgbClr val="002060"/>
                </a:solidFill>
              </a:rPr>
              <a:t>Rev</a:t>
            </a:r>
            <a:r>
              <a:rPr lang="en-US" altLang="zh-CN" sz="3200" b="1" dirty="0" err="1">
                <a:solidFill>
                  <a:srgbClr val="002060"/>
                </a:solidFill>
              </a:rPr>
              <a:t>iew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Week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6: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JavaScript</a:t>
            </a:r>
            <a:r>
              <a:rPr lang="zh-CN" altLang="en-US" sz="2000" dirty="0"/>
              <a:t> </a:t>
            </a:r>
            <a:r>
              <a:rPr lang="en-US" altLang="zh-CN" sz="2000" dirty="0"/>
              <a:t>JSON: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3"/>
              </a:rPr>
              <a:t>https://www.w3schools.com/js/js_json_intro.asp</a:t>
            </a: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JavaScript</a:t>
            </a:r>
            <a:r>
              <a:rPr lang="zh-CN" altLang="en-US" sz="2000" dirty="0"/>
              <a:t> </a:t>
            </a:r>
            <a:r>
              <a:rPr lang="en-US" altLang="zh-CN" sz="2000" dirty="0"/>
              <a:t>AJAX: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4"/>
              </a:rPr>
              <a:t>https://www.w3schools.com/js/js_ajax_intro.asp</a:t>
            </a:r>
            <a:endParaRPr lang="en-AU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Week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7: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jQuery</a:t>
            </a:r>
            <a:r>
              <a:rPr lang="zh-CN" altLang="en-US" sz="2000" dirty="0"/>
              <a:t> </a:t>
            </a:r>
            <a:r>
              <a:rPr lang="en-US" altLang="zh-CN" sz="2000" dirty="0"/>
              <a:t>AJAX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5"/>
              </a:rPr>
              <a:t>https://www.w3schools.com/jquery/jquery_ajax_intro.asp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Promise</a:t>
            </a:r>
            <a:r>
              <a:rPr lang="zh-CN" altLang="en-US" sz="2000" dirty="0"/>
              <a:t> </a:t>
            </a:r>
            <a:r>
              <a:rPr lang="en-US" altLang="zh-CN" sz="2000" dirty="0"/>
              <a:t>Basic: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6"/>
              </a:rPr>
              <a:t>https://zh.javascript.info/promise-basics</a:t>
            </a: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Promise</a:t>
            </a:r>
            <a:r>
              <a:rPr lang="zh-CN" altLang="en-US" sz="2000" dirty="0"/>
              <a:t> </a:t>
            </a:r>
            <a:r>
              <a:rPr lang="en-US" altLang="zh-CN" sz="2000" dirty="0"/>
              <a:t>Chain: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7"/>
              </a:rPr>
              <a:t>https://zh.javascript.info/promise-chaining</a:t>
            </a: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Week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8: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Promise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Handling: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8"/>
              </a:rPr>
              <a:t>https://zh.javascript.info/promise-error-handling</a:t>
            </a: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Promise</a:t>
            </a:r>
            <a:r>
              <a:rPr lang="zh-CN" altLang="en-US" sz="2000" dirty="0"/>
              <a:t> </a:t>
            </a:r>
            <a:r>
              <a:rPr lang="en-US" altLang="zh-CN" sz="2000" dirty="0"/>
              <a:t>API: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9"/>
              </a:rPr>
              <a:t>https://zh.javascript.info/promise-api</a:t>
            </a: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Promise</a:t>
            </a:r>
            <a:r>
              <a:rPr lang="zh-CN" altLang="en-US" sz="2000" dirty="0"/>
              <a:t> </a:t>
            </a:r>
            <a:r>
              <a:rPr lang="en-US" altLang="zh-CN" sz="2000" dirty="0"/>
              <a:t>Async/await: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10"/>
              </a:rPr>
              <a:t>https://zh.javascript.info/async-await</a:t>
            </a: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Week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9:</a:t>
            </a:r>
            <a:endParaRPr lang="en-AU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JavaScript</a:t>
            </a:r>
            <a:r>
              <a:rPr lang="zh-CN" altLang="en-US" sz="2000" dirty="0"/>
              <a:t> </a:t>
            </a:r>
            <a:r>
              <a:rPr lang="en-US" altLang="zh-CN" sz="2000" dirty="0"/>
              <a:t>Module: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11"/>
              </a:rPr>
              <a:t>https://zh.javascript.info/modules-intro</a:t>
            </a: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Import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Export: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12"/>
              </a:rPr>
              <a:t>https://zh.javascript.info/import-export</a:t>
            </a: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AU" altLang="zh-CN" sz="2000" dirty="0"/>
              <a:t>Index</a:t>
            </a:r>
            <a:r>
              <a:rPr lang="en-US" altLang="zh-CN" sz="2000" dirty="0"/>
              <a:t>DB:</a:t>
            </a:r>
            <a:r>
              <a:rPr lang="zh-CN" altLang="en-US" sz="2000" dirty="0"/>
              <a:t> </a:t>
            </a:r>
            <a:r>
              <a:rPr lang="en-AU" altLang="zh-CN" sz="2000" dirty="0">
                <a:hlinkClick r:id="rId13"/>
              </a:rPr>
              <a:t>https://zh.javascript.info/indexeddb</a:t>
            </a: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endParaRPr lang="en-AU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00" dirty="0"/>
              <a:t> </a:t>
            </a:r>
            <a:endParaRPr lang="en-AU" altLang="zh-CN" sz="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sz="100" dirty="0"/>
          </a:p>
        </p:txBody>
      </p:sp>
    </p:spTree>
    <p:extLst>
      <p:ext uri="{BB962C8B-B14F-4D97-AF65-F5344CB8AC3E}">
        <p14:creationId xmlns:p14="http://schemas.microsoft.com/office/powerpoint/2010/main" val="118523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Promise</a:t>
            </a:r>
            <a:r>
              <a:rPr lang="zh-CN" altLang="en-US" sz="3200" b="1" dirty="0">
                <a:solidFill>
                  <a:srgbClr val="002060"/>
                </a:solidFill>
              </a:rPr>
              <a:t> </a:t>
            </a:r>
            <a:r>
              <a:rPr lang="en-US" altLang="zh-CN" sz="3200" b="1" dirty="0">
                <a:solidFill>
                  <a:srgbClr val="002060"/>
                </a:solidFill>
              </a:rPr>
              <a:t>Review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3"/>
              </a:rPr>
              <a:t>https://zh.javascript.info/promise-basics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(1)</a:t>
            </a:r>
            <a:r>
              <a:rPr lang="zh-CN" altLang="en-US" sz="2000" dirty="0"/>
              <a:t> </a:t>
            </a:r>
            <a:r>
              <a:rPr lang="en-AU" sz="2000" dirty="0" err="1"/>
              <a:t>创建</a:t>
            </a:r>
            <a:r>
              <a:rPr lang="zh-CN" altLang="en-US" sz="2000" dirty="0"/>
              <a:t> </a:t>
            </a:r>
            <a:r>
              <a:rPr lang="en-US" altLang="zh-CN" sz="2000" dirty="0"/>
              <a:t>promise</a:t>
            </a:r>
            <a:r>
              <a:rPr lang="zh-CN" altLang="en-US" sz="2000" dirty="0"/>
              <a:t>   </a:t>
            </a:r>
            <a:endParaRPr lang="en-AU" sz="20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BE006E-A9ED-EA40-86E0-A0C123B3F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54" y="2168457"/>
            <a:ext cx="10076488" cy="41332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F2543E-A590-B04B-B5E5-4664AEDD7A59}"/>
              </a:ext>
            </a:extLst>
          </p:cNvPr>
          <p:cNvSpPr/>
          <p:nvPr/>
        </p:nvSpPr>
        <p:spPr>
          <a:xfrm>
            <a:off x="1833207" y="3197575"/>
            <a:ext cx="3809947" cy="2075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处理异步函数</a:t>
            </a:r>
            <a:r>
              <a:rPr lang="zh-CN" altLang="en-US" b="1" dirty="0"/>
              <a:t>，比如 </a:t>
            </a:r>
            <a:r>
              <a:rPr lang="en-US" altLang="zh-CN" b="1" dirty="0"/>
              <a:t>API</a:t>
            </a:r>
            <a:r>
              <a:rPr lang="zh-CN" altLang="en-US" b="1" dirty="0"/>
              <a:t> 调用</a:t>
            </a:r>
            <a:endParaRPr lang="en-AU" altLang="zh-CN" b="1" dirty="0"/>
          </a:p>
          <a:p>
            <a:pPr marL="342900" indent="-342900">
              <a:buAutoNum type="arabicPeriod"/>
            </a:pPr>
            <a:r>
              <a:rPr lang="en-US" altLang="zh-CN" b="1" dirty="0"/>
              <a:t>JavaScript</a:t>
            </a:r>
            <a:r>
              <a:rPr lang="zh-CN" altLang="en-US" b="1" dirty="0"/>
              <a:t> </a:t>
            </a:r>
            <a:r>
              <a:rPr lang="en-US" altLang="zh-CN" b="1" dirty="0" err="1"/>
              <a:t>XMLHttpRequest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b="1" dirty="0"/>
              <a:t>jQuery</a:t>
            </a:r>
            <a:r>
              <a:rPr lang="zh-CN" altLang="en-US" b="1" dirty="0"/>
              <a:t> </a:t>
            </a:r>
            <a:r>
              <a:rPr lang="en-US" altLang="zh-CN" b="1" dirty="0"/>
              <a:t>AJAX</a:t>
            </a:r>
          </a:p>
          <a:p>
            <a:pPr marL="342900" indent="-342900">
              <a:buAutoNum type="arabicPeriod"/>
            </a:pPr>
            <a:r>
              <a:rPr lang="en-US" altLang="zh-CN" b="1" dirty="0" err="1"/>
              <a:t>Javascript</a:t>
            </a:r>
            <a:r>
              <a:rPr lang="zh-CN" altLang="en-US" b="1" dirty="0"/>
              <a:t> </a:t>
            </a:r>
            <a:r>
              <a:rPr lang="en-US" altLang="zh-CN" b="1" dirty="0"/>
              <a:t>Fetch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9D6DE4-F869-6944-96DF-8BE53A33FD7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43154" y="3197575"/>
            <a:ext cx="2269447" cy="1037508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E7A887-EDDD-5F4D-BCCB-68C86BAC1036}"/>
              </a:ext>
            </a:extLst>
          </p:cNvPr>
          <p:cNvCxnSpPr>
            <a:cxnSpLocks/>
          </p:cNvCxnSpPr>
          <p:nvPr/>
        </p:nvCxnSpPr>
        <p:spPr>
          <a:xfrm>
            <a:off x="5632032" y="4306499"/>
            <a:ext cx="2280569" cy="1121005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DD5E6-17C0-CB41-B1DE-3DD2C9D69617}"/>
              </a:ext>
            </a:extLst>
          </p:cNvPr>
          <p:cNvSpPr/>
          <p:nvPr/>
        </p:nvSpPr>
        <p:spPr>
          <a:xfrm>
            <a:off x="7992431" y="2873803"/>
            <a:ext cx="3331504" cy="717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resolve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en-US" altLang="zh-CN" b="1" dirty="0" err="1"/>
              <a:t>responseData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55C39-96AF-B447-AA78-24C53045CF09}"/>
              </a:ext>
            </a:extLst>
          </p:cNvPr>
          <p:cNvSpPr/>
          <p:nvPr/>
        </p:nvSpPr>
        <p:spPr>
          <a:xfrm>
            <a:off x="7983152" y="5068656"/>
            <a:ext cx="3331504" cy="717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reject</a:t>
            </a:r>
            <a:r>
              <a:rPr lang="zh-CN" altLang="en-US" b="1" dirty="0"/>
              <a:t> </a:t>
            </a:r>
            <a:r>
              <a:rPr lang="en-US" altLang="zh-CN" b="1" dirty="0"/>
              <a:t>(error)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88979-6A3C-7243-868A-6A6DFBAF0E2B}"/>
              </a:ext>
            </a:extLst>
          </p:cNvPr>
          <p:cNvSpPr txBox="1"/>
          <p:nvPr/>
        </p:nvSpPr>
        <p:spPr>
          <a:xfrm>
            <a:off x="6244343" y="3221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处理成功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9BA42-08F2-0647-90A3-F7B190C8502E}"/>
              </a:ext>
            </a:extLst>
          </p:cNvPr>
          <p:cNvSpPr txBox="1"/>
          <p:nvPr/>
        </p:nvSpPr>
        <p:spPr>
          <a:xfrm>
            <a:off x="6247534" y="44524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处理失败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5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en-US" altLang="zh-CN" sz="3200" b="1" dirty="0">
                <a:solidFill>
                  <a:srgbClr val="002060"/>
                </a:solidFill>
              </a:rPr>
              <a:t>:</a:t>
            </a:r>
            <a:r>
              <a:rPr lang="zh-CN" altLang="en-US" sz="3200" b="1" dirty="0">
                <a:solidFill>
                  <a:srgbClr val="002060"/>
                </a:solidFill>
              </a:rPr>
              <a:t> 介绍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>
                <a:hlinkClick r:id="rId4"/>
              </a:rPr>
              <a:t>https://zh.javascript.info/indexeddb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 err="1"/>
              <a:t>IndexedDB</a:t>
            </a:r>
            <a:r>
              <a:rPr lang="en-AU" sz="2000" dirty="0"/>
              <a:t> </a:t>
            </a:r>
            <a:r>
              <a:rPr lang="ja-JP" altLang="en-US" sz="2000"/>
              <a:t>是一个浏览器内置的数据库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支撑事务的可靠性。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支持键范围查询、索引。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和 </a:t>
            </a:r>
            <a:r>
              <a:rPr lang="en-AU" sz="2000" dirty="0" err="1"/>
              <a:t>localStorage</a:t>
            </a:r>
            <a:r>
              <a:rPr lang="en-AU" sz="2000" dirty="0"/>
              <a:t> </a:t>
            </a:r>
            <a:r>
              <a:rPr lang="ja-JP" altLang="en-US" sz="2000"/>
              <a:t>相比，它可以存储更大的数据量。</a:t>
            </a:r>
            <a:endParaRPr lang="en-AU" altLang="ja-JP" sz="2000" dirty="0"/>
          </a:p>
          <a:p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/>
              <a:t>IndexedDB</a:t>
            </a:r>
            <a:r>
              <a:rPr lang="en-AU" sz="2000" dirty="0"/>
              <a:t> </a:t>
            </a:r>
            <a:r>
              <a:rPr lang="ja-JP" altLang="en-US" sz="2000"/>
              <a:t>适用于离线和传统的客户端</a:t>
            </a:r>
            <a:r>
              <a:rPr lang="en-US" altLang="ja-JP" sz="2000" dirty="0"/>
              <a:t>-</a:t>
            </a:r>
            <a:r>
              <a:rPr lang="ja-JP" altLang="en-US" sz="2000"/>
              <a:t>服务器应用，可与 </a:t>
            </a:r>
            <a:r>
              <a:rPr lang="en-AU" sz="2000" dirty="0" err="1"/>
              <a:t>ServiceWorkers</a:t>
            </a:r>
            <a:r>
              <a:rPr lang="en-AU" sz="2000" dirty="0"/>
              <a:t> </a:t>
            </a:r>
            <a:r>
              <a:rPr lang="ja-JP" altLang="en-US" sz="2000"/>
              <a:t>和其他技术相结合使用。</a:t>
            </a:r>
          </a:p>
          <a:p>
            <a:br>
              <a:rPr lang="ja-JP" altLang="en-US" sz="200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5499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Promise</a:t>
            </a:r>
            <a:r>
              <a:rPr lang="zh-CN" altLang="en-US" sz="3200" b="1" dirty="0">
                <a:solidFill>
                  <a:srgbClr val="002060"/>
                </a:solidFill>
              </a:rPr>
              <a:t> </a:t>
            </a:r>
            <a:r>
              <a:rPr lang="en-US" altLang="zh-CN" sz="3200" b="1" dirty="0">
                <a:solidFill>
                  <a:srgbClr val="002060"/>
                </a:solidFill>
              </a:rPr>
              <a:t>Review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3"/>
              </a:rPr>
              <a:t>https://zh.javascript.info/promise-basics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(1)</a:t>
            </a:r>
            <a:r>
              <a:rPr lang="zh-CN" altLang="en-US" sz="2000" dirty="0"/>
              <a:t> 处理 </a:t>
            </a:r>
            <a:r>
              <a:rPr lang="en-US" altLang="zh-CN" sz="2000" dirty="0"/>
              <a:t>promise</a:t>
            </a:r>
            <a:r>
              <a:rPr lang="zh-CN" altLang="en-US" sz="2000" dirty="0"/>
              <a:t>   </a:t>
            </a:r>
            <a:endParaRPr lang="en-AU" sz="2000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8BF339B-A770-6C48-93FA-873569E1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95" y="1826036"/>
            <a:ext cx="6224159" cy="2615364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D993E790-2D52-2A43-8AC0-D71E902CF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393" y="4996806"/>
            <a:ext cx="7511649" cy="164136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22DEC2-BE5C-E141-ACBA-484A19AA8437}"/>
              </a:ext>
            </a:extLst>
          </p:cNvPr>
          <p:cNvCxnSpPr>
            <a:cxnSpLocks/>
          </p:cNvCxnSpPr>
          <p:nvPr/>
        </p:nvCxnSpPr>
        <p:spPr>
          <a:xfrm>
            <a:off x="6848881" y="2554717"/>
            <a:ext cx="3716295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E2ABA2-8A33-F844-AA92-BBFD3E6669BB}"/>
              </a:ext>
            </a:extLst>
          </p:cNvPr>
          <p:cNvCxnSpPr>
            <a:cxnSpLocks/>
          </p:cNvCxnSpPr>
          <p:nvPr/>
        </p:nvCxnSpPr>
        <p:spPr>
          <a:xfrm>
            <a:off x="10480184" y="2600286"/>
            <a:ext cx="0" cy="30073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356AC-780F-364D-AF72-A247A650EC7D}"/>
              </a:ext>
            </a:extLst>
          </p:cNvPr>
          <p:cNvCxnSpPr>
            <a:cxnSpLocks/>
          </p:cNvCxnSpPr>
          <p:nvPr/>
        </p:nvCxnSpPr>
        <p:spPr>
          <a:xfrm>
            <a:off x="6848881" y="3929989"/>
            <a:ext cx="1496336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3BDCA-9197-664C-A9A9-F44D641F3051}"/>
              </a:ext>
            </a:extLst>
          </p:cNvPr>
          <p:cNvCxnSpPr>
            <a:cxnSpLocks/>
          </p:cNvCxnSpPr>
          <p:nvPr/>
        </p:nvCxnSpPr>
        <p:spPr>
          <a:xfrm>
            <a:off x="7097352" y="2554717"/>
            <a:ext cx="346782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721390-CFC3-B04F-BE3D-C001546F75D2}"/>
              </a:ext>
            </a:extLst>
          </p:cNvPr>
          <p:cNvCxnSpPr>
            <a:cxnSpLocks/>
          </p:cNvCxnSpPr>
          <p:nvPr/>
        </p:nvCxnSpPr>
        <p:spPr>
          <a:xfrm>
            <a:off x="8297539" y="3929989"/>
            <a:ext cx="0" cy="210725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A912FD2-8611-E14C-887C-6F9694B4BD41}"/>
              </a:ext>
            </a:extLst>
          </p:cNvPr>
          <p:cNvSpPr txBox="1"/>
          <p:nvPr/>
        </p:nvSpPr>
        <p:spPr>
          <a:xfrm>
            <a:off x="7867691" y="211963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Promise</a:t>
            </a:r>
            <a:r>
              <a:rPr lang="zh-CN" altLang="en-US" dirty="0"/>
              <a:t>处理</a:t>
            </a:r>
            <a:r>
              <a:rPr lang="en-US" dirty="0" err="1"/>
              <a:t>成功情况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4DC1D-CD54-6841-816F-120F543B1404}"/>
              </a:ext>
            </a:extLst>
          </p:cNvPr>
          <p:cNvSpPr txBox="1"/>
          <p:nvPr/>
        </p:nvSpPr>
        <p:spPr>
          <a:xfrm>
            <a:off x="7086050" y="349490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Promise</a:t>
            </a:r>
            <a:r>
              <a:rPr lang="zh-CN" altLang="en-US" dirty="0"/>
              <a:t>处理</a:t>
            </a:r>
            <a:r>
              <a:rPr lang="en-US" dirty="0" err="1"/>
              <a:t>失败情况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6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en-US" altLang="zh-CN" sz="3200" b="1" dirty="0">
                <a:solidFill>
                  <a:srgbClr val="002060"/>
                </a:solidFill>
              </a:rPr>
              <a:t>:</a:t>
            </a:r>
            <a:r>
              <a:rPr lang="zh-CN" altLang="en-US" sz="3200" b="1" dirty="0">
                <a:solidFill>
                  <a:srgbClr val="002060"/>
                </a:solidFill>
              </a:rPr>
              <a:t> 打开数据库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3"/>
              </a:rPr>
              <a:t>https://zh.javascript.info/indexeddb#da-kai-shu-ju-ku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要想使用 </a:t>
            </a:r>
            <a:r>
              <a:rPr lang="en-AU" sz="2000" dirty="0" err="1"/>
              <a:t>IndexedDB</a:t>
            </a:r>
            <a:r>
              <a:rPr lang="en-AU" sz="2000" dirty="0"/>
              <a:t>，</a:t>
            </a:r>
            <a:r>
              <a:rPr lang="ja-JP" altLang="en-US" sz="2000"/>
              <a:t>首先需要 </a:t>
            </a:r>
            <a:r>
              <a:rPr lang="en-AU" sz="2000" dirty="0">
                <a:highlight>
                  <a:srgbClr val="FFFF00"/>
                </a:highlight>
              </a:rPr>
              <a:t>open</a:t>
            </a:r>
            <a:r>
              <a:rPr lang="en-AU" sz="2000" dirty="0"/>
              <a:t>（</a:t>
            </a:r>
            <a:r>
              <a:rPr lang="ja-JP" altLang="en-US" sz="2000"/>
              <a:t>连接）一个数据库。</a:t>
            </a:r>
            <a:endParaRPr lang="en-AU" altLang="ja-JP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highlight>
                  <a:srgbClr val="FFFF00"/>
                </a:highlight>
              </a:rPr>
              <a:t>name</a:t>
            </a:r>
            <a:r>
              <a:rPr lang="en-AU" sz="2000" dirty="0"/>
              <a:t> —— </a:t>
            </a:r>
            <a:r>
              <a:rPr lang="ja-JP" altLang="en-US" sz="2000"/>
              <a:t>字符串，即数据库名称。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highlight>
                  <a:srgbClr val="FFFF00"/>
                </a:highlight>
              </a:rPr>
              <a:t>version</a:t>
            </a:r>
            <a:r>
              <a:rPr lang="en-AU" sz="2000" dirty="0"/>
              <a:t> —— </a:t>
            </a:r>
            <a:r>
              <a:rPr lang="ja-JP" altLang="en-US" sz="2000"/>
              <a:t>一个正整数版本，默认为 </a:t>
            </a:r>
            <a:r>
              <a:rPr lang="en-US" altLang="ja-JP" sz="2000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ja-JP" altLang="en-US" sz="2000"/>
              <a:t>调用之后会返回 </a:t>
            </a:r>
            <a:r>
              <a:rPr lang="en-AU" sz="2000" dirty="0" err="1"/>
              <a:t>openRequest</a:t>
            </a:r>
            <a:r>
              <a:rPr lang="en-AU" sz="2000" dirty="0"/>
              <a:t> </a:t>
            </a:r>
            <a:r>
              <a:rPr lang="ja-JP" altLang="en-US" sz="2000"/>
              <a:t>对象，我们需要监听该对象上的事件：</a:t>
            </a:r>
            <a:endParaRPr lang="en-AU" altLang="ja-JP" sz="2000" dirty="0"/>
          </a:p>
          <a:p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highlight>
                  <a:srgbClr val="FFFF00"/>
                </a:highlight>
              </a:rPr>
              <a:t>success</a:t>
            </a:r>
            <a:r>
              <a:rPr lang="en-AU" sz="2000" dirty="0"/>
              <a:t>：</a:t>
            </a:r>
            <a:r>
              <a:rPr lang="ja-JP" altLang="en-US" sz="2000"/>
              <a:t>数据库准备就绪，</a:t>
            </a:r>
            <a:r>
              <a:rPr lang="en-AU" sz="2000" dirty="0" err="1">
                <a:highlight>
                  <a:srgbClr val="FFFF00"/>
                </a:highlight>
              </a:rPr>
              <a:t>openRequest.result</a:t>
            </a:r>
            <a:r>
              <a:rPr lang="en-AU" sz="2000" dirty="0">
                <a:highlight>
                  <a:srgbClr val="FFFF00"/>
                </a:highlight>
              </a:rPr>
              <a:t> </a:t>
            </a:r>
            <a:r>
              <a:rPr lang="ja-JP" altLang="en-US" sz="2000"/>
              <a:t>中有了一个数据库对象“</a:t>
            </a:r>
            <a:r>
              <a:rPr lang="en-AU" sz="2000" dirty="0"/>
              <a:t>Database Object”，</a:t>
            </a:r>
            <a:r>
              <a:rPr lang="ja-JP" altLang="en-US" sz="2000"/>
              <a:t>使用它进行进一步的调用。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highlight>
                  <a:srgbClr val="FFFF00"/>
                </a:highlight>
              </a:rPr>
              <a:t>error</a:t>
            </a:r>
            <a:r>
              <a:rPr lang="en-AU" sz="2000" dirty="0"/>
              <a:t>：</a:t>
            </a:r>
            <a:r>
              <a:rPr lang="ja-JP" altLang="en-US" sz="2000"/>
              <a:t>打开失败。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upgradeneeded</a:t>
            </a:r>
            <a:r>
              <a:rPr lang="en-AU" sz="2000" dirty="0"/>
              <a:t>：</a:t>
            </a:r>
            <a:r>
              <a:rPr lang="ja-JP" altLang="en-US" sz="2000"/>
              <a:t>数据库已准备就绪，但其版本已过时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28E1-1F9C-C24F-A289-DEF6ACF9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368" y="1988495"/>
            <a:ext cx="7359901" cy="5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2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版本控制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3"/>
              </a:rPr>
              <a:t>https://zh.javascript.info/indexeddb#da-kai-shu-ju-ku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与服务器端数据库不同，</a:t>
            </a:r>
            <a:r>
              <a:rPr lang="en-AU" sz="2000" dirty="0" err="1"/>
              <a:t>IndexedDB</a:t>
            </a:r>
            <a:r>
              <a:rPr lang="en-AU" sz="2000" dirty="0"/>
              <a:t> </a:t>
            </a:r>
            <a:r>
              <a:rPr lang="ja-JP" altLang="en-US" sz="2000"/>
              <a:t>存在于客户端，数据存储在浏览器中。因此，开发人员无法访问它。因此，当我们发布了新版本的应用程序，用户访问我们的网页，我们可能需要更新该数据库。</a:t>
            </a:r>
            <a:endParaRPr lang="en-AU" altLang="ja-JP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如果本地数据库版本低于 </a:t>
            </a:r>
            <a:r>
              <a:rPr lang="en-AU" sz="2000" dirty="0"/>
              <a:t>open </a:t>
            </a:r>
            <a:r>
              <a:rPr lang="ja-JP" altLang="en-US" sz="2000"/>
              <a:t>中指定的版本，会触发一个特殊事件 </a:t>
            </a:r>
            <a:r>
              <a:rPr lang="en-AU" sz="2000" dirty="0" err="1">
                <a:highlight>
                  <a:srgbClr val="FFFF00"/>
                </a:highlight>
              </a:rPr>
              <a:t>upgradeneeded</a:t>
            </a:r>
            <a:r>
              <a:rPr lang="en-AU" sz="2000" dirty="0"/>
              <a:t>。</a:t>
            </a:r>
            <a:r>
              <a:rPr lang="ja-JP" altLang="en-US" sz="2000"/>
              <a:t>我们可以根据需要比较版本并</a:t>
            </a:r>
            <a:r>
              <a:rPr lang="ja-JP" altLang="en-US" sz="2000">
                <a:highlight>
                  <a:srgbClr val="FFFF00"/>
                </a:highlight>
              </a:rPr>
              <a:t>升级数据结构</a:t>
            </a:r>
            <a:r>
              <a:rPr lang="ja-JP" altLang="en-US" sz="2000"/>
              <a:t>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当数据库还不存在时（从技术上讲，</a:t>
            </a:r>
            <a:r>
              <a:rPr lang="ja-JP" altLang="en-US" sz="2000">
                <a:highlight>
                  <a:srgbClr val="FFFF00"/>
                </a:highlight>
              </a:rPr>
              <a:t>该版本为 </a:t>
            </a:r>
            <a:r>
              <a:rPr lang="en-US" altLang="ja-JP" sz="2000" dirty="0">
                <a:highlight>
                  <a:srgbClr val="FFFF00"/>
                </a:highlight>
              </a:rPr>
              <a:t>0</a:t>
            </a:r>
            <a:r>
              <a:rPr lang="ja-JP" altLang="en-US" sz="2000"/>
              <a:t>），也会触发 </a:t>
            </a:r>
            <a:r>
              <a:rPr lang="en-AU" sz="2000" dirty="0" err="1"/>
              <a:t>upgradeneeded</a:t>
            </a:r>
            <a:r>
              <a:rPr lang="en-AU" sz="2000" dirty="0"/>
              <a:t> </a:t>
            </a:r>
            <a:r>
              <a:rPr lang="ja-JP" altLang="en-US" sz="2000"/>
              <a:t>事件。因此，我们可以</a:t>
            </a:r>
            <a:r>
              <a:rPr lang="ja-JP" altLang="en-US" sz="2000">
                <a:highlight>
                  <a:srgbClr val="FFFF00"/>
                </a:highlight>
              </a:rPr>
              <a:t>执行初始化</a:t>
            </a:r>
            <a:r>
              <a:rPr lang="ja-JP" altLang="en-US" sz="2000"/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9822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版本控制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>
                <a:hlinkClick r:id="rId3"/>
              </a:rPr>
              <a:t> https://zh.javascript.info/indexeddb#da-kai-shu-ju-ku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假设我们发布了应用程序的第一个版本。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接下来我们就可以打开版本 </a:t>
            </a:r>
            <a:r>
              <a:rPr lang="en-US" altLang="ja-JP" sz="2000" dirty="0"/>
              <a:t>1 </a:t>
            </a:r>
            <a:r>
              <a:rPr lang="ja-JP" altLang="en-US" sz="2000"/>
              <a:t>中的 </a:t>
            </a:r>
            <a:r>
              <a:rPr lang="en-AU" sz="2000" dirty="0" err="1"/>
              <a:t>IndexedDB</a:t>
            </a:r>
            <a:r>
              <a:rPr lang="en-AU" sz="2000" dirty="0"/>
              <a:t> </a:t>
            </a:r>
            <a:r>
              <a:rPr lang="ja-JP" altLang="en-US" sz="2000"/>
              <a:t>数据库，并在 </a:t>
            </a:r>
            <a:r>
              <a:rPr lang="en-AU" sz="2000" dirty="0" err="1"/>
              <a:t>upgradeneeded</a:t>
            </a:r>
            <a:r>
              <a:rPr lang="en-AU" sz="2000" dirty="0"/>
              <a:t> </a:t>
            </a:r>
            <a:r>
              <a:rPr lang="ja-JP" altLang="en-US" sz="2000"/>
              <a:t>处理程序中执行初始化，如下所示：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165C4-295B-6148-8746-F107B961F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985" y="2821898"/>
            <a:ext cx="6054789" cy="39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版本控制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>
                <a:hlinkClick r:id="rId3"/>
              </a:rPr>
              <a:t> </a:t>
            </a:r>
            <a:r>
              <a:rPr lang="en-AU" altLang="zh-CN" sz="2000" dirty="0">
                <a:hlinkClick r:id="rId3"/>
              </a:rPr>
              <a:t>https://zh.javascript.info/indexeddb#da-kai-shu-ju-ku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之后不久，我们发布了第二个版本。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我们可以打开版本 </a:t>
            </a:r>
            <a:r>
              <a:rPr lang="en-US" altLang="ja-JP" sz="2000" dirty="0"/>
              <a:t>2 </a:t>
            </a:r>
            <a:r>
              <a:rPr lang="ja-JP" altLang="en-US" sz="2000"/>
              <a:t>中的 </a:t>
            </a:r>
            <a:r>
              <a:rPr lang="en-AU" sz="2000" dirty="0" err="1"/>
              <a:t>IndexedDB</a:t>
            </a:r>
            <a:r>
              <a:rPr lang="en-AU" sz="2000" dirty="0"/>
              <a:t> </a:t>
            </a:r>
            <a:r>
              <a:rPr lang="ja-JP" altLang="en-US" sz="2000"/>
              <a:t>数据库，并像这样进行升级：</a:t>
            </a:r>
          </a:p>
          <a:p>
            <a:endParaRPr lang="en-AU" sz="2000" dirty="0"/>
          </a:p>
          <a:p>
            <a:endParaRPr lang="en-AU" sz="2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F713BF-0317-A749-9E79-B8C52C50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278" y="2252725"/>
            <a:ext cx="6695856" cy="396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1BCDC-3724-704E-9D84-4BD2EBD6694F}"/>
              </a:ext>
            </a:extLst>
          </p:cNvPr>
          <p:cNvSpPr txBox="1"/>
          <p:nvPr/>
        </p:nvSpPr>
        <p:spPr>
          <a:xfrm>
            <a:off x="8126264" y="2265863"/>
            <a:ext cx="3897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虽然我们目前的版本是 </a:t>
            </a:r>
            <a:r>
              <a:rPr lang="en-US" altLang="ja-JP" dirty="0"/>
              <a:t>2</a:t>
            </a:r>
            <a:r>
              <a:rPr lang="ja-JP" altLang="en-US"/>
              <a:t>，</a:t>
            </a:r>
            <a:r>
              <a:rPr lang="en-AU" dirty="0" err="1"/>
              <a:t>onupgradeneeded</a:t>
            </a:r>
            <a:r>
              <a:rPr lang="en-AU" dirty="0"/>
              <a:t> </a:t>
            </a:r>
            <a:r>
              <a:rPr lang="ja-JP" altLang="en-US"/>
              <a:t>处理程序有针对版本 </a:t>
            </a:r>
            <a:r>
              <a:rPr lang="en-US" altLang="ja-JP" dirty="0"/>
              <a:t>0</a:t>
            </a:r>
            <a:r>
              <a:rPr lang="ja-JP" altLang="en-US"/>
              <a:t> 的代码分支（适用于初次访问，浏览器中没有数据库的用户）和针对版本 </a:t>
            </a:r>
            <a:r>
              <a:rPr lang="en-US" altLang="ja-JP" dirty="0"/>
              <a:t>1</a:t>
            </a:r>
            <a:r>
              <a:rPr lang="ja-JP" altLang="en-US"/>
              <a:t> 的代码分支（用于升级）。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E3A9A-E374-6747-9070-EF9182388D29}"/>
              </a:ext>
            </a:extLst>
          </p:cNvPr>
          <p:cNvSpPr txBox="1"/>
          <p:nvPr/>
        </p:nvSpPr>
        <p:spPr>
          <a:xfrm>
            <a:off x="8126264" y="4322589"/>
            <a:ext cx="389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当且仅当 </a:t>
            </a:r>
            <a:r>
              <a:rPr lang="en-AU" dirty="0" err="1"/>
              <a:t>onupgradeneeded</a:t>
            </a:r>
            <a:r>
              <a:rPr lang="en-AU" dirty="0"/>
              <a:t> </a:t>
            </a:r>
            <a:r>
              <a:rPr lang="ja-JP" altLang="en-US"/>
              <a:t>处理程序没有错误地执行完成，</a:t>
            </a:r>
            <a:r>
              <a:rPr lang="en-AU" dirty="0" err="1"/>
              <a:t>openRequest.onsuccess</a:t>
            </a:r>
            <a:r>
              <a:rPr lang="en-AU" dirty="0"/>
              <a:t> </a:t>
            </a:r>
            <a:r>
              <a:rPr lang="ja-JP" altLang="en-US"/>
              <a:t>被触发，数据库才算是成功打开了。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3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对象库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>
                <a:hlinkClick r:id="rId3"/>
              </a:rPr>
              <a:t>https://zh.javascript.info/indexeddb#dui-xiang-ku-objectstore</a:t>
            </a:r>
            <a:endParaRPr lang="en-AU" altLang="zh-CN" sz="2000" dirty="0"/>
          </a:p>
          <a:p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要在 </a:t>
            </a:r>
            <a:r>
              <a:rPr lang="en-AU" sz="2000" dirty="0" err="1"/>
              <a:t>IndexedDB</a:t>
            </a:r>
            <a:r>
              <a:rPr lang="en-AU" sz="2000" dirty="0"/>
              <a:t> </a:t>
            </a:r>
            <a:r>
              <a:rPr lang="ja-JP" altLang="en-US" sz="2000"/>
              <a:t>中存储某些内容，我们需要一个</a:t>
            </a:r>
            <a:r>
              <a:rPr lang="ja-JP" altLang="en-US" sz="2000" b="1"/>
              <a:t>对象库</a:t>
            </a:r>
            <a:r>
              <a:rPr lang="zh-CN" altLang="en-US" sz="2000" b="1" dirty="0"/>
              <a:t> </a:t>
            </a:r>
            <a:r>
              <a:rPr lang="en-US" altLang="zh-CN" sz="2000" dirty="0"/>
              <a:t>(</a:t>
            </a:r>
            <a:r>
              <a:rPr lang="en-US" altLang="zh-CN" sz="2000" b="1" dirty="0">
                <a:highlight>
                  <a:srgbClr val="FFFF00"/>
                </a:highlight>
              </a:rPr>
              <a:t>object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store</a:t>
            </a:r>
            <a:r>
              <a:rPr lang="en-US" altLang="zh-CN" sz="2000" dirty="0"/>
              <a:t>)</a:t>
            </a:r>
            <a:r>
              <a:rPr lang="ja-JP" altLang="en-US" sz="2000"/>
              <a:t>。</a:t>
            </a: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对象库是 </a:t>
            </a:r>
            <a:r>
              <a:rPr lang="en-AU" sz="2000" dirty="0" err="1"/>
              <a:t>IndexedDB</a:t>
            </a:r>
            <a:r>
              <a:rPr lang="en-AU" sz="2000" dirty="0"/>
              <a:t> </a:t>
            </a:r>
            <a:r>
              <a:rPr lang="ja-JP" altLang="en-US" sz="2000"/>
              <a:t>的核心概念，在其他数据库中对应的对象称为“表”或“集合”。它是储存数据的地方。一个数据库可能有多个对象库：一个用于存储用户数据，另一个用于商品，等等。</a:t>
            </a:r>
            <a:endParaRPr lang="en-AU" altLang="ja-JP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库中的每个值都必须有</a:t>
            </a:r>
            <a:r>
              <a:rPr lang="ja-JP" altLang="en-US" sz="2000">
                <a:highlight>
                  <a:srgbClr val="FFFF00"/>
                </a:highlight>
              </a:rPr>
              <a:t>唯一的键 </a:t>
            </a:r>
            <a:r>
              <a:rPr lang="en-AU" sz="2000" dirty="0"/>
              <a:t>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键的类型必须为数字、日期、字符串、</a:t>
            </a:r>
            <a:endParaRPr lang="en-AU" altLang="ja-JP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二进制或数组。它是唯一的标识符：</a:t>
            </a:r>
            <a:endParaRPr lang="en-AU" altLang="ja-JP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通过键来 搜索</a:t>
            </a:r>
            <a:r>
              <a:rPr lang="en-US" altLang="ja-JP" sz="2000" dirty="0"/>
              <a:t>/</a:t>
            </a:r>
            <a:r>
              <a:rPr lang="ja-JP" altLang="en-US" sz="2000"/>
              <a:t>删除</a:t>
            </a:r>
            <a:r>
              <a:rPr lang="en-US" altLang="ja-JP" sz="2000" dirty="0"/>
              <a:t>/</a:t>
            </a:r>
            <a:r>
              <a:rPr lang="ja-JP" altLang="en-US" sz="2000"/>
              <a:t>更新 值。</a:t>
            </a:r>
            <a:endParaRPr lang="en-AU" sz="20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445BEAF-D0B3-6542-8B64-D8D1C734B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518" y="3165248"/>
            <a:ext cx="6323544" cy="36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7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对象库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>
                <a:hlinkClick r:id="rId3"/>
              </a:rPr>
              <a:t>https://zh.javascript.info/indexeddb#dui-xiang-ku-objectstore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/>
              <a:t>创建对象库的语法：</a:t>
            </a:r>
            <a:endParaRPr lang="en-AU" altLang="ja-JP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highlight>
                  <a:srgbClr val="FFFF00"/>
                </a:highlight>
              </a:rPr>
              <a:t>name</a:t>
            </a:r>
            <a:r>
              <a:rPr lang="en-AU" sz="2000" dirty="0"/>
              <a:t> </a:t>
            </a:r>
            <a:r>
              <a:rPr lang="ja-JP" altLang="en-US" sz="2000"/>
              <a:t>是存储区名称，例如 </a:t>
            </a:r>
            <a:r>
              <a:rPr lang="en-US" altLang="ja-JP" sz="2000" dirty="0"/>
              <a:t>"</a:t>
            </a:r>
            <a:r>
              <a:rPr lang="en-AU" sz="2000" dirty="0"/>
              <a:t>books" </a:t>
            </a:r>
            <a:r>
              <a:rPr lang="ja-JP" altLang="en-US" sz="2000"/>
              <a:t>表示书。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keyOptions</a:t>
            </a:r>
            <a:r>
              <a:rPr lang="en-AU" sz="2000" dirty="0"/>
              <a:t> </a:t>
            </a:r>
            <a:r>
              <a:rPr lang="ja-JP" altLang="en-US" sz="2000"/>
              <a:t>是具有以下两个属性之一的可选对象：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keyPath</a:t>
            </a:r>
            <a:r>
              <a:rPr lang="en-AU" sz="2000" dirty="0"/>
              <a:t> —— </a:t>
            </a:r>
            <a:r>
              <a:rPr lang="ja-JP" altLang="en-US" sz="2000"/>
              <a:t>对象属性的路径，</a:t>
            </a:r>
            <a:r>
              <a:rPr lang="en-AU" sz="2000" dirty="0" err="1"/>
              <a:t>IndexedDB</a:t>
            </a:r>
            <a:r>
              <a:rPr lang="en-AU" sz="2000" dirty="0"/>
              <a:t> </a:t>
            </a:r>
            <a:r>
              <a:rPr lang="ja-JP" altLang="en-US" sz="2000"/>
              <a:t>将以此路径作为键，例如 </a:t>
            </a:r>
            <a:r>
              <a:rPr lang="en-AU" sz="2000" dirty="0"/>
              <a:t>id。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highlight>
                  <a:srgbClr val="FFFF00"/>
                </a:highlight>
              </a:rPr>
              <a:t>autoIncrement</a:t>
            </a:r>
            <a:r>
              <a:rPr lang="en-AU" sz="2000" dirty="0"/>
              <a:t> —— </a:t>
            </a:r>
            <a:r>
              <a:rPr lang="ja-JP" altLang="en-US" sz="2000"/>
              <a:t>如果为 </a:t>
            </a:r>
            <a:r>
              <a:rPr lang="en-AU" sz="2000" dirty="0"/>
              <a:t>true，</a:t>
            </a:r>
            <a:r>
              <a:rPr lang="ja-JP" altLang="en-US" sz="2000"/>
              <a:t>则自动生成新存储的对象的键，键是一个不断递增的数字。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r>
              <a:rPr lang="ja-JP" altLang="en-US" sz="2000"/>
              <a:t>如果我们不提供 </a:t>
            </a:r>
            <a:r>
              <a:rPr lang="en-AU" sz="2000" dirty="0" err="1">
                <a:highlight>
                  <a:srgbClr val="FFFF00"/>
                </a:highlight>
              </a:rPr>
              <a:t>keyOptions</a:t>
            </a:r>
            <a:r>
              <a:rPr lang="en-AU" sz="2000" dirty="0"/>
              <a:t>，</a:t>
            </a:r>
            <a:r>
              <a:rPr lang="ja-JP" altLang="en-US" sz="2000"/>
              <a:t>那么以后需要在存储对象时，显式地提供一个键</a:t>
            </a:r>
            <a:endParaRPr lang="en-AU" altLang="ja-JP" sz="2000" dirty="0"/>
          </a:p>
          <a:p>
            <a:endParaRPr lang="en-AU" sz="2000" dirty="0"/>
          </a:p>
          <a:p>
            <a:r>
              <a:rPr lang="ja-JP" altLang="en-US" sz="2000"/>
              <a:t>例如，此对象库使用 </a:t>
            </a:r>
            <a:r>
              <a:rPr lang="en-AU" sz="2000" dirty="0">
                <a:highlight>
                  <a:srgbClr val="FFFF00"/>
                </a:highlight>
              </a:rPr>
              <a:t>id</a:t>
            </a:r>
            <a:r>
              <a:rPr lang="en-AU" sz="2000" dirty="0"/>
              <a:t> </a:t>
            </a:r>
            <a:r>
              <a:rPr lang="ja-JP" altLang="en-US" sz="2000"/>
              <a:t>属性作为键</a:t>
            </a:r>
            <a:r>
              <a:rPr lang="en-US" altLang="ja-JP" sz="2000" dirty="0"/>
              <a:t>:</a:t>
            </a:r>
            <a:endParaRPr lang="en-AU" sz="2000" dirty="0"/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59140-375A-DC47-AA23-D92E4461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973" y="1437110"/>
            <a:ext cx="4496832" cy="475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AD449-8979-3E48-82BF-C9B0B5C27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94" y="5224259"/>
            <a:ext cx="6467582" cy="5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IndexDB</a:t>
            </a:r>
            <a:r>
              <a:rPr lang="zh-CN" altLang="en-US" sz="3200" b="1" dirty="0">
                <a:solidFill>
                  <a:srgbClr val="002060"/>
                </a:solidFill>
              </a:rPr>
              <a:t> 事务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7" y="947800"/>
            <a:ext cx="10387168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参考：</a:t>
            </a:r>
            <a:r>
              <a:rPr lang="en-AU" altLang="zh-CN" sz="2000" dirty="0"/>
              <a:t> </a:t>
            </a:r>
            <a:r>
              <a:rPr lang="en-AU" altLang="zh-CN" sz="2000" dirty="0">
                <a:hlinkClick r:id="rId3"/>
              </a:rPr>
              <a:t>https://zh.javascript.info/indexeddb#shi-wu</a:t>
            </a:r>
            <a:endParaRPr lang="en-AU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术语“事务”是通用的，许多数据库中都有用到。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事务是一组操作，要么全部成功，要么全部失败。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例如，当一个人买东西时，我们需要：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从他们的账户中扣除这笔钱。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将该项目添加到他们的清单中。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如果完成了第一个操作，但是出了问题，比如停电。这时无法完成第二个操作，这非常糟糕。两件时应该要么都成功（购买完成，好！）或同时失败（这个人保留了钱，可以重新尝试）。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080350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2041</Words>
  <Application>Microsoft Macintosh PowerPoint</Application>
  <PresentationFormat>Widescreen</PresentationFormat>
  <Paragraphs>248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Univers</vt:lpstr>
      <vt:lpstr>GradientVTI</vt:lpstr>
      <vt:lpstr>UOW ISIT207 Week 11 (Indexdb, Quiz review)   </vt:lpstr>
      <vt:lpstr>IndexDB: 介绍</vt:lpstr>
      <vt:lpstr>IndexDB: 打开数据库</vt:lpstr>
      <vt:lpstr>IndexDB 版本控制</vt:lpstr>
      <vt:lpstr>IndexDB 版本控制</vt:lpstr>
      <vt:lpstr>IndexDB 版本控制</vt:lpstr>
      <vt:lpstr>IndexDB 对象库</vt:lpstr>
      <vt:lpstr>IndexDB 对象库</vt:lpstr>
      <vt:lpstr>IndexDB 事务</vt:lpstr>
      <vt:lpstr>IndexDB 事务</vt:lpstr>
      <vt:lpstr>IndexDB 事务</vt:lpstr>
      <vt:lpstr>IndexDB 事务</vt:lpstr>
      <vt:lpstr>IndexDB 数据搜索</vt:lpstr>
      <vt:lpstr>IndexDB 数据搜索</vt:lpstr>
      <vt:lpstr>IndexDB 数据搜索</vt:lpstr>
      <vt:lpstr>IndexDB 数据搜索</vt:lpstr>
      <vt:lpstr>练习</vt:lpstr>
      <vt:lpstr>Quiz Review</vt:lpstr>
      <vt:lpstr>Promise Review</vt:lpstr>
      <vt:lpstr>Promise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UOW ISIT207 Week 2 (CSIT128 Review)   </dc:title>
  <dc:creator>Jihang Zhang</dc:creator>
  <cp:lastModifiedBy>Jihang Zhang</cp:lastModifiedBy>
  <cp:revision>52</cp:revision>
  <dcterms:created xsi:type="dcterms:W3CDTF">2020-08-12T12:12:04Z</dcterms:created>
  <dcterms:modified xsi:type="dcterms:W3CDTF">2020-10-23T05:11:20Z</dcterms:modified>
</cp:coreProperties>
</file>