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1"/>
    <p:restoredTop sz="94703"/>
  </p:normalViewPr>
  <p:slideViewPr>
    <p:cSldViewPr snapToGrid="0" snapToObjects="1">
      <p:cViewPr varScale="1">
        <p:scale>
          <a:sx n="136" d="100"/>
          <a:sy n="136" d="100"/>
        </p:scale>
        <p:origin x="24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4:30:35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24575,'30'0'0,"-6"0"0,25 0 0,7 0 0,15 0 0,-1 0 0,11 0 0,-10 0 0,14 0-773,-35 0 1,3 0 772,11 0 0,0 0 0,34-8-437,-28 8 0,-2-2 437,7-15 0,-15 15 0,1 1 0,28-8 0,-30 8 0,2 2 0,-7-1 0,-1 0 0,1 0 0,-1 0-124,0 0 1,-3 0 123,35 0 0,-33 0 0,-1 0 0,39 0 0,-39 0 0,1 0 0,33 0 0,-34 0 0,1 0 0,38 0 0,-39 0 0,0 0 0,19 0 0,11 0 0,-25 0 1453,11 0-1453,-15 8 932,1 1-932,-1 9 281,0-1-281,0 1 0,0-1 0,1 0 0,-1 1 0,1-1 0,-1 1 0,0-1 0,15 2 0,-11 7 0,25-3 0,-10 13-656,13-3 656,-32-16 0,-1 1 0,39 23 0,-39-23 0,1-2 0,-1 1 0,0 1 0,38 23 0,-29-23 0,1 2 0,-7 8 0,-1 1 0,0-4 0,2 0 0,6 11 0,-2 0 0,-15-13 0,2 0-786,38 18 1,-1-1 785,3 6 0,-9-6 0,-2 0 0,-2 3-354,-28-15 0,1 1 354,0 0 0,0-1 0,41 18 0,-42-18 0,1 1 0,1 0 0,-2-1 0,28 15-77,0 10 77,-20-18 578,-1 0-578,-10-4 1553,7-4-1553,-18-1 791,7-9-791,1 12 90,-17-14-90,15 14 0,-18-10 0,1 1 0,6-1 0,-13 0 0,5-6 0,-4 13 0,4-13 0,-3 13 0,5-4 0,-1 5 0,-3 1 0,10-1 0,-5 1 0,0-1 0,5 1 0,-1 10 0,-3-7 0,11 18 0,-8-7 0,3 10 0,1-11 0,-10 9 0,3-9 0,0 1 0,-4 7 0,4-7 0,-6-1 0,-1-2 0,-1-12 0,1 11 0,1 4 0,-6-1 0,5 9 0,-5-9 0,0 0 0,5 9 0,-7-20 0,8 9 0,-9-1 0,5-8 0,-10 9 0,10-12 0,-4 1 0,-1-1 0,5 1 0,-10-1 0,10 0 0,-10 12 0,10-9 0,-11 20 0,11-20 0,-2 20 0,-2-9 0,7 11 0,-13 0 0,6 1 0,-8-12 0,8 8 0,-6-7 0,5-1 0,-7 8 0,0-8 0,0 12 0,8-1 0,-6 1 0,6-1 0,-1 0 0,-5 15 0,6-11 0,-8 11 0,6-26 0,-4 8 0,4-19 0,-6 19 0,0-18 0,0 18 0,0-19 0,0 20 0,6-20 0,-5 20 0,5-20 0,-6 20 0,0-20 0,0 9 0,0-12 0,0 1 0,0-1 0,0 11 0,0-7 0,0 18 0,0-18 0,0 7 0,0 0 0,0-7 0,0-1 0,0-5 0,0-13 0,0 14 0,0-14 0,0 5 0,0-7 0,0 0 0,0 8 0,0-6 0,0 5 0,0-7 0,0 0 0,0 0 0,0 0 0,0 0 0,0-2 0,0 10 0,0-12 0,0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4:30:36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293 396 24575,'-12'-14'0,"4"7"0,-11-11 0,7 2 0,-8-5 0,4-5 0,-10 4 0,11-5 0,-5-1 0,0 1 0,5-1 0,-3 8 0,4-5 0,4 13 0,2-6 0,0 8 0,6 0 0,-6 4 0,6-3 0,-6 4 0,6-5 0,-6 0 0,3 1 0,-4 0 0,4 4 0,2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4:30:38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0 366 24575,'5'-13'0,"0"1"0,5 2 0,0 0 0,0 0 0,0 5 0,0-4 0,0 3 0,0 1 0,-5-4 0,4 8 0,-8-8 0,8 8 0,-8-8 0,8 8 0,-8-8 0,8 3 0,-4 0 0,1-10 0,3 8 0,-4-5 0,5 4 0,0 3 0,-5-4 0,4 0 0,-8 0 0,8 5 0,-8-4 0,8 8 0,-8-7 0,7 3 0,-7-3 0,6 4 0,-6-3 0,5 7 0,-5-7 0,5 2 0,-1-3 0,-1-1 0,4 5 0,-3-5 0,4 8 0,-1-6 0,-1 3 0,1-4 0,-4 0 0,5 3 0,-8-2 0,6 6 0,-6-7 0,7 7 0,-7-7 0,7 7 0,-4-3 0,0 4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4:30:43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1461 24575,'-3'-38'0,"7"-12"0,4 27 0,9-27 0,4 20 0,5-20 0,2 20 0,14-12 0,-8 2 0,5 7 0,-8-6 0,12-5 0,-11 13 0,12-13 0,-6 13 0,-7 3 0,7-3 0,-16 3 0,4 0 0,-5 7 0,6-5 0,1 4 0,-1 1 0,1-5 0,-1 11 0,0-5 0,1 6 0,-1 0 0,12-9 0,-9 7 0,9-7 0,-1 7 0,-8 2 0,20-3 0,-28 5 0,26 3 0,-26-2 0,9 10 0,5-13 0,-21 12 0,33-14 0,-26 14 0,28-13 0,-20 13 0,20-14 0,-20 8 0,20-9 0,-20 9 0,9-6 0,-12 12 0,12-12 0,-9 12 0,9-12 0,-12 7 0,11-1 0,-8-4 0,19 2 0,-7-6 0,10-1 0,1-1 0,-1 1 0,0-1 0,15-1 0,-11 1 0,26-3 0,-12 1 0,15-1 0,0 0 0,-14 9 0,10-7 0,-10 16 0,-1-14 0,-3 15 0,0-6 0,-11 8 0,0 0 0,-6 0 0,-20 0 0,9 0 0,-12 0 0,0 0 0,1 0 0,-1 0 0,0 0 0,1 0 0,-1 6 0,0-4 0,12 12 0,-9-6 0,8 7 0,-10-1 0,10 1 0,-7-1 0,18 3 0,-18-3 0,7 2 0,1-1 0,-9-1 0,8 1 0,-10-1 0,10 1 0,-8 0 0,9 0 0,-12-1 0,12 1 0,-9-1 0,9 1 0,-12-1 0,1 0 0,-1-1 0,0 7 0,12-3 0,-9 3 0,8-5 0,-10 5 0,-1-5 0,-7 3 0,6-4 0,-7-2 0,1 0 0,5 1 0,-5-1 0,0 0 0,5 1 0,-13-2 0,14 2 0,-14-3 0,5 2 0,1-1 0,-6 0 0,14 2 0,-13 5 0,13-3 0,-5 5 0,1 0 0,4 2 0,-5-1 0,7 5 0,-1-5 0,-5 7 0,20 15 0,-23-11 0,23 12 0,-17-6 0,3-8 0,3 9 0,-10-11 0,-1-1 0,0 1 0,-7-9 0,7 7 0,-10-15 0,3 15 0,-1-7 0,2 9 0,6-1 0,-5 1 0,5-1 0,-7 0 0,1 1 0,-2-9 0,1 6 0,-3-13 0,-2 14 0,2-6 0,-8 7 0,10 0 0,-11 1 0,10-9 0,-10 7 0,3-6 0,2 7 0,-4 0 0,4 1 0,-6-9 0,0 18 0,0-15 0,0 28 0,0-20 0,0 20 0,0-9 0,0 26 0,0-22 0,0 19 0,0-22 0,0 10 0,0-11 0,0-2 0,0-12 0,0-7 0,0 6 0,0-7 0,0 9 0,0-1 0,0 1 0,0-1 0,0 1 0,0-8 0,0 5 0,0-5 0,0 7 0,0-7 0,0 6 0,0-15 0,0 15 0,0-14 0,0 13 0,0-13 0,0 6 0,0 0 0,4-6 0,-3 5 0,4-7 0,-5 8 0,4-6 0,-3 13 0,4-13 0,1 14 0,-5-14 0,5 13 0,-6-13 0,0 6 0,0-8 0,0 0 0,0 0 0,5-1 0,-4 1 0,3-1 0,-4-1 0,0 2 0,0 0 0,0-1 0,0 1 0,0 0 0,0 0 0,5 0 0,-4 0 0,3 0 0,-4 8 0,0-6 0,0 5 0,6 1 0,-4-6 0,4 5 0,-6-7 0,0 0 0,0 0 0,0 0 0,4 0 0,-3 0 0,4 0 0,-5-1 0,0 0 0,0-1 0,0 0 0,0 0 0,0 1 0,0-1 0,0 2 0,0-1 0,0 1 0,0 0 0,0 0 0,0 0 0,0-1 0,0 1 0,0 0 0,0 0 0,0 0 0,0 0 0,0 0 0,0 0 0,0-1 0,0-4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4:30:44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331 227 24575,'-12'0'0,"-7"0"0,7 0 0,-6 0 0,8 0 0,1-4 0,-1 3 0,2-6 0,3 2 0,-3 0 0,2-3 0,-4 6 0,5-6 0,-4 6 0,8-6 0,-7 6 0,7-6 0,-6 7 0,2-7 0,0 3 0,-4-1 0,4-3 0,-1 4 0,-3-1 0,4-3 0,-5 4 0,0-5 0,0-1 0,0 6 0,4-4 0,-3 3 0,4 1 0,-1-4 0,-3 8 0,8-7 0,-7 3 0,3 1 0,1-4 0,-4 7 0,7-8 0,-6 8 0,3-7 0,-4 7 0,4-6 0,0 7 0,4-4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04:30:46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1 349 24575,'18'-5'0,"2"0"0,-7-7 0,-1 6 0,5-4 0,-7 4 0,0 0 0,0-2 0,0 6 0,0-7 0,0 8 0,0-3 0,-5-1 0,4 4 0,-3-8 0,4 8 0,-1-3 0,-3-1 0,3 4 0,-4-8 0,5 8 0,-1-3 0,1-1 0,-1 1 0,0-2 0,0-2 0,1 2 0,0 1 0,-4-4 0,3 8 0,-4-8 0,4 8 0,-4-8 0,3 8 0,-4-7 0,4 7 0,-4-6 0,4 6 0,-3-2 0,0-1 0,3 3 0,-4-2 0,1-1 0,3 2 0,-2-7 0,3 5 0,0-5 0,0 4 0,0-3 0,1 2 0,0 1 0,-1-4 0,1 3 0,0-4 0,0 5 0,0-4 0,-4 3 0,3 1 0,-4-4 0,1 4 0,2 0 0,-3 1 0,0-1 0,-2 1 0,2-1 0,-4 2 0,3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23CFB-094E-C849-988B-5417B6EB4DA0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4653C-7548-434E-9898-E5B53FACA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4653C-7548-434E-9898-E5B53FACA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2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3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0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 userDrawn="1"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2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2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9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9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4B53A7-3209-46A6-9454-F38EAC8F11E7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transform.as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css3_pr_animation-keyframes.asp" TargetMode="External"/><Relationship Id="rId4" Type="http://schemas.openxmlformats.org/officeDocument/2006/relationships/hyperlink" Target="https://www.w3schools.com/cssref/css3_pr_animation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animation.as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hyperlink" Target="https://www.w3schools.com/cssref/css3_pr_animation.asp" TargetMode="Externa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animation.as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css3_pr_animation-keyframes.asp" TargetMode="External"/><Relationship Id="rId4" Type="http://schemas.openxmlformats.org/officeDocument/2006/relationships/hyperlink" Target="https://www.w3schools.com/cssref/css3_pr_transform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animation.as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animation.as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bitsrc.io/how-to-build-a-node-application-using-a-pug-template-7319ab1bba6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animation.as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2FB8AB-29B4-43AB-BDE3-B34F9A939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2" b="5978"/>
          <a:stretch/>
        </p:blipFill>
        <p:spPr>
          <a:xfrm>
            <a:off x="23" y="0"/>
            <a:ext cx="12191977" cy="68580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55449-2A37-CC40-B719-EE7F994DC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6626764" cy="1844900"/>
          </a:xfrm>
        </p:spPr>
        <p:txBody>
          <a:bodyPr anchor="t">
            <a:normAutofit fontScale="90000"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UOW</a:t>
            </a:r>
            <a:r>
              <a:rPr lang="zh-CN" altLang="en-US" sz="6600" dirty="0">
                <a:solidFill>
                  <a:schemeClr val="bg1"/>
                </a:solidFill>
              </a:rPr>
              <a:t> </a:t>
            </a:r>
            <a:r>
              <a:rPr lang="en-US" altLang="zh-CN" sz="6600" dirty="0">
                <a:solidFill>
                  <a:schemeClr val="bg1"/>
                </a:solidFill>
              </a:rPr>
              <a:t>ISIT207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Week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10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practice)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br>
              <a:rPr lang="en-AU" altLang="zh-CN" dirty="0">
                <a:solidFill>
                  <a:schemeClr val="bg1"/>
                </a:solidFill>
              </a:rPr>
            </a:br>
            <a:br>
              <a:rPr lang="en-AU" altLang="zh-CN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250D1-25F3-804A-B5C2-4D9588615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711251"/>
            <a:ext cx="8770357" cy="759217"/>
          </a:xfrm>
        </p:spPr>
        <p:txBody>
          <a:bodyPr anchor="b">
            <a:normAutofit fontScale="92500" lnSpcReduction="10000"/>
          </a:bodyPr>
          <a:lstStyle/>
          <a:p>
            <a:r>
              <a:rPr lang="zh-CN" altLang="en-US" u="sng" dirty="0">
                <a:solidFill>
                  <a:schemeClr val="bg1"/>
                </a:solidFill>
              </a:rPr>
              <a:t>         </a:t>
            </a:r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</a:t>
            </a:r>
            <a:r>
              <a:rPr lang="en-US" altLang="zh-CN" dirty="0">
                <a:solidFill>
                  <a:schemeClr val="bg1"/>
                </a:solidFill>
              </a:rPr>
              <a:t>dketony1@gmail.com</a:t>
            </a:r>
            <a:r>
              <a:rPr lang="zh-CN" altLang="en-US" dirty="0">
                <a:solidFill>
                  <a:schemeClr val="bg1"/>
                </a:solidFill>
              </a:rPr>
              <a:t>              </a:t>
            </a:r>
            <a:r>
              <a:rPr lang="en-US" altLang="zh-CN" dirty="0" err="1">
                <a:solidFill>
                  <a:schemeClr val="bg1"/>
                </a:solidFill>
              </a:rPr>
              <a:t>Rs_wechatt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409ACCF-4097-3142-AE38-4AACFDFFE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360" y="5565918"/>
            <a:ext cx="3340620" cy="1292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06D443FC-980A-BB42-8CE6-E4B610660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39" y="6026591"/>
            <a:ext cx="465823" cy="465823"/>
          </a:xfrm>
          <a:prstGeom prst="rect">
            <a:avLst/>
          </a:prstGeom>
        </p:spPr>
      </p:pic>
      <p:sp>
        <p:nvSpPr>
          <p:cNvPr id="65" name="Subtitle 2">
            <a:extLst>
              <a:ext uri="{FF2B5EF4-FFF2-40B4-BE49-F238E27FC236}">
                <a16:creationId xmlns:a16="http://schemas.microsoft.com/office/drawing/2014/main" id="{C1F2D15B-FB97-5641-81F4-23EE8632CBF7}"/>
              </a:ext>
            </a:extLst>
          </p:cNvPr>
          <p:cNvSpPr txBox="1">
            <a:spLocks/>
          </p:cNvSpPr>
          <p:nvPr/>
        </p:nvSpPr>
        <p:spPr>
          <a:xfrm>
            <a:off x="643466" y="1978703"/>
            <a:ext cx="5449479" cy="1003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Lecturer: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DKE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Tony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Lecture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2020</a:t>
            </a:r>
          </a:p>
        </p:txBody>
      </p:sp>
      <p:pic>
        <p:nvPicPr>
          <p:cNvPr id="72" name="Picture 71" descr="A picture containing room&#10;&#10;Description automatically generated">
            <a:extLst>
              <a:ext uri="{FF2B5EF4-FFF2-40B4-BE49-F238E27FC236}">
                <a16:creationId xmlns:a16="http://schemas.microsoft.com/office/drawing/2014/main" id="{465F6DD0-899D-D542-9F4B-2C3110587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918" y="6056571"/>
            <a:ext cx="428888" cy="4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7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zh-CN" altLang="en-AU" sz="3200" b="1" dirty="0">
                <a:solidFill>
                  <a:srgbClr val="002060"/>
                </a:solidFill>
              </a:rPr>
              <a:t>练习</a:t>
            </a:r>
            <a:r>
              <a:rPr lang="en-US" altLang="zh-CN" sz="3200" b="1" dirty="0">
                <a:solidFill>
                  <a:srgbClr val="002060"/>
                </a:solidFill>
              </a:rPr>
              <a:t>1</a:t>
            </a:r>
            <a:r>
              <a:rPr lang="zh-CN" altLang="en-US" sz="3200" b="1" dirty="0">
                <a:solidFill>
                  <a:srgbClr val="002060"/>
                </a:solidFill>
              </a:rPr>
              <a:t> 题目要求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6" y="947800"/>
            <a:ext cx="10567289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/>
              <a:t>练习说明：</a:t>
            </a:r>
            <a:endParaRPr lang="en-AU" altLang="ja-JP" sz="2000" dirty="0"/>
          </a:p>
          <a:p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使用</a:t>
            </a:r>
            <a:r>
              <a:rPr lang="en-AU" sz="2000" dirty="0"/>
              <a:t>CSS</a:t>
            </a:r>
            <a:r>
              <a:rPr lang="ja-JP" altLang="en-US" sz="2000"/>
              <a:t>和</a:t>
            </a:r>
            <a:r>
              <a:rPr lang="en-AU" sz="2000" dirty="0"/>
              <a:t>jQuery</a:t>
            </a:r>
            <a:r>
              <a:rPr lang="ja-JP" altLang="en-US" sz="2000"/>
              <a:t>制作一个地球绕太阳转圈的动画</a:t>
            </a:r>
            <a:r>
              <a:rPr lang="zh-CN" altLang="en-US" sz="2000" dirty="0"/>
              <a:t>。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太阳要自转。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点击太阳，太阳自转速度增加。</a:t>
            </a:r>
            <a:endParaRPr lang="en-US" altLang="ja-JP" sz="2000" dirty="0"/>
          </a:p>
          <a:p>
            <a:endParaRPr lang="en-US" altLang="ja-JP" sz="2000" dirty="0"/>
          </a:p>
          <a:p>
            <a:endParaRPr lang="ja-JP" altLang="en-US" sz="2000"/>
          </a:p>
          <a:p>
            <a:r>
              <a:rPr lang="ja-JP" altLang="en-US" sz="2000"/>
              <a:t>练习知识点：</a:t>
            </a:r>
          </a:p>
          <a:p>
            <a:r>
              <a:rPr lang="ja-JP" altLang="en-US" sz="2000"/>
              <a:t>* </a:t>
            </a:r>
            <a:r>
              <a:rPr lang="en-AU" sz="2000" dirty="0"/>
              <a:t>CSS Transform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Animation</a:t>
            </a:r>
            <a:endParaRPr lang="en-AU" sz="2000" dirty="0"/>
          </a:p>
          <a:p>
            <a:r>
              <a:rPr lang="en-AU" sz="2000" dirty="0"/>
              <a:t>* jQuery DOM manipulation</a:t>
            </a:r>
          </a:p>
          <a:p>
            <a:r>
              <a:rPr lang="en-AU" sz="2000" dirty="0"/>
              <a:t>* jQuery Animate</a:t>
            </a:r>
          </a:p>
          <a:p>
            <a:br>
              <a:rPr lang="en-AU" sz="2000" dirty="0"/>
            </a:br>
            <a:r>
              <a:rPr lang="ja-JP" altLang="en-US" sz="2000"/>
              <a:t>知识点参考： </a:t>
            </a:r>
            <a:endParaRPr lang="en-AU" altLang="ja-JP" sz="2000" dirty="0"/>
          </a:p>
          <a:p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Rotation:</a:t>
            </a:r>
            <a:r>
              <a:rPr lang="zh-CN" altLang="en-US" sz="2000" dirty="0"/>
              <a:t> </a:t>
            </a:r>
            <a:r>
              <a:rPr lang="en-AU" sz="2000" dirty="0">
                <a:hlinkClick r:id="rId3"/>
              </a:rPr>
              <a:t>https://www.w3schools.com/cssref/css3_pr_transform.asp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Animation:</a:t>
            </a:r>
            <a:r>
              <a:rPr lang="zh-CN" altLang="en-US" sz="2000" dirty="0"/>
              <a:t> </a:t>
            </a:r>
            <a:r>
              <a:rPr lang="en-AU" sz="2000" dirty="0">
                <a:hlinkClick r:id="rId4"/>
              </a:rPr>
              <a:t>https://www.w3schools.com/cssref/css3_pr_animation.asp</a:t>
            </a:r>
            <a:endParaRPr lang="en-AU" sz="20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Keyframes:</a:t>
            </a:r>
            <a:r>
              <a:rPr lang="zh-CN" altLang="en-US" sz="2000" dirty="0"/>
              <a:t> </a:t>
            </a:r>
            <a:r>
              <a:rPr lang="en-AU" sz="2000" dirty="0">
                <a:hlinkClick r:id="rId5"/>
              </a:rPr>
              <a:t>https://www.w3schools.com/cssref/css3_pr_animation-keyframes.asp</a:t>
            </a: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  <a:p>
            <a:br>
              <a:rPr lang="en-AU" sz="2000" dirty="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549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zh-CN" altLang="en-AU" sz="3200" b="1" dirty="0">
                <a:solidFill>
                  <a:srgbClr val="002060"/>
                </a:solidFill>
              </a:rPr>
              <a:t>练习</a:t>
            </a:r>
            <a:r>
              <a:rPr lang="en-US" altLang="zh-CN" sz="3200" b="1" dirty="0">
                <a:solidFill>
                  <a:srgbClr val="002060"/>
                </a:solidFill>
              </a:rPr>
              <a:t>1</a:t>
            </a:r>
            <a:r>
              <a:rPr lang="zh-CN" altLang="en-US" sz="3200" b="1" dirty="0">
                <a:solidFill>
                  <a:srgbClr val="002060"/>
                </a:solidFill>
              </a:rPr>
              <a:t> 做题思路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6" y="947800"/>
            <a:ext cx="10567289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ja-JP" altLang="en-US" sz="2000"/>
              <a:t>先使用</a:t>
            </a: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rotation</a:t>
            </a:r>
            <a:r>
              <a:rPr lang="zh-CN" altLang="en-US" sz="2000" dirty="0"/>
              <a:t> 以及 </a:t>
            </a:r>
            <a:r>
              <a:rPr lang="en-US" altLang="zh-CN" sz="2000" dirty="0"/>
              <a:t>animation</a:t>
            </a:r>
            <a:r>
              <a:rPr lang="zh-CN" altLang="en-US" sz="2000" dirty="0"/>
              <a:t> 让太阳自转</a:t>
            </a:r>
            <a:endParaRPr lang="en-AU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）给太阳加上点击事件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）使用</a:t>
            </a:r>
            <a:r>
              <a:rPr lang="en-US" altLang="zh-CN" sz="2000" dirty="0"/>
              <a:t>JS</a:t>
            </a:r>
            <a:r>
              <a:rPr lang="zh-CN" altLang="en-US" sz="2000" dirty="0"/>
              <a:t>改变太阳自转速度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）在页面上加上地球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）使用 </a:t>
            </a: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rotation</a:t>
            </a:r>
            <a:r>
              <a:rPr lang="zh-CN" altLang="en-US" sz="2000" dirty="0"/>
              <a:t> 以及 </a:t>
            </a:r>
            <a:r>
              <a:rPr lang="en-US" altLang="zh-CN" sz="2000" dirty="0"/>
              <a:t>animation</a:t>
            </a:r>
            <a:r>
              <a:rPr lang="zh-CN" altLang="en-US" sz="2000" dirty="0"/>
              <a:t> 让地区挠太阳转</a:t>
            </a: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  <a:p>
            <a:br>
              <a:rPr lang="en-AU" sz="2000" dirty="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6000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A72991-E07D-D549-B2A6-8CD97C5BC07B}"/>
              </a:ext>
            </a:extLst>
          </p:cNvPr>
          <p:cNvSpPr/>
          <p:nvPr/>
        </p:nvSpPr>
        <p:spPr>
          <a:xfrm>
            <a:off x="1889760" y="1234440"/>
            <a:ext cx="5440680" cy="506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zh-CN" altLang="en-AU" sz="3200" b="1" dirty="0">
                <a:solidFill>
                  <a:srgbClr val="002060"/>
                </a:solidFill>
              </a:rPr>
              <a:t>练习</a:t>
            </a:r>
            <a:r>
              <a:rPr lang="en-US" altLang="zh-CN" sz="3200" b="1" dirty="0">
                <a:solidFill>
                  <a:srgbClr val="002060"/>
                </a:solidFill>
              </a:rPr>
              <a:t>1</a:t>
            </a:r>
            <a:r>
              <a:rPr lang="zh-CN" altLang="en-US" sz="3200" b="1" dirty="0">
                <a:solidFill>
                  <a:srgbClr val="002060"/>
                </a:solidFill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</a:rPr>
              <a:t>UI</a:t>
            </a:r>
            <a:r>
              <a:rPr lang="zh-CN" altLang="en-US" sz="3200" b="1" dirty="0">
                <a:solidFill>
                  <a:srgbClr val="002060"/>
                </a:solidFill>
              </a:rPr>
              <a:t> 设计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6" y="947800"/>
            <a:ext cx="10567289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  <a:p>
            <a:br>
              <a:rPr lang="en-AU" sz="2000" dirty="0"/>
            </a:br>
            <a:endParaRPr lang="en-AU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136006-42E2-DF43-ABF8-41D858A43C02}"/>
              </a:ext>
            </a:extLst>
          </p:cNvPr>
          <p:cNvSpPr/>
          <p:nvPr/>
        </p:nvSpPr>
        <p:spPr>
          <a:xfrm>
            <a:off x="4107180" y="3253240"/>
            <a:ext cx="1005840" cy="1029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032DD-F74E-254F-B95E-C0977EE131A8}"/>
              </a:ext>
            </a:extLst>
          </p:cNvPr>
          <p:cNvSpPr txBox="1"/>
          <p:nvPr/>
        </p:nvSpPr>
        <p:spPr>
          <a:xfrm>
            <a:off x="6675687" y="1293318"/>
            <a:ext cx="57912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FBD6ED-BFD9-0A46-98F2-4D6198B7A7C3}"/>
              </a:ext>
            </a:extLst>
          </p:cNvPr>
          <p:cNvSpPr/>
          <p:nvPr/>
        </p:nvSpPr>
        <p:spPr>
          <a:xfrm>
            <a:off x="1932224" y="1311210"/>
            <a:ext cx="452486" cy="443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D3370A-A62F-834B-97AC-94295F30970A}"/>
              </a:ext>
            </a:extLst>
          </p:cNvPr>
          <p:cNvGrpSpPr/>
          <p:nvPr/>
        </p:nvGrpSpPr>
        <p:grpSpPr>
          <a:xfrm>
            <a:off x="5219613" y="893410"/>
            <a:ext cx="2719080" cy="1989720"/>
            <a:chOff x="5395049" y="1002273"/>
            <a:chExt cx="2719080" cy="19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A0B3BC-AFB3-214E-80C3-CD6145CD1A2C}"/>
                    </a:ext>
                  </a:extLst>
                </p14:cNvPr>
                <p14:cNvContentPartPr/>
                <p14:nvPr/>
              </p14:nvContentPartPr>
              <p14:xfrm>
                <a:off x="5395049" y="1002273"/>
                <a:ext cx="2559600" cy="1974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A0B3BC-AFB3-214E-80C3-CD6145CD1A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7409" y="984273"/>
                  <a:ext cx="2595240" cy="20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C7244D-81FA-1A40-93E7-9BA26AC44825}"/>
                    </a:ext>
                  </a:extLst>
                </p14:cNvPr>
                <p14:cNvContentPartPr/>
                <p14:nvPr/>
              </p14:nvContentPartPr>
              <p14:xfrm>
                <a:off x="7821089" y="2846553"/>
                <a:ext cx="105840" cy="14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C7244D-81FA-1A40-93E7-9BA26AC448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03089" y="2828913"/>
                  <a:ext cx="141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2F9C4C-7844-AB47-A6AE-B3432D4A011D}"/>
                    </a:ext>
                  </a:extLst>
                </p14:cNvPr>
                <p14:cNvContentPartPr/>
                <p14:nvPr/>
              </p14:nvContentPartPr>
              <p14:xfrm>
                <a:off x="7992089" y="2860233"/>
                <a:ext cx="122040" cy="13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2F9C4C-7844-AB47-A6AE-B3432D4A01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74089" y="2842593"/>
                  <a:ext cx="1576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8B0179-010E-274F-BBE2-2510A24D999E}"/>
              </a:ext>
            </a:extLst>
          </p:cNvPr>
          <p:cNvGrpSpPr/>
          <p:nvPr/>
        </p:nvGrpSpPr>
        <p:grpSpPr>
          <a:xfrm>
            <a:off x="3659489" y="2685273"/>
            <a:ext cx="2126520" cy="1287360"/>
            <a:chOff x="3659489" y="2685273"/>
            <a:chExt cx="2126520" cy="12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913CC6-57EF-774D-83A8-E40B39411F47}"/>
                    </a:ext>
                  </a:extLst>
                </p14:cNvPr>
                <p14:cNvContentPartPr/>
                <p14:nvPr/>
              </p14:nvContentPartPr>
              <p14:xfrm>
                <a:off x="3659489" y="2685273"/>
                <a:ext cx="1953360" cy="127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913CC6-57EF-774D-83A8-E40B39411F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41849" y="2667273"/>
                  <a:ext cx="1989000" cy="13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E13F86-3C52-6D42-ABC0-9E30C5AFF2C6}"/>
                    </a:ext>
                  </a:extLst>
                </p14:cNvPr>
                <p14:cNvContentPartPr/>
                <p14:nvPr/>
              </p14:nvContentPartPr>
              <p14:xfrm>
                <a:off x="5493689" y="3881553"/>
                <a:ext cx="119160" cy="81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E13F86-3C52-6D42-ABC0-9E30C5AFF2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5689" y="3863913"/>
                  <a:ext cx="154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2AF64F-A936-1948-93E9-056441A1DEDA}"/>
                    </a:ext>
                  </a:extLst>
                </p14:cNvPr>
                <p14:cNvContentPartPr/>
                <p14:nvPr/>
              </p14:nvContentPartPr>
              <p14:xfrm>
                <a:off x="5585849" y="3846993"/>
                <a:ext cx="200160" cy="125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2AF64F-A936-1948-93E9-056441A1DE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8209" y="3829353"/>
                  <a:ext cx="23580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203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zh-CN" altLang="en-AU" sz="3200" b="1" dirty="0">
                <a:solidFill>
                  <a:srgbClr val="002060"/>
                </a:solidFill>
              </a:rPr>
              <a:t>练习</a:t>
            </a:r>
            <a:r>
              <a:rPr lang="en-US" altLang="zh-CN" sz="3200" b="1" dirty="0">
                <a:solidFill>
                  <a:srgbClr val="002060"/>
                </a:solidFill>
              </a:rPr>
              <a:t>2</a:t>
            </a:r>
            <a:r>
              <a:rPr lang="zh-CN" altLang="en-US" sz="3200" b="1" dirty="0">
                <a:solidFill>
                  <a:srgbClr val="002060"/>
                </a:solidFill>
              </a:rPr>
              <a:t> 题目要求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6" y="947800"/>
            <a:ext cx="10567289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/>
              <a:t>练习说明：</a:t>
            </a:r>
            <a:endParaRPr lang="en-AU" altLang="ja-JP" sz="2000" dirty="0"/>
          </a:p>
          <a:p>
            <a:endParaRPr lang="en-AU" altLang="ja-JP" sz="2000" dirty="0"/>
          </a:p>
          <a:p>
            <a:r>
              <a:rPr lang="ja-JP" altLang="en-US" sz="2000"/>
              <a:t>使用</a:t>
            </a:r>
            <a:r>
              <a:rPr lang="en-AU" sz="2000" dirty="0"/>
              <a:t>CSS</a:t>
            </a:r>
            <a:r>
              <a:rPr lang="ja-JP" altLang="en-US" sz="2000"/>
              <a:t>和</a:t>
            </a:r>
            <a:r>
              <a:rPr lang="en-AU" sz="2000" dirty="0"/>
              <a:t>jQuery</a:t>
            </a:r>
            <a:r>
              <a:rPr lang="ja-JP" altLang="en-US" sz="2000"/>
              <a:t>设计一个让</a:t>
            </a:r>
            <a:r>
              <a:rPr lang="en-US" altLang="ja-JP" sz="2000" dirty="0"/>
              <a:t>400</a:t>
            </a:r>
            <a:r>
              <a:rPr lang="ja-JP" altLang="en-US" sz="2000"/>
              <a:t>个方块来回移动的动画</a:t>
            </a:r>
            <a:r>
              <a:rPr lang="zh-CN" altLang="en-US" sz="2000" dirty="0"/>
              <a:t>。</a:t>
            </a:r>
            <a:endParaRPr lang="en-AU" altLang="zh-CN" sz="2000" dirty="0"/>
          </a:p>
          <a:p>
            <a:r>
              <a:rPr lang="zh-CN" altLang="en-US" sz="2000" dirty="0"/>
              <a:t>方块的颜色要各不一样。</a:t>
            </a:r>
            <a:endParaRPr lang="en-AU" altLang="zh-CN" sz="2000" dirty="0"/>
          </a:p>
          <a:p>
            <a:r>
              <a:rPr lang="zh-CN" altLang="en-US" sz="2000" dirty="0"/>
              <a:t>在页面上方的方块移动速度应该大于页面下方的方块。</a:t>
            </a:r>
            <a:endParaRPr lang="en-AU" altLang="zh-CN" sz="2000" dirty="0"/>
          </a:p>
          <a:p>
            <a:endParaRPr lang="ja-JP" altLang="en-US" sz="2000"/>
          </a:p>
          <a:p>
            <a:r>
              <a:rPr lang="ja-JP" altLang="en-US" sz="2000"/>
              <a:t>练习知识点：</a:t>
            </a:r>
          </a:p>
          <a:p>
            <a:r>
              <a:rPr lang="ja-JP" altLang="en-US" sz="2000"/>
              <a:t>* </a:t>
            </a:r>
            <a:r>
              <a:rPr lang="en-AU" sz="2000" dirty="0"/>
              <a:t>CSS Transform</a:t>
            </a:r>
          </a:p>
          <a:p>
            <a:r>
              <a:rPr lang="en-AU" sz="2000" dirty="0"/>
              <a:t>* jQuery DOM manipulation</a:t>
            </a:r>
          </a:p>
          <a:p>
            <a:r>
              <a:rPr lang="en-AU" sz="2000" dirty="0"/>
              <a:t>* jQuery Animate</a:t>
            </a:r>
          </a:p>
          <a:p>
            <a:br>
              <a:rPr lang="en-AU" sz="2000" dirty="0"/>
            </a:br>
            <a:r>
              <a:rPr lang="ja-JP" altLang="en-US" sz="2000"/>
              <a:t>知识点参考：</a:t>
            </a:r>
            <a:endParaRPr lang="en-AU" altLang="ja-JP" sz="2000" dirty="0"/>
          </a:p>
          <a:p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Rotation:</a:t>
            </a:r>
            <a:r>
              <a:rPr lang="zh-CN" altLang="en-US" sz="2000" dirty="0"/>
              <a:t> </a:t>
            </a:r>
            <a:r>
              <a:rPr lang="en-AU" sz="2000" dirty="0">
                <a:hlinkClick r:id="rId4"/>
              </a:rPr>
              <a:t>https://www.w3schools.com/cssref/css3_pr_transform.asp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Animation:</a:t>
            </a:r>
            <a:r>
              <a:rPr lang="zh-CN" altLang="en-US" sz="2000" dirty="0"/>
              <a:t> </a:t>
            </a:r>
            <a:r>
              <a:rPr lang="en-AU" sz="2000" dirty="0">
                <a:hlinkClick r:id="rId3"/>
              </a:rPr>
              <a:t>https://www.w3schools.com/cssref/css3_pr_animation.asp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Keyframes:</a:t>
            </a:r>
            <a:r>
              <a:rPr lang="zh-CN" altLang="en-US" sz="2000" dirty="0"/>
              <a:t> </a:t>
            </a:r>
            <a:r>
              <a:rPr lang="en-AU" sz="2000" dirty="0">
                <a:hlinkClick r:id="rId5"/>
              </a:rPr>
              <a:t>https://www.w3schools.com/cssref/css3_pr_animation-keyframes.asp</a:t>
            </a:r>
            <a:endParaRPr lang="en-AU" sz="2000" dirty="0"/>
          </a:p>
          <a:p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  <a:p>
            <a:br>
              <a:rPr lang="en-AU" sz="2000" dirty="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3833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zh-CN" altLang="en-AU" sz="3200" b="1" dirty="0">
                <a:solidFill>
                  <a:srgbClr val="002060"/>
                </a:solidFill>
              </a:rPr>
              <a:t>练习</a:t>
            </a:r>
            <a:r>
              <a:rPr lang="en-US" altLang="zh-CN" sz="3200" b="1" dirty="0">
                <a:solidFill>
                  <a:srgbClr val="002060"/>
                </a:solidFill>
              </a:rPr>
              <a:t>2</a:t>
            </a:r>
            <a:r>
              <a:rPr lang="zh-CN" altLang="en-US" sz="3200" b="1" dirty="0">
                <a:solidFill>
                  <a:srgbClr val="002060"/>
                </a:solidFill>
              </a:rPr>
              <a:t> 做题思路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6" y="947800"/>
            <a:ext cx="10567289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）使用 </a:t>
            </a:r>
            <a:r>
              <a:rPr lang="en-US" altLang="zh-CN" sz="2000" dirty="0"/>
              <a:t>for</a:t>
            </a:r>
            <a:r>
              <a:rPr lang="zh-CN" altLang="en-US" sz="2000" dirty="0"/>
              <a:t> 循环改变创建 </a:t>
            </a:r>
            <a:r>
              <a:rPr lang="en-US" altLang="zh-CN" sz="2000" dirty="0"/>
              <a:t>div</a:t>
            </a:r>
            <a:r>
              <a:rPr lang="zh-CN" altLang="en-US" sz="2000" dirty="0"/>
              <a:t> 元素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）随机生成</a:t>
            </a:r>
            <a:r>
              <a:rPr lang="en-US" altLang="zh-CN" sz="2000" dirty="0"/>
              <a:t>16</a:t>
            </a:r>
            <a:r>
              <a:rPr lang="zh-CN" altLang="en-US" sz="2000" dirty="0"/>
              <a:t>进制颜色码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）给创建的 </a:t>
            </a:r>
            <a:r>
              <a:rPr lang="en-US" altLang="zh-CN" sz="2000" dirty="0"/>
              <a:t>div</a:t>
            </a:r>
            <a:r>
              <a:rPr lang="zh-CN" altLang="en-US" sz="2000" dirty="0"/>
              <a:t> 元素加上颜色背景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）使用 </a:t>
            </a:r>
            <a:r>
              <a:rPr lang="en-US" altLang="zh-CN" sz="2000" dirty="0"/>
              <a:t>jQuery</a:t>
            </a:r>
            <a:r>
              <a:rPr lang="zh-CN" altLang="en-US" sz="2000" dirty="0"/>
              <a:t> 给 </a:t>
            </a:r>
            <a:r>
              <a:rPr lang="en-US" altLang="zh-CN" sz="2000" dirty="0"/>
              <a:t>div</a:t>
            </a:r>
            <a:r>
              <a:rPr lang="zh-CN" altLang="en-US" sz="2000" dirty="0"/>
              <a:t> 左右移动的动画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）给每个方块设置不同的动画时间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 使用 </a:t>
            </a:r>
            <a:r>
              <a:rPr lang="en-US" altLang="zh-CN" sz="2000" dirty="0"/>
              <a:t>CSS</a:t>
            </a:r>
            <a:r>
              <a:rPr lang="zh-CN" altLang="en-US" sz="2000" dirty="0"/>
              <a:t> </a:t>
            </a:r>
            <a:r>
              <a:rPr lang="en-US" altLang="zh-CN" sz="2000" dirty="0"/>
              <a:t>rotation</a:t>
            </a:r>
            <a:r>
              <a:rPr lang="zh-CN" altLang="en-US" sz="2000" dirty="0"/>
              <a:t> 以及 </a:t>
            </a:r>
            <a:r>
              <a:rPr lang="en-US" altLang="zh-CN" sz="2000" dirty="0"/>
              <a:t>animation</a:t>
            </a:r>
            <a:r>
              <a:rPr lang="zh-CN" altLang="en-US" sz="2000" dirty="0"/>
              <a:t> 给方块加上旋转动画</a:t>
            </a: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  <a:p>
            <a:br>
              <a:rPr lang="en-AU" sz="2000" dirty="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640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zh-CN" altLang="en-AU" sz="3200" b="1" dirty="0">
                <a:solidFill>
                  <a:srgbClr val="002060"/>
                </a:solidFill>
              </a:rPr>
              <a:t>练习</a:t>
            </a:r>
            <a:r>
              <a:rPr lang="en-US" altLang="zh-CN" sz="3200" b="1" dirty="0">
                <a:solidFill>
                  <a:srgbClr val="002060"/>
                </a:solidFill>
              </a:rPr>
              <a:t>3</a:t>
            </a:r>
            <a:r>
              <a:rPr lang="zh-CN" altLang="en-US" sz="3200" b="1" dirty="0">
                <a:solidFill>
                  <a:srgbClr val="002060"/>
                </a:solidFill>
              </a:rPr>
              <a:t> 题目要求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6" y="947800"/>
            <a:ext cx="10567289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/>
              <a:t>练习说明：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AU" sz="2000"/>
              <a:t>更新</a:t>
            </a:r>
            <a:r>
              <a:rPr lang="ja-JP" altLang="en-US" sz="2000"/>
              <a:t>上周创建好的</a:t>
            </a:r>
            <a:r>
              <a:rPr lang="zh-CN" altLang="en-US" sz="2000" dirty="0"/>
              <a:t> 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 </a:t>
            </a:r>
            <a:r>
              <a:rPr lang="ja-JP" altLang="en-US" sz="2000"/>
              <a:t>服务器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让服务器可以提供静态资源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AU" sz="2000"/>
              <a:t>显示</a:t>
            </a:r>
            <a:r>
              <a:rPr lang="ja-JP" altLang="en-US" sz="2000"/>
              <a:t>服务器返回的数据在页面上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学习使用</a:t>
            </a:r>
            <a:r>
              <a:rPr lang="en-US" altLang="zh-CN" sz="2000" dirty="0"/>
              <a:t>pug</a:t>
            </a:r>
            <a:r>
              <a:rPr lang="zh-CN" altLang="en-US" sz="2000" dirty="0"/>
              <a:t> </a:t>
            </a:r>
            <a:r>
              <a:rPr lang="en-US" altLang="zh-CN" sz="2000" dirty="0"/>
              <a:t>template</a:t>
            </a:r>
            <a:r>
              <a:rPr lang="zh-CN" altLang="en-US" sz="2000" dirty="0"/>
              <a:t>模板</a:t>
            </a:r>
            <a:endParaRPr lang="en-AU" altLang="ja-JP" sz="2000" dirty="0"/>
          </a:p>
          <a:p>
            <a:endParaRPr lang="en-AU" altLang="ja-JP" sz="2000" dirty="0"/>
          </a:p>
          <a:p>
            <a:endParaRPr lang="ja-JP" altLang="en-US" sz="2000"/>
          </a:p>
          <a:p>
            <a:r>
              <a:rPr lang="ja-JP" altLang="en-US" sz="2000"/>
              <a:t>练习知识点：</a:t>
            </a:r>
          </a:p>
          <a:p>
            <a:r>
              <a:rPr lang="ja-JP" altLang="en-US" sz="2000"/>
              <a:t>* </a:t>
            </a:r>
            <a:r>
              <a:rPr lang="en-AU" sz="2000" dirty="0"/>
              <a:t>JavaScript DOM manipulation</a:t>
            </a:r>
          </a:p>
          <a:p>
            <a:r>
              <a:rPr lang="en-AU" sz="2000" dirty="0"/>
              <a:t>* Nodejs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pug</a:t>
            </a:r>
            <a:r>
              <a:rPr lang="zh-CN" altLang="en-US" sz="2000" dirty="0"/>
              <a:t> </a:t>
            </a:r>
            <a:r>
              <a:rPr lang="en-US" altLang="zh-CN" sz="2000" dirty="0"/>
              <a:t>template</a:t>
            </a:r>
            <a:r>
              <a:rPr lang="zh-CN" altLang="en-US" sz="2000" dirty="0"/>
              <a:t>： </a:t>
            </a:r>
            <a:r>
              <a:rPr lang="en-AU" altLang="zh-CN" sz="2000" dirty="0">
                <a:hlinkClick r:id="rId4"/>
              </a:rPr>
              <a:t>https://blog.bitsrc.io/how-to-build-a-node-application-using-a-pug-template-7319ab1bba69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sz="2000" dirty="0"/>
          </a:p>
          <a:p>
            <a:br>
              <a:rPr lang="en-AU" sz="2000" dirty="0"/>
            </a:b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3257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88FB5-CDA9-D441-B4B3-625A0855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37" y="0"/>
            <a:ext cx="7055664" cy="806470"/>
          </a:xfrm>
        </p:spPr>
        <p:txBody>
          <a:bodyPr anchor="ctr">
            <a:noAutofit/>
          </a:bodyPr>
          <a:lstStyle/>
          <a:p>
            <a:r>
              <a:rPr lang="zh-CN" altLang="en-AU" sz="3200" b="1" dirty="0">
                <a:solidFill>
                  <a:srgbClr val="002060"/>
                </a:solidFill>
              </a:rPr>
              <a:t>练习</a:t>
            </a:r>
            <a:r>
              <a:rPr lang="en-US" altLang="zh-CN" sz="3200" b="1" dirty="0">
                <a:solidFill>
                  <a:srgbClr val="002060"/>
                </a:solidFill>
              </a:rPr>
              <a:t>4</a:t>
            </a:r>
            <a:r>
              <a:rPr lang="zh-CN" altLang="en-US" sz="3200" b="1" dirty="0">
                <a:solidFill>
                  <a:srgbClr val="002060"/>
                </a:solidFill>
              </a:rPr>
              <a:t> 题目要求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Content Placeholder 4" descr="A picture containing knife&#10;&#10;Description automatically generated">
            <a:extLst>
              <a:ext uri="{FF2B5EF4-FFF2-40B4-BE49-F238E27FC236}">
                <a16:creationId xmlns:a16="http://schemas.microsoft.com/office/drawing/2014/main" id="{552ED984-F301-4C4A-A031-B37D77A7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646" y="-7126"/>
            <a:ext cx="2487251" cy="954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F1469F2-6DBB-3D4C-80B7-D8398FB64977}"/>
              </a:ext>
            </a:extLst>
          </p:cNvPr>
          <p:cNvSpPr txBox="1">
            <a:spLocks/>
          </p:cNvSpPr>
          <p:nvPr/>
        </p:nvSpPr>
        <p:spPr>
          <a:xfrm>
            <a:off x="856936" y="947800"/>
            <a:ext cx="10567289" cy="5752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/>
              <a:t>练习说明：</a:t>
            </a:r>
            <a:endParaRPr lang="en-AU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/>
              <a:t>分析</a:t>
            </a:r>
            <a:r>
              <a:rPr lang="zh-CN" altLang="en-US" sz="2000" dirty="0"/>
              <a:t> </a:t>
            </a:r>
            <a:r>
              <a:rPr lang="en-US" altLang="zh-CN" sz="2000" dirty="0"/>
              <a:t>tic-tack-toe</a:t>
            </a:r>
            <a:r>
              <a:rPr lang="zh-CN" altLang="en-US" sz="2000" dirty="0"/>
              <a:t>游戏代码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研究服务器和客户端的沟通方式</a:t>
            </a:r>
            <a:endParaRPr lang="en-AU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改变客户端下棋策略</a:t>
            </a:r>
            <a:endParaRPr lang="en-AU" altLang="ja-JP" sz="2000" dirty="0"/>
          </a:p>
          <a:p>
            <a:endParaRPr lang="ja-JP" altLang="en-US" sz="2000"/>
          </a:p>
          <a:p>
            <a:r>
              <a:rPr lang="ja-JP" altLang="en-US" sz="2000"/>
              <a:t>练习知识点：</a:t>
            </a:r>
          </a:p>
          <a:p>
            <a:r>
              <a:rPr lang="ja-JP" altLang="en-US" sz="2000"/>
              <a:t>* </a:t>
            </a:r>
            <a:r>
              <a:rPr lang="zh-CN" altLang="en-US" sz="2000" dirty="0"/>
              <a:t> </a:t>
            </a:r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Review</a:t>
            </a:r>
            <a:endParaRPr lang="en-AU" altLang="ja-JP" sz="2000" dirty="0"/>
          </a:p>
          <a:p>
            <a:r>
              <a:rPr lang="zh-CN" altLang="en-US" sz="2000" dirty="0"/>
              <a:t>*  </a:t>
            </a:r>
            <a:r>
              <a:rPr lang="en-AU" sz="2000" dirty="0"/>
              <a:t>JavaScript DOM manipulation</a:t>
            </a:r>
          </a:p>
          <a:p>
            <a:r>
              <a:rPr lang="en-AU" sz="2000" dirty="0"/>
              <a:t>*</a:t>
            </a:r>
            <a:r>
              <a:rPr lang="zh-CN" altLang="en-US" sz="2000" dirty="0"/>
              <a:t>  </a:t>
            </a:r>
            <a:r>
              <a:rPr lang="en-US" altLang="zh-CN" sz="2000" dirty="0"/>
              <a:t>API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endParaRPr lang="en-AU" sz="2000" dirty="0"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hlinkClick r:id="rId3"/>
            </a:endParaRPr>
          </a:p>
          <a:p>
            <a:endParaRPr lang="en-AU" sz="2000" dirty="0"/>
          </a:p>
          <a:p>
            <a:endParaRPr lang="en-AU" sz="2000" dirty="0"/>
          </a:p>
          <a:p>
            <a:br>
              <a:rPr lang="en-AU" sz="2000" dirty="0"/>
            </a:br>
            <a:endParaRPr lang="en-AU" sz="2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998690-15ED-1F46-BB8D-B350360C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06270"/>
              </p:ext>
            </p:extLst>
          </p:nvPr>
        </p:nvGraphicFramePr>
        <p:xfrm>
          <a:off x="3311273" y="3824207"/>
          <a:ext cx="4617039" cy="257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013">
                  <a:extLst>
                    <a:ext uri="{9D8B030D-6E8A-4147-A177-3AD203B41FA5}">
                      <a16:colId xmlns:a16="http://schemas.microsoft.com/office/drawing/2014/main" val="1968647684"/>
                    </a:ext>
                  </a:extLst>
                </a:gridCol>
                <a:gridCol w="1539013">
                  <a:extLst>
                    <a:ext uri="{9D8B030D-6E8A-4147-A177-3AD203B41FA5}">
                      <a16:colId xmlns:a16="http://schemas.microsoft.com/office/drawing/2014/main" val="140487297"/>
                    </a:ext>
                  </a:extLst>
                </a:gridCol>
                <a:gridCol w="1539013">
                  <a:extLst>
                    <a:ext uri="{9D8B030D-6E8A-4147-A177-3AD203B41FA5}">
                      <a16:colId xmlns:a16="http://schemas.microsoft.com/office/drawing/2014/main" val="700255336"/>
                    </a:ext>
                  </a:extLst>
                </a:gridCol>
              </a:tblGrid>
              <a:tr h="859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65839"/>
                  </a:ext>
                </a:extLst>
              </a:tr>
              <a:tr h="859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89671"/>
                  </a:ext>
                </a:extLst>
              </a:tr>
              <a:tr h="859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4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373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505</Words>
  <Application>Microsoft Macintosh PowerPoint</Application>
  <PresentationFormat>Widescreen</PresentationFormat>
  <Paragraphs>129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UOW ISIT207 Week 10 (Javascript practice)   </vt:lpstr>
      <vt:lpstr>练习1 题目要求</vt:lpstr>
      <vt:lpstr>练习1 做题思路</vt:lpstr>
      <vt:lpstr>练习1 UI 设计</vt:lpstr>
      <vt:lpstr>练习2 题目要求</vt:lpstr>
      <vt:lpstr>练习2 做题思路</vt:lpstr>
      <vt:lpstr>练习3 题目要求</vt:lpstr>
      <vt:lpstr>练习4 题目要求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UOW ISIT207 Week 2 (CSIT128 Review)   </dc:title>
  <dc:creator>Jihang Zhang</dc:creator>
  <cp:lastModifiedBy>Jihang Zhang</cp:lastModifiedBy>
  <cp:revision>17</cp:revision>
  <dcterms:created xsi:type="dcterms:W3CDTF">2020-08-12T12:12:04Z</dcterms:created>
  <dcterms:modified xsi:type="dcterms:W3CDTF">2020-10-16T05:25:24Z</dcterms:modified>
</cp:coreProperties>
</file>