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7" r:id="rId4"/>
    <p:sldId id="262" r:id="rId5"/>
    <p:sldId id="263" r:id="rId6"/>
    <p:sldId id="266" r:id="rId7"/>
    <p:sldId id="259" r:id="rId8"/>
    <p:sldId id="257" r:id="rId9"/>
    <p:sldId id="264" r:id="rId10"/>
    <p:sldId id="258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E0EB"/>
    <a:srgbClr val="CF8B03"/>
    <a:srgbClr val="37DFEC"/>
    <a:srgbClr val="CFD2D0"/>
    <a:srgbClr val="9DC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5545"/>
  </p:normalViewPr>
  <p:slideViewPr>
    <p:cSldViewPr snapToGrid="0" snapToObjects="1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66D13-E424-4FA8-B8C8-5AB4FF9D3EF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9558C-0759-4444-9244-033CC5D5E5C3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、数据探索</a:t>
          </a:r>
          <a:endParaRPr lang="zh-CN" altLang="en-US" dirty="0"/>
        </a:p>
      </dgm:t>
    </dgm:pt>
    <dgm:pt modelId="{91ED4B15-B8EB-454A-8174-AB56189B9B7F}" type="parTrans" cxnId="{1D10DB79-2B0F-4F7D-AF95-6699C09A87FA}">
      <dgm:prSet/>
      <dgm:spPr/>
      <dgm:t>
        <a:bodyPr/>
        <a:lstStyle/>
        <a:p>
          <a:endParaRPr lang="zh-CN" altLang="en-US"/>
        </a:p>
      </dgm:t>
    </dgm:pt>
    <dgm:pt modelId="{679B9BDC-02FE-48FF-8E97-A4311A9F661D}" type="sibTrans" cxnId="{1D10DB79-2B0F-4F7D-AF95-6699C09A87FA}">
      <dgm:prSet/>
      <dgm:spPr/>
      <dgm:t>
        <a:bodyPr/>
        <a:lstStyle/>
        <a:p>
          <a:endParaRPr lang="zh-CN" altLang="en-US"/>
        </a:p>
      </dgm:t>
    </dgm:pt>
    <dgm:pt modelId="{59DF0D99-A7AD-4D82-8033-E6365D407890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3D1690E4-A4E6-42BF-960B-CFFB42CED26A}" type="parTrans" cxnId="{9B395ABE-BF54-4357-AF91-26A59697C9E0}">
      <dgm:prSet/>
      <dgm:spPr/>
      <dgm:t>
        <a:bodyPr/>
        <a:lstStyle/>
        <a:p>
          <a:endParaRPr lang="zh-CN" altLang="en-US"/>
        </a:p>
      </dgm:t>
    </dgm:pt>
    <dgm:pt modelId="{1B6E72D6-7B54-4FD1-B617-13589E028072}" type="sibTrans" cxnId="{9B395ABE-BF54-4357-AF91-26A59697C9E0}">
      <dgm:prSet/>
      <dgm:spPr/>
      <dgm:t>
        <a:bodyPr/>
        <a:lstStyle/>
        <a:p>
          <a:endParaRPr lang="zh-CN" altLang="en-US"/>
        </a:p>
      </dgm:t>
    </dgm:pt>
    <dgm:pt modelId="{FEBA15F6-DA7E-4900-BFC9-6C8560DCDECE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、算法调优</a:t>
          </a:r>
          <a:endParaRPr lang="zh-CN" altLang="en-US" dirty="0"/>
        </a:p>
      </dgm:t>
    </dgm:pt>
    <dgm:pt modelId="{D05834B3-41D3-4787-B754-6A79C5354DE5}" type="parTrans" cxnId="{8C525C5D-F49F-4DE6-A494-7DFD78C2B26C}">
      <dgm:prSet/>
      <dgm:spPr/>
      <dgm:t>
        <a:bodyPr/>
        <a:lstStyle/>
        <a:p>
          <a:endParaRPr lang="zh-CN" altLang="en-US"/>
        </a:p>
      </dgm:t>
    </dgm:pt>
    <dgm:pt modelId="{D1052ABA-5BB1-4741-AA8B-5CF4D079A944}" type="sibTrans" cxnId="{8C525C5D-F49F-4DE6-A494-7DFD78C2B26C}">
      <dgm:prSet/>
      <dgm:spPr/>
      <dgm:t>
        <a:bodyPr/>
        <a:lstStyle/>
        <a:p>
          <a:endParaRPr lang="zh-CN" altLang="en-US"/>
        </a:p>
      </dgm:t>
    </dgm:pt>
    <dgm:pt modelId="{FE284AB9-16EA-4980-A052-9DC2B3692767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5365D2EB-9013-41D5-8DA6-2AA07A426AEE}" type="parTrans" cxnId="{42504BA5-F76A-4375-AAFD-1E1BF529CB1E}">
      <dgm:prSet/>
      <dgm:spPr/>
      <dgm:t>
        <a:bodyPr/>
        <a:lstStyle/>
        <a:p>
          <a:endParaRPr lang="zh-CN" altLang="en-US"/>
        </a:p>
      </dgm:t>
    </dgm:pt>
    <dgm:pt modelId="{7A7838F1-E2E7-4811-8C02-56EF86F780E3}" type="sibTrans" cxnId="{42504BA5-F76A-4375-AAFD-1E1BF529CB1E}">
      <dgm:prSet/>
      <dgm:spPr/>
      <dgm:t>
        <a:bodyPr/>
        <a:lstStyle/>
        <a:p>
          <a:endParaRPr lang="zh-CN" altLang="en-US"/>
        </a:p>
      </dgm:t>
    </dgm:pt>
    <dgm:pt modelId="{863ED85D-3427-41AC-B87D-0E172AC81C3D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、算法固化</a:t>
          </a:r>
          <a:endParaRPr lang="zh-CN" altLang="en-US" dirty="0"/>
        </a:p>
      </dgm:t>
    </dgm:pt>
    <dgm:pt modelId="{387BCDF9-C8F5-46C4-908E-593503EDDAFC}" type="parTrans" cxnId="{74E43394-7E39-4731-823F-0E4AF895D172}">
      <dgm:prSet/>
      <dgm:spPr/>
      <dgm:t>
        <a:bodyPr/>
        <a:lstStyle/>
        <a:p>
          <a:endParaRPr lang="zh-CN" altLang="en-US"/>
        </a:p>
      </dgm:t>
    </dgm:pt>
    <dgm:pt modelId="{760D09B6-025E-4FA6-AC96-61F7174499BD}" type="sibTrans" cxnId="{74E43394-7E39-4731-823F-0E4AF895D172}">
      <dgm:prSet/>
      <dgm:spPr/>
      <dgm:t>
        <a:bodyPr/>
        <a:lstStyle/>
        <a:p>
          <a:endParaRPr lang="zh-CN" altLang="en-US"/>
        </a:p>
      </dgm:t>
    </dgm:pt>
    <dgm:pt modelId="{D5B872EB-015A-4707-B533-9D462B79D000}">
      <dgm:prSet phldrT="[文本]"/>
      <dgm:spPr/>
      <dgm:t>
        <a:bodyPr/>
        <a:lstStyle/>
        <a:p>
          <a:r>
            <a:rPr lang="zh-CN" altLang="en-US" smtClean="0"/>
            <a:t>专题表导入云平台</a:t>
          </a:r>
          <a:endParaRPr lang="zh-CN" altLang="en-US" dirty="0"/>
        </a:p>
      </dgm:t>
    </dgm:pt>
    <dgm:pt modelId="{211EA705-3EF1-4037-A6EE-4C1C2ED7C9A7}" type="parTrans" cxnId="{4BE47BFA-A48C-4466-933B-06993DBE9C69}">
      <dgm:prSet/>
      <dgm:spPr/>
      <dgm:t>
        <a:bodyPr/>
        <a:lstStyle/>
        <a:p>
          <a:endParaRPr lang="zh-CN" altLang="en-US"/>
        </a:p>
      </dgm:t>
    </dgm:pt>
    <dgm:pt modelId="{0CEE8042-3D68-4A74-902D-F5E1CBE44FE2}" type="sibTrans" cxnId="{4BE47BFA-A48C-4466-933B-06993DBE9C69}">
      <dgm:prSet/>
      <dgm:spPr/>
      <dgm:t>
        <a:bodyPr/>
        <a:lstStyle/>
        <a:p>
          <a:endParaRPr lang="zh-CN" altLang="en-US"/>
        </a:p>
      </dgm:t>
    </dgm:pt>
    <dgm:pt modelId="{9F270639-8BAF-4731-AF4F-64931BF3C27D}">
      <dgm:prSet phldrT="[文本]"/>
      <dgm:spPr/>
      <dgm:t>
        <a:bodyPr/>
        <a:lstStyle/>
        <a:p>
          <a:r>
            <a:rPr lang="zh-CN" altLang="en-US" dirty="0" smtClean="0"/>
            <a:t>生成专题表</a:t>
          </a:r>
          <a:endParaRPr lang="zh-CN" altLang="en-US" dirty="0"/>
        </a:p>
      </dgm:t>
    </dgm:pt>
    <dgm:pt modelId="{97F2CCBB-E5D8-4DCC-9D2A-7A6CA38E0C94}" type="parTrans" cxnId="{6CCB2C6C-D077-4279-9E57-9FDA6D6AEF71}">
      <dgm:prSet/>
      <dgm:spPr/>
      <dgm:t>
        <a:bodyPr/>
        <a:lstStyle/>
        <a:p>
          <a:endParaRPr lang="zh-CN" altLang="en-US"/>
        </a:p>
      </dgm:t>
    </dgm:pt>
    <dgm:pt modelId="{76744DFC-3036-4BDD-A3AA-ED457F6720BA}" type="sibTrans" cxnId="{6CCB2C6C-D077-4279-9E57-9FDA6D6AEF71}">
      <dgm:prSet/>
      <dgm:spPr/>
      <dgm:t>
        <a:bodyPr/>
        <a:lstStyle/>
        <a:p>
          <a:endParaRPr lang="zh-CN" altLang="en-US"/>
        </a:p>
      </dgm:t>
    </dgm:pt>
    <dgm:pt modelId="{C001F4A3-916C-47E7-824D-891C7ABD4470}">
      <dgm:prSet phldrT="[文本]"/>
      <dgm:spPr/>
      <dgm:t>
        <a:bodyPr/>
        <a:lstStyle/>
        <a:p>
          <a:r>
            <a:rPr lang="zh-CN" altLang="en-US" dirty="0" smtClean="0"/>
            <a:t>固化专题表</a:t>
          </a:r>
          <a:endParaRPr lang="zh-CN" altLang="en-US" dirty="0"/>
        </a:p>
      </dgm:t>
    </dgm:pt>
    <dgm:pt modelId="{346AEC33-95A3-48EA-90DB-DFE19F42202F}" type="parTrans" cxnId="{79A0C5CB-2B1F-4EC9-8A63-0C2E324508D7}">
      <dgm:prSet/>
      <dgm:spPr/>
      <dgm:t>
        <a:bodyPr/>
        <a:lstStyle/>
        <a:p>
          <a:endParaRPr lang="zh-CN" altLang="en-US"/>
        </a:p>
      </dgm:t>
    </dgm:pt>
    <dgm:pt modelId="{E8FB0064-8775-4F82-85B2-73B56C4C8914}" type="sibTrans" cxnId="{79A0C5CB-2B1F-4EC9-8A63-0C2E324508D7}">
      <dgm:prSet/>
      <dgm:spPr/>
      <dgm:t>
        <a:bodyPr/>
        <a:lstStyle/>
        <a:p>
          <a:endParaRPr lang="zh-CN" altLang="en-US"/>
        </a:p>
      </dgm:t>
    </dgm:pt>
    <dgm:pt modelId="{F9DF8693-4132-4F69-9EDC-5E3EF18A48AD}">
      <dgm:prSet phldrT="[文本]"/>
      <dgm:spPr/>
      <dgm:t>
        <a:bodyPr/>
        <a:lstStyle/>
        <a:p>
          <a:endParaRPr lang="zh-CN" altLang="en-US" dirty="0"/>
        </a:p>
      </dgm:t>
    </dgm:pt>
    <dgm:pt modelId="{D1FFA3F5-8D9A-4F5B-A466-6552403B745F}" type="parTrans" cxnId="{B69DAB25-F588-4F16-BC25-711EC2C28D63}">
      <dgm:prSet/>
      <dgm:spPr/>
      <dgm:t>
        <a:bodyPr/>
        <a:lstStyle/>
        <a:p>
          <a:endParaRPr lang="zh-CN" altLang="en-US"/>
        </a:p>
      </dgm:t>
    </dgm:pt>
    <dgm:pt modelId="{99AF84A8-ED35-4C80-9D4F-48A9F0DA8936}" type="sibTrans" cxnId="{B69DAB25-F588-4F16-BC25-711EC2C28D63}">
      <dgm:prSet/>
      <dgm:spPr/>
      <dgm:t>
        <a:bodyPr/>
        <a:lstStyle/>
        <a:p>
          <a:endParaRPr lang="zh-CN" altLang="en-US"/>
        </a:p>
      </dgm:t>
    </dgm:pt>
    <dgm:pt modelId="{13FDBA30-2710-4EBC-9EF2-B22C7AF90BCF}">
      <dgm:prSet phldrT="[文本]"/>
      <dgm:spPr/>
      <dgm:t>
        <a:bodyPr/>
        <a:lstStyle/>
        <a:p>
          <a:endParaRPr lang="zh-CN" altLang="en-US" dirty="0"/>
        </a:p>
      </dgm:t>
    </dgm:pt>
    <dgm:pt modelId="{65374CD8-467E-466E-8E76-87118B15EA40}" type="parTrans" cxnId="{C86FC3A1-0BFA-469B-B990-F6BF16730509}">
      <dgm:prSet/>
      <dgm:spPr/>
      <dgm:t>
        <a:bodyPr/>
        <a:lstStyle/>
        <a:p>
          <a:endParaRPr lang="zh-CN" altLang="en-US"/>
        </a:p>
      </dgm:t>
    </dgm:pt>
    <dgm:pt modelId="{56021956-5273-4E56-918C-BBF52423927D}" type="sibTrans" cxnId="{C86FC3A1-0BFA-469B-B990-F6BF16730509}">
      <dgm:prSet/>
      <dgm:spPr/>
      <dgm:t>
        <a:bodyPr/>
        <a:lstStyle/>
        <a:p>
          <a:endParaRPr lang="zh-CN" altLang="en-US"/>
        </a:p>
      </dgm:t>
    </dgm:pt>
    <dgm:pt modelId="{C3800FA9-639A-4A28-8FCF-D4DF7B714D03}">
      <dgm:prSet phldrT="[文本]"/>
      <dgm:spPr/>
      <dgm:t>
        <a:bodyPr/>
        <a:lstStyle/>
        <a:p>
          <a:r>
            <a:rPr lang="zh-CN" altLang="en-US" dirty="0" smtClean="0"/>
            <a:t>选择公式，输入固化参数</a:t>
          </a:r>
          <a:endParaRPr lang="zh-CN" altLang="en-US" dirty="0"/>
        </a:p>
      </dgm:t>
    </dgm:pt>
    <dgm:pt modelId="{885A63B4-BDB6-4541-A372-FD833080EB41}" type="parTrans" cxnId="{19D1FC30-EE9F-4EFA-A20C-96DCA9D9F29F}">
      <dgm:prSet/>
      <dgm:spPr/>
      <dgm:t>
        <a:bodyPr/>
        <a:lstStyle/>
        <a:p>
          <a:endParaRPr lang="zh-CN" altLang="en-US"/>
        </a:p>
      </dgm:t>
    </dgm:pt>
    <dgm:pt modelId="{C9322828-FA31-4558-A9D2-B22F7116E25C}" type="sibTrans" cxnId="{19D1FC30-EE9F-4EFA-A20C-96DCA9D9F29F}">
      <dgm:prSet/>
      <dgm:spPr/>
      <dgm:t>
        <a:bodyPr/>
        <a:lstStyle/>
        <a:p>
          <a:endParaRPr lang="zh-CN" altLang="en-US"/>
        </a:p>
      </dgm:t>
    </dgm:pt>
    <dgm:pt modelId="{58138253-509D-43A7-8EC3-C506816AD066}">
      <dgm:prSet phldrT="[文本]"/>
      <dgm:spPr/>
      <dgm:t>
        <a:bodyPr/>
        <a:lstStyle/>
        <a:p>
          <a:r>
            <a:rPr lang="zh-CN" altLang="en-US" dirty="0" smtClean="0"/>
            <a:t>固化算法参数</a:t>
          </a:r>
          <a:endParaRPr lang="zh-CN" altLang="en-US" dirty="0"/>
        </a:p>
      </dgm:t>
    </dgm:pt>
    <dgm:pt modelId="{CCEC3786-3C76-4262-ACFE-951BCFD6AEBC}" type="parTrans" cxnId="{A7AFBA69-55FC-46BE-BD17-BD94A7D0CA3A}">
      <dgm:prSet/>
      <dgm:spPr/>
      <dgm:t>
        <a:bodyPr/>
        <a:lstStyle/>
        <a:p>
          <a:endParaRPr lang="zh-CN" altLang="en-US"/>
        </a:p>
      </dgm:t>
    </dgm:pt>
    <dgm:pt modelId="{E89A54B3-B3D6-4AC4-AC84-1AF735510AA9}" type="sibTrans" cxnId="{A7AFBA69-55FC-46BE-BD17-BD94A7D0CA3A}">
      <dgm:prSet/>
      <dgm:spPr/>
      <dgm:t>
        <a:bodyPr/>
        <a:lstStyle/>
        <a:p>
          <a:endParaRPr lang="zh-CN" altLang="en-US"/>
        </a:p>
      </dgm:t>
    </dgm:pt>
    <dgm:pt modelId="{87021B29-CA93-4DB1-BABD-4C3FC19F0198}">
      <dgm:prSet phldrT="[文本]"/>
      <dgm:spPr/>
      <dgm:t>
        <a:bodyPr/>
        <a:lstStyle/>
        <a:p>
          <a:r>
            <a:rPr lang="zh-CN" altLang="en-US" dirty="0" smtClean="0"/>
            <a:t>固化算法</a:t>
          </a:r>
          <a:endParaRPr lang="zh-CN" altLang="en-US" dirty="0"/>
        </a:p>
      </dgm:t>
    </dgm:pt>
    <dgm:pt modelId="{D01577A6-C629-452D-A4C0-0D0D4461EA7C}" type="parTrans" cxnId="{9ABFE95C-282D-47BA-90B7-4B78511DE49C}">
      <dgm:prSet/>
      <dgm:spPr/>
      <dgm:t>
        <a:bodyPr/>
        <a:lstStyle/>
        <a:p>
          <a:endParaRPr lang="zh-CN" altLang="en-US"/>
        </a:p>
      </dgm:t>
    </dgm:pt>
    <dgm:pt modelId="{EF85A88E-DD59-4912-A70C-2FA9AF6B1D06}" type="sibTrans" cxnId="{9ABFE95C-282D-47BA-90B7-4B78511DE49C}">
      <dgm:prSet/>
      <dgm:spPr/>
      <dgm:t>
        <a:bodyPr/>
        <a:lstStyle/>
        <a:p>
          <a:endParaRPr lang="zh-CN" altLang="en-US"/>
        </a:p>
      </dgm:t>
    </dgm:pt>
    <dgm:pt modelId="{A5CF3AA2-E404-4599-91DF-D8F8167BB725}">
      <dgm:prSet phldrT="[文本]"/>
      <dgm:spPr/>
      <dgm:t>
        <a:bodyPr/>
        <a:lstStyle/>
        <a:p>
          <a:r>
            <a:rPr lang="zh-CN" altLang="en-US" dirty="0" smtClean="0"/>
            <a:t>算法选型</a:t>
          </a:r>
          <a:endParaRPr lang="zh-CN" altLang="en-US" dirty="0"/>
        </a:p>
      </dgm:t>
    </dgm:pt>
    <dgm:pt modelId="{53081B2B-974D-4FB7-BCBB-417FA0A09A2C}" type="parTrans" cxnId="{BB5D23A2-B37B-456F-A8E0-A5B4B6AAFCC9}">
      <dgm:prSet/>
      <dgm:spPr/>
      <dgm:t>
        <a:bodyPr/>
        <a:lstStyle/>
        <a:p>
          <a:endParaRPr lang="zh-CN" altLang="en-US"/>
        </a:p>
      </dgm:t>
    </dgm:pt>
    <dgm:pt modelId="{080168AE-1396-4C67-A2B3-346056BF831A}" type="sibTrans" cxnId="{BB5D23A2-B37B-456F-A8E0-A5B4B6AAFCC9}">
      <dgm:prSet/>
      <dgm:spPr/>
      <dgm:t>
        <a:bodyPr/>
        <a:lstStyle/>
        <a:p>
          <a:endParaRPr lang="zh-CN" altLang="en-US"/>
        </a:p>
      </dgm:t>
    </dgm:pt>
    <dgm:pt modelId="{5C1ABDF6-545E-4FDF-9A1F-3DE195515B78}" type="pres">
      <dgm:prSet presAssocID="{ACF66D13-E424-4FA8-B8C8-5AB4FF9D3E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A40CAA-E602-4AF5-81F7-9F79BECA3974}" type="pres">
      <dgm:prSet presAssocID="{9519558C-0759-4444-9244-033CC5D5E5C3}" presName="composite" presStyleCnt="0"/>
      <dgm:spPr/>
    </dgm:pt>
    <dgm:pt modelId="{3B649D01-80EF-4681-BD60-4DD467157D1B}" type="pres">
      <dgm:prSet presAssocID="{9519558C-0759-4444-9244-033CC5D5E5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51EC7-9831-417A-9E20-3B077B60C4FC}" type="pres">
      <dgm:prSet presAssocID="{9519558C-0759-4444-9244-033CC5D5E5C3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E2C3CAE1-36D0-4B1E-AE7F-03D6CAA8D8B8}" type="pres">
      <dgm:prSet presAssocID="{9519558C-0759-4444-9244-033CC5D5E5C3}" presName="desTx" presStyleLbl="fgAcc1" presStyleIdx="0" presStyleCnt="3" custScaleX="1200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903A6-70AA-4DDD-B137-C287BE0746B4}" type="pres">
      <dgm:prSet presAssocID="{679B9BDC-02FE-48FF-8E97-A4311A9F661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42B7E7-7DED-4B78-9F53-D85DF1223812}" type="pres">
      <dgm:prSet presAssocID="{679B9BDC-02FE-48FF-8E97-A4311A9F661D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4C11CB32-D174-4048-92D1-A581ECE3D494}" type="pres">
      <dgm:prSet presAssocID="{FEBA15F6-DA7E-4900-BFC9-6C8560DCDECE}" presName="composite" presStyleCnt="0"/>
      <dgm:spPr/>
    </dgm:pt>
    <dgm:pt modelId="{2FCEB630-8CB9-46DB-A0A0-710C61E0745C}" type="pres">
      <dgm:prSet presAssocID="{FEBA15F6-DA7E-4900-BFC9-6C8560DCDE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F94F8-2978-4700-A3AD-FB9CF880D555}" type="pres">
      <dgm:prSet presAssocID="{FEBA15F6-DA7E-4900-BFC9-6C8560DCDECE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EEF9B2A1-2024-4A67-86DF-3D584ED1DC6E}" type="pres">
      <dgm:prSet presAssocID="{FEBA15F6-DA7E-4900-BFC9-6C8560DCDECE}" presName="desTx" presStyleLbl="fgAcc1" presStyleIdx="1" presStyleCnt="3" custScaleX="1177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EB02B-8A42-479C-9781-A7B7241BCA6A}" type="pres">
      <dgm:prSet presAssocID="{D1052ABA-5BB1-4741-AA8B-5CF4D079A94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CA25C5E-DE03-4CFE-B9A9-2827339AF70D}" type="pres">
      <dgm:prSet presAssocID="{D1052ABA-5BB1-4741-AA8B-5CF4D079A944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2F2AEFFB-FF22-49B3-B252-B3B87CAD8A3B}" type="pres">
      <dgm:prSet presAssocID="{863ED85D-3427-41AC-B87D-0E172AC81C3D}" presName="composite" presStyleCnt="0"/>
      <dgm:spPr/>
    </dgm:pt>
    <dgm:pt modelId="{20CC66BF-EC15-4FCA-A505-3019ABB72974}" type="pres">
      <dgm:prSet presAssocID="{863ED85D-3427-41AC-B87D-0E172AC81C3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0AB47-D832-4083-9578-980017044277}" type="pres">
      <dgm:prSet presAssocID="{863ED85D-3427-41AC-B87D-0E172AC81C3D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73128780-DAAE-42B4-8E9D-CE008E795B69}" type="pres">
      <dgm:prSet presAssocID="{863ED85D-3427-41AC-B87D-0E172AC81C3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504BA5-F76A-4375-AAFD-1E1BF529CB1E}" srcId="{FEBA15F6-DA7E-4900-BFC9-6C8560DCDECE}" destId="{FE284AB9-16EA-4980-A052-9DC2B3692767}" srcOrd="0" destOrd="0" parTransId="{5365D2EB-9013-41D5-8DA6-2AA07A426AEE}" sibTransId="{7A7838F1-E2E7-4811-8C02-56EF86F780E3}"/>
    <dgm:cxn modelId="{08FEAAE2-DDE5-4078-AF4D-D40991FA686B}" type="presOf" srcId="{FEBA15F6-DA7E-4900-BFC9-6C8560DCDECE}" destId="{2FCEB630-8CB9-46DB-A0A0-710C61E0745C}" srcOrd="0" destOrd="0" presId="urn:microsoft.com/office/officeart/2005/8/layout/process3"/>
    <dgm:cxn modelId="{C2A91F36-A9C4-4AB8-9891-3B90FC81C7F1}" type="presOf" srcId="{F9DF8693-4132-4F69-9EDC-5E3EF18A48AD}" destId="{EEF9B2A1-2024-4A67-86DF-3D584ED1DC6E}" srcOrd="0" destOrd="4" presId="urn:microsoft.com/office/officeart/2005/8/layout/process3"/>
    <dgm:cxn modelId="{1B5EE69C-5AF1-4D08-90CC-1965FB7EB6F9}" type="presOf" srcId="{59DF0D99-A7AD-4D82-8033-E6365D407890}" destId="{E2C3CAE1-36D0-4B1E-AE7F-03D6CAA8D8B8}" srcOrd="0" destOrd="0" presId="urn:microsoft.com/office/officeart/2005/8/layout/process3"/>
    <dgm:cxn modelId="{9B395ABE-BF54-4357-AF91-26A59697C9E0}" srcId="{9519558C-0759-4444-9244-033CC5D5E5C3}" destId="{59DF0D99-A7AD-4D82-8033-E6365D407890}" srcOrd="0" destOrd="0" parTransId="{3D1690E4-A4E6-42BF-960B-CFFB42CED26A}" sibTransId="{1B6E72D6-7B54-4FD1-B617-13589E028072}"/>
    <dgm:cxn modelId="{F3905622-7C5B-491E-AC75-525F897C700D}" type="presOf" srcId="{679B9BDC-02FE-48FF-8E97-A4311A9F661D}" destId="{854903A6-70AA-4DDD-B137-C287BE0746B4}" srcOrd="0" destOrd="0" presId="urn:microsoft.com/office/officeart/2005/8/layout/process3"/>
    <dgm:cxn modelId="{52D3C8BA-9E74-4091-8A97-950C14DC4A8F}" type="presOf" srcId="{ACF66D13-E424-4FA8-B8C8-5AB4FF9D3EFF}" destId="{5C1ABDF6-545E-4FDF-9A1F-3DE195515B78}" srcOrd="0" destOrd="0" presId="urn:microsoft.com/office/officeart/2005/8/layout/process3"/>
    <dgm:cxn modelId="{75BBE73F-FFC4-4221-B7C1-F9B5BBD767D4}" type="presOf" srcId="{D1052ABA-5BB1-4741-AA8B-5CF4D079A944}" destId="{5CA25C5E-DE03-4CFE-B9A9-2827339AF70D}" srcOrd="1" destOrd="0" presId="urn:microsoft.com/office/officeart/2005/8/layout/process3"/>
    <dgm:cxn modelId="{D72664CA-E2B1-4C6C-B710-943DBDE8D5AF}" type="presOf" srcId="{9519558C-0759-4444-9244-033CC5D5E5C3}" destId="{24751EC7-9831-417A-9E20-3B077B60C4FC}" srcOrd="1" destOrd="0" presId="urn:microsoft.com/office/officeart/2005/8/layout/process3"/>
    <dgm:cxn modelId="{A7AFBA69-55FC-46BE-BD17-BD94A7D0CA3A}" srcId="{FEBA15F6-DA7E-4900-BFC9-6C8560DCDECE}" destId="{58138253-509D-43A7-8EC3-C506816AD066}" srcOrd="3" destOrd="0" parTransId="{CCEC3786-3C76-4262-ACFE-951BCFD6AEBC}" sibTransId="{E89A54B3-B3D6-4AC4-AC84-1AF735510AA9}"/>
    <dgm:cxn modelId="{1D10DB79-2B0F-4F7D-AF95-6699C09A87FA}" srcId="{ACF66D13-E424-4FA8-B8C8-5AB4FF9D3EFF}" destId="{9519558C-0759-4444-9244-033CC5D5E5C3}" srcOrd="0" destOrd="0" parTransId="{91ED4B15-B8EB-454A-8174-AB56189B9B7F}" sibTransId="{679B9BDC-02FE-48FF-8E97-A4311A9F661D}"/>
    <dgm:cxn modelId="{8B54597D-E334-49EC-A4D5-EAB4188555C7}" type="presOf" srcId="{D1052ABA-5BB1-4741-AA8B-5CF4D079A944}" destId="{A66EB02B-8A42-479C-9781-A7B7241BCA6A}" srcOrd="0" destOrd="0" presId="urn:microsoft.com/office/officeart/2005/8/layout/process3"/>
    <dgm:cxn modelId="{8C525C5D-F49F-4DE6-A494-7DFD78C2B26C}" srcId="{ACF66D13-E424-4FA8-B8C8-5AB4FF9D3EFF}" destId="{FEBA15F6-DA7E-4900-BFC9-6C8560DCDECE}" srcOrd="1" destOrd="0" parTransId="{D05834B3-41D3-4787-B754-6A79C5354DE5}" sibTransId="{D1052ABA-5BB1-4741-AA8B-5CF4D079A944}"/>
    <dgm:cxn modelId="{BB5D23A2-B37B-456F-A8E0-A5B4B6AAFCC9}" srcId="{9519558C-0759-4444-9244-033CC5D5E5C3}" destId="{A5CF3AA2-E404-4599-91DF-D8F8167BB725}" srcOrd="1" destOrd="0" parTransId="{53081B2B-974D-4FB7-BCBB-417FA0A09A2C}" sibTransId="{080168AE-1396-4C67-A2B3-346056BF831A}"/>
    <dgm:cxn modelId="{C8C48D5E-BFBB-47C0-9EEA-5138D9AB137E}" type="presOf" srcId="{863ED85D-3427-41AC-B87D-0E172AC81C3D}" destId="{20CC66BF-EC15-4FCA-A505-3019ABB72974}" srcOrd="0" destOrd="0" presId="urn:microsoft.com/office/officeart/2005/8/layout/process3"/>
    <dgm:cxn modelId="{3A7AE5A0-E7F5-4282-8EC6-830A918AB61C}" type="presOf" srcId="{9F270639-8BAF-4731-AF4F-64931BF3C27D}" destId="{E2C3CAE1-36D0-4B1E-AE7F-03D6CAA8D8B8}" srcOrd="0" destOrd="2" presId="urn:microsoft.com/office/officeart/2005/8/layout/process3"/>
    <dgm:cxn modelId="{4BE47BFA-A48C-4466-933B-06993DBE9C69}" srcId="{863ED85D-3427-41AC-B87D-0E172AC81C3D}" destId="{D5B872EB-015A-4707-B533-9D462B79D000}" srcOrd="0" destOrd="0" parTransId="{211EA705-3EF1-4037-A6EE-4C1C2ED7C9A7}" sibTransId="{0CEE8042-3D68-4A74-902D-F5E1CBE44FE2}"/>
    <dgm:cxn modelId="{ED584670-E0EF-45BE-97C4-C99BBF425B04}" type="presOf" srcId="{863ED85D-3427-41AC-B87D-0E172AC81C3D}" destId="{1D60AB47-D832-4083-9578-980017044277}" srcOrd="1" destOrd="0" presId="urn:microsoft.com/office/officeart/2005/8/layout/process3"/>
    <dgm:cxn modelId="{F7BE7A33-21DD-4F32-9E9D-F214B003D057}" type="presOf" srcId="{A5CF3AA2-E404-4599-91DF-D8F8167BB725}" destId="{E2C3CAE1-36D0-4B1E-AE7F-03D6CAA8D8B8}" srcOrd="0" destOrd="1" presId="urn:microsoft.com/office/officeart/2005/8/layout/process3"/>
    <dgm:cxn modelId="{6CCB2C6C-D077-4279-9E57-9FDA6D6AEF71}" srcId="{9519558C-0759-4444-9244-033CC5D5E5C3}" destId="{9F270639-8BAF-4731-AF4F-64931BF3C27D}" srcOrd="2" destOrd="0" parTransId="{97F2CCBB-E5D8-4DCC-9D2A-7A6CA38E0C94}" sibTransId="{76744DFC-3036-4BDD-A3AA-ED457F6720BA}"/>
    <dgm:cxn modelId="{74E43394-7E39-4731-823F-0E4AF895D172}" srcId="{ACF66D13-E424-4FA8-B8C8-5AB4FF9D3EFF}" destId="{863ED85D-3427-41AC-B87D-0E172AC81C3D}" srcOrd="2" destOrd="0" parTransId="{387BCDF9-C8F5-46C4-908E-593503EDDAFC}" sibTransId="{760D09B6-025E-4FA6-AC96-61F7174499BD}"/>
    <dgm:cxn modelId="{AA85A01E-8208-417B-AABE-8B775A7C1001}" type="presOf" srcId="{679B9BDC-02FE-48FF-8E97-A4311A9F661D}" destId="{5342B7E7-7DED-4B78-9F53-D85DF1223812}" srcOrd="1" destOrd="0" presId="urn:microsoft.com/office/officeart/2005/8/layout/process3"/>
    <dgm:cxn modelId="{67ABC94F-3FC3-4EC4-822A-1B2961EF016A}" type="presOf" srcId="{FE284AB9-16EA-4980-A052-9DC2B3692767}" destId="{EEF9B2A1-2024-4A67-86DF-3D584ED1DC6E}" srcOrd="0" destOrd="0" presId="urn:microsoft.com/office/officeart/2005/8/layout/process3"/>
    <dgm:cxn modelId="{9FF0DBBE-67F0-4440-B982-42D94450566A}" type="presOf" srcId="{58138253-509D-43A7-8EC3-C506816AD066}" destId="{EEF9B2A1-2024-4A67-86DF-3D584ED1DC6E}" srcOrd="0" destOrd="3" presId="urn:microsoft.com/office/officeart/2005/8/layout/process3"/>
    <dgm:cxn modelId="{79A0C5CB-2B1F-4EC9-8A63-0C2E324508D7}" srcId="{FEBA15F6-DA7E-4900-BFC9-6C8560DCDECE}" destId="{C001F4A3-916C-47E7-824D-891C7ABD4470}" srcOrd="1" destOrd="0" parTransId="{346AEC33-95A3-48EA-90DB-DFE19F42202F}" sibTransId="{E8FB0064-8775-4F82-85B2-73B56C4C8914}"/>
    <dgm:cxn modelId="{A9B39052-1BE7-4FAE-9987-168EF4B82E6B}" type="presOf" srcId="{FEBA15F6-DA7E-4900-BFC9-6C8560DCDECE}" destId="{15AF94F8-2978-4700-A3AD-FB9CF880D555}" srcOrd="1" destOrd="0" presId="urn:microsoft.com/office/officeart/2005/8/layout/process3"/>
    <dgm:cxn modelId="{A91CB6E6-E0FF-48D7-AF27-D3199A2E9067}" type="presOf" srcId="{D5B872EB-015A-4707-B533-9D462B79D000}" destId="{73128780-DAAE-42B4-8E9D-CE008E795B69}" srcOrd="0" destOrd="0" presId="urn:microsoft.com/office/officeart/2005/8/layout/process3"/>
    <dgm:cxn modelId="{9ABFE95C-282D-47BA-90B7-4B78511DE49C}" srcId="{FEBA15F6-DA7E-4900-BFC9-6C8560DCDECE}" destId="{87021B29-CA93-4DB1-BABD-4C3FC19F0198}" srcOrd="2" destOrd="0" parTransId="{D01577A6-C629-452D-A4C0-0D0D4461EA7C}" sibTransId="{EF85A88E-DD59-4912-A70C-2FA9AF6B1D06}"/>
    <dgm:cxn modelId="{C86FC3A1-0BFA-469B-B990-F6BF16730509}" srcId="{863ED85D-3427-41AC-B87D-0E172AC81C3D}" destId="{13FDBA30-2710-4EBC-9EF2-B22C7AF90BCF}" srcOrd="2" destOrd="0" parTransId="{65374CD8-467E-466E-8E76-87118B15EA40}" sibTransId="{56021956-5273-4E56-918C-BBF52423927D}"/>
    <dgm:cxn modelId="{970DE061-ECCD-4A6F-BE6A-54DC3239D226}" type="presOf" srcId="{13FDBA30-2710-4EBC-9EF2-B22C7AF90BCF}" destId="{73128780-DAAE-42B4-8E9D-CE008E795B69}" srcOrd="0" destOrd="2" presId="urn:microsoft.com/office/officeart/2005/8/layout/process3"/>
    <dgm:cxn modelId="{B69DAB25-F588-4F16-BC25-711EC2C28D63}" srcId="{FEBA15F6-DA7E-4900-BFC9-6C8560DCDECE}" destId="{F9DF8693-4132-4F69-9EDC-5E3EF18A48AD}" srcOrd="4" destOrd="0" parTransId="{D1FFA3F5-8D9A-4F5B-A466-6552403B745F}" sibTransId="{99AF84A8-ED35-4C80-9D4F-48A9F0DA8936}"/>
    <dgm:cxn modelId="{A597295A-DA17-4C9D-AD5A-DC47E1828C09}" type="presOf" srcId="{9519558C-0759-4444-9244-033CC5D5E5C3}" destId="{3B649D01-80EF-4681-BD60-4DD467157D1B}" srcOrd="0" destOrd="0" presId="urn:microsoft.com/office/officeart/2005/8/layout/process3"/>
    <dgm:cxn modelId="{294B9752-FB4A-4C07-A98B-F1F82CB0F7B6}" type="presOf" srcId="{C001F4A3-916C-47E7-824D-891C7ABD4470}" destId="{EEF9B2A1-2024-4A67-86DF-3D584ED1DC6E}" srcOrd="0" destOrd="1" presId="urn:microsoft.com/office/officeart/2005/8/layout/process3"/>
    <dgm:cxn modelId="{19D1FC30-EE9F-4EFA-A20C-96DCA9D9F29F}" srcId="{863ED85D-3427-41AC-B87D-0E172AC81C3D}" destId="{C3800FA9-639A-4A28-8FCF-D4DF7B714D03}" srcOrd="1" destOrd="0" parTransId="{885A63B4-BDB6-4541-A372-FD833080EB41}" sibTransId="{C9322828-FA31-4558-A9D2-B22F7116E25C}"/>
    <dgm:cxn modelId="{B26F9F9A-CC09-4663-B24B-6C59E1C19FC1}" type="presOf" srcId="{C3800FA9-639A-4A28-8FCF-D4DF7B714D03}" destId="{73128780-DAAE-42B4-8E9D-CE008E795B69}" srcOrd="0" destOrd="1" presId="urn:microsoft.com/office/officeart/2005/8/layout/process3"/>
    <dgm:cxn modelId="{D7854308-AE4D-4D58-A216-12EB1CB9596E}" type="presOf" srcId="{87021B29-CA93-4DB1-BABD-4C3FC19F0198}" destId="{EEF9B2A1-2024-4A67-86DF-3D584ED1DC6E}" srcOrd="0" destOrd="2" presId="urn:microsoft.com/office/officeart/2005/8/layout/process3"/>
    <dgm:cxn modelId="{A59EE178-3A11-4ABB-B602-9ECFED0416FA}" type="presParOf" srcId="{5C1ABDF6-545E-4FDF-9A1F-3DE195515B78}" destId="{0BA40CAA-E602-4AF5-81F7-9F79BECA3974}" srcOrd="0" destOrd="0" presId="urn:microsoft.com/office/officeart/2005/8/layout/process3"/>
    <dgm:cxn modelId="{F4BA3312-ABDE-4C86-BC13-D2E314C1F84D}" type="presParOf" srcId="{0BA40CAA-E602-4AF5-81F7-9F79BECA3974}" destId="{3B649D01-80EF-4681-BD60-4DD467157D1B}" srcOrd="0" destOrd="0" presId="urn:microsoft.com/office/officeart/2005/8/layout/process3"/>
    <dgm:cxn modelId="{CD909DF8-B1C4-4699-8AF7-4E2CA636DD2C}" type="presParOf" srcId="{0BA40CAA-E602-4AF5-81F7-9F79BECA3974}" destId="{24751EC7-9831-417A-9E20-3B077B60C4FC}" srcOrd="1" destOrd="0" presId="urn:microsoft.com/office/officeart/2005/8/layout/process3"/>
    <dgm:cxn modelId="{10A9B38F-330F-4EBE-99DF-96E0C30EC6A4}" type="presParOf" srcId="{0BA40CAA-E602-4AF5-81F7-9F79BECA3974}" destId="{E2C3CAE1-36D0-4B1E-AE7F-03D6CAA8D8B8}" srcOrd="2" destOrd="0" presId="urn:microsoft.com/office/officeart/2005/8/layout/process3"/>
    <dgm:cxn modelId="{470FEFCD-69E2-4D8A-BC1D-683A1DD9FB5B}" type="presParOf" srcId="{5C1ABDF6-545E-4FDF-9A1F-3DE195515B78}" destId="{854903A6-70AA-4DDD-B137-C287BE0746B4}" srcOrd="1" destOrd="0" presId="urn:microsoft.com/office/officeart/2005/8/layout/process3"/>
    <dgm:cxn modelId="{9D77FCF3-0F89-448A-96C3-8663D424CA06}" type="presParOf" srcId="{854903A6-70AA-4DDD-B137-C287BE0746B4}" destId="{5342B7E7-7DED-4B78-9F53-D85DF1223812}" srcOrd="0" destOrd="0" presId="urn:microsoft.com/office/officeart/2005/8/layout/process3"/>
    <dgm:cxn modelId="{737FAC97-D2A8-4444-9AF7-86783DE7390C}" type="presParOf" srcId="{5C1ABDF6-545E-4FDF-9A1F-3DE195515B78}" destId="{4C11CB32-D174-4048-92D1-A581ECE3D494}" srcOrd="2" destOrd="0" presId="urn:microsoft.com/office/officeart/2005/8/layout/process3"/>
    <dgm:cxn modelId="{5B607154-5D24-4045-9458-D16B9DA1D139}" type="presParOf" srcId="{4C11CB32-D174-4048-92D1-A581ECE3D494}" destId="{2FCEB630-8CB9-46DB-A0A0-710C61E0745C}" srcOrd="0" destOrd="0" presId="urn:microsoft.com/office/officeart/2005/8/layout/process3"/>
    <dgm:cxn modelId="{E757643C-A6B3-4401-BF46-C7B42327C864}" type="presParOf" srcId="{4C11CB32-D174-4048-92D1-A581ECE3D494}" destId="{15AF94F8-2978-4700-A3AD-FB9CF880D555}" srcOrd="1" destOrd="0" presId="urn:microsoft.com/office/officeart/2005/8/layout/process3"/>
    <dgm:cxn modelId="{8531DDB6-44BE-4609-8DB2-155258331117}" type="presParOf" srcId="{4C11CB32-D174-4048-92D1-A581ECE3D494}" destId="{EEF9B2A1-2024-4A67-86DF-3D584ED1DC6E}" srcOrd="2" destOrd="0" presId="urn:microsoft.com/office/officeart/2005/8/layout/process3"/>
    <dgm:cxn modelId="{7026B28B-4D21-4D7A-9E55-DDB65A0EDED1}" type="presParOf" srcId="{5C1ABDF6-545E-4FDF-9A1F-3DE195515B78}" destId="{A66EB02B-8A42-479C-9781-A7B7241BCA6A}" srcOrd="3" destOrd="0" presId="urn:microsoft.com/office/officeart/2005/8/layout/process3"/>
    <dgm:cxn modelId="{3788A331-B220-477A-8149-B744A9778B86}" type="presParOf" srcId="{A66EB02B-8A42-479C-9781-A7B7241BCA6A}" destId="{5CA25C5E-DE03-4CFE-B9A9-2827339AF70D}" srcOrd="0" destOrd="0" presId="urn:microsoft.com/office/officeart/2005/8/layout/process3"/>
    <dgm:cxn modelId="{2C7ED392-B05F-4911-9926-0E450DD0C68F}" type="presParOf" srcId="{5C1ABDF6-545E-4FDF-9A1F-3DE195515B78}" destId="{2F2AEFFB-FF22-49B3-B252-B3B87CAD8A3B}" srcOrd="4" destOrd="0" presId="urn:microsoft.com/office/officeart/2005/8/layout/process3"/>
    <dgm:cxn modelId="{25AE1330-0181-40CC-8C84-77FB9D3E45E0}" type="presParOf" srcId="{2F2AEFFB-FF22-49B3-B252-B3B87CAD8A3B}" destId="{20CC66BF-EC15-4FCA-A505-3019ABB72974}" srcOrd="0" destOrd="0" presId="urn:microsoft.com/office/officeart/2005/8/layout/process3"/>
    <dgm:cxn modelId="{DC49EE73-3B17-4532-A4FC-C7381285676A}" type="presParOf" srcId="{2F2AEFFB-FF22-49B3-B252-B3B87CAD8A3B}" destId="{1D60AB47-D832-4083-9578-980017044277}" srcOrd="1" destOrd="0" presId="urn:microsoft.com/office/officeart/2005/8/layout/process3"/>
    <dgm:cxn modelId="{E8283F69-EFC2-4F22-BF3F-627D4924E79F}" type="presParOf" srcId="{2F2AEFFB-FF22-49B3-B252-B3B87CAD8A3B}" destId="{73128780-DAAE-42B4-8E9D-CE008E795B6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51EC7-9831-417A-9E20-3B077B60C4FC}">
      <dsp:nvSpPr>
        <dsp:cNvPr id="0" name=""/>
        <dsp:cNvSpPr/>
      </dsp:nvSpPr>
      <dsp:spPr>
        <a:xfrm>
          <a:off x="7014" y="85868"/>
          <a:ext cx="2499607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</a:t>
          </a:r>
          <a:r>
            <a:rPr lang="zh-CN" altLang="en-US" sz="2700" kern="1200" dirty="0" smtClean="0"/>
            <a:t>、数据探索</a:t>
          </a:r>
          <a:endParaRPr lang="zh-CN" altLang="en-US" sz="2700" kern="1200" dirty="0"/>
        </a:p>
      </dsp:txBody>
      <dsp:txXfrm>
        <a:off x="7014" y="85868"/>
        <a:ext cx="2499607" cy="777600"/>
      </dsp:txXfrm>
    </dsp:sp>
    <dsp:sp modelId="{E2C3CAE1-36D0-4B1E-AE7F-03D6CAA8D8B8}">
      <dsp:nvSpPr>
        <dsp:cNvPr id="0" name=""/>
        <dsp:cNvSpPr/>
      </dsp:nvSpPr>
      <dsp:spPr>
        <a:xfrm>
          <a:off x="268584" y="863468"/>
          <a:ext cx="3000404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Python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算法选型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生成专题表</a:t>
          </a:r>
          <a:endParaRPr lang="zh-CN" altLang="en-US" sz="2700" kern="1200" dirty="0"/>
        </a:p>
      </dsp:txBody>
      <dsp:txXfrm>
        <a:off x="356463" y="951347"/>
        <a:ext cx="2824646" cy="3226242"/>
      </dsp:txXfrm>
    </dsp:sp>
    <dsp:sp modelId="{854903A6-70AA-4DDD-B137-C287BE0746B4}">
      <dsp:nvSpPr>
        <dsp:cNvPr id="0" name=""/>
        <dsp:cNvSpPr/>
      </dsp:nvSpPr>
      <dsp:spPr>
        <a:xfrm>
          <a:off x="2948154" y="163503"/>
          <a:ext cx="936045" cy="62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948154" y="287969"/>
        <a:ext cx="749346" cy="373398"/>
      </dsp:txXfrm>
    </dsp:sp>
    <dsp:sp modelId="{15AF94F8-2978-4700-A3AD-FB9CF880D555}">
      <dsp:nvSpPr>
        <dsp:cNvPr id="0" name=""/>
        <dsp:cNvSpPr/>
      </dsp:nvSpPr>
      <dsp:spPr>
        <a:xfrm>
          <a:off x="4272747" y="85868"/>
          <a:ext cx="2499607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2</a:t>
          </a:r>
          <a:r>
            <a:rPr lang="zh-CN" altLang="en-US" sz="2700" kern="1200" dirty="0" smtClean="0"/>
            <a:t>、算法调优</a:t>
          </a:r>
          <a:endParaRPr lang="zh-CN" altLang="en-US" sz="2700" kern="1200" dirty="0"/>
        </a:p>
      </dsp:txBody>
      <dsp:txXfrm>
        <a:off x="4272747" y="85868"/>
        <a:ext cx="2499607" cy="777600"/>
      </dsp:txXfrm>
    </dsp:sp>
    <dsp:sp modelId="{EEF9B2A1-2024-4A67-86DF-3D584ED1DC6E}">
      <dsp:nvSpPr>
        <dsp:cNvPr id="0" name=""/>
        <dsp:cNvSpPr/>
      </dsp:nvSpPr>
      <dsp:spPr>
        <a:xfrm>
          <a:off x="4562962" y="863468"/>
          <a:ext cx="2943113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Python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固化专题表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固化算法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固化算法参数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4649163" y="949669"/>
        <a:ext cx="2770711" cy="3229598"/>
      </dsp:txXfrm>
    </dsp:sp>
    <dsp:sp modelId="{A66EB02B-8A42-479C-9781-A7B7241BCA6A}">
      <dsp:nvSpPr>
        <dsp:cNvPr id="0" name=""/>
        <dsp:cNvSpPr/>
      </dsp:nvSpPr>
      <dsp:spPr>
        <a:xfrm>
          <a:off x="7206725" y="163503"/>
          <a:ext cx="920863" cy="62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206725" y="287969"/>
        <a:ext cx="734164" cy="373398"/>
      </dsp:txXfrm>
    </dsp:sp>
    <dsp:sp modelId="{1D60AB47-D832-4083-9578-980017044277}">
      <dsp:nvSpPr>
        <dsp:cNvPr id="0" name=""/>
        <dsp:cNvSpPr/>
      </dsp:nvSpPr>
      <dsp:spPr>
        <a:xfrm>
          <a:off x="8509834" y="85868"/>
          <a:ext cx="2499607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3</a:t>
          </a:r>
          <a:r>
            <a:rPr lang="zh-CN" altLang="en-US" sz="2700" kern="1200" dirty="0" smtClean="0"/>
            <a:t>、算法固化</a:t>
          </a:r>
          <a:endParaRPr lang="zh-CN" altLang="en-US" sz="2700" kern="1200" dirty="0"/>
        </a:p>
      </dsp:txBody>
      <dsp:txXfrm>
        <a:off x="8509834" y="85868"/>
        <a:ext cx="2499607" cy="777600"/>
      </dsp:txXfrm>
    </dsp:sp>
    <dsp:sp modelId="{73128780-DAAE-42B4-8E9D-CE008E795B69}">
      <dsp:nvSpPr>
        <dsp:cNvPr id="0" name=""/>
        <dsp:cNvSpPr/>
      </dsp:nvSpPr>
      <dsp:spPr>
        <a:xfrm>
          <a:off x="9021802" y="863468"/>
          <a:ext cx="2499607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smtClean="0"/>
            <a:t>专题表导入云平台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选择公式，输入固化参数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9095013" y="936679"/>
        <a:ext cx="2353185" cy="325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7CA5-4F89-424A-9B74-A44FDFD8B77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A1BD3-576C-44EC-AC77-C5126D3A9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便于分析，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A1BD3-576C-44EC-AC77-C5126D3A9E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448" y="4464028"/>
            <a:ext cx="9511352" cy="1641490"/>
          </a:xfrm>
        </p:spPr>
        <p:txBody>
          <a:bodyPr/>
          <a:lstStyle/>
          <a:p>
            <a:r>
              <a:rPr kumimoji="1" lang="zh-CN" altLang="en-US" dirty="0" smtClean="0"/>
              <a:t>算法项目工作计划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大数据产品部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8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、时间序列分析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64" y="1571624"/>
            <a:ext cx="10233800" cy="503237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配图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商品随日、月、季节有规律的波动，频率（解释）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趋势结合成最终销量。分析过程中，需要剥离频率，分析频率规律。把同频日期的销售归为同一组样本，进行预测。</a:t>
            </a:r>
          </a:p>
          <a:p>
            <a:r>
              <a:rPr kumimoji="1" lang="zh-CN" altLang="en-US" dirty="0" smtClean="0"/>
              <a:t>常用方法：目视法，包络线去除，傅里叶变换，小波变换。</a:t>
            </a:r>
          </a:p>
          <a:p>
            <a:r>
              <a:rPr kumimoji="1" lang="zh-CN" altLang="en-US" dirty="0" smtClean="0"/>
              <a:t>实施计划</a:t>
            </a:r>
            <a:r>
              <a:rPr kumimoji="1" lang="zh-CN" altLang="en-US" dirty="0" smtClean="0">
                <a:sym typeface="Wingdings"/>
              </a:rPr>
              <a:t>：</a:t>
            </a:r>
          </a:p>
          <a:p>
            <a:pPr marL="0" indent="0">
              <a:buNone/>
            </a:pPr>
            <a:r>
              <a:rPr kumimoji="1" lang="zh-CN" altLang="en-US" dirty="0" smtClean="0">
                <a:sym typeface="Wingdings"/>
              </a:rPr>
              <a:t>         （目标：尽可能快的出可靠成果，然后进行迭代）</a:t>
            </a:r>
          </a:p>
          <a:p>
            <a:pPr marL="0" indent="0">
              <a:buNone/>
            </a:pPr>
            <a:r>
              <a:rPr kumimoji="1" lang="zh-CN" altLang="en-US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         </a:t>
            </a:r>
            <a:r>
              <a:rPr kumimoji="1" lang="en-US" altLang="zh-CN" dirty="0" smtClean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、目视法分析大致规律。</a:t>
            </a:r>
          </a:p>
          <a:p>
            <a:pPr marL="0" indent="0">
              <a:buNone/>
            </a:pPr>
            <a:r>
              <a:rPr kumimoji="1" lang="zh-CN" altLang="en-US" dirty="0" smtClean="0">
                <a:sym typeface="Wingdings"/>
              </a:rPr>
              <a:t>           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、包络线去除法 </a:t>
            </a:r>
            <a:r>
              <a:rPr kumimoji="1" lang="en-US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K-means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聚类同频日期</a:t>
            </a:r>
          </a:p>
          <a:p>
            <a:pPr marL="0" indent="0">
              <a:buNone/>
            </a:pPr>
            <a:r>
              <a:rPr kumimoji="1" lang="zh-CN" altLang="en-US" dirty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          </a:t>
            </a:r>
            <a:r>
              <a:rPr kumimoji="1" lang="en-US" altLang="zh-CN" dirty="0" smtClean="0">
                <a:sym typeface="Wingdings"/>
              </a:rPr>
              <a:t>【</a:t>
            </a:r>
            <a:r>
              <a:rPr kumimoji="1" lang="zh-CN" altLang="en-US" dirty="0" smtClean="0">
                <a:sym typeface="Wingdings"/>
              </a:rPr>
              <a:t>以上为本期目标</a:t>
            </a:r>
            <a:r>
              <a:rPr kumimoji="1" lang="en-US" altLang="zh-CN" dirty="0" smtClean="0">
                <a:sym typeface="Wingdings"/>
              </a:rPr>
              <a:t>】</a:t>
            </a:r>
            <a:endParaRPr kumimoji="1" lang="zh-CN" altLang="en-US" dirty="0" smtClean="0">
              <a:sym typeface="Wingdings"/>
            </a:endParaRPr>
          </a:p>
          <a:p>
            <a:pPr marL="0" indent="0">
              <a:buNone/>
            </a:pPr>
            <a:r>
              <a:rPr kumimoji="1" lang="zh-CN" altLang="en-US" dirty="0" smtClean="0">
                <a:sym typeface="Wingdings"/>
              </a:rPr>
              <a:t>            </a:t>
            </a:r>
            <a:r>
              <a:rPr kumimoji="1" lang="en-US" altLang="zh-CN" dirty="0" smtClean="0">
                <a:sym typeface="Wingdings"/>
              </a:rPr>
              <a:t>3</a:t>
            </a:r>
            <a:r>
              <a:rPr kumimoji="1" lang="zh-CN" altLang="en-US" dirty="0" smtClean="0">
                <a:sym typeface="Wingdings"/>
              </a:rPr>
              <a:t>、使用小波变换或傅里叶变换进行算法优化。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、我司整体时销量趋势图</a:t>
            </a:r>
            <a:endParaRPr lang="zh-CN" altLang="en-US" dirty="0"/>
          </a:p>
        </p:txBody>
      </p:sp>
      <p:pic>
        <p:nvPicPr>
          <p:cNvPr id="2050" name="Picture 2" descr="C://Users/Administrator/Documents/SuningImFiles/sn16070332/picRec/PCIM20170325T104810899Z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/>
          <a:stretch/>
        </p:blipFill>
        <p:spPr bwMode="auto">
          <a:xfrm>
            <a:off x="942211" y="1888339"/>
            <a:ext cx="10307577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、专题表生产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推进研发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0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2.5</a:t>
            </a:r>
            <a:r>
              <a:rPr kumimoji="1" lang="zh-CN" altLang="en-US" dirty="0" smtClean="0"/>
              <a:t>、算法实现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MNL</a:t>
            </a:r>
            <a:r>
              <a:rPr kumimoji="1" lang="zh-CN" altLang="en-US" dirty="0" smtClean="0"/>
              <a:t>算法：</a:t>
            </a:r>
          </a:p>
          <a:p>
            <a:pPr marL="0" indent="0">
              <a:buNone/>
            </a:pPr>
            <a:r>
              <a:rPr kumimoji="1" lang="zh-CN" altLang="en-US" dirty="0"/>
              <a:t> 优点：</a:t>
            </a:r>
            <a:r>
              <a:rPr kumimoji="1" lang="zh-CN" altLang="en-US" dirty="0" smtClean="0"/>
              <a:t>简单，</a:t>
            </a:r>
            <a:r>
              <a:rPr kumimoji="1" lang="zh-CN" altLang="en-US" dirty="0"/>
              <a:t>实现快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缺点：人工</a:t>
            </a:r>
            <a:r>
              <a:rPr kumimoji="1" lang="zh-CN" altLang="en-US" dirty="0"/>
              <a:t>特征选取，数据必须满足线性可分，考虑因素情况单一</a:t>
            </a:r>
            <a:endParaRPr kumimoji="1" lang="zh-CN" altLang="en-US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MNL</a:t>
            </a:r>
            <a:r>
              <a:rPr kumimoji="1" lang="zh-CN" altLang="en-US" dirty="0" smtClean="0"/>
              <a:t>的优化算法</a:t>
            </a:r>
            <a:r>
              <a:rPr kumimoji="1" lang="en-US" altLang="zh-CN" dirty="0" smtClean="0"/>
              <a:t>M_MNL: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优点：基于成熟</a:t>
            </a:r>
            <a:r>
              <a:rPr kumimoji="1" lang="en-US" altLang="zh-CN" dirty="0" smtClean="0"/>
              <a:t>MNL</a:t>
            </a:r>
            <a:r>
              <a:rPr kumimoji="1" lang="zh-CN" altLang="en-US" dirty="0" smtClean="0"/>
              <a:t>简单拓展，</a:t>
            </a:r>
            <a:r>
              <a:rPr kumimoji="1" lang="zh-CN" altLang="en-US" dirty="0"/>
              <a:t>解决多商品同时调价</a:t>
            </a:r>
            <a:r>
              <a:rPr kumimoji="1" lang="zh-CN" altLang="en-US" dirty="0" smtClean="0"/>
              <a:t>影响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缺点：同上</a:t>
            </a:r>
          </a:p>
          <a:p>
            <a:pPr lvl="0"/>
            <a:r>
              <a:rPr kumimoji="1" lang="zh-CN" alt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神经网络算法</a:t>
            </a:r>
            <a:r>
              <a:rPr kumimoji="1" lang="en-US" altLang="zh-CN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:</a:t>
            </a:r>
            <a:endParaRPr kumimoji="1" lang="zh-CN" altLang="en-US" dirty="0" smtClean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kumimoji="1" lang="zh-CN" altLang="en-US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 </a:t>
            </a:r>
            <a:r>
              <a:rPr kumimoji="1" lang="zh-CN" alt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  优点：很牛逼，专题介绍</a:t>
            </a:r>
          </a:p>
          <a:p>
            <a:pPr marL="0" lvl="0" indent="0">
              <a:buNone/>
            </a:pPr>
            <a:r>
              <a:rPr kumimoji="1" lang="zh-CN" altLang="en-US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 </a:t>
            </a:r>
            <a:r>
              <a:rPr kumimoji="1" lang="zh-CN" alt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  缺点：无，算法比较消耗计算机资源。</a:t>
            </a:r>
            <a:endParaRPr kumimoji="1" lang="zh-CN" alt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<p:cNvGrpSpPr/>
          <p:nvPr/>
        </p:nvGrpSpPr>
        <p:grpSpPr>
          <a:xfrm>
            <a:off x="5189030" y="2763923"/>
            <a:ext cx="5705610" cy="840982"/>
            <a:chOff x="5328730" y="820465"/>
            <a:chExt cx="5705610" cy="840982"/>
          </a:xfrm>
        </p:grpSpPr>
        <p:sp>
          <p:nvSpPr>
            <p:cNvPr id="5" name="圆角矩形 4"/>
            <p:cNvSpPr/>
            <p:nvPr/>
          </p:nvSpPr>
          <p:spPr>
            <a:xfrm>
              <a:off x="5328730" y="820465"/>
              <a:ext cx="5705610" cy="840982"/>
            </a:xfrm>
            <a:prstGeom prst="roundRect">
              <a:avLst>
                <a:gd name="adj" fmla="val 5129"/>
              </a:avLst>
            </a:prstGeom>
            <a:solidFill>
              <a:srgbClr val="FBFBFF"/>
            </a:solidFill>
            <a:ln>
              <a:noFill/>
            </a:ln>
            <a:effectLst>
              <a:outerShdw blurRad="635000" dist="63500" dir="5400000" algn="t" rotWithShape="0">
                <a:srgbClr val="56586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5658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预测应用与技术选型</a:t>
              </a:r>
              <a:endParaRPr lang="en-US" altLang="zh-CN" sz="28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28730" y="820465"/>
              <a:ext cx="840982" cy="840982"/>
              <a:chOff x="5328730" y="820465"/>
              <a:chExt cx="840982" cy="840982"/>
            </a:xfrm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5328730" y="820465"/>
                <a:ext cx="840982" cy="840982"/>
              </a:xfrm>
              <a:custGeom>
                <a:avLst/>
                <a:gdLst>
                  <a:gd name="connsiteX0" fmla="*/ 840982 w 840982"/>
                  <a:gd name="connsiteY0" fmla="*/ 47297 h 840982"/>
                  <a:gd name="connsiteX1" fmla="*/ 840982 w 840982"/>
                  <a:gd name="connsiteY1" fmla="*/ 840982 h 840982"/>
                  <a:gd name="connsiteX2" fmla="*/ 0 w 840982"/>
                  <a:gd name="connsiteY2" fmla="*/ 840982 h 840982"/>
                  <a:gd name="connsiteX3" fmla="*/ 0 w 840982"/>
                  <a:gd name="connsiteY3" fmla="*/ 47297 h 840982"/>
                  <a:gd name="connsiteX4" fmla="*/ 47297 w 840982"/>
                  <a:gd name="connsiteY4" fmla="*/ 0 h 840982"/>
                  <a:gd name="connsiteX5" fmla="*/ 793685 w 840982"/>
                  <a:gd name="connsiteY5" fmla="*/ 0 h 840982"/>
                  <a:gd name="connsiteX6" fmla="*/ 840982 w 840982"/>
                  <a:gd name="connsiteY6" fmla="*/ 47297 h 84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0982" h="840982">
                    <a:moveTo>
                      <a:pt x="840982" y="47297"/>
                    </a:moveTo>
                    <a:lnTo>
                      <a:pt x="840982" y="840982"/>
                    </a:lnTo>
                    <a:lnTo>
                      <a:pt x="0" y="840982"/>
                    </a:lnTo>
                    <a:lnTo>
                      <a:pt x="0" y="47297"/>
                    </a:lnTo>
                    <a:cubicBezTo>
                      <a:pt x="0" y="21176"/>
                      <a:pt x="21176" y="0"/>
                      <a:pt x="47297" y="0"/>
                    </a:cubicBezTo>
                    <a:lnTo>
                      <a:pt x="793685" y="0"/>
                    </a:lnTo>
                    <a:cubicBezTo>
                      <a:pt x="819806" y="0"/>
                      <a:pt x="840982" y="21176"/>
                      <a:pt x="840982" y="4729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E2EA"/>
                  </a:gs>
                  <a:gs pos="100000">
                    <a:srgbClr val="0CC0F8"/>
                  </a:gs>
                </a:gsLst>
                <a:lin ang="5400000" scaled="1"/>
              </a:gradFill>
              <a:ln>
                <a:noFill/>
              </a:ln>
              <a:effectLst>
                <a:outerShdw blurRad="254000" dist="63500" dir="5400000" algn="t" rotWithShape="0">
                  <a:srgbClr val="28BD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82160" y="948568"/>
                <a:ext cx="5341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zh-CN" altLang="en-US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9" name="组合 8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<p:cNvGrpSpPr/>
          <p:nvPr/>
        </p:nvGrpSpPr>
        <p:grpSpPr>
          <a:xfrm>
            <a:off x="5189030" y="3857946"/>
            <a:ext cx="5705610" cy="840982"/>
            <a:chOff x="5328730" y="1914487"/>
            <a:chExt cx="5705610" cy="840982"/>
          </a:xfrm>
        </p:grpSpPr>
        <p:sp>
          <p:nvSpPr>
            <p:cNvPr id="10" name="圆角矩形 9"/>
            <p:cNvSpPr/>
            <p:nvPr/>
          </p:nvSpPr>
          <p:spPr>
            <a:xfrm>
              <a:off x="5328730" y="1914487"/>
              <a:ext cx="5705610" cy="840982"/>
            </a:xfrm>
            <a:prstGeom prst="roundRect">
              <a:avLst>
                <a:gd name="adj" fmla="val 5129"/>
              </a:avLst>
            </a:prstGeom>
            <a:solidFill>
              <a:srgbClr val="FBFBFF"/>
            </a:solidFill>
            <a:ln>
              <a:noFill/>
            </a:ln>
            <a:effectLst>
              <a:outerShdw blurRad="635000" dist="63500" dir="5400000" algn="t" rotWithShape="0">
                <a:srgbClr val="56586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5658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调价项目实施计划</a:t>
              </a:r>
              <a:endParaRPr lang="en-US" altLang="zh-CN" sz="28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328730" y="1914487"/>
              <a:ext cx="840982" cy="840982"/>
              <a:chOff x="5328730" y="1914487"/>
              <a:chExt cx="840982" cy="840982"/>
            </a:xfrm>
          </p:grpSpPr>
          <p:sp>
            <p:nvSpPr>
              <p:cNvPr id="12" name="任意多边形 11"/>
              <p:cNvSpPr/>
              <p:nvPr/>
            </p:nvSpPr>
            <p:spPr>
              <a:xfrm rot="16200000">
                <a:off x="5328730" y="1914487"/>
                <a:ext cx="840982" cy="840982"/>
              </a:xfrm>
              <a:custGeom>
                <a:avLst/>
                <a:gdLst>
                  <a:gd name="connsiteX0" fmla="*/ 840982 w 840982"/>
                  <a:gd name="connsiteY0" fmla="*/ 47297 h 840982"/>
                  <a:gd name="connsiteX1" fmla="*/ 840982 w 840982"/>
                  <a:gd name="connsiteY1" fmla="*/ 840982 h 840982"/>
                  <a:gd name="connsiteX2" fmla="*/ 0 w 840982"/>
                  <a:gd name="connsiteY2" fmla="*/ 840982 h 840982"/>
                  <a:gd name="connsiteX3" fmla="*/ 0 w 840982"/>
                  <a:gd name="connsiteY3" fmla="*/ 47297 h 840982"/>
                  <a:gd name="connsiteX4" fmla="*/ 47297 w 840982"/>
                  <a:gd name="connsiteY4" fmla="*/ 0 h 840982"/>
                  <a:gd name="connsiteX5" fmla="*/ 793685 w 840982"/>
                  <a:gd name="connsiteY5" fmla="*/ 0 h 840982"/>
                  <a:gd name="connsiteX6" fmla="*/ 840982 w 840982"/>
                  <a:gd name="connsiteY6" fmla="*/ 47297 h 84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0982" h="840982">
                    <a:moveTo>
                      <a:pt x="840982" y="47297"/>
                    </a:moveTo>
                    <a:lnTo>
                      <a:pt x="840982" y="840982"/>
                    </a:lnTo>
                    <a:lnTo>
                      <a:pt x="0" y="840982"/>
                    </a:lnTo>
                    <a:lnTo>
                      <a:pt x="0" y="47297"/>
                    </a:lnTo>
                    <a:cubicBezTo>
                      <a:pt x="0" y="21176"/>
                      <a:pt x="21176" y="0"/>
                      <a:pt x="47297" y="0"/>
                    </a:cubicBezTo>
                    <a:lnTo>
                      <a:pt x="793685" y="0"/>
                    </a:lnTo>
                    <a:cubicBezTo>
                      <a:pt x="819806" y="0"/>
                      <a:pt x="840982" y="21176"/>
                      <a:pt x="840982" y="4729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82160" y="2042589"/>
                <a:ext cx="5341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zh-CN" altLang="en-US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018066" y="3136611"/>
            <a:ext cx="2036135" cy="2761105"/>
            <a:chOff x="1018066" y="3136611"/>
            <a:chExt cx="2036135" cy="2761105"/>
          </a:xfrm>
        </p:grpSpPr>
        <p:sp>
          <p:nvSpPr>
            <p:cNvPr id="30" name="矩形 29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  <p:cNvSpPr/>
            <p:nvPr/>
          </p:nvSpPr>
          <p:spPr>
            <a:xfrm>
              <a:off x="1018066" y="3136611"/>
              <a:ext cx="20361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spc="-300" noProof="1">
                  <a:solidFill>
                    <a:schemeClr val="tx1">
                      <a:lumMod val="8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Open Sans" panose="020B0606030504020204" pitchFamily="34" charset="0"/>
                </a:rPr>
                <a:t>OUR</a:t>
              </a:r>
            </a:p>
            <a:p>
              <a:r>
                <a:rPr lang="en-US" altLang="zh-CN" sz="4800" spc="-300" noProof="1" smtClean="0">
                  <a:solidFill>
                    <a:schemeClr val="tx1">
                      <a:lumMod val="85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Open Sans" panose="020B0606030504020204" pitchFamily="34" charset="0"/>
                </a:rPr>
                <a:t>CONTENT</a:t>
              </a:r>
              <a:endParaRPr lang="en-US" altLang="zh-CN" sz="4800" spc="-300" noProof="1">
                <a:solidFill>
                  <a:schemeClr val="tx1">
                    <a:lumMod val="8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31" name="矩形 30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  <p:cNvSpPr/>
            <p:nvPr/>
          </p:nvSpPr>
          <p:spPr>
            <a:xfrm>
              <a:off x="1130332" y="4892294"/>
              <a:ext cx="1407368" cy="45719"/>
            </a:xfrm>
            <a:prstGeom prst="rect">
              <a:avLst/>
            </a:prstGeom>
            <a:solidFill>
              <a:srgbClr val="565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32" name="矩形 31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  <p:cNvSpPr/>
            <p:nvPr/>
          </p:nvSpPr>
          <p:spPr>
            <a:xfrm>
              <a:off x="1054132" y="5128275"/>
              <a:ext cx="19026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目 录</a:t>
              </a:r>
              <a:endParaRPr lang="en-US" altLang="zh-CN" sz="4400" b="1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6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9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9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9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500" dirty="0" smtClean="0"/>
              <a:t>主要内容：</a:t>
            </a:r>
            <a:endParaRPr lang="en-US" altLang="zh-CN" sz="4500" dirty="0" smtClean="0"/>
          </a:p>
          <a:p>
            <a:pPr marL="0" indent="0">
              <a:buNone/>
            </a:pP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1.1</a:t>
            </a:r>
            <a:r>
              <a:rPr lang="zh-CN" altLang="en-US" sz="4500" dirty="0" smtClean="0"/>
              <a:t>、</a:t>
            </a:r>
            <a:r>
              <a:rPr kumimoji="1" lang="zh-CN" altLang="en-US" sz="4500" dirty="0"/>
              <a:t>预测系统</a:t>
            </a:r>
            <a:r>
              <a:rPr kumimoji="1" lang="zh-CN" altLang="en-US" sz="4500" dirty="0" smtClean="0"/>
              <a:t>应用领域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1.2</a:t>
            </a:r>
            <a:r>
              <a:rPr lang="zh-CN" altLang="en-US" sz="4500" dirty="0" smtClean="0"/>
              <a:t>、</a:t>
            </a:r>
            <a:r>
              <a:rPr kumimoji="1" lang="zh-CN" altLang="en-US" sz="4500" dirty="0"/>
              <a:t>预测</a:t>
            </a:r>
            <a:r>
              <a:rPr kumimoji="1" lang="zh-CN" altLang="en-US" sz="4500" dirty="0" smtClean="0"/>
              <a:t>系统核心层技术</a:t>
            </a:r>
            <a:r>
              <a:rPr kumimoji="1" lang="zh-CN" altLang="en-US" sz="4500" dirty="0"/>
              <a:t>选型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1.3</a:t>
            </a:r>
            <a:r>
              <a:rPr lang="zh-CN" altLang="en-US" sz="4500" dirty="0" smtClean="0"/>
              <a:t>、</a:t>
            </a:r>
            <a:r>
              <a:rPr lang="zh-CN" altLang="en-US" sz="4500" dirty="0"/>
              <a:t>与云平台结合策略</a:t>
            </a:r>
            <a:endParaRPr lang="en-US" altLang="zh-CN" sz="4500" dirty="0" smtClean="0"/>
          </a:p>
        </p:txBody>
      </p:sp>
      <p:grpSp>
        <p:nvGrpSpPr>
          <p:cNvPr id="4" name="组合 3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<p:cNvGrpSpPr/>
          <p:nvPr/>
        </p:nvGrpSpPr>
        <p:grpSpPr>
          <a:xfrm>
            <a:off x="0" y="318344"/>
            <a:ext cx="5705610" cy="840982"/>
            <a:chOff x="5328730" y="820465"/>
            <a:chExt cx="5705610" cy="840982"/>
          </a:xfrm>
        </p:grpSpPr>
        <p:sp>
          <p:nvSpPr>
            <p:cNvPr id="5" name="圆角矩形 4"/>
            <p:cNvSpPr/>
            <p:nvPr/>
          </p:nvSpPr>
          <p:spPr>
            <a:xfrm>
              <a:off x="5328730" y="820465"/>
              <a:ext cx="5705610" cy="840982"/>
            </a:xfrm>
            <a:prstGeom prst="roundRect">
              <a:avLst>
                <a:gd name="adj" fmla="val 5129"/>
              </a:avLst>
            </a:prstGeom>
            <a:solidFill>
              <a:srgbClr val="FBFBFF"/>
            </a:solidFill>
            <a:ln>
              <a:noFill/>
            </a:ln>
            <a:effectLst>
              <a:outerShdw blurRad="635000" dist="63500" dir="5400000" algn="t" rotWithShape="0">
                <a:srgbClr val="56586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5658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预测应用与技术选型</a:t>
              </a:r>
              <a:endParaRPr lang="en-US" altLang="zh-CN" sz="28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28730" y="820465"/>
              <a:ext cx="840982" cy="840982"/>
              <a:chOff x="5328730" y="820465"/>
              <a:chExt cx="840982" cy="840982"/>
            </a:xfrm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5328730" y="820465"/>
                <a:ext cx="840982" cy="840982"/>
              </a:xfrm>
              <a:custGeom>
                <a:avLst/>
                <a:gdLst>
                  <a:gd name="connsiteX0" fmla="*/ 840982 w 840982"/>
                  <a:gd name="connsiteY0" fmla="*/ 47297 h 840982"/>
                  <a:gd name="connsiteX1" fmla="*/ 840982 w 840982"/>
                  <a:gd name="connsiteY1" fmla="*/ 840982 h 840982"/>
                  <a:gd name="connsiteX2" fmla="*/ 0 w 840982"/>
                  <a:gd name="connsiteY2" fmla="*/ 840982 h 840982"/>
                  <a:gd name="connsiteX3" fmla="*/ 0 w 840982"/>
                  <a:gd name="connsiteY3" fmla="*/ 47297 h 840982"/>
                  <a:gd name="connsiteX4" fmla="*/ 47297 w 840982"/>
                  <a:gd name="connsiteY4" fmla="*/ 0 h 840982"/>
                  <a:gd name="connsiteX5" fmla="*/ 793685 w 840982"/>
                  <a:gd name="connsiteY5" fmla="*/ 0 h 840982"/>
                  <a:gd name="connsiteX6" fmla="*/ 840982 w 840982"/>
                  <a:gd name="connsiteY6" fmla="*/ 47297 h 84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0982" h="840982">
                    <a:moveTo>
                      <a:pt x="840982" y="47297"/>
                    </a:moveTo>
                    <a:lnTo>
                      <a:pt x="840982" y="840982"/>
                    </a:lnTo>
                    <a:lnTo>
                      <a:pt x="0" y="840982"/>
                    </a:lnTo>
                    <a:lnTo>
                      <a:pt x="0" y="47297"/>
                    </a:lnTo>
                    <a:cubicBezTo>
                      <a:pt x="0" y="21176"/>
                      <a:pt x="21176" y="0"/>
                      <a:pt x="47297" y="0"/>
                    </a:cubicBezTo>
                    <a:lnTo>
                      <a:pt x="793685" y="0"/>
                    </a:lnTo>
                    <a:cubicBezTo>
                      <a:pt x="819806" y="0"/>
                      <a:pt x="840982" y="21176"/>
                      <a:pt x="840982" y="4729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E2EA"/>
                  </a:gs>
                  <a:gs pos="100000">
                    <a:srgbClr val="0CC0F8"/>
                  </a:gs>
                </a:gsLst>
                <a:lin ang="5400000" scaled="1"/>
              </a:gradFill>
              <a:ln>
                <a:noFill/>
              </a:ln>
              <a:effectLst>
                <a:outerShdw blurRad="254000" dist="63500" dir="5400000" algn="t" rotWithShape="0">
                  <a:srgbClr val="28BD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82160" y="948568"/>
                <a:ext cx="5341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zh-CN" altLang="en-US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3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、预测系统应用领域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核心目的：智能调价，供应链优化</a:t>
            </a:r>
          </a:p>
          <a:p>
            <a:r>
              <a:rPr kumimoji="1" lang="zh-CN" altLang="en-US" dirty="0" smtClean="0"/>
              <a:t>优化方向：智能调价，商品补货，商品调拨，仓储运营</a:t>
            </a:r>
            <a:r>
              <a:rPr kumimoji="1" lang="en-US" altLang="zh-CN" dirty="0" smtClean="0"/>
              <a:t>….</a:t>
            </a:r>
            <a:endParaRPr kumimoji="1" lang="zh-CN" altLang="en-US" dirty="0" smtClean="0"/>
          </a:p>
          <a:p>
            <a:r>
              <a:rPr kumimoji="1" lang="zh-CN" altLang="en-US" dirty="0" smtClean="0"/>
              <a:t>预测技术：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14" y="2888887"/>
            <a:ext cx="8128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69182"/>
            <a:ext cx="3496329" cy="357731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预测系统</a:t>
            </a:r>
            <a:br>
              <a:rPr kumimoji="1" lang="zh-CN" altLang="en-US" dirty="0" smtClean="0"/>
            </a:br>
            <a:r>
              <a:rPr kumimoji="1" lang="zh-CN" altLang="en-US" dirty="0" smtClean="0"/>
              <a:t>核心层</a:t>
            </a:r>
            <a:br>
              <a:rPr kumimoji="1" lang="zh-CN" altLang="en-US" dirty="0" smtClean="0"/>
            </a:br>
            <a:r>
              <a:rPr kumimoji="1" lang="zh-CN" altLang="en-US" dirty="0" smtClean="0"/>
              <a:t>技术选型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93" y="623207"/>
            <a:ext cx="7912100" cy="6134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344" y="429768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、便于分析，探索，调整优化。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、有成熟算法工具包，实现成本低。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164693" y="444137"/>
            <a:ext cx="6925673" cy="6217920"/>
            <a:chOff x="4164693" y="444137"/>
            <a:chExt cx="6925673" cy="6217920"/>
          </a:xfrm>
        </p:grpSpPr>
        <p:sp>
          <p:nvSpPr>
            <p:cNvPr id="6" name="矩形 5"/>
            <p:cNvSpPr/>
            <p:nvPr/>
          </p:nvSpPr>
          <p:spPr>
            <a:xfrm>
              <a:off x="4990011" y="444137"/>
              <a:ext cx="6100355" cy="3553097"/>
            </a:xfrm>
            <a:prstGeom prst="rect">
              <a:avLst/>
            </a:prstGeom>
            <a:noFill/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14457" y="3997234"/>
              <a:ext cx="4275909" cy="600892"/>
            </a:xfrm>
            <a:prstGeom prst="rect">
              <a:avLst/>
            </a:prstGeom>
            <a:noFill/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64693" y="5194663"/>
              <a:ext cx="6925673" cy="1467394"/>
            </a:xfrm>
            <a:prstGeom prst="rect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676571" y="2699657"/>
              <a:ext cx="2714172" cy="65314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390743" y="3352800"/>
              <a:ext cx="1444172" cy="519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54800" y="3343898"/>
              <a:ext cx="1444172" cy="519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1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  </a:t>
            </a:r>
            <a:r>
              <a:rPr lang="zh-CN" altLang="en-US" dirty="0" smtClean="0"/>
              <a:t>与云平台结合策略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74004"/>
              </p:ext>
            </p:extLst>
          </p:nvPr>
        </p:nvGraphicFramePr>
        <p:xfrm>
          <a:off x="384175" y="1690688"/>
          <a:ext cx="11528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e7d195523061f1c0f0ec610a92cff745ee13794c7b8d98f8E73673273C9E8BE17CC3D63B9B1D6426C348A354AD505654C28F453CD7C8F90EADD06C08281DAED7140E5AAAED5880ECE414DFB6A93B82BE70832C336C263C3A19928CE6858D860C320C77DA20CB426098E488839941CE06DABF04C1513BD53E191BD67434D4D25A989B9D4E499FB765"/>
          <p:cNvGrpSpPr/>
          <p:nvPr/>
        </p:nvGrpSpPr>
        <p:grpSpPr>
          <a:xfrm>
            <a:off x="0" y="358267"/>
            <a:ext cx="5705610" cy="840982"/>
            <a:chOff x="5328730" y="1914487"/>
            <a:chExt cx="5705610" cy="840982"/>
          </a:xfrm>
        </p:grpSpPr>
        <p:sp>
          <p:nvSpPr>
            <p:cNvPr id="8" name="圆角矩形 7"/>
            <p:cNvSpPr/>
            <p:nvPr/>
          </p:nvSpPr>
          <p:spPr>
            <a:xfrm>
              <a:off x="5328730" y="1914487"/>
              <a:ext cx="5705610" cy="840982"/>
            </a:xfrm>
            <a:prstGeom prst="roundRect">
              <a:avLst>
                <a:gd name="adj" fmla="val 5129"/>
              </a:avLst>
            </a:prstGeom>
            <a:solidFill>
              <a:srgbClr val="FBFBFF"/>
            </a:solidFill>
            <a:ln>
              <a:noFill/>
            </a:ln>
            <a:effectLst>
              <a:outerShdw blurRad="635000" dist="63500" dir="5400000" algn="t" rotWithShape="0">
                <a:srgbClr val="56586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5658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调价项目实施计划</a:t>
              </a:r>
              <a:endParaRPr lang="en-US" altLang="zh-CN" sz="28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8730" y="1914487"/>
              <a:ext cx="840982" cy="840982"/>
              <a:chOff x="5328730" y="1914487"/>
              <a:chExt cx="840982" cy="840982"/>
            </a:xfrm>
          </p:grpSpPr>
          <p:sp>
            <p:nvSpPr>
              <p:cNvPr id="10" name="任意多边形 9"/>
              <p:cNvSpPr/>
              <p:nvPr/>
            </p:nvSpPr>
            <p:spPr>
              <a:xfrm rot="16200000">
                <a:off x="5328730" y="1914487"/>
                <a:ext cx="840982" cy="840982"/>
              </a:xfrm>
              <a:custGeom>
                <a:avLst/>
                <a:gdLst>
                  <a:gd name="connsiteX0" fmla="*/ 840982 w 840982"/>
                  <a:gd name="connsiteY0" fmla="*/ 47297 h 840982"/>
                  <a:gd name="connsiteX1" fmla="*/ 840982 w 840982"/>
                  <a:gd name="connsiteY1" fmla="*/ 840982 h 840982"/>
                  <a:gd name="connsiteX2" fmla="*/ 0 w 840982"/>
                  <a:gd name="connsiteY2" fmla="*/ 840982 h 840982"/>
                  <a:gd name="connsiteX3" fmla="*/ 0 w 840982"/>
                  <a:gd name="connsiteY3" fmla="*/ 47297 h 840982"/>
                  <a:gd name="connsiteX4" fmla="*/ 47297 w 840982"/>
                  <a:gd name="connsiteY4" fmla="*/ 0 h 840982"/>
                  <a:gd name="connsiteX5" fmla="*/ 793685 w 840982"/>
                  <a:gd name="connsiteY5" fmla="*/ 0 h 840982"/>
                  <a:gd name="connsiteX6" fmla="*/ 840982 w 840982"/>
                  <a:gd name="connsiteY6" fmla="*/ 47297 h 84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0982" h="840982">
                    <a:moveTo>
                      <a:pt x="840982" y="47297"/>
                    </a:moveTo>
                    <a:lnTo>
                      <a:pt x="840982" y="840982"/>
                    </a:lnTo>
                    <a:lnTo>
                      <a:pt x="0" y="840982"/>
                    </a:lnTo>
                    <a:lnTo>
                      <a:pt x="0" y="47297"/>
                    </a:lnTo>
                    <a:cubicBezTo>
                      <a:pt x="0" y="21176"/>
                      <a:pt x="21176" y="0"/>
                      <a:pt x="47297" y="0"/>
                    </a:cubicBezTo>
                    <a:lnTo>
                      <a:pt x="793685" y="0"/>
                    </a:lnTo>
                    <a:cubicBezTo>
                      <a:pt x="819806" y="0"/>
                      <a:pt x="840982" y="21176"/>
                      <a:pt x="840982" y="4729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482160" y="2042589"/>
                <a:ext cx="5341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zh-CN" altLang="en-US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67219" y="2615744"/>
            <a:ext cx="1272871" cy="1257028"/>
            <a:chOff x="1015321" y="3093717"/>
            <a:chExt cx="1476070" cy="1457699"/>
          </a:xfrm>
        </p:grpSpPr>
        <p:grpSp>
          <p:nvGrpSpPr>
            <p:cNvPr id="13" name="组合 12"/>
            <p:cNvGrpSpPr/>
            <p:nvPr/>
          </p:nvGrpSpPr>
          <p:grpSpPr>
            <a:xfrm>
              <a:off x="1015321" y="3093717"/>
              <a:ext cx="1476070" cy="1457699"/>
              <a:chOff x="812121" y="2747500"/>
              <a:chExt cx="2115698" cy="2089366"/>
            </a:xfrm>
          </p:grpSpPr>
          <p:sp>
            <p:nvSpPr>
              <p:cNvPr id="15" name="Rounded Rectangle 4"/>
              <p:cNvSpPr/>
              <p:nvPr/>
            </p:nvSpPr>
            <p:spPr>
              <a:xfrm>
                <a:off x="812121" y="2747500"/>
                <a:ext cx="2115698" cy="2089366"/>
              </a:xfrm>
              <a:prstGeom prst="round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endParaRPr lang="en-US" sz="2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ounded Rectangle 4"/>
              <p:cNvSpPr/>
              <p:nvPr/>
            </p:nvSpPr>
            <p:spPr>
              <a:xfrm>
                <a:off x="1034912" y="2974412"/>
                <a:ext cx="1670115" cy="1649329"/>
              </a:xfrm>
              <a:prstGeom prst="roundRect">
                <a:avLst/>
              </a:prstGeom>
              <a:solidFill>
                <a:srgbClr val="CF8B03"/>
              </a:solidFill>
              <a:ln>
                <a:noFill/>
              </a:ln>
              <a:effectLst>
                <a:outerShdw blurRad="254000" dist="63500" dir="5400000" algn="t" rotWithShape="0">
                  <a:srgbClr val="56586B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 flipH="1">
              <a:off x="1253154" y="3510143"/>
              <a:ext cx="956298" cy="60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造字工房悦黑（非商用）常规体"/>
                </a:rPr>
                <a:t>01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0778" y="2615744"/>
            <a:ext cx="1272870" cy="1257028"/>
            <a:chOff x="1015321" y="3093717"/>
            <a:chExt cx="1476070" cy="1457699"/>
          </a:xfrm>
        </p:grpSpPr>
        <p:grpSp>
          <p:nvGrpSpPr>
            <p:cNvPr id="18" name="组合 17"/>
            <p:cNvGrpSpPr/>
            <p:nvPr/>
          </p:nvGrpSpPr>
          <p:grpSpPr>
            <a:xfrm>
              <a:off x="1015321" y="3093717"/>
              <a:ext cx="1476070" cy="1457699"/>
              <a:chOff x="812121" y="2747500"/>
              <a:chExt cx="2115698" cy="2089366"/>
            </a:xfrm>
          </p:grpSpPr>
          <p:sp>
            <p:nvSpPr>
              <p:cNvPr id="20" name="Rounded Rectangle 4"/>
              <p:cNvSpPr/>
              <p:nvPr/>
            </p:nvSpPr>
            <p:spPr>
              <a:xfrm>
                <a:off x="812121" y="2747500"/>
                <a:ext cx="2115698" cy="2089366"/>
              </a:xfrm>
              <a:prstGeom prst="round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endParaRPr lang="en-US" sz="2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ounded Rectangle 4"/>
              <p:cNvSpPr/>
              <p:nvPr/>
            </p:nvSpPr>
            <p:spPr>
              <a:xfrm>
                <a:off x="1034912" y="2974412"/>
                <a:ext cx="1670115" cy="1649329"/>
              </a:xfrm>
              <a:prstGeom prst="roundRect">
                <a:avLst/>
              </a:prstGeom>
              <a:solidFill>
                <a:srgbClr val="38E0EB"/>
              </a:solidFill>
              <a:ln>
                <a:noFill/>
              </a:ln>
              <a:effectLst>
                <a:outerShdw blurRad="254000" dist="63500" dir="5400000" algn="t" rotWithShape="0">
                  <a:srgbClr val="56586B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9" name="TextBox 14"/>
            <p:cNvSpPr txBox="1"/>
            <p:nvPr/>
          </p:nvSpPr>
          <p:spPr>
            <a:xfrm flipH="1">
              <a:off x="1253153" y="3486044"/>
              <a:ext cx="956298" cy="60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造字工房悦黑（非商用）常规体"/>
                </a:rPr>
                <a:t>02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69365" y="2615744"/>
            <a:ext cx="1272870" cy="1257028"/>
            <a:chOff x="1015321" y="3093717"/>
            <a:chExt cx="1476070" cy="1457699"/>
          </a:xfrm>
        </p:grpSpPr>
        <p:grpSp>
          <p:nvGrpSpPr>
            <p:cNvPr id="23" name="组合 22"/>
            <p:cNvGrpSpPr/>
            <p:nvPr/>
          </p:nvGrpSpPr>
          <p:grpSpPr>
            <a:xfrm>
              <a:off x="1015321" y="3093717"/>
              <a:ext cx="1476070" cy="1457699"/>
              <a:chOff x="812121" y="2747500"/>
              <a:chExt cx="2115698" cy="2089366"/>
            </a:xfrm>
          </p:grpSpPr>
          <p:sp>
            <p:nvSpPr>
              <p:cNvPr id="25" name="Rounded Rectangle 4"/>
              <p:cNvSpPr/>
              <p:nvPr/>
            </p:nvSpPr>
            <p:spPr>
              <a:xfrm>
                <a:off x="812121" y="2747500"/>
                <a:ext cx="2115698" cy="2089366"/>
              </a:xfrm>
              <a:prstGeom prst="round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endParaRPr lang="en-US" sz="2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ounded Rectangle 4"/>
              <p:cNvSpPr/>
              <p:nvPr/>
            </p:nvSpPr>
            <p:spPr>
              <a:xfrm>
                <a:off x="1034912" y="2974412"/>
                <a:ext cx="1670115" cy="1649329"/>
              </a:xfrm>
              <a:prstGeom prst="roundRect">
                <a:avLst/>
              </a:prstGeom>
              <a:solidFill>
                <a:srgbClr val="CF8B03"/>
              </a:solidFill>
              <a:ln>
                <a:noFill/>
              </a:ln>
              <a:effectLst>
                <a:outerShdw blurRad="254000" dist="63500" dir="5400000" algn="t" rotWithShape="0">
                  <a:srgbClr val="28BD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TextBox 14"/>
            <p:cNvSpPr txBox="1"/>
            <p:nvPr/>
          </p:nvSpPr>
          <p:spPr>
            <a:xfrm flipH="1">
              <a:off x="1253153" y="3510143"/>
              <a:ext cx="956298" cy="60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造字工房悦黑（非商用）常规体"/>
                </a:rPr>
                <a:t>03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89050" y="2615744"/>
            <a:ext cx="1272870" cy="1257028"/>
            <a:chOff x="1015321" y="3093717"/>
            <a:chExt cx="1476070" cy="1457699"/>
          </a:xfrm>
        </p:grpSpPr>
        <p:grpSp>
          <p:nvGrpSpPr>
            <p:cNvPr id="28" name="组合 27"/>
            <p:cNvGrpSpPr/>
            <p:nvPr/>
          </p:nvGrpSpPr>
          <p:grpSpPr>
            <a:xfrm>
              <a:off x="1015321" y="3093717"/>
              <a:ext cx="1476070" cy="1457699"/>
              <a:chOff x="812121" y="2747500"/>
              <a:chExt cx="2115698" cy="2089366"/>
            </a:xfrm>
          </p:grpSpPr>
          <p:sp>
            <p:nvSpPr>
              <p:cNvPr id="30" name="Rounded Rectangle 4"/>
              <p:cNvSpPr/>
              <p:nvPr/>
            </p:nvSpPr>
            <p:spPr>
              <a:xfrm>
                <a:off x="812121" y="2747500"/>
                <a:ext cx="2115698" cy="2089366"/>
              </a:xfrm>
              <a:prstGeom prst="round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endParaRPr lang="en-US" sz="2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ounded Rectangle 4"/>
              <p:cNvSpPr/>
              <p:nvPr/>
            </p:nvSpPr>
            <p:spPr>
              <a:xfrm>
                <a:off x="1034912" y="2974412"/>
                <a:ext cx="1670115" cy="1649329"/>
              </a:xfrm>
              <a:prstGeom prst="roundRect">
                <a:avLst/>
              </a:prstGeom>
              <a:solidFill>
                <a:srgbClr val="38E0EB"/>
              </a:solidFill>
              <a:ln>
                <a:noFill/>
              </a:ln>
              <a:effectLst>
                <a:outerShdw blurRad="254000" dist="63500" dir="5400000" algn="t" rotWithShape="0">
                  <a:srgbClr val="56586B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9" name="TextBox 14"/>
            <p:cNvSpPr txBox="1"/>
            <p:nvPr/>
          </p:nvSpPr>
          <p:spPr>
            <a:xfrm flipH="1">
              <a:off x="1253153" y="3510143"/>
              <a:ext cx="956298" cy="60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造字工房悦黑（非商用）常规体"/>
                </a:rPr>
                <a:t>04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</p:grpSp>
      <p:sp>
        <p:nvSpPr>
          <p:cNvPr id="36" name="TextBox 3"/>
          <p:cNvSpPr txBox="1"/>
          <p:nvPr/>
        </p:nvSpPr>
        <p:spPr>
          <a:xfrm>
            <a:off x="624993" y="4190759"/>
            <a:ext cx="1620957" cy="8617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/>
            <a:r>
              <a:rPr kumimoji="1" lang="zh-CN" altLang="en-US" sz="2800" dirty="0"/>
              <a:t>专题</a:t>
            </a:r>
            <a:r>
              <a:rPr kumimoji="1" lang="zh-CN" altLang="en-US" sz="2800" dirty="0" smtClean="0"/>
              <a:t>表</a:t>
            </a:r>
            <a:endParaRPr kumimoji="1" lang="en-US" altLang="zh-CN" sz="2800" dirty="0" smtClean="0"/>
          </a:p>
          <a:p>
            <a:pPr algn="ctr"/>
            <a:r>
              <a:rPr kumimoji="1" lang="zh-CN" altLang="en-US" sz="2800" dirty="0" smtClean="0"/>
              <a:t>表</a:t>
            </a:r>
            <a:r>
              <a:rPr kumimoji="1" lang="zh-CN" altLang="en-US" sz="2800" dirty="0"/>
              <a:t>样准备</a:t>
            </a:r>
            <a:endParaRPr kumimoji="1" lang="en-US" altLang="zh-CN" sz="2800" dirty="0"/>
          </a:p>
        </p:txBody>
      </p:sp>
      <p:sp>
        <p:nvSpPr>
          <p:cNvPr id="40" name="等腰三角形 39"/>
          <p:cNvSpPr/>
          <p:nvPr/>
        </p:nvSpPr>
        <p:spPr>
          <a:xfrm rot="5400000">
            <a:off x="2650005" y="3165360"/>
            <a:ext cx="228686" cy="19714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等腰三角形 40"/>
          <p:cNvSpPr/>
          <p:nvPr/>
        </p:nvSpPr>
        <p:spPr>
          <a:xfrm rot="5400000">
            <a:off x="4963417" y="3165360"/>
            <a:ext cx="228686" cy="19714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等腰三角形 41"/>
          <p:cNvSpPr/>
          <p:nvPr/>
        </p:nvSpPr>
        <p:spPr>
          <a:xfrm rot="5400000">
            <a:off x="7216577" y="3165360"/>
            <a:ext cx="228686" cy="19714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008735" y="2614447"/>
            <a:ext cx="1272870" cy="1257028"/>
            <a:chOff x="1015321" y="3093717"/>
            <a:chExt cx="1476070" cy="1457699"/>
          </a:xfrm>
        </p:grpSpPr>
        <p:grpSp>
          <p:nvGrpSpPr>
            <p:cNvPr id="45" name="组合 44"/>
            <p:cNvGrpSpPr/>
            <p:nvPr/>
          </p:nvGrpSpPr>
          <p:grpSpPr>
            <a:xfrm>
              <a:off x="1015321" y="3093717"/>
              <a:ext cx="1476070" cy="1457699"/>
              <a:chOff x="812121" y="2747500"/>
              <a:chExt cx="2115698" cy="2089366"/>
            </a:xfrm>
          </p:grpSpPr>
          <p:sp>
            <p:nvSpPr>
              <p:cNvPr id="47" name="Rounded Rectangle 4"/>
              <p:cNvSpPr/>
              <p:nvPr/>
            </p:nvSpPr>
            <p:spPr>
              <a:xfrm>
                <a:off x="812121" y="2747500"/>
                <a:ext cx="2115698" cy="2089366"/>
              </a:xfrm>
              <a:prstGeom prst="roundRect">
                <a:avLst/>
              </a:prstGeom>
              <a:solidFill>
                <a:schemeClr val="tx1">
                  <a:alpha val="1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endParaRPr lang="en-US" sz="24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48" name="Rounded Rectangle 4"/>
              <p:cNvSpPr/>
              <p:nvPr/>
            </p:nvSpPr>
            <p:spPr>
              <a:xfrm>
                <a:off x="1034912" y="2974412"/>
                <a:ext cx="1670115" cy="1649329"/>
              </a:xfrm>
              <a:prstGeom prst="roundRect">
                <a:avLst/>
              </a:prstGeom>
              <a:solidFill>
                <a:srgbClr val="CF8B03"/>
              </a:solidFill>
              <a:ln>
                <a:noFill/>
              </a:ln>
              <a:effectLst>
                <a:outerShdw blurRad="254000" dist="63500" dir="5400000" algn="t" rotWithShape="0">
                  <a:srgbClr val="28BD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6" name="TextBox 14"/>
            <p:cNvSpPr txBox="1"/>
            <p:nvPr/>
          </p:nvSpPr>
          <p:spPr>
            <a:xfrm flipH="1">
              <a:off x="1253153" y="3510143"/>
              <a:ext cx="956298" cy="60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造字工房悦黑（非商用）常规体"/>
                </a:rPr>
                <a:t>05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造字工房悦黑（非商用）常规体"/>
              </a:endParaRPr>
            </a:p>
          </p:txBody>
        </p:sp>
      </p:grpSp>
      <p:sp>
        <p:nvSpPr>
          <p:cNvPr id="50" name="等腰三角形 49"/>
          <p:cNvSpPr/>
          <p:nvPr/>
        </p:nvSpPr>
        <p:spPr>
          <a:xfrm rot="5400000">
            <a:off x="9402787" y="3164063"/>
            <a:ext cx="228686" cy="19714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3"/>
          <p:cNvSpPr txBox="1"/>
          <p:nvPr/>
        </p:nvSpPr>
        <p:spPr>
          <a:xfrm>
            <a:off x="3147716" y="4186141"/>
            <a:ext cx="1620958" cy="8617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/>
            <a:r>
              <a:rPr kumimoji="1" lang="zh-CN" altLang="en-US" sz="2800" dirty="0" smtClean="0"/>
              <a:t>时间</a:t>
            </a:r>
            <a:endParaRPr kumimoji="1" lang="en-US" altLang="zh-CN" sz="2800" dirty="0" smtClean="0"/>
          </a:p>
          <a:p>
            <a:pPr algn="ctr"/>
            <a:r>
              <a:rPr kumimoji="1" lang="zh-CN" altLang="en-US" sz="2800" dirty="0"/>
              <a:t>序列</a:t>
            </a:r>
            <a:r>
              <a:rPr kumimoji="1" lang="zh-CN" altLang="en-US" sz="2800" dirty="0" smtClean="0"/>
              <a:t>分析</a:t>
            </a:r>
            <a:endParaRPr kumimoji="1" lang="en-US" altLang="zh-CN" sz="2800" dirty="0"/>
          </a:p>
        </p:txBody>
      </p:sp>
      <p:sp>
        <p:nvSpPr>
          <p:cNvPr id="54" name="TextBox 3"/>
          <p:cNvSpPr txBox="1"/>
          <p:nvPr/>
        </p:nvSpPr>
        <p:spPr>
          <a:xfrm>
            <a:off x="5555838" y="4190759"/>
            <a:ext cx="1261884" cy="8617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/>
            <a:r>
              <a:rPr kumimoji="1" lang="zh-CN" altLang="en-US" sz="2800" dirty="0" smtClean="0"/>
              <a:t>专题表</a:t>
            </a:r>
            <a:endParaRPr kumimoji="1" lang="en-US" altLang="zh-CN" sz="2800" dirty="0" smtClean="0"/>
          </a:p>
          <a:p>
            <a:pPr algn="ctr"/>
            <a:r>
              <a:rPr kumimoji="1" lang="zh-CN" altLang="en-US" sz="2800" dirty="0"/>
              <a:t>生产</a:t>
            </a:r>
            <a:endParaRPr kumimoji="1" lang="en-US" altLang="zh-CN" sz="2800" dirty="0"/>
          </a:p>
        </p:txBody>
      </p:sp>
      <p:sp>
        <p:nvSpPr>
          <p:cNvPr id="55" name="TextBox 3"/>
          <p:cNvSpPr txBox="1"/>
          <p:nvPr/>
        </p:nvSpPr>
        <p:spPr>
          <a:xfrm>
            <a:off x="7595988" y="4190759"/>
            <a:ext cx="1620957" cy="430887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/>
            <a:r>
              <a:rPr kumimoji="1" lang="zh-CN" altLang="en-US" sz="2800" dirty="0" smtClean="0"/>
              <a:t>环境准备</a:t>
            </a:r>
            <a:endParaRPr kumimoji="1" lang="en-US" altLang="zh-CN" sz="2800" dirty="0"/>
          </a:p>
        </p:txBody>
      </p:sp>
      <p:sp>
        <p:nvSpPr>
          <p:cNvPr id="56" name="TextBox 3"/>
          <p:cNvSpPr txBox="1"/>
          <p:nvPr/>
        </p:nvSpPr>
        <p:spPr>
          <a:xfrm>
            <a:off x="9812636" y="4190759"/>
            <a:ext cx="1620958" cy="430887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/>
            <a:r>
              <a:rPr kumimoji="1" lang="zh-CN" altLang="en-US" sz="2800" dirty="0" smtClean="0"/>
              <a:t>算法实现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624993" y="1731523"/>
            <a:ext cx="6398377" cy="2295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7716" y="18988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特征工程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08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 animBg="1"/>
      <p:bldP spid="41" grpId="0" animBg="1"/>
      <p:bldP spid="42" grpId="0" animBg="1"/>
      <p:bldP spid="50" grpId="0" animBg="1"/>
      <p:bldP spid="51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100" cy="1325563"/>
          </a:xfrm>
        </p:spPr>
        <p:txBody>
          <a:bodyPr/>
          <a:lstStyle/>
          <a:p>
            <a:r>
              <a:rPr kumimoji="1" lang="en-US" altLang="zh-CN" dirty="0" smtClean="0"/>
              <a:t>2.1</a:t>
            </a:r>
            <a:r>
              <a:rPr kumimoji="1" lang="zh-CN" altLang="en-US" dirty="0"/>
              <a:t>、专题表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表样准备</a:t>
            </a:r>
            <a:endParaRPr kumimoji="1" lang="en-US" altLang="zh-CN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816574" y="2748621"/>
            <a:ext cx="744569" cy="1342513"/>
          </a:xfrm>
          <a:custGeom>
            <a:avLst/>
            <a:gdLst>
              <a:gd name="T0" fmla="*/ 318 w 518"/>
              <a:gd name="T1" fmla="*/ 410 h 933"/>
              <a:gd name="T2" fmla="*/ 318 w 518"/>
              <a:gd name="T3" fmla="*/ 101 h 933"/>
              <a:gd name="T4" fmla="*/ 76 w 518"/>
              <a:gd name="T5" fmla="*/ 0 h 933"/>
              <a:gd name="T6" fmla="*/ 33 w 518"/>
              <a:gd name="T7" fmla="*/ 0 h 933"/>
              <a:gd name="T8" fmla="*/ 0 w 518"/>
              <a:gd name="T9" fmla="*/ 181 h 933"/>
              <a:gd name="T10" fmla="*/ 172 w 518"/>
              <a:gd name="T11" fmla="*/ 249 h 933"/>
              <a:gd name="T12" fmla="*/ 173 w 518"/>
              <a:gd name="T13" fmla="*/ 250 h 933"/>
              <a:gd name="T14" fmla="*/ 180 w 518"/>
              <a:gd name="T15" fmla="*/ 368 h 933"/>
              <a:gd name="T16" fmla="*/ 176 w 518"/>
              <a:gd name="T17" fmla="*/ 369 h 933"/>
              <a:gd name="T18" fmla="*/ 17 w 518"/>
              <a:gd name="T19" fmla="*/ 454 h 933"/>
              <a:gd name="T20" fmla="*/ 75 w 518"/>
              <a:gd name="T21" fmla="*/ 630 h 933"/>
              <a:gd name="T22" fmla="*/ 259 w 518"/>
              <a:gd name="T23" fmla="*/ 607 h 933"/>
              <a:gd name="T24" fmla="*/ 260 w 518"/>
              <a:gd name="T25" fmla="*/ 606 h 933"/>
              <a:gd name="T26" fmla="*/ 324 w 518"/>
              <a:gd name="T27" fmla="*/ 706 h 933"/>
              <a:gd name="T28" fmla="*/ 320 w 518"/>
              <a:gd name="T29" fmla="*/ 710 h 933"/>
              <a:gd name="T30" fmla="*/ 222 w 518"/>
              <a:gd name="T31" fmla="*/ 861 h 933"/>
              <a:gd name="T32" fmla="*/ 300 w 518"/>
              <a:gd name="T33" fmla="*/ 933 h 933"/>
              <a:gd name="T34" fmla="*/ 518 w 518"/>
              <a:gd name="T35" fmla="*/ 727 h 933"/>
              <a:gd name="T36" fmla="*/ 318 w 518"/>
              <a:gd name="T37" fmla="*/ 41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gradFill>
            <a:gsLst>
              <a:gs pos="0">
                <a:srgbClr val="3AE2EA"/>
              </a:gs>
              <a:gs pos="100000">
                <a:srgbClr val="0CC0F8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rgbClr val="28BDEC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67406" y="1816869"/>
            <a:ext cx="1200046" cy="984787"/>
          </a:xfrm>
          <a:custGeom>
            <a:avLst/>
            <a:gdLst>
              <a:gd name="T0" fmla="*/ 547 w 834"/>
              <a:gd name="T1" fmla="*/ 684 h 684"/>
              <a:gd name="T2" fmla="*/ 834 w 834"/>
              <a:gd name="T3" fmla="*/ 605 h 684"/>
              <a:gd name="T4" fmla="*/ 811 w 834"/>
              <a:gd name="T5" fmla="*/ 534 h 684"/>
              <a:gd name="T6" fmla="*/ 627 w 834"/>
              <a:gd name="T7" fmla="*/ 557 h 684"/>
              <a:gd name="T8" fmla="*/ 563 w 834"/>
              <a:gd name="T9" fmla="*/ 456 h 684"/>
              <a:gd name="T10" fmla="*/ 566 w 834"/>
              <a:gd name="T11" fmla="*/ 453 h 684"/>
              <a:gd name="T12" fmla="*/ 664 w 834"/>
              <a:gd name="T13" fmla="*/ 303 h 684"/>
              <a:gd name="T14" fmla="*/ 529 w 834"/>
              <a:gd name="T15" fmla="*/ 177 h 684"/>
              <a:gd name="T16" fmla="*/ 379 w 834"/>
              <a:gd name="T17" fmla="*/ 285 h 684"/>
              <a:gd name="T18" fmla="*/ 275 w 834"/>
              <a:gd name="T19" fmla="*/ 227 h 684"/>
              <a:gd name="T20" fmla="*/ 276 w 834"/>
              <a:gd name="T21" fmla="*/ 224 h 684"/>
              <a:gd name="T22" fmla="*/ 289 w 834"/>
              <a:gd name="T23" fmla="*/ 45 h 684"/>
              <a:gd name="T24" fmla="*/ 110 w 834"/>
              <a:gd name="T25" fmla="*/ 0 h 684"/>
              <a:gd name="T26" fmla="*/ 30 w 834"/>
              <a:gd name="T27" fmla="*/ 166 h 684"/>
              <a:gd name="T28" fmla="*/ 0 w 834"/>
              <a:gd name="T29" fmla="*/ 163 h 684"/>
              <a:gd name="T30" fmla="*/ 0 w 834"/>
              <a:gd name="T31" fmla="*/ 290 h 684"/>
              <a:gd name="T32" fmla="*/ 547 w 834"/>
              <a:gd name="T33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094228" y="1823108"/>
            <a:ext cx="998305" cy="996226"/>
          </a:xfrm>
          <a:custGeom>
            <a:avLst/>
            <a:gdLst>
              <a:gd name="T0" fmla="*/ 566 w 694"/>
              <a:gd name="T1" fmla="*/ 305 h 692"/>
              <a:gd name="T2" fmla="*/ 694 w 694"/>
              <a:gd name="T3" fmla="*/ 286 h 692"/>
              <a:gd name="T4" fmla="*/ 694 w 694"/>
              <a:gd name="T5" fmla="*/ 159 h 692"/>
              <a:gd name="T6" fmla="*/ 655 w 694"/>
              <a:gd name="T7" fmla="*/ 163 h 692"/>
              <a:gd name="T8" fmla="*/ 654 w 694"/>
              <a:gd name="T9" fmla="*/ 160 h 692"/>
              <a:gd name="T10" fmla="*/ 584 w 694"/>
              <a:gd name="T11" fmla="*/ 0 h 692"/>
              <a:gd name="T12" fmla="*/ 405 w 694"/>
              <a:gd name="T13" fmla="*/ 46 h 692"/>
              <a:gd name="T14" fmla="*/ 415 w 694"/>
              <a:gd name="T15" fmla="*/ 227 h 692"/>
              <a:gd name="T16" fmla="*/ 280 w 694"/>
              <a:gd name="T17" fmla="*/ 305 h 692"/>
              <a:gd name="T18" fmla="*/ 278 w 694"/>
              <a:gd name="T19" fmla="*/ 302 h 692"/>
              <a:gd name="T20" fmla="*/ 128 w 694"/>
              <a:gd name="T21" fmla="*/ 201 h 692"/>
              <a:gd name="T22" fmla="*/ 0 w 694"/>
              <a:gd name="T23" fmla="*/ 334 h 692"/>
              <a:gd name="T24" fmla="*/ 106 w 694"/>
              <a:gd name="T25" fmla="*/ 484 h 692"/>
              <a:gd name="T26" fmla="*/ 24 w 694"/>
              <a:gd name="T27" fmla="*/ 642 h 692"/>
              <a:gd name="T28" fmla="*/ 24 w 694"/>
              <a:gd name="T29" fmla="*/ 642 h 692"/>
              <a:gd name="T30" fmla="*/ 141 w 694"/>
              <a:gd name="T31" fmla="*/ 692 h 692"/>
              <a:gd name="T32" fmla="*/ 566 w 694"/>
              <a:gd name="T33" fmla="*/ 305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302208" y="3840517"/>
            <a:ext cx="1404907" cy="583385"/>
          </a:xfrm>
          <a:custGeom>
            <a:avLst/>
            <a:gdLst>
              <a:gd name="T0" fmla="*/ 728 w 976"/>
              <a:gd name="T1" fmla="*/ 92 h 405"/>
              <a:gd name="T2" fmla="*/ 222 w 976"/>
              <a:gd name="T3" fmla="*/ 0 h 405"/>
              <a:gd name="T4" fmla="*/ 0 w 976"/>
              <a:gd name="T5" fmla="*/ 210 h 405"/>
              <a:gd name="T6" fmla="*/ 19 w 976"/>
              <a:gd name="T7" fmla="*/ 227 h 405"/>
              <a:gd name="T8" fmla="*/ 169 w 976"/>
              <a:gd name="T9" fmla="*/ 119 h 405"/>
              <a:gd name="T10" fmla="*/ 171 w 976"/>
              <a:gd name="T11" fmla="*/ 117 h 405"/>
              <a:gd name="T12" fmla="*/ 274 w 976"/>
              <a:gd name="T13" fmla="*/ 174 h 405"/>
              <a:gd name="T14" fmla="*/ 272 w 976"/>
              <a:gd name="T15" fmla="*/ 180 h 405"/>
              <a:gd name="T16" fmla="*/ 259 w 976"/>
              <a:gd name="T17" fmla="*/ 359 h 405"/>
              <a:gd name="T18" fmla="*/ 438 w 976"/>
              <a:gd name="T19" fmla="*/ 405 h 405"/>
              <a:gd name="T20" fmla="*/ 517 w 976"/>
              <a:gd name="T21" fmla="*/ 237 h 405"/>
              <a:gd name="T22" fmla="*/ 530 w 976"/>
              <a:gd name="T23" fmla="*/ 232 h 405"/>
              <a:gd name="T24" fmla="*/ 661 w 976"/>
              <a:gd name="T25" fmla="*/ 228 h 405"/>
              <a:gd name="T26" fmla="*/ 663 w 976"/>
              <a:gd name="T27" fmla="*/ 235 h 405"/>
              <a:gd name="T28" fmla="*/ 706 w 976"/>
              <a:gd name="T29" fmla="*/ 383 h 405"/>
              <a:gd name="T30" fmla="*/ 884 w 976"/>
              <a:gd name="T31" fmla="*/ 337 h 405"/>
              <a:gd name="T32" fmla="*/ 876 w 976"/>
              <a:gd name="T33" fmla="*/ 163 h 405"/>
              <a:gd name="T34" fmla="*/ 877 w 976"/>
              <a:gd name="T35" fmla="*/ 166 h 405"/>
              <a:gd name="T36" fmla="*/ 976 w 976"/>
              <a:gd name="T37" fmla="*/ 115 h 405"/>
              <a:gd name="T38" fmla="*/ 908 w 976"/>
              <a:gd name="T39" fmla="*/ 13 h 405"/>
              <a:gd name="T40" fmla="*/ 728 w 976"/>
              <a:gd name="T41" fmla="*/ 9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669678" y="2759020"/>
            <a:ext cx="772647" cy="1368510"/>
          </a:xfrm>
          <a:custGeom>
            <a:avLst/>
            <a:gdLst>
              <a:gd name="T0" fmla="*/ 364 w 537"/>
              <a:gd name="T1" fmla="*/ 260 h 951"/>
              <a:gd name="T2" fmla="*/ 357 w 537"/>
              <a:gd name="T3" fmla="*/ 142 h 951"/>
              <a:gd name="T4" fmla="*/ 361 w 537"/>
              <a:gd name="T5" fmla="*/ 140 h 951"/>
              <a:gd name="T6" fmla="*/ 519 w 537"/>
              <a:gd name="T7" fmla="*/ 55 h 951"/>
              <a:gd name="T8" fmla="*/ 501 w 537"/>
              <a:gd name="T9" fmla="*/ 0 h 951"/>
              <a:gd name="T10" fmla="*/ 214 w 537"/>
              <a:gd name="T11" fmla="*/ 80 h 951"/>
              <a:gd name="T12" fmla="*/ 219 w 537"/>
              <a:gd name="T13" fmla="*/ 95 h 951"/>
              <a:gd name="T14" fmla="*/ 0 w 537"/>
              <a:gd name="T15" fmla="*/ 735 h 951"/>
              <a:gd name="T16" fmla="*/ 85 w 537"/>
              <a:gd name="T17" fmla="*/ 862 h 951"/>
              <a:gd name="T18" fmla="*/ 215 w 537"/>
              <a:gd name="T19" fmla="*/ 951 h 951"/>
              <a:gd name="T20" fmla="*/ 343 w 537"/>
              <a:gd name="T21" fmla="*/ 818 h 951"/>
              <a:gd name="T22" fmla="*/ 237 w 537"/>
              <a:gd name="T23" fmla="*/ 666 h 951"/>
              <a:gd name="T24" fmla="*/ 236 w 537"/>
              <a:gd name="T25" fmla="*/ 665 h 951"/>
              <a:gd name="T26" fmla="*/ 318 w 537"/>
              <a:gd name="T27" fmla="*/ 507 h 951"/>
              <a:gd name="T28" fmla="*/ 324 w 537"/>
              <a:gd name="T29" fmla="*/ 508 h 951"/>
              <a:gd name="T30" fmla="*/ 503 w 537"/>
              <a:gd name="T31" fmla="*/ 510 h 951"/>
              <a:gd name="T32" fmla="*/ 537 w 537"/>
              <a:gd name="T33" fmla="*/ 328 h 951"/>
              <a:gd name="T34" fmla="*/ 365 w 537"/>
              <a:gd name="T35" fmla="*/ 260 h 951"/>
              <a:gd name="T36" fmla="*/ 364 w 537"/>
              <a:gd name="T37" fmla="*/ 26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gradFill>
            <a:gsLst>
              <a:gs pos="0">
                <a:srgbClr val="3AE2EA"/>
              </a:gs>
              <a:gs pos="100000">
                <a:srgbClr val="0CC0F8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rgbClr val="28BDEC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4"/>
          <p:cNvSpPr/>
          <p:nvPr/>
        </p:nvSpPr>
        <p:spPr bwMode="auto">
          <a:xfrm>
            <a:off x="2341511" y="1680778"/>
            <a:ext cx="556538" cy="5566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63500" dir="5400000" algn="t" rotWithShape="0">
              <a:srgbClr val="56586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48964" y="2914247"/>
            <a:ext cx="3406898" cy="344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56">
              <a:lnSpc>
                <a:spcPct val="150000"/>
              </a:lnSpc>
              <a:defRPr/>
            </a:pPr>
            <a:r>
              <a:rPr lang="en-US" altLang="zh-CN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、数据分析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en-US" altLang="zh-CN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、算法调优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存在问题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：数据缺失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解决措施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：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en-US" altLang="zh-CN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1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、人工模拟</a:t>
            </a:r>
            <a:r>
              <a:rPr lang="zh-CN" altLang="en-US" kern="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。</a:t>
            </a:r>
            <a:r>
              <a:rPr lang="en-US" altLang="zh-CN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2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、暂时忽略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举例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：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四级页</a:t>
            </a:r>
            <a:r>
              <a:rPr lang="en-US" altLang="zh-CN" kern="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UV</a:t>
            </a:r>
            <a:r>
              <a:rPr lang="zh-CN" altLang="en-US" kern="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历史数据可能只到天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、缺失相应时间段竞争对手</a:t>
            </a:r>
            <a:r>
              <a:rPr lang="zh-CN" altLang="en-US" kern="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价格</a:t>
            </a: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。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4" name="Oval 25"/>
          <p:cNvSpPr/>
          <p:nvPr/>
        </p:nvSpPr>
        <p:spPr bwMode="auto">
          <a:xfrm>
            <a:off x="8614360" y="1707534"/>
            <a:ext cx="556538" cy="556683"/>
          </a:xfrm>
          <a:prstGeom prst="ellipse">
            <a:avLst/>
          </a:prstGeom>
          <a:gradFill>
            <a:gsLst>
              <a:gs pos="0">
                <a:srgbClr val="3AE2EA"/>
              </a:gs>
              <a:gs pos="100000">
                <a:srgbClr val="0CC0F8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rgbClr val="28BD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reeform 39"/>
          <p:cNvSpPr>
            <a:spLocks noChangeAspect="1" noChangeArrowheads="1"/>
          </p:cNvSpPr>
          <p:nvPr/>
        </p:nvSpPr>
        <p:spPr bwMode="auto">
          <a:xfrm>
            <a:off x="8747472" y="1826934"/>
            <a:ext cx="265600" cy="31788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</a:endParaRPr>
          </a:p>
        </p:txBody>
      </p:sp>
      <p:sp>
        <p:nvSpPr>
          <p:cNvPr id="22" name="Freeform 93"/>
          <p:cNvSpPr>
            <a:spLocks noEditPoints="1"/>
          </p:cNvSpPr>
          <p:nvPr/>
        </p:nvSpPr>
        <p:spPr bwMode="auto">
          <a:xfrm>
            <a:off x="2449715" y="1789054"/>
            <a:ext cx="340129" cy="340129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37" name="Rectangle 1"/>
          <p:cNvSpPr/>
          <p:nvPr/>
        </p:nvSpPr>
        <p:spPr>
          <a:xfrm>
            <a:off x="1976487" y="234228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历史数据</a:t>
            </a:r>
            <a:endParaRPr lang="zh-CN" altLang="en-US" sz="2500" b="1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8196530" y="234228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实时数据</a:t>
            </a:r>
            <a:endParaRPr lang="zh-CN" altLang="en-US" sz="2500" b="1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8212504" y="2919680"/>
            <a:ext cx="3406898" cy="344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56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算法调优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投入生产</a:t>
            </a: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pPr defTabSz="914156">
              <a:lnSpc>
                <a:spcPct val="150000"/>
              </a:lnSpc>
              <a:defRPr/>
            </a:pPr>
            <a:endParaRPr lang="en-US" altLang="zh-CN" kern="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9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9" grpId="0" animBg="1"/>
      <p:bldP spid="22" grpId="0" animBg="1"/>
      <p:bldP spid="37" grpId="0"/>
      <p:bldP spid="43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</a:t>
            </a:r>
            <a:r>
              <a:rPr lang="zh-CN" altLang="en-US" dirty="0" smtClean="0"/>
              <a:t>、</a:t>
            </a:r>
            <a:r>
              <a:rPr kumimoji="1" lang="zh-CN" altLang="en-US" dirty="0"/>
              <a:t>专题表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表样准备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00" y="1571625"/>
            <a:ext cx="10233800" cy="1184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、样本分类原则：按什么时间去归集（自然天，购买周期，月度季度规律）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SKU</a:t>
            </a:r>
            <a:r>
              <a:rPr lang="zh-CN" altLang="en-US" dirty="0" smtClean="0"/>
              <a:t>归集范围（调价影响范围）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、打开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展示表样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9772"/>
              </p:ext>
            </p:extLst>
          </p:nvPr>
        </p:nvGraphicFramePr>
        <p:xfrm>
          <a:off x="78600" y="3119437"/>
          <a:ext cx="7478815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037"/>
                <a:gridCol w="2354326"/>
                <a:gridCol w="4298452"/>
              </a:tblGrid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</a:rPr>
                        <a:t>变量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</a:rPr>
                        <a:t>名称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</a:rPr>
                        <a:t>变量解释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销量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单价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Quantity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调价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所在品类的其他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销量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68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Percentage of Category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调价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销量占品类销量的</a:t>
                      </a:r>
                      <a:r>
                        <a:rPr lang="en-US" altLang="zh-CN" sz="2000" u="none" strike="noStrike" dirty="0">
                          <a:effectLst/>
                        </a:rPr>
                        <a:t>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 dirty="0">
                          <a:effectLst/>
                        </a:rPr>
                        <a:t>Δ</a:t>
                      </a:r>
                      <a:r>
                        <a:rPr lang="en-US" sz="2000" u="none" strike="noStrike" dirty="0">
                          <a:effectLst/>
                        </a:rPr>
                        <a:t>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q2-q1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调价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两次调价后的销量差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>
                          <a:effectLst/>
                        </a:rPr>
                        <a:t>Δ</a:t>
                      </a:r>
                      <a:r>
                        <a:rPr lang="en-US" sz="2000" u="none" strike="noStrike">
                          <a:effectLst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p2-p1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调价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两次调价后的单价差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l-GR" sz="2000" u="none" strike="noStrike">
                          <a:effectLst/>
                        </a:rPr>
                        <a:t>Δ</a:t>
                      </a:r>
                      <a:r>
                        <a:rPr lang="en-US" sz="2000" u="none" strike="noStrike">
                          <a:effectLst/>
                        </a:rPr>
                        <a:t>Q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Q2-Q1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调价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两次调价后，所在品类的其他</a:t>
                      </a:r>
                      <a:r>
                        <a:rPr lang="en-US" altLang="zh-CN" sz="2000" u="none" strike="noStrike" dirty="0">
                          <a:effectLst/>
                        </a:rPr>
                        <a:t>SKU</a:t>
                      </a:r>
                      <a:r>
                        <a:rPr lang="zh-CN" altLang="en-US" sz="2000" u="none" strike="noStrike" dirty="0">
                          <a:effectLst/>
                        </a:rPr>
                        <a:t>的销量差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78945"/>
              </p:ext>
            </p:extLst>
          </p:nvPr>
        </p:nvGraphicFramePr>
        <p:xfrm>
          <a:off x="7756325" y="2416562"/>
          <a:ext cx="4330700" cy="4158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0700"/>
              </a:tblGrid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 smtClean="0">
                          <a:effectLst/>
                        </a:rPr>
                        <a:t>单</a:t>
                      </a:r>
                      <a:r>
                        <a:rPr lang="zh-CN" altLang="en-US" sz="1800" u="none" strike="noStrike" dirty="0">
                          <a:effectLst/>
                        </a:rPr>
                        <a:t>品编码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 smtClean="0">
                          <a:effectLst/>
                        </a:rPr>
                        <a:t>q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单</a:t>
                      </a:r>
                      <a:r>
                        <a:rPr lang="zh-CN" altLang="en-US" sz="1800" u="none" strike="noStrike" dirty="0">
                          <a:effectLst/>
                        </a:rPr>
                        <a:t>品销量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 smtClean="0">
                          <a:effectLst/>
                        </a:rPr>
                        <a:t>p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单</a:t>
                      </a:r>
                      <a:r>
                        <a:rPr lang="zh-CN" altLang="en-US" sz="1800" u="none" strike="noStrike" dirty="0">
                          <a:effectLst/>
                        </a:rPr>
                        <a:t>品售价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686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 smtClean="0">
                          <a:effectLst/>
                        </a:rPr>
                        <a:t>Q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单</a:t>
                      </a:r>
                      <a:r>
                        <a:rPr lang="zh-CN" altLang="en-US" sz="1800" u="none" strike="noStrike" dirty="0">
                          <a:effectLst/>
                        </a:rPr>
                        <a:t>品所在四级商品组总销量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 smtClean="0">
                          <a:effectLst/>
                        </a:rPr>
                        <a:t>Q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该</a:t>
                      </a:r>
                      <a:r>
                        <a:rPr lang="zh-CN" altLang="en-US" sz="1800" u="none" strike="noStrike" dirty="0">
                          <a:effectLst/>
                        </a:rPr>
                        <a:t>单品在四级商品组销量占比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u="none" strike="noStrike" dirty="0" smtClean="0">
                          <a:effectLst/>
                        </a:rPr>
                        <a:t>Δ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q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销量差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u="none" strike="noStrike" dirty="0" smtClean="0">
                          <a:effectLst/>
                        </a:rPr>
                        <a:t>Δ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p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单价差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u="none" strike="noStrike" dirty="0" smtClean="0">
                          <a:effectLst/>
                        </a:rPr>
                        <a:t>Δ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Q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该四级商品组下其他单品总销量差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 smtClean="0">
                          <a:effectLst/>
                        </a:rPr>
                        <a:t>样本分类：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开始日期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 smtClean="0">
                          <a:effectLst/>
                        </a:rPr>
                        <a:t>样本分类：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开始时间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 smtClean="0">
                          <a:effectLst/>
                        </a:rPr>
                        <a:t>样本分类：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结束日期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 smtClean="0">
                          <a:effectLst/>
                        </a:rPr>
                        <a:t>样本分类：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调价</a:t>
                      </a:r>
                      <a:r>
                        <a:rPr lang="zh-CN" altLang="en-US" sz="1800" u="none" strike="noStrike" dirty="0">
                          <a:effectLst/>
                        </a:rPr>
                        <a:t>结束时间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此期间商品四级页</a:t>
                      </a:r>
                      <a:r>
                        <a:rPr lang="en-US" altLang="zh-CN" sz="1800" u="none" strike="noStrike" dirty="0">
                          <a:effectLst/>
                        </a:rPr>
                        <a:t>UV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408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此期间商品购买人数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202</TotalTime>
  <Words>689</Words>
  <Application>Microsoft Office PowerPoint</Application>
  <PresentationFormat>宽屏</PresentationFormat>
  <Paragraphs>131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Adobe Gothic Std B</vt:lpstr>
      <vt:lpstr>Lato Light</vt:lpstr>
      <vt:lpstr>Mangal</vt:lpstr>
      <vt:lpstr>Open Sans</vt:lpstr>
      <vt:lpstr>华文黑体</vt:lpstr>
      <vt:lpstr>华文楷体</vt:lpstr>
      <vt:lpstr>宋体</vt:lpstr>
      <vt:lpstr>宋体</vt:lpstr>
      <vt:lpstr>微软雅黑</vt:lpstr>
      <vt:lpstr>造字工房悦黑（非商用）常规体</vt:lpstr>
      <vt:lpstr>Arial</vt:lpstr>
      <vt:lpstr>Calibri</vt:lpstr>
      <vt:lpstr>Corbel</vt:lpstr>
      <vt:lpstr>Impact</vt:lpstr>
      <vt:lpstr>Wingdings</vt:lpstr>
      <vt:lpstr>TF10001006</vt:lpstr>
      <vt:lpstr>算法项目工作计划</vt:lpstr>
      <vt:lpstr>PowerPoint 演示文稿</vt:lpstr>
      <vt:lpstr>PowerPoint 演示文稿</vt:lpstr>
      <vt:lpstr>1.1、预测系统应用领域</vt:lpstr>
      <vt:lpstr>1.2、 预测系统 核心层 技术选型</vt:lpstr>
      <vt:lpstr>1.3   与云平台结合策略</vt:lpstr>
      <vt:lpstr>PowerPoint 演示文稿</vt:lpstr>
      <vt:lpstr>2.1、专题表-表样准备</vt:lpstr>
      <vt:lpstr>2.1.1、专题表-表样准备</vt:lpstr>
      <vt:lpstr>2.2、时间序列分析</vt:lpstr>
      <vt:lpstr>2.2、我司整体时销量趋势图</vt:lpstr>
      <vt:lpstr>2.3、专题表生产</vt:lpstr>
      <vt:lpstr>2.5、算法实现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预测算法实施计划</dc:title>
  <dc:creator>Microsoft Office 用户</dc:creator>
  <cp:lastModifiedBy>张薛伟</cp:lastModifiedBy>
  <cp:revision>106</cp:revision>
  <dcterms:created xsi:type="dcterms:W3CDTF">2017-03-24T09:44:00Z</dcterms:created>
  <dcterms:modified xsi:type="dcterms:W3CDTF">2017-04-29T02:27:00Z</dcterms:modified>
</cp:coreProperties>
</file>