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457" r:id="rId3"/>
    <p:sldId id="459" r:id="rId4"/>
    <p:sldId id="488" r:id="rId5"/>
    <p:sldId id="464" r:id="rId6"/>
    <p:sldId id="465" r:id="rId7"/>
    <p:sldId id="468" r:id="rId8"/>
    <p:sldId id="469" r:id="rId9"/>
    <p:sldId id="473" r:id="rId10"/>
    <p:sldId id="475" r:id="rId11"/>
    <p:sldId id="477" r:id="rId12"/>
    <p:sldId id="478" r:id="rId13"/>
    <p:sldId id="482" r:id="rId14"/>
    <p:sldId id="484" r:id="rId15"/>
    <p:sldId id="485" r:id="rId16"/>
    <p:sldId id="444" r:id="rId17"/>
    <p:sldId id="447" r:id="rId18"/>
    <p:sldId id="448" r:id="rId19"/>
    <p:sldId id="449" r:id="rId20"/>
    <p:sldId id="450" r:id="rId21"/>
    <p:sldId id="451" r:id="rId22"/>
    <p:sldId id="452" r:id="rId23"/>
    <p:sldId id="453" r:id="rId24"/>
    <p:sldId id="454" r:id="rId25"/>
    <p:sldId id="455" r:id="rId26"/>
    <p:sldId id="456" r:id="rId27"/>
    <p:sldId id="516" r:id="rId28"/>
    <p:sldId id="514" r:id="rId29"/>
    <p:sldId id="515" r:id="rId30"/>
    <p:sldId id="48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01" d="100"/>
          <a:sy n="101" d="100"/>
        </p:scale>
        <p:origin x="124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7CD9ED65-8EFB-49BC-B54A-7DF79BCABBAA}" type="datetimeFigureOut">
              <a:rPr lang="en-US"/>
              <a:pPr>
                <a:defRPr/>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6808B0DE-1525-4FA8-BA46-EAF761DF82B6}" type="slidenum">
              <a:rPr lang="en-US"/>
              <a:pPr>
                <a:defRPr/>
              </a:pPr>
              <a:t>‹#›</a:t>
            </a:fld>
            <a:endParaRPr lang="en-US"/>
          </a:p>
        </p:txBody>
      </p:sp>
    </p:spTree>
    <p:extLst>
      <p:ext uri="{BB962C8B-B14F-4D97-AF65-F5344CB8AC3E}">
        <p14:creationId xmlns:p14="http://schemas.microsoft.com/office/powerpoint/2010/main" val="3874191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a:t>
            </a:fld>
            <a:endParaRPr lang="en-US"/>
          </a:p>
        </p:txBody>
      </p:sp>
    </p:spTree>
    <p:extLst>
      <p:ext uri="{BB962C8B-B14F-4D97-AF65-F5344CB8AC3E}">
        <p14:creationId xmlns:p14="http://schemas.microsoft.com/office/powerpoint/2010/main" val="2382590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10</a:t>
            </a:fld>
            <a:endParaRPr lang="en-US"/>
          </a:p>
        </p:txBody>
      </p:sp>
    </p:spTree>
    <p:extLst>
      <p:ext uri="{BB962C8B-B14F-4D97-AF65-F5344CB8AC3E}">
        <p14:creationId xmlns:p14="http://schemas.microsoft.com/office/powerpoint/2010/main" val="278344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11</a:t>
            </a:fld>
            <a:endParaRPr lang="en-US"/>
          </a:p>
        </p:txBody>
      </p:sp>
    </p:spTree>
    <p:extLst>
      <p:ext uri="{BB962C8B-B14F-4D97-AF65-F5344CB8AC3E}">
        <p14:creationId xmlns:p14="http://schemas.microsoft.com/office/powerpoint/2010/main" val="611633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12</a:t>
            </a:fld>
            <a:endParaRPr lang="en-US"/>
          </a:p>
        </p:txBody>
      </p:sp>
    </p:spTree>
    <p:extLst>
      <p:ext uri="{BB962C8B-B14F-4D97-AF65-F5344CB8AC3E}">
        <p14:creationId xmlns:p14="http://schemas.microsoft.com/office/powerpoint/2010/main" val="229590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13</a:t>
            </a:fld>
            <a:endParaRPr lang="en-US"/>
          </a:p>
        </p:txBody>
      </p:sp>
    </p:spTree>
    <p:extLst>
      <p:ext uri="{BB962C8B-B14F-4D97-AF65-F5344CB8AC3E}">
        <p14:creationId xmlns:p14="http://schemas.microsoft.com/office/powerpoint/2010/main" val="2719358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14</a:t>
            </a:fld>
            <a:endParaRPr lang="en-US"/>
          </a:p>
        </p:txBody>
      </p:sp>
    </p:spTree>
    <p:extLst>
      <p:ext uri="{BB962C8B-B14F-4D97-AF65-F5344CB8AC3E}">
        <p14:creationId xmlns:p14="http://schemas.microsoft.com/office/powerpoint/2010/main" val="102769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15</a:t>
            </a:fld>
            <a:endParaRPr lang="en-US"/>
          </a:p>
        </p:txBody>
      </p:sp>
    </p:spTree>
    <p:extLst>
      <p:ext uri="{BB962C8B-B14F-4D97-AF65-F5344CB8AC3E}">
        <p14:creationId xmlns:p14="http://schemas.microsoft.com/office/powerpoint/2010/main" val="384231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16</a:t>
            </a:fld>
            <a:endParaRPr lang="en-US"/>
          </a:p>
        </p:txBody>
      </p:sp>
    </p:spTree>
    <p:extLst>
      <p:ext uri="{BB962C8B-B14F-4D97-AF65-F5344CB8AC3E}">
        <p14:creationId xmlns:p14="http://schemas.microsoft.com/office/powerpoint/2010/main" val="487884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17</a:t>
            </a:fld>
            <a:endParaRPr lang="en-US"/>
          </a:p>
        </p:txBody>
      </p:sp>
    </p:spTree>
    <p:extLst>
      <p:ext uri="{BB962C8B-B14F-4D97-AF65-F5344CB8AC3E}">
        <p14:creationId xmlns:p14="http://schemas.microsoft.com/office/powerpoint/2010/main" val="2826319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18</a:t>
            </a:fld>
            <a:endParaRPr lang="en-US"/>
          </a:p>
        </p:txBody>
      </p:sp>
    </p:spTree>
    <p:extLst>
      <p:ext uri="{BB962C8B-B14F-4D97-AF65-F5344CB8AC3E}">
        <p14:creationId xmlns:p14="http://schemas.microsoft.com/office/powerpoint/2010/main" val="2615927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19</a:t>
            </a:fld>
            <a:endParaRPr lang="en-US"/>
          </a:p>
        </p:txBody>
      </p:sp>
    </p:spTree>
    <p:extLst>
      <p:ext uri="{BB962C8B-B14F-4D97-AF65-F5344CB8AC3E}">
        <p14:creationId xmlns:p14="http://schemas.microsoft.com/office/powerpoint/2010/main" val="334301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a:t>
            </a:fld>
            <a:endParaRPr lang="en-US"/>
          </a:p>
        </p:txBody>
      </p:sp>
    </p:spTree>
    <p:extLst>
      <p:ext uri="{BB962C8B-B14F-4D97-AF65-F5344CB8AC3E}">
        <p14:creationId xmlns:p14="http://schemas.microsoft.com/office/powerpoint/2010/main" val="390283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20</a:t>
            </a:fld>
            <a:endParaRPr lang="en-US"/>
          </a:p>
        </p:txBody>
      </p:sp>
    </p:spTree>
    <p:extLst>
      <p:ext uri="{BB962C8B-B14F-4D97-AF65-F5344CB8AC3E}">
        <p14:creationId xmlns:p14="http://schemas.microsoft.com/office/powerpoint/2010/main" val="1049225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21</a:t>
            </a:fld>
            <a:endParaRPr lang="en-US"/>
          </a:p>
        </p:txBody>
      </p:sp>
    </p:spTree>
    <p:extLst>
      <p:ext uri="{BB962C8B-B14F-4D97-AF65-F5344CB8AC3E}">
        <p14:creationId xmlns:p14="http://schemas.microsoft.com/office/powerpoint/2010/main" val="1615414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22</a:t>
            </a:fld>
            <a:endParaRPr lang="en-US"/>
          </a:p>
        </p:txBody>
      </p:sp>
    </p:spTree>
    <p:extLst>
      <p:ext uri="{BB962C8B-B14F-4D97-AF65-F5344CB8AC3E}">
        <p14:creationId xmlns:p14="http://schemas.microsoft.com/office/powerpoint/2010/main" val="90503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23</a:t>
            </a:fld>
            <a:endParaRPr lang="en-US"/>
          </a:p>
        </p:txBody>
      </p:sp>
    </p:spTree>
    <p:extLst>
      <p:ext uri="{BB962C8B-B14F-4D97-AF65-F5344CB8AC3E}">
        <p14:creationId xmlns:p14="http://schemas.microsoft.com/office/powerpoint/2010/main" val="425195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24</a:t>
            </a:fld>
            <a:endParaRPr lang="en-US"/>
          </a:p>
        </p:txBody>
      </p:sp>
    </p:spTree>
    <p:extLst>
      <p:ext uri="{BB962C8B-B14F-4D97-AF65-F5344CB8AC3E}">
        <p14:creationId xmlns:p14="http://schemas.microsoft.com/office/powerpoint/2010/main" val="2653148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25</a:t>
            </a:fld>
            <a:endParaRPr lang="en-US"/>
          </a:p>
        </p:txBody>
      </p:sp>
    </p:spTree>
    <p:extLst>
      <p:ext uri="{BB962C8B-B14F-4D97-AF65-F5344CB8AC3E}">
        <p14:creationId xmlns:p14="http://schemas.microsoft.com/office/powerpoint/2010/main" val="522039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26</a:t>
            </a:fld>
            <a:endParaRPr lang="en-US"/>
          </a:p>
        </p:txBody>
      </p:sp>
    </p:spTree>
    <p:extLst>
      <p:ext uri="{BB962C8B-B14F-4D97-AF65-F5344CB8AC3E}">
        <p14:creationId xmlns:p14="http://schemas.microsoft.com/office/powerpoint/2010/main" val="3725066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30</a:t>
            </a:fld>
            <a:endParaRPr lang="en-US"/>
          </a:p>
        </p:txBody>
      </p:sp>
    </p:spTree>
    <p:extLst>
      <p:ext uri="{BB962C8B-B14F-4D97-AF65-F5344CB8AC3E}">
        <p14:creationId xmlns:p14="http://schemas.microsoft.com/office/powerpoint/2010/main" val="103615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3</a:t>
            </a:fld>
            <a:endParaRPr lang="en-US"/>
          </a:p>
        </p:txBody>
      </p:sp>
    </p:spTree>
    <p:extLst>
      <p:ext uri="{BB962C8B-B14F-4D97-AF65-F5344CB8AC3E}">
        <p14:creationId xmlns:p14="http://schemas.microsoft.com/office/powerpoint/2010/main" val="177799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4</a:t>
            </a:fld>
            <a:endParaRPr lang="en-US"/>
          </a:p>
        </p:txBody>
      </p:sp>
    </p:spTree>
    <p:extLst>
      <p:ext uri="{BB962C8B-B14F-4D97-AF65-F5344CB8AC3E}">
        <p14:creationId xmlns:p14="http://schemas.microsoft.com/office/powerpoint/2010/main" val="205764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5</a:t>
            </a:fld>
            <a:endParaRPr lang="en-US"/>
          </a:p>
        </p:txBody>
      </p:sp>
    </p:spTree>
    <p:extLst>
      <p:ext uri="{BB962C8B-B14F-4D97-AF65-F5344CB8AC3E}">
        <p14:creationId xmlns:p14="http://schemas.microsoft.com/office/powerpoint/2010/main" val="68084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6</a:t>
            </a:fld>
            <a:endParaRPr lang="en-US"/>
          </a:p>
        </p:txBody>
      </p:sp>
    </p:spTree>
    <p:extLst>
      <p:ext uri="{BB962C8B-B14F-4D97-AF65-F5344CB8AC3E}">
        <p14:creationId xmlns:p14="http://schemas.microsoft.com/office/powerpoint/2010/main" val="142169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7</a:t>
            </a:fld>
            <a:endParaRPr lang="en-US"/>
          </a:p>
        </p:txBody>
      </p:sp>
    </p:spTree>
    <p:extLst>
      <p:ext uri="{BB962C8B-B14F-4D97-AF65-F5344CB8AC3E}">
        <p14:creationId xmlns:p14="http://schemas.microsoft.com/office/powerpoint/2010/main" val="159792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8</a:t>
            </a:fld>
            <a:endParaRPr lang="en-US"/>
          </a:p>
        </p:txBody>
      </p:sp>
    </p:spTree>
    <p:extLst>
      <p:ext uri="{BB962C8B-B14F-4D97-AF65-F5344CB8AC3E}">
        <p14:creationId xmlns:p14="http://schemas.microsoft.com/office/powerpoint/2010/main" val="86468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08B0DE-1525-4FA8-BA46-EAF761DF82B6}" type="slidenum">
              <a:rPr lang="en-US" smtClean="0"/>
              <a:pPr>
                <a:defRPr/>
              </a:pPr>
              <a:t>9</a:t>
            </a:fld>
            <a:endParaRPr lang="en-US"/>
          </a:p>
        </p:txBody>
      </p:sp>
    </p:spTree>
    <p:extLst>
      <p:ext uri="{BB962C8B-B14F-4D97-AF65-F5344CB8AC3E}">
        <p14:creationId xmlns:p14="http://schemas.microsoft.com/office/powerpoint/2010/main" val="418465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lstStyle>
          <a:p>
            <a:pPr>
              <a:defRPr/>
            </a:pPr>
            <a:fld id="{A97AA5D9-6DDB-4339-A6FD-498A72E2A724}" type="datetime1">
              <a:rPr lang="en-US"/>
              <a:pPr>
                <a:defRPr/>
              </a:pPr>
              <a:t>9/5/2018</a:t>
            </a:fld>
            <a:endParaRPr lang="en-US"/>
          </a:p>
        </p:txBody>
      </p:sp>
      <p:sp>
        <p:nvSpPr>
          <p:cNvPr id="7" name="Footer Placeholder 19"/>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8" name="Slide Number Placeholder 9"/>
          <p:cNvSpPr>
            <a:spLocks noGrp="1"/>
          </p:cNvSpPr>
          <p:nvPr>
            <p:ph type="sldNum" sz="quarter" idx="12"/>
          </p:nvPr>
        </p:nvSpPr>
        <p:spPr/>
        <p:txBody>
          <a:bodyPr/>
          <a:lstStyle>
            <a:lvl1pPr>
              <a:defRPr/>
            </a:lvl1pPr>
          </a:lstStyle>
          <a:p>
            <a:pPr>
              <a:defRPr/>
            </a:pPr>
            <a:fld id="{5C7DD915-3554-4FB4-B287-80CD2962AA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56C51D-F90B-4C42-9CDC-593DC465DE07}" type="datetime1">
              <a:rPr lang="en-US"/>
              <a:pPr>
                <a:defRPr/>
              </a:pPr>
              <a:t>9/5/2018</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5"/>
          <p:cNvSpPr>
            <a:spLocks noGrp="1"/>
          </p:cNvSpPr>
          <p:nvPr>
            <p:ph type="sldNum" sz="quarter" idx="12"/>
          </p:nvPr>
        </p:nvSpPr>
        <p:spPr/>
        <p:txBody>
          <a:bodyPr/>
          <a:lstStyle>
            <a:lvl1pPr>
              <a:defRPr/>
            </a:lvl1pPr>
          </a:lstStyle>
          <a:p>
            <a:pPr>
              <a:defRPr/>
            </a:pPr>
            <a:fld id="{D4CD808C-913B-4CF9-9B05-E60A15BC43E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58FB313-8E0D-4CF7-869C-903310A6BB3F}" type="datetime1">
              <a:rPr lang="en-US"/>
              <a:pPr>
                <a:defRPr/>
              </a:pPr>
              <a:t>9/5/2018</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5"/>
          <p:cNvSpPr>
            <a:spLocks noGrp="1"/>
          </p:cNvSpPr>
          <p:nvPr>
            <p:ph type="sldNum" sz="quarter" idx="12"/>
          </p:nvPr>
        </p:nvSpPr>
        <p:spPr/>
        <p:txBody>
          <a:bodyPr/>
          <a:lstStyle>
            <a:lvl1pPr>
              <a:defRPr/>
            </a:lvl1pPr>
          </a:lstStyle>
          <a:p>
            <a:pPr>
              <a:defRPr/>
            </a:pPr>
            <a:fld id="{7BE7798B-C57A-48C9-98B2-123C7134F3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E36ACCA-BC5C-48BB-9E27-5EC0808782A5}" type="datetime1">
              <a:rPr lang="en-US"/>
              <a:pPr>
                <a:defRPr/>
              </a:pPr>
              <a:t>9/5/2018</a:t>
            </a:fld>
            <a:endParaRPr lang="en-US"/>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5"/>
          <p:cNvSpPr>
            <a:spLocks noGrp="1"/>
          </p:cNvSpPr>
          <p:nvPr>
            <p:ph type="sldNum" sz="quarter" idx="12"/>
          </p:nvPr>
        </p:nvSpPr>
        <p:spPr/>
        <p:txBody>
          <a:bodyPr/>
          <a:lstStyle>
            <a:lvl1pPr>
              <a:defRPr/>
            </a:lvl1pPr>
          </a:lstStyle>
          <a:p>
            <a:pPr>
              <a:defRPr/>
            </a:pPr>
            <a:fld id="{9EDAFF2A-AB16-4DE7-BA26-EA6E95A89E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F50E74EA-4EC5-4ED2-8A7C-F945AF13B125}" type="datetime1">
              <a:rPr lang="en-US"/>
              <a:pPr>
                <a:defRPr/>
              </a:pPr>
              <a:t>9/5/2018</a:t>
            </a:fld>
            <a:endParaRPr lang="en-US"/>
          </a:p>
        </p:txBody>
      </p:sp>
      <p:sp>
        <p:nvSpPr>
          <p:cNvPr id="9"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10" name="Slide Number Placeholder 5"/>
          <p:cNvSpPr>
            <a:spLocks noGrp="1"/>
          </p:cNvSpPr>
          <p:nvPr>
            <p:ph type="sldNum" sz="quarter" idx="12"/>
          </p:nvPr>
        </p:nvSpPr>
        <p:spPr/>
        <p:txBody>
          <a:bodyPr/>
          <a:lstStyle>
            <a:lvl1pPr>
              <a:defRPr/>
            </a:lvl1pPr>
          </a:lstStyle>
          <a:p>
            <a:pPr>
              <a:defRPr/>
            </a:pPr>
            <a:fld id="{15006F97-9BFF-49EF-B2BF-D17AC76918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06A5F2D-C080-4526-9B38-6D3453D1EFDB}" type="datetime1">
              <a:rPr lang="en-US"/>
              <a:pPr>
                <a:defRPr/>
              </a:pPr>
              <a:t>9/5/2018</a:t>
            </a:fld>
            <a:endParaRPr lang="en-US"/>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7" name="Slide Number Placeholder 6"/>
          <p:cNvSpPr>
            <a:spLocks noGrp="1"/>
          </p:cNvSpPr>
          <p:nvPr>
            <p:ph type="sldNum" sz="quarter" idx="12"/>
          </p:nvPr>
        </p:nvSpPr>
        <p:spPr/>
        <p:txBody>
          <a:bodyPr/>
          <a:lstStyle>
            <a:lvl1pPr>
              <a:defRPr/>
            </a:lvl1pPr>
          </a:lstStyle>
          <a:p>
            <a:pPr>
              <a:defRPr/>
            </a:pPr>
            <a:fld id="{003D91D5-47FF-4C04-90AD-458A56CBD9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FB00640F-39E9-4400-BC73-B74B69DA61CF}" type="datetime1">
              <a:rPr lang="en-US"/>
              <a:pPr>
                <a:defRPr/>
              </a:pPr>
              <a:t>9/5/2018</a:t>
            </a:fld>
            <a:endParaRPr lang="en-US"/>
          </a:p>
        </p:txBody>
      </p:sp>
      <p:sp>
        <p:nvSpPr>
          <p:cNvPr id="8" name="Footer Placeholder 7"/>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9" name="Slide Number Placeholder 8"/>
          <p:cNvSpPr>
            <a:spLocks noGrp="1"/>
          </p:cNvSpPr>
          <p:nvPr>
            <p:ph type="sldNum" sz="quarter" idx="12"/>
          </p:nvPr>
        </p:nvSpPr>
        <p:spPr/>
        <p:txBody>
          <a:bodyPr/>
          <a:lstStyle>
            <a:lvl1pPr>
              <a:defRPr/>
            </a:lvl1pPr>
          </a:lstStyle>
          <a:p>
            <a:pPr>
              <a:defRPr/>
            </a:pPr>
            <a:fld id="{3B82935B-6A66-4316-8F8D-C794E79901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8B19AF2-F02D-4EF9-A321-36D20C15E708}" type="datetime1">
              <a:rPr lang="en-US"/>
              <a:pPr>
                <a:defRPr/>
              </a:pPr>
              <a:t>9/5/2018</a:t>
            </a:fld>
            <a:endParaRPr lang="en-US"/>
          </a:p>
        </p:txBody>
      </p:sp>
      <p:sp>
        <p:nvSpPr>
          <p:cNvPr id="4" name="Footer Placeholder 3"/>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5" name="Slide Number Placeholder 4"/>
          <p:cNvSpPr>
            <a:spLocks noGrp="1"/>
          </p:cNvSpPr>
          <p:nvPr>
            <p:ph type="sldNum" sz="quarter" idx="12"/>
          </p:nvPr>
        </p:nvSpPr>
        <p:spPr/>
        <p:txBody>
          <a:bodyPr/>
          <a:lstStyle>
            <a:lvl1pPr>
              <a:defRPr/>
            </a:lvl1pPr>
          </a:lstStyle>
          <a:p>
            <a:pPr>
              <a:defRPr/>
            </a:pPr>
            <a:fld id="{295AFDE6-A32F-4E9C-B063-98AEBF9F5DD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4" name="Date Placeholder 1"/>
          <p:cNvSpPr>
            <a:spLocks noGrp="1"/>
          </p:cNvSpPr>
          <p:nvPr>
            <p:ph type="dt" sz="half" idx="10"/>
          </p:nvPr>
        </p:nvSpPr>
        <p:spPr/>
        <p:txBody>
          <a:bodyPr/>
          <a:lstStyle>
            <a:lvl1pPr>
              <a:defRPr/>
            </a:lvl1pPr>
          </a:lstStyle>
          <a:p>
            <a:pPr>
              <a:defRPr/>
            </a:pPr>
            <a:fld id="{CC556A76-26BE-497F-AA01-13ED5DCCD832}" type="datetime1">
              <a:rPr lang="en-US"/>
              <a:pPr>
                <a:defRPr/>
              </a:pPr>
              <a:t>9/5/2018</a:t>
            </a:fld>
            <a:endParaRPr lang="en-US"/>
          </a:p>
        </p:txBody>
      </p:sp>
      <p:sp>
        <p:nvSpPr>
          <p:cNvPr id="5" name="Footer Placeholder 2"/>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6" name="Slide Number Placeholder 3"/>
          <p:cNvSpPr>
            <a:spLocks noGrp="1"/>
          </p:cNvSpPr>
          <p:nvPr>
            <p:ph type="sldNum" sz="quarter" idx="12"/>
          </p:nvPr>
        </p:nvSpPr>
        <p:spPr/>
        <p:txBody>
          <a:bodyPr/>
          <a:lstStyle>
            <a:lvl1pPr>
              <a:defRPr/>
            </a:lvl1pPr>
          </a:lstStyle>
          <a:p>
            <a:pPr>
              <a:defRPr/>
            </a:pPr>
            <a:fld id="{590DE4D2-1A54-4B0E-B1C3-51B98ECDAC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804E853-D59F-4C0E-87B3-F24C4A6F56E2}" type="datetime1">
              <a:rPr lang="en-US"/>
              <a:pPr>
                <a:defRPr/>
              </a:pPr>
              <a:t>9/5/2018</a:t>
            </a:fld>
            <a:endParaRPr lang="en-US"/>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7" name="Slide Number Placeholder 6"/>
          <p:cNvSpPr>
            <a:spLocks noGrp="1"/>
          </p:cNvSpPr>
          <p:nvPr>
            <p:ph type="sldNum" sz="quarter" idx="12"/>
          </p:nvPr>
        </p:nvSpPr>
        <p:spPr/>
        <p:txBody>
          <a:bodyPr/>
          <a:lstStyle>
            <a:lvl1pPr>
              <a:defRPr/>
            </a:lvl1pPr>
          </a:lstStyle>
          <a:p>
            <a:pPr>
              <a:defRPr/>
            </a:pPr>
            <a:fld id="{3688FF8D-0A50-43AA-BBFB-B1E3C73EFC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chemeClr val="accent1"/>
              </a:buClr>
              <a:buSzPct val="80000"/>
              <a:buFont typeface="Wingdings 2" pitchFamily="18" charset="2"/>
              <a:buNone/>
              <a:defRPr/>
            </a:pPr>
            <a:endParaRPr lang="en-US" sz="3200">
              <a:latin typeface="Gill Sans MT" pitchFamily="34" charset="0"/>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04677B3D-FDB6-4EEC-9DC2-9149E15D3EE9}" type="datetime1">
              <a:rPr lang="en-US"/>
              <a:pPr>
                <a:defRPr/>
              </a:pPr>
              <a:t>9/5/2018</a:t>
            </a:fld>
            <a:endParaRPr lang="en-US"/>
          </a:p>
        </p:txBody>
      </p:sp>
      <p:sp>
        <p:nvSpPr>
          <p:cNvPr id="9"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Internetworking and Dist. Systems</a:t>
            </a:r>
          </a:p>
        </p:txBody>
      </p:sp>
      <p:sp>
        <p:nvSpPr>
          <p:cNvPr id="10" name="Slide Number Placeholder 6"/>
          <p:cNvSpPr>
            <a:spLocks noGrp="1"/>
          </p:cNvSpPr>
          <p:nvPr>
            <p:ph type="sldNum" sz="quarter" idx="12"/>
          </p:nvPr>
        </p:nvSpPr>
        <p:spPr/>
        <p:txBody>
          <a:bodyPr/>
          <a:lstStyle>
            <a:lvl1pPr>
              <a:defRPr/>
            </a:lvl1pPr>
          </a:lstStyle>
          <a:p>
            <a:pPr>
              <a:defRPr/>
            </a:pPr>
            <a:fld id="{197C2AAB-18EC-48D3-974E-39AA1FB06C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B5A788"/>
                </a:solidFill>
                <a:latin typeface="Gill Sans MT" pitchFamily="34" charset="0"/>
              </a:defRPr>
            </a:lvl1pPr>
          </a:lstStyle>
          <a:p>
            <a:pPr>
              <a:defRPr/>
            </a:pPr>
            <a:fld id="{2174DA7C-C80C-482F-9B12-4FAA0633A821}" type="datetime1">
              <a:rPr lang="en-US"/>
              <a:pPr>
                <a:defRPr/>
              </a:pPr>
              <a:t>9/5/2018</a:t>
            </a:fld>
            <a:endParaRPr lang="en-US">
              <a:solidFill>
                <a:srgbClr val="AAA393"/>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chemeClr>
                </a:solidFill>
                <a:effectLst/>
                <a:latin typeface="+mn-lt"/>
                <a:cs typeface="+mn-cs"/>
              </a:defRPr>
            </a:lvl1pPr>
            <a:extLst/>
          </a:lstStyle>
          <a:p>
            <a:pPr>
              <a:defRPr/>
            </a:pPr>
            <a:r>
              <a:rPr lang="en-US"/>
              <a:t>Internetworking and Dist. Systems</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itchFamily="34" charset="0"/>
              </a:defRPr>
            </a:lvl1pPr>
          </a:lstStyle>
          <a:p>
            <a:pPr>
              <a:defRPr/>
            </a:pPr>
            <a:fld id="{3BD76316-A1F2-47D4-ABB6-63817AF6FBFA}" type="slidenum">
              <a:rPr lang="en-US"/>
              <a:pPr>
                <a:defRPr/>
              </a:pPr>
              <a:t>‹#›</a:t>
            </a:fld>
            <a:endParaRPr lang="en-US">
              <a:solidFill>
                <a:srgbClr val="AAA393"/>
              </a:solidFill>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c.gatech.edu/fac/Constantinos.Dovrol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nam.fn/reseau/bing.html" TargetMode="External"/><Relationship Id="rId7" Type="http://schemas.openxmlformats.org/officeDocument/2006/relationships/hyperlink" Target="ftp://ftp.ee.lbl.gov/pathch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mosquitonet.stanford.edu/~laik/project/nettimer" TargetMode="External"/><Relationship Id="rId5" Type="http://schemas.openxmlformats.org/officeDocument/2006/relationships/hyperlink" Target="http://www.emplyees.org/~bmah/software/pchar" TargetMode="External"/><Relationship Id="rId4" Type="http://schemas.openxmlformats.org/officeDocument/2006/relationships/hyperlink" Target="http://rocky.wellesley.edu/downey/clin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sc.edu/networking/treno_info.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ftp://ftp.arl.mil/pub/ttcp/" TargetMode="External"/><Relationship Id="rId5" Type="http://schemas.openxmlformats.org/officeDocument/2006/relationships/hyperlink" Target="http://www.netperf.org/netperf/NetperfPage.html" TargetMode="External"/><Relationship Id="rId4" Type="http://schemas.openxmlformats.org/officeDocument/2006/relationships/hyperlink" Target="http://dast.nlanr.net/Project/Iper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dast.nlanr.net/Projects/Iper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s-people.bu.edu/carter/tools/Tool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robe.cs.washington.edu/" TargetMode="External"/><Relationship Id="rId5" Type="http://schemas.openxmlformats.org/officeDocument/2006/relationships/hyperlink" Target="http://www.cc.gatech.edu/fac/Constantinos.Dovrolis" TargetMode="External"/><Relationship Id="rId4" Type="http://schemas.openxmlformats.org/officeDocument/2006/relationships/hyperlink" Target="http://www-didc.lbl.gov/pipech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vert="horz" wrap="square" lIns="91440" tIns="45720" rIns="91440" bIns="45720" numCol="1" anchorCtr="0" compatLnSpc="1">
            <a:prstTxWarp prst="textNoShape">
              <a:avLst/>
            </a:prstTxWarp>
            <a:normAutofit/>
          </a:bodyPr>
          <a:lstStyle/>
          <a:p>
            <a:pPr eaLnBrk="1" hangingPunct="1">
              <a:defRPr/>
            </a:pPr>
            <a:r>
              <a:rPr lang="en-US" sz="3900" dirty="0">
                <a:effectLst>
                  <a:outerShdw blurRad="38100" dist="38100" dir="2700000" algn="tl">
                    <a:srgbClr val="C0C0C0"/>
                  </a:outerShdw>
                </a:effectLst>
              </a:rPr>
              <a:t>EE 542</a:t>
            </a:r>
            <a:br>
              <a:rPr lang="en-US" sz="3900" dirty="0">
                <a:effectLst>
                  <a:outerShdw blurRad="38100" dist="38100" dir="2700000" algn="tl">
                    <a:srgbClr val="C0C0C0"/>
                  </a:outerShdw>
                </a:effectLst>
              </a:rPr>
            </a:br>
            <a:r>
              <a:rPr lang="en-US" sz="3900" dirty="0">
                <a:effectLst>
                  <a:outerShdw blurRad="38100" dist="38100" dir="2700000" algn="tl">
                    <a:srgbClr val="C0C0C0"/>
                  </a:outerShdw>
                </a:effectLst>
              </a:rPr>
              <a:t>Lecture 5: Network Performance</a:t>
            </a:r>
            <a:endParaRPr lang="en-US" sz="3900" i="1" dirty="0">
              <a:effectLst>
                <a:outerShdw blurRad="38100" dist="38100" dir="2700000" algn="tl">
                  <a:srgbClr val="C0C0C0"/>
                </a:outerShdw>
              </a:effectLst>
            </a:endParaRPr>
          </a:p>
        </p:txBody>
      </p:sp>
      <p:sp>
        <p:nvSpPr>
          <p:cNvPr id="13315" name="Subtitle 2"/>
          <p:cNvSpPr>
            <a:spLocks noGrp="1"/>
          </p:cNvSpPr>
          <p:nvPr>
            <p:ph type="subTitle" idx="1"/>
          </p:nvPr>
        </p:nvSpPr>
        <p:spPr>
          <a:xfrm>
            <a:off x="1431925" y="1849438"/>
            <a:ext cx="7407275" cy="1752600"/>
          </a:xfrm>
        </p:spPr>
        <p:txBody>
          <a:bodyPr/>
          <a:lstStyle/>
          <a:p>
            <a:pPr marL="26988" eaLnBrk="1" hangingPunct="1">
              <a:lnSpc>
                <a:spcPct val="80000"/>
              </a:lnSpc>
            </a:pPr>
            <a:r>
              <a:rPr lang="en-US" dirty="0">
                <a:solidFill>
                  <a:srgbClr val="320E04"/>
                </a:solidFill>
              </a:rPr>
              <a:t>Internet and Cloud Computing</a:t>
            </a:r>
          </a:p>
          <a:p>
            <a:pPr marL="26988" eaLnBrk="1" hangingPunct="1">
              <a:lnSpc>
                <a:spcPct val="80000"/>
              </a:lnSpc>
            </a:pPr>
            <a:endParaRPr lang="en-US" sz="2000" dirty="0">
              <a:solidFill>
                <a:srgbClr val="320E04"/>
              </a:solidFill>
            </a:endParaRPr>
          </a:p>
          <a:p>
            <a:pPr marL="26988" eaLnBrk="1" hangingPunct="1">
              <a:lnSpc>
                <a:spcPct val="80000"/>
              </a:lnSpc>
            </a:pPr>
            <a:r>
              <a:rPr lang="en-US" sz="2000" dirty="0">
                <a:solidFill>
                  <a:srgbClr val="320E04"/>
                </a:solidFill>
              </a:rPr>
              <a:t>Young Cho</a:t>
            </a:r>
          </a:p>
          <a:p>
            <a:pPr marL="26988" eaLnBrk="1" hangingPunct="1">
              <a:lnSpc>
                <a:spcPct val="80000"/>
              </a:lnSpc>
            </a:pPr>
            <a:r>
              <a:rPr lang="en-US" sz="2000" dirty="0">
                <a:solidFill>
                  <a:srgbClr val="320E04"/>
                </a:solidFill>
              </a:rPr>
              <a:t>Department of Electrical Engineering</a:t>
            </a:r>
          </a:p>
          <a:p>
            <a:pPr marL="26988" eaLnBrk="1" hangingPunct="1">
              <a:lnSpc>
                <a:spcPct val="80000"/>
              </a:lnSpc>
            </a:pPr>
            <a:r>
              <a:rPr lang="en-US" sz="2000" dirty="0">
                <a:solidFill>
                  <a:srgbClr val="320E04"/>
                </a:solidFill>
              </a:rPr>
              <a:t>University of Southern California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a:defRPr/>
            </a:pPr>
            <a:r>
              <a:rPr lang="en-US"/>
              <a:t>Self-Loading Periodic Streams(SLOPS)</a:t>
            </a:r>
          </a:p>
        </p:txBody>
      </p:sp>
      <p:sp>
        <p:nvSpPr>
          <p:cNvPr id="22531" name="Rectangle 3"/>
          <p:cNvSpPr>
            <a:spLocks noGrp="1" noChangeArrowheads="1"/>
          </p:cNvSpPr>
          <p:nvPr>
            <p:ph idx="1"/>
          </p:nvPr>
        </p:nvSpPr>
        <p:spPr/>
        <p:txBody>
          <a:bodyPr/>
          <a:lstStyle/>
          <a:p>
            <a:pPr>
              <a:lnSpc>
                <a:spcPct val="90000"/>
              </a:lnSpc>
            </a:pPr>
            <a:r>
              <a:rPr lang="en-US" sz="2800"/>
              <a:t>Sender sends series of packets to the sink at the rate of larger than the bottleneck link available bandwidth</a:t>
            </a:r>
          </a:p>
          <a:p>
            <a:pPr>
              <a:lnSpc>
                <a:spcPct val="90000"/>
              </a:lnSpc>
            </a:pPr>
            <a:r>
              <a:rPr lang="en-US" sz="2800"/>
              <a:t>Every packets get a timestamp at sender side.</a:t>
            </a:r>
          </a:p>
          <a:p>
            <a:pPr>
              <a:lnSpc>
                <a:spcPct val="90000"/>
              </a:lnSpc>
            </a:pPr>
            <a:r>
              <a:rPr lang="en-US" sz="2800"/>
              <a:t>Compare the difference of successive packets timestamp and their arrival times to infer the available bandwidth.</a:t>
            </a:r>
          </a:p>
          <a:p>
            <a:pPr>
              <a:lnSpc>
                <a:spcPct val="90000"/>
              </a:lnSpc>
            </a:pPr>
            <a:r>
              <a:rPr lang="en-US" sz="2800"/>
              <a:t>Rate-adjustment adaptive algorithm to converge to the available bandwidth.</a:t>
            </a:r>
          </a:p>
        </p:txBody>
      </p:sp>
      <p:sp>
        <p:nvSpPr>
          <p:cNvPr id="4" name="Rectangle 4"/>
          <p:cNvSpPr>
            <a:spLocks noChangeArrowheads="1"/>
          </p:cNvSpPr>
          <p:nvPr/>
        </p:nvSpPr>
        <p:spPr bwMode="auto">
          <a:xfrm>
            <a:off x="0" y="5334000"/>
            <a:ext cx="3200400" cy="304800"/>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600" b="1"/>
              <a:t>FOR MORE INFO...</a:t>
            </a:r>
            <a:endParaRPr lang="en-US" sz="2400"/>
          </a:p>
        </p:txBody>
      </p:sp>
      <p:sp>
        <p:nvSpPr>
          <p:cNvPr id="22533" name="Rectangle 5"/>
          <p:cNvSpPr>
            <a:spLocks noChangeArrowheads="1"/>
          </p:cNvSpPr>
          <p:nvPr/>
        </p:nvSpPr>
        <p:spPr bwMode="auto">
          <a:xfrm>
            <a:off x="381000" y="5791200"/>
            <a:ext cx="8077200" cy="762000"/>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r>
              <a:rPr lang="en-US" sz="2000" b="1"/>
              <a:t>Pathload </a:t>
            </a:r>
            <a:r>
              <a:rPr lang="en-US" sz="2000" b="1">
                <a:hlinkClick r:id="rId3"/>
              </a:rPr>
              <a:t>http://www.cc.gatech.edu/fac/Constantinos.Dovrolis</a:t>
            </a:r>
            <a:endParaRPr lang="en-US" sz="2000" b="1"/>
          </a:p>
          <a:p>
            <a:pPr>
              <a:spcBef>
                <a:spcPct val="20000"/>
              </a:spcBef>
              <a:buClr>
                <a:schemeClr val="accent2"/>
              </a:buClr>
              <a:buSzPct val="80000"/>
              <a:buFont typeface="Wingdings" pitchFamily="2" charset="2"/>
              <a:buNone/>
            </a:pPr>
            <a:endParaRPr lang="en-US" sz="2000" b="1"/>
          </a:p>
          <a:p>
            <a:pPr>
              <a:spcBef>
                <a:spcPct val="20000"/>
              </a:spcBef>
              <a:buClr>
                <a:schemeClr val="accent2"/>
              </a:buClr>
              <a:buSzPct val="80000"/>
              <a:buFont typeface="Wingdings" pitchFamily="2" charset="2"/>
              <a:buNone/>
            </a:pPr>
            <a:endParaRPr lang="en-US" sz="2400" b="1"/>
          </a:p>
        </p:txBody>
      </p:sp>
      <p:sp>
        <p:nvSpPr>
          <p:cNvPr id="22534" name="Date Placeholder 3"/>
          <p:cNvSpPr>
            <a:spLocks noGrp="1"/>
          </p:cNvSpPr>
          <p:nvPr>
            <p:ph type="dt" sz="quarter" idx="10"/>
          </p:nvPr>
        </p:nvSpPr>
        <p:spPr bwMode="auto">
          <a:noFill/>
          <a:ln>
            <a:miter lim="800000"/>
            <a:headEnd/>
            <a:tailEnd/>
          </a:ln>
        </p:spPr>
        <p:txBody>
          <a:bodyPr/>
          <a:lstStyle/>
          <a:p>
            <a:fld id="{D4B50D1B-6333-49BB-AC94-A9C841035830}" type="datetime1">
              <a:rPr lang="en-US" smtClean="0"/>
              <a:pPr/>
              <a:t>9/5/2018</a:t>
            </a:fld>
            <a:endParaRPr lang="en-US"/>
          </a:p>
        </p:txBody>
      </p:sp>
      <p:sp>
        <p:nvSpPr>
          <p:cNvPr id="7" name="Footer Placeholder 4"/>
          <p:cNvSpPr>
            <a:spLocks noGrp="1"/>
          </p:cNvSpPr>
          <p:nvPr>
            <p:ph type="ftr" sz="quarter" idx="11"/>
          </p:nvPr>
        </p:nvSpPr>
        <p:spPr/>
        <p:txBody>
          <a:bodyPr/>
          <a:lstStyle/>
          <a:p>
            <a:pPr>
              <a:defRPr/>
            </a:pPr>
            <a:r>
              <a:rPr lang="en-US"/>
              <a:t>Internetworking and Dist. Systems</a:t>
            </a:r>
          </a:p>
        </p:txBody>
      </p:sp>
      <p:sp>
        <p:nvSpPr>
          <p:cNvPr id="22536" name="Slide Number Placeholder 5"/>
          <p:cNvSpPr>
            <a:spLocks noGrp="1"/>
          </p:cNvSpPr>
          <p:nvPr>
            <p:ph type="sldNum" sz="quarter" idx="12"/>
          </p:nvPr>
        </p:nvSpPr>
        <p:spPr bwMode="auto">
          <a:noFill/>
          <a:ln>
            <a:miter lim="800000"/>
            <a:headEnd/>
            <a:tailEnd/>
          </a:ln>
        </p:spPr>
        <p:txBody>
          <a:bodyPr/>
          <a:lstStyle/>
          <a:p>
            <a:fld id="{4B81290D-20BE-45F7-8A02-401799FBBD7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normAutofit fontScale="90000"/>
          </a:bodyPr>
          <a:lstStyle/>
          <a:p>
            <a:pPr>
              <a:defRPr/>
            </a:pPr>
            <a:r>
              <a:rPr lang="en-US"/>
              <a:t>Variable Packet Size (VPS) Technique</a:t>
            </a:r>
          </a:p>
        </p:txBody>
      </p:sp>
      <p:sp>
        <p:nvSpPr>
          <p:cNvPr id="23555" name="Rectangle 1027"/>
          <p:cNvSpPr>
            <a:spLocks noGrp="1" noChangeArrowheads="1"/>
          </p:cNvSpPr>
          <p:nvPr>
            <p:ph idx="1"/>
          </p:nvPr>
        </p:nvSpPr>
        <p:spPr/>
        <p:txBody>
          <a:bodyPr/>
          <a:lstStyle/>
          <a:p>
            <a:r>
              <a:rPr lang="en-US" sz="1800"/>
              <a:t>Step1</a:t>
            </a:r>
          </a:p>
          <a:p>
            <a:pPr lvl="1"/>
            <a:r>
              <a:rPr lang="en-US" sz="1600"/>
              <a:t>Sender set TTL=1</a:t>
            </a:r>
          </a:p>
          <a:p>
            <a:pPr lvl="1"/>
            <a:r>
              <a:rPr lang="en-US" sz="1600"/>
              <a:t>send out the packet</a:t>
            </a:r>
          </a:p>
          <a:p>
            <a:pPr lvl="1"/>
            <a:r>
              <a:rPr lang="en-US" sz="1600"/>
              <a:t>wait for the ICMP TTL-exceeded packet</a:t>
            </a:r>
          </a:p>
          <a:p>
            <a:r>
              <a:rPr lang="en-US" sz="1800"/>
              <a:t>Step2</a:t>
            </a:r>
          </a:p>
          <a:p>
            <a:pPr lvl="1"/>
            <a:r>
              <a:rPr lang="en-US" sz="1600"/>
              <a:t>Upon receiving ICMP</a:t>
            </a:r>
          </a:p>
          <a:p>
            <a:pPr lvl="1"/>
            <a:r>
              <a:rPr lang="en-US" sz="1600"/>
              <a:t>Estimate the RTT multiple times for various size packets</a:t>
            </a:r>
          </a:p>
          <a:p>
            <a:pPr lvl="1"/>
            <a:r>
              <a:rPr lang="en-US" sz="1600"/>
              <a:t>The minimum RTT of various packets are believed to be the valid sample.</a:t>
            </a:r>
          </a:p>
          <a:p>
            <a:r>
              <a:rPr lang="en-US" sz="1800"/>
              <a:t>Step3</a:t>
            </a:r>
          </a:p>
          <a:p>
            <a:pPr lvl="1"/>
            <a:r>
              <a:rPr lang="en-US" sz="1600"/>
              <a:t>The first link capacity is C=1/</a:t>
            </a:r>
            <a:r>
              <a:rPr lang="en-US" sz="1600">
                <a:latin typeface="Symbol" pitchFamily="18" charset="2"/>
              </a:rPr>
              <a:t>b </a:t>
            </a:r>
            <a:r>
              <a:rPr lang="en-US" sz="1600"/>
              <a:t>, </a:t>
            </a:r>
            <a:r>
              <a:rPr lang="en-US" sz="1600">
                <a:latin typeface="Symbol" pitchFamily="18" charset="2"/>
              </a:rPr>
              <a:t>b </a:t>
            </a:r>
            <a:r>
              <a:rPr lang="en-US" sz="1600"/>
              <a:t>is slope of RTT graph.</a:t>
            </a:r>
          </a:p>
          <a:p>
            <a:pPr>
              <a:buFont typeface="Wingdings" pitchFamily="2" charset="2"/>
              <a:buNone/>
            </a:pPr>
            <a:endParaRPr lang="en-US" sz="1800"/>
          </a:p>
          <a:p>
            <a:pPr>
              <a:buFont typeface="Wingdings" pitchFamily="2" charset="2"/>
              <a:buNone/>
            </a:pPr>
            <a:r>
              <a:rPr lang="en-US" sz="1800"/>
              <a:t>Set the TTL=2,3…n, repeat the process of step1 to 3, to Calculate the C=1/ </a:t>
            </a:r>
            <a:r>
              <a:rPr lang="en-US" sz="1800">
                <a:latin typeface="Symbol" pitchFamily="18" charset="2"/>
              </a:rPr>
              <a:t>b</a:t>
            </a:r>
            <a:r>
              <a:rPr lang="en-US" sz="1800">
                <a:latin typeface="Times New Roman" pitchFamily="18" charset="0"/>
              </a:rPr>
              <a:t>i </a:t>
            </a:r>
            <a:r>
              <a:rPr lang="en-US" sz="1800"/>
              <a:t>– </a:t>
            </a:r>
            <a:r>
              <a:rPr lang="en-US" sz="1800">
                <a:latin typeface="Symbol" pitchFamily="18" charset="2"/>
              </a:rPr>
              <a:t>b</a:t>
            </a:r>
            <a:r>
              <a:rPr lang="en-US" sz="1800">
                <a:latin typeface="Times New Roman" pitchFamily="18" charset="0"/>
              </a:rPr>
              <a:t>i-1</a:t>
            </a:r>
            <a:endParaRPr lang="en-US" sz="1800">
              <a:latin typeface="Symbol" pitchFamily="18" charset="2"/>
            </a:endParaRPr>
          </a:p>
        </p:txBody>
      </p:sp>
      <p:sp>
        <p:nvSpPr>
          <p:cNvPr id="23556" name="Date Placeholder 3"/>
          <p:cNvSpPr>
            <a:spLocks noGrp="1"/>
          </p:cNvSpPr>
          <p:nvPr>
            <p:ph type="dt" sz="quarter" idx="10"/>
          </p:nvPr>
        </p:nvSpPr>
        <p:spPr bwMode="auto">
          <a:noFill/>
          <a:ln>
            <a:miter lim="800000"/>
            <a:headEnd/>
            <a:tailEnd/>
          </a:ln>
        </p:spPr>
        <p:txBody>
          <a:bodyPr/>
          <a:lstStyle/>
          <a:p>
            <a:fld id="{CF371EED-D64F-4E0C-844A-0954D5BC4483}" type="datetime1">
              <a:rPr lang="en-US" smtClean="0"/>
              <a:pPr/>
              <a:t>9/5/2018</a:t>
            </a:fld>
            <a:endParaRPr lang="en-US"/>
          </a:p>
        </p:txBody>
      </p:sp>
      <p:sp>
        <p:nvSpPr>
          <p:cNvPr id="6" name="Footer Placeholder 4"/>
          <p:cNvSpPr>
            <a:spLocks noGrp="1"/>
          </p:cNvSpPr>
          <p:nvPr>
            <p:ph type="ftr" sz="quarter" idx="11"/>
          </p:nvPr>
        </p:nvSpPr>
        <p:spPr/>
        <p:txBody>
          <a:bodyPr/>
          <a:lstStyle/>
          <a:p>
            <a:pPr>
              <a:defRPr/>
            </a:pPr>
            <a:r>
              <a:rPr lang="en-US"/>
              <a:t>Internetworking and Dist. Systems</a:t>
            </a:r>
          </a:p>
        </p:txBody>
      </p:sp>
      <p:sp>
        <p:nvSpPr>
          <p:cNvPr id="23558" name="Slide Number Placeholder 5"/>
          <p:cNvSpPr>
            <a:spLocks noGrp="1"/>
          </p:cNvSpPr>
          <p:nvPr>
            <p:ph type="sldNum" sz="quarter" idx="12"/>
          </p:nvPr>
        </p:nvSpPr>
        <p:spPr bwMode="auto">
          <a:noFill/>
          <a:ln>
            <a:miter lim="800000"/>
            <a:headEnd/>
            <a:tailEnd/>
          </a:ln>
        </p:spPr>
        <p:txBody>
          <a:bodyPr/>
          <a:lstStyle/>
          <a:p>
            <a:fld id="{9E10CFA0-1BD4-4633-A90D-77DE8262AA7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a:t>VPS technique cont.</a:t>
            </a:r>
          </a:p>
        </p:txBody>
      </p:sp>
      <p:pic>
        <p:nvPicPr>
          <p:cNvPr id="24579" name="Picture 3"/>
          <p:cNvPicPr>
            <a:picLocks noGrp="1" noChangeAspect="1" noChangeArrowheads="1"/>
          </p:cNvPicPr>
          <p:nvPr>
            <p:ph type="body" idx="1"/>
          </p:nvPr>
        </p:nvPicPr>
        <p:blipFill>
          <a:blip r:embed="rId3" cstate="print"/>
          <a:srcRect/>
          <a:stretch>
            <a:fillRect/>
          </a:stretch>
        </p:blipFill>
        <p:spPr>
          <a:xfrm>
            <a:off x="1524000" y="1576388"/>
            <a:ext cx="5562600" cy="4419600"/>
          </a:xfrm>
        </p:spPr>
      </p:pic>
      <p:sp>
        <p:nvSpPr>
          <p:cNvPr id="24580" name="Date Placeholder 3"/>
          <p:cNvSpPr>
            <a:spLocks noGrp="1"/>
          </p:cNvSpPr>
          <p:nvPr>
            <p:ph type="dt" sz="quarter" idx="10"/>
          </p:nvPr>
        </p:nvSpPr>
        <p:spPr bwMode="auto">
          <a:noFill/>
          <a:ln>
            <a:miter lim="800000"/>
            <a:headEnd/>
            <a:tailEnd/>
          </a:ln>
        </p:spPr>
        <p:txBody>
          <a:bodyPr/>
          <a:lstStyle/>
          <a:p>
            <a:fld id="{05C980CE-3E8B-43A7-8453-5521443C5016}"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24582" name="Slide Number Placeholder 5"/>
          <p:cNvSpPr>
            <a:spLocks noGrp="1"/>
          </p:cNvSpPr>
          <p:nvPr>
            <p:ph type="sldNum" sz="quarter" idx="12"/>
          </p:nvPr>
        </p:nvSpPr>
        <p:spPr bwMode="auto">
          <a:noFill/>
          <a:ln>
            <a:miter lim="800000"/>
            <a:headEnd/>
            <a:tailEnd/>
          </a:ln>
        </p:spPr>
        <p:txBody>
          <a:bodyPr/>
          <a:lstStyle/>
          <a:p>
            <a:fld id="{3C9DF0BD-59F7-4A90-AE18-F77059C9EE7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t>VPS Technology</a:t>
            </a:r>
          </a:p>
        </p:txBody>
      </p:sp>
      <p:sp>
        <p:nvSpPr>
          <p:cNvPr id="25603" name="Rectangle 5"/>
          <p:cNvSpPr>
            <a:spLocks noChangeArrowheads="1"/>
          </p:cNvSpPr>
          <p:nvPr/>
        </p:nvSpPr>
        <p:spPr bwMode="auto">
          <a:xfrm>
            <a:off x="1162050" y="5230813"/>
            <a:ext cx="7753350" cy="1322387"/>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r>
              <a:rPr lang="en-US" sz="1400" b="1"/>
              <a:t>Bing </a:t>
            </a:r>
            <a:r>
              <a:rPr lang="en-US" sz="1400" b="1">
                <a:hlinkClick r:id="rId3"/>
              </a:rPr>
              <a:t>http://www.cnam.fn/reseau/bing.html</a:t>
            </a:r>
            <a:endParaRPr lang="en-US" sz="1400" b="1"/>
          </a:p>
          <a:p>
            <a:pPr>
              <a:spcBef>
                <a:spcPct val="20000"/>
              </a:spcBef>
              <a:buClr>
                <a:schemeClr val="accent2"/>
              </a:buClr>
              <a:buSzPct val="80000"/>
              <a:buFont typeface="Wingdings" pitchFamily="2" charset="2"/>
              <a:buNone/>
            </a:pPr>
            <a:r>
              <a:rPr lang="en-US" sz="1400" b="1"/>
              <a:t>Clink </a:t>
            </a:r>
            <a:r>
              <a:rPr lang="en-US" sz="1400" b="1">
                <a:hlinkClick r:id="rId4"/>
              </a:rPr>
              <a:t>http://rocky.wellesley.edu/downey/clink/</a:t>
            </a:r>
            <a:endParaRPr lang="en-US" sz="1400" b="1"/>
          </a:p>
          <a:p>
            <a:pPr>
              <a:spcBef>
                <a:spcPct val="20000"/>
              </a:spcBef>
              <a:buClr>
                <a:schemeClr val="accent2"/>
              </a:buClr>
              <a:buSzPct val="80000"/>
              <a:buFont typeface="Wingdings" pitchFamily="2" charset="2"/>
              <a:buNone/>
            </a:pPr>
            <a:r>
              <a:rPr lang="en-US" sz="1400" b="1"/>
              <a:t>Pchar </a:t>
            </a:r>
            <a:r>
              <a:rPr lang="en-US" sz="1400" b="1">
                <a:hlinkClick r:id="rId5"/>
              </a:rPr>
              <a:t>http://www.emplyees.org/~bmah/software/pchar</a:t>
            </a:r>
            <a:endParaRPr lang="en-US" sz="1400" b="1"/>
          </a:p>
          <a:p>
            <a:pPr>
              <a:spcBef>
                <a:spcPct val="20000"/>
              </a:spcBef>
              <a:buClr>
                <a:schemeClr val="accent2"/>
              </a:buClr>
              <a:buSzPct val="80000"/>
              <a:buFont typeface="Wingdings" pitchFamily="2" charset="2"/>
              <a:buNone/>
            </a:pPr>
            <a:r>
              <a:rPr lang="en-US" sz="1400" b="1"/>
              <a:t>Nettimer </a:t>
            </a:r>
            <a:r>
              <a:rPr lang="en-US" sz="1400" b="1">
                <a:hlinkClick r:id="rId6"/>
              </a:rPr>
              <a:t>http://mosquitonet.stanford.edu/~laik/project/nettimer</a:t>
            </a:r>
            <a:endParaRPr lang="en-US" sz="1400" b="1"/>
          </a:p>
          <a:p>
            <a:pPr>
              <a:spcBef>
                <a:spcPct val="20000"/>
              </a:spcBef>
              <a:buClr>
                <a:schemeClr val="accent2"/>
              </a:buClr>
              <a:buSzPct val="80000"/>
              <a:buFont typeface="Wingdings" pitchFamily="2" charset="2"/>
              <a:buNone/>
            </a:pPr>
            <a:r>
              <a:rPr lang="en-US" sz="1400" b="1"/>
              <a:t>Pathchar </a:t>
            </a:r>
            <a:r>
              <a:rPr lang="en-US" sz="1400" b="1">
                <a:hlinkClick r:id="rId7"/>
              </a:rPr>
              <a:t>ftp://ftp.ee.lbl.gov/pathchar/</a:t>
            </a:r>
            <a:endParaRPr lang="en-US" sz="1400" b="1"/>
          </a:p>
          <a:p>
            <a:pPr>
              <a:spcBef>
                <a:spcPct val="20000"/>
              </a:spcBef>
              <a:buClr>
                <a:schemeClr val="accent2"/>
              </a:buClr>
              <a:buSzPct val="80000"/>
              <a:buFont typeface="Wingdings" pitchFamily="2" charset="2"/>
              <a:buNone/>
            </a:pPr>
            <a:endParaRPr lang="en-US" sz="1400" b="1"/>
          </a:p>
          <a:p>
            <a:pPr>
              <a:spcBef>
                <a:spcPct val="20000"/>
              </a:spcBef>
              <a:buClr>
                <a:schemeClr val="accent2"/>
              </a:buClr>
              <a:buSzPct val="80000"/>
              <a:buFont typeface="Wingdings" pitchFamily="2" charset="2"/>
              <a:buNone/>
            </a:pPr>
            <a:endParaRPr lang="en-US" sz="1400" b="1"/>
          </a:p>
          <a:p>
            <a:pPr>
              <a:spcBef>
                <a:spcPct val="20000"/>
              </a:spcBef>
              <a:buClr>
                <a:schemeClr val="accent2"/>
              </a:buClr>
              <a:buSzPct val="80000"/>
              <a:buFont typeface="Wingdings" pitchFamily="2" charset="2"/>
              <a:buNone/>
            </a:pPr>
            <a:endParaRPr lang="en-US" sz="1400" b="1"/>
          </a:p>
        </p:txBody>
      </p:sp>
      <p:graphicFrame>
        <p:nvGraphicFramePr>
          <p:cNvPr id="66645" name="Group 85"/>
          <p:cNvGraphicFramePr>
            <a:graphicFrameLocks noGrp="1"/>
          </p:cNvGraphicFramePr>
          <p:nvPr>
            <p:ph type="body" idx="1"/>
          </p:nvPr>
        </p:nvGraphicFramePr>
        <p:xfrm>
          <a:off x="1362075" y="1574800"/>
          <a:ext cx="7507224" cy="3050975"/>
        </p:xfrm>
        <a:graphic>
          <a:graphicData uri="http://schemas.openxmlformats.org/drawingml/2006/table">
            <a:tbl>
              <a:tblPr/>
              <a:tblGrid>
                <a:gridCol w="1800149">
                  <a:extLst>
                    <a:ext uri="{9D8B030D-6E8A-4147-A177-3AD203B41FA5}">
                      <a16:colId xmlns:a16="http://schemas.microsoft.com/office/drawing/2014/main" val="20000"/>
                    </a:ext>
                  </a:extLst>
                </a:gridCol>
                <a:gridCol w="1900273">
                  <a:extLst>
                    <a:ext uri="{9D8B030D-6E8A-4147-A177-3AD203B41FA5}">
                      <a16:colId xmlns:a16="http://schemas.microsoft.com/office/drawing/2014/main" val="20001"/>
                    </a:ext>
                  </a:extLst>
                </a:gridCol>
                <a:gridCol w="2115162">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tblGrid>
              <a:tr h="20121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Tool Name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Protocol</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Metrics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Path/Per-link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bing</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Bandwidth capacity, loss, delay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clink</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Bandwidth capacity, Loss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err="1">
                          <a:ln>
                            <a:noFill/>
                          </a:ln>
                          <a:solidFill>
                            <a:schemeClr val="tx1"/>
                          </a:solidFill>
                          <a:effectLst/>
                          <a:latin typeface="Arial" pitchFamily="34" charset="0"/>
                        </a:rPr>
                        <a:t>Pchar</a:t>
                      </a:r>
                      <a:endParaRPr kumimoji="0" lang="en-US" sz="1600" b="0" i="0" u="none" strike="noStrike" cap="none" normalizeH="0" baseline="0" dirty="0">
                        <a:ln>
                          <a:noFill/>
                        </a:ln>
                        <a:solidFill>
                          <a:schemeClr val="tx1"/>
                        </a:solidFill>
                        <a:effectLst/>
                        <a:latin typeface="Arial" pitchFamily="3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UDP, 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Bandwidth capacity, Loss, delay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26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err="1">
                          <a:ln>
                            <a:noFill/>
                          </a:ln>
                          <a:solidFill>
                            <a:schemeClr val="tx1"/>
                          </a:solidFill>
                          <a:effectLst/>
                          <a:latin typeface="Arial" pitchFamily="34" charset="0"/>
                        </a:rPr>
                        <a:t>Nettimer</a:t>
                      </a:r>
                      <a:endParaRPr kumimoji="0" lang="en-US" sz="1600" b="0" i="0" u="none" strike="noStrike" cap="none" normalizeH="0" baseline="0" dirty="0">
                        <a:ln>
                          <a:noFill/>
                        </a:ln>
                        <a:solidFill>
                          <a:schemeClr val="tx1"/>
                        </a:solidFill>
                        <a:effectLst/>
                        <a:latin typeface="Arial" pitchFamily="3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TCP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3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pathchar</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UDP,</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Bandwidth capacity, Loss, delay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Rectangle 4"/>
          <p:cNvSpPr>
            <a:spLocks noChangeArrowheads="1"/>
          </p:cNvSpPr>
          <p:nvPr/>
        </p:nvSpPr>
        <p:spPr bwMode="auto">
          <a:xfrm>
            <a:off x="0" y="4876800"/>
            <a:ext cx="2533650" cy="244475"/>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100" b="1"/>
              <a:t>FOR MORE INFO...</a:t>
            </a:r>
            <a:endParaRPr lang="en-US" sz="1600"/>
          </a:p>
        </p:txBody>
      </p:sp>
      <p:sp>
        <p:nvSpPr>
          <p:cNvPr id="25642" name="Date Placeholder 3"/>
          <p:cNvSpPr>
            <a:spLocks noGrp="1"/>
          </p:cNvSpPr>
          <p:nvPr>
            <p:ph type="dt" sz="quarter" idx="10"/>
          </p:nvPr>
        </p:nvSpPr>
        <p:spPr bwMode="auto">
          <a:noFill/>
          <a:ln>
            <a:miter lim="800000"/>
            <a:headEnd/>
            <a:tailEnd/>
          </a:ln>
        </p:spPr>
        <p:txBody>
          <a:bodyPr/>
          <a:lstStyle/>
          <a:p>
            <a:fld id="{8BD0F1C9-DEEC-495C-BA2B-3CE12E7BB419}" type="datetime1">
              <a:rPr lang="en-US" smtClean="0"/>
              <a:pPr/>
              <a:t>9/5/2018</a:t>
            </a:fld>
            <a:endParaRPr lang="en-US"/>
          </a:p>
        </p:txBody>
      </p:sp>
      <p:sp>
        <p:nvSpPr>
          <p:cNvPr id="7" name="Footer Placeholder 4"/>
          <p:cNvSpPr>
            <a:spLocks noGrp="1"/>
          </p:cNvSpPr>
          <p:nvPr>
            <p:ph type="ftr" sz="quarter" idx="11"/>
          </p:nvPr>
        </p:nvSpPr>
        <p:spPr/>
        <p:txBody>
          <a:bodyPr/>
          <a:lstStyle/>
          <a:p>
            <a:pPr>
              <a:defRPr/>
            </a:pPr>
            <a:r>
              <a:rPr lang="en-US"/>
              <a:t>Internetworking and Dist. Systems</a:t>
            </a:r>
          </a:p>
        </p:txBody>
      </p:sp>
      <p:sp>
        <p:nvSpPr>
          <p:cNvPr id="25644" name="Slide Number Placeholder 5"/>
          <p:cNvSpPr>
            <a:spLocks noGrp="1"/>
          </p:cNvSpPr>
          <p:nvPr>
            <p:ph type="sldNum" sz="quarter" idx="12"/>
          </p:nvPr>
        </p:nvSpPr>
        <p:spPr bwMode="auto">
          <a:noFill/>
          <a:ln>
            <a:miter lim="800000"/>
            <a:headEnd/>
            <a:tailEnd/>
          </a:ln>
        </p:spPr>
        <p:txBody>
          <a:bodyPr/>
          <a:lstStyle/>
          <a:p>
            <a:fld id="{A6D28252-A68C-4741-9A1D-1BC8EE59C15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sz="4000" dirty="0"/>
              <a:t>TCP Simulation and Path Flooding</a:t>
            </a:r>
          </a:p>
        </p:txBody>
      </p:sp>
      <p:sp>
        <p:nvSpPr>
          <p:cNvPr id="26627" name="Rectangle 3"/>
          <p:cNvSpPr>
            <a:spLocks noGrp="1" noChangeArrowheads="1"/>
          </p:cNvSpPr>
          <p:nvPr>
            <p:ph idx="1"/>
          </p:nvPr>
        </p:nvSpPr>
        <p:spPr/>
        <p:txBody>
          <a:bodyPr/>
          <a:lstStyle/>
          <a:p>
            <a:pPr>
              <a:lnSpc>
                <a:spcPct val="90000"/>
              </a:lnSpc>
            </a:pPr>
            <a:r>
              <a:rPr lang="en-US" sz="2800"/>
              <a:t>TCP simulation</a:t>
            </a:r>
          </a:p>
          <a:p>
            <a:pPr lvl="1">
              <a:lnSpc>
                <a:spcPct val="90000"/>
              </a:lnSpc>
            </a:pPr>
            <a:r>
              <a:rPr lang="en-US" sz="2400"/>
              <a:t>Simulates the TCP of using slow-start algorithm</a:t>
            </a:r>
          </a:p>
          <a:p>
            <a:pPr>
              <a:lnSpc>
                <a:spcPct val="90000"/>
              </a:lnSpc>
            </a:pPr>
            <a:r>
              <a:rPr lang="en-US" sz="2800"/>
              <a:t>Path flooding</a:t>
            </a:r>
          </a:p>
          <a:p>
            <a:pPr lvl="1">
              <a:lnSpc>
                <a:spcPct val="90000"/>
              </a:lnSpc>
            </a:pPr>
            <a:r>
              <a:rPr lang="en-US" sz="2400"/>
              <a:t>Injects TCP/UDP packets into the net as fast as possible within the specific time. </a:t>
            </a:r>
          </a:p>
          <a:p>
            <a:pPr>
              <a:lnSpc>
                <a:spcPct val="90000"/>
              </a:lnSpc>
            </a:pPr>
            <a:r>
              <a:rPr lang="en-US" sz="2800"/>
              <a:t>Associated with Bulk Transfer Capacity</a:t>
            </a:r>
          </a:p>
          <a:p>
            <a:pPr>
              <a:lnSpc>
                <a:spcPct val="90000"/>
              </a:lnSpc>
            </a:pPr>
            <a:endParaRPr lang="en-US" sz="2800"/>
          </a:p>
        </p:txBody>
      </p:sp>
      <p:sp>
        <p:nvSpPr>
          <p:cNvPr id="26628" name="Rectangle 5"/>
          <p:cNvSpPr>
            <a:spLocks noChangeArrowheads="1"/>
          </p:cNvSpPr>
          <p:nvPr/>
        </p:nvSpPr>
        <p:spPr bwMode="auto">
          <a:xfrm>
            <a:off x="685800" y="5638800"/>
            <a:ext cx="7772400" cy="914400"/>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endParaRPr lang="en-US" sz="2400" b="1"/>
          </a:p>
        </p:txBody>
      </p:sp>
      <p:sp>
        <p:nvSpPr>
          <p:cNvPr id="26629" name="Date Placeholder 3"/>
          <p:cNvSpPr>
            <a:spLocks noGrp="1"/>
          </p:cNvSpPr>
          <p:nvPr>
            <p:ph type="dt" sz="quarter" idx="10"/>
          </p:nvPr>
        </p:nvSpPr>
        <p:spPr bwMode="auto">
          <a:noFill/>
          <a:ln>
            <a:miter lim="800000"/>
            <a:headEnd/>
            <a:tailEnd/>
          </a:ln>
        </p:spPr>
        <p:txBody>
          <a:bodyPr/>
          <a:lstStyle/>
          <a:p>
            <a:fld id="{EF8669C0-6B0C-45D3-B983-02DF2286640D}" type="datetime1">
              <a:rPr lang="en-US" smtClean="0"/>
              <a:pPr/>
              <a:t>9/5/2018</a:t>
            </a:fld>
            <a:endParaRPr lang="en-US"/>
          </a:p>
        </p:txBody>
      </p:sp>
      <p:sp>
        <p:nvSpPr>
          <p:cNvPr id="6" name="Footer Placeholder 4"/>
          <p:cNvSpPr>
            <a:spLocks noGrp="1"/>
          </p:cNvSpPr>
          <p:nvPr>
            <p:ph type="ftr" sz="quarter" idx="11"/>
          </p:nvPr>
        </p:nvSpPr>
        <p:spPr/>
        <p:txBody>
          <a:bodyPr/>
          <a:lstStyle/>
          <a:p>
            <a:pPr>
              <a:defRPr/>
            </a:pPr>
            <a:r>
              <a:rPr lang="en-US"/>
              <a:t>Internetworking and Dist. Systems</a:t>
            </a:r>
          </a:p>
        </p:txBody>
      </p:sp>
      <p:sp>
        <p:nvSpPr>
          <p:cNvPr id="26631" name="Slide Number Placeholder 5"/>
          <p:cNvSpPr>
            <a:spLocks noGrp="1"/>
          </p:cNvSpPr>
          <p:nvPr>
            <p:ph type="sldNum" sz="quarter" idx="12"/>
          </p:nvPr>
        </p:nvSpPr>
        <p:spPr bwMode="auto">
          <a:noFill/>
          <a:ln>
            <a:miter lim="800000"/>
            <a:headEnd/>
            <a:tailEnd/>
          </a:ln>
        </p:spPr>
        <p:txBody>
          <a:bodyPr/>
          <a:lstStyle/>
          <a:p>
            <a:fld id="{0C584A58-435D-4F6C-B20F-7A83B84C9FB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143" name="Group 159"/>
          <p:cNvGraphicFramePr>
            <a:graphicFrameLocks noGrp="1"/>
          </p:cNvGraphicFramePr>
          <p:nvPr/>
        </p:nvGraphicFramePr>
        <p:xfrm>
          <a:off x="1295400" y="1563688"/>
          <a:ext cx="7574278" cy="3127811"/>
        </p:xfrm>
        <a:graphic>
          <a:graphicData uri="http://schemas.openxmlformats.org/drawingml/2006/table">
            <a:tbl>
              <a:tblPr/>
              <a:tblGrid>
                <a:gridCol w="1449230">
                  <a:extLst>
                    <a:ext uri="{9D8B030D-6E8A-4147-A177-3AD203B41FA5}">
                      <a16:colId xmlns:a16="http://schemas.microsoft.com/office/drawing/2014/main" val="20000"/>
                    </a:ext>
                  </a:extLst>
                </a:gridCol>
                <a:gridCol w="1531262">
                  <a:extLst>
                    <a:ext uri="{9D8B030D-6E8A-4147-A177-3AD203B41FA5}">
                      <a16:colId xmlns:a16="http://schemas.microsoft.com/office/drawing/2014/main" val="20001"/>
                    </a:ext>
                  </a:extLst>
                </a:gridCol>
                <a:gridCol w="1531262">
                  <a:extLst>
                    <a:ext uri="{9D8B030D-6E8A-4147-A177-3AD203B41FA5}">
                      <a16:colId xmlns:a16="http://schemas.microsoft.com/office/drawing/2014/main" val="20002"/>
                    </a:ext>
                  </a:extLst>
                </a:gridCol>
                <a:gridCol w="1531262">
                  <a:extLst>
                    <a:ext uri="{9D8B030D-6E8A-4147-A177-3AD203B41FA5}">
                      <a16:colId xmlns:a16="http://schemas.microsoft.com/office/drawing/2014/main" val="20003"/>
                    </a:ext>
                  </a:extLst>
                </a:gridCol>
                <a:gridCol w="1531262">
                  <a:extLst>
                    <a:ext uri="{9D8B030D-6E8A-4147-A177-3AD203B41FA5}">
                      <a16:colId xmlns:a16="http://schemas.microsoft.com/office/drawing/2014/main" val="20004"/>
                    </a:ext>
                  </a:extLst>
                </a:gridCol>
              </a:tblGrid>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Tool Name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Method</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Protocol</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Metrics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Path/Per-link</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TReno</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TCP simulation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UDP, 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BTC</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ttcp</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Path flooding</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TCP,</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Achievable bandwidth</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03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err="1">
                          <a:ln>
                            <a:noFill/>
                          </a:ln>
                          <a:solidFill>
                            <a:srgbClr val="FF0000"/>
                          </a:solidFill>
                          <a:effectLst/>
                          <a:latin typeface="Arial" pitchFamily="34" charset="0"/>
                        </a:rPr>
                        <a:t>iperf</a:t>
                      </a:r>
                      <a:endParaRPr kumimoji="0" lang="en-US" sz="1600" b="1" i="0" u="none" strike="noStrike" cap="none" normalizeH="0" baseline="0" dirty="0">
                        <a:ln>
                          <a:noFill/>
                        </a:ln>
                        <a:solidFill>
                          <a:srgbClr val="FF0000"/>
                        </a:solidFill>
                        <a:effectLst/>
                        <a:latin typeface="Arial" pitchFamily="34" charset="0"/>
                      </a:endParaRP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a:ln>
                            <a:noFill/>
                          </a:ln>
                          <a:solidFill>
                            <a:srgbClr val="FF0000"/>
                          </a:solidFill>
                          <a:effectLst/>
                          <a:latin typeface="Arial" pitchFamily="34" charset="0"/>
                        </a:rPr>
                        <a:t>Path flooding</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a:ln>
                            <a:noFill/>
                          </a:ln>
                          <a:solidFill>
                            <a:srgbClr val="FF0000"/>
                          </a:solidFill>
                          <a:effectLst/>
                          <a:latin typeface="Arial" pitchFamily="34" charset="0"/>
                        </a:rPr>
                        <a:t>TCP, 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a:ln>
                            <a:noFill/>
                          </a:ln>
                          <a:solidFill>
                            <a:srgbClr val="FF0000"/>
                          </a:solidFill>
                          <a:effectLst/>
                          <a:latin typeface="Arial" pitchFamily="34" charset="0"/>
                        </a:rPr>
                        <a:t>Bandwidth capacity, Loss</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1" i="0" u="none" strike="noStrike" cap="none" normalizeH="0" baseline="0" dirty="0">
                          <a:ln>
                            <a:noFill/>
                          </a:ln>
                          <a:solidFill>
                            <a:srgbClr val="FF0000"/>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Netperf</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Path flooding</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TCP, 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BTC, delay throughput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Path</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30" name="Rectangle 46"/>
          <p:cNvSpPr>
            <a:spLocks noGrp="1" noChangeArrowheads="1"/>
          </p:cNvSpPr>
          <p:nvPr>
            <p:ph type="title"/>
          </p:nvPr>
        </p:nvSpPr>
        <p:spPr/>
        <p:txBody>
          <a:bodyPr/>
          <a:lstStyle/>
          <a:p>
            <a:pPr>
              <a:defRPr/>
            </a:pPr>
            <a:r>
              <a:rPr lang="en-US" sz="3600" dirty="0"/>
              <a:t>TCP Simulation and Path Flooding</a:t>
            </a:r>
          </a:p>
        </p:txBody>
      </p:sp>
      <p:sp>
        <p:nvSpPr>
          <p:cNvPr id="27689" name="Rectangle 3"/>
          <p:cNvSpPr txBox="1">
            <a:spLocks noChangeArrowheads="1"/>
          </p:cNvSpPr>
          <p:nvPr/>
        </p:nvSpPr>
        <p:spPr bwMode="auto">
          <a:xfrm>
            <a:off x="1216025" y="5148263"/>
            <a:ext cx="7623175" cy="1404937"/>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TReno </a:t>
            </a:r>
            <a:r>
              <a:rPr lang="en-US" sz="1600">
                <a:latin typeface="Gill Sans MT" pitchFamily="34" charset="0"/>
                <a:hlinkClick r:id="rId3"/>
              </a:rPr>
              <a:t>http://www.psc.edu/networking/treno_info.html</a:t>
            </a: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Iperf </a:t>
            </a:r>
            <a:r>
              <a:rPr lang="en-US" sz="1600">
                <a:latin typeface="Gill Sans MT" pitchFamily="34" charset="0"/>
                <a:hlinkClick r:id="rId4"/>
              </a:rPr>
              <a:t>http://dast.nlanr.net/Project/Iperf</a:t>
            </a: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Netperf </a:t>
            </a:r>
            <a:r>
              <a:rPr lang="en-US" sz="1600">
                <a:latin typeface="Gill Sans MT" pitchFamily="34" charset="0"/>
                <a:hlinkClick r:id="rId5"/>
              </a:rPr>
              <a:t>http://www.netperf.org/netperf/NetperfPage.html</a:t>
            </a: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r>
              <a:rPr lang="en-US" sz="1600">
                <a:latin typeface="Gill Sans MT" pitchFamily="34" charset="0"/>
              </a:rPr>
              <a:t>ttcp </a:t>
            </a:r>
            <a:r>
              <a:rPr lang="en-US" sz="1600">
                <a:latin typeface="Gill Sans MT" pitchFamily="34" charset="0"/>
                <a:hlinkClick r:id="rId6"/>
              </a:rPr>
              <a:t>ftp://ftp.arl.mil/pub/ttcp/</a:t>
            </a:r>
            <a:r>
              <a:rPr lang="en-US" sz="1600">
                <a:latin typeface="Gill Sans MT" pitchFamily="34" charset="0"/>
              </a:rPr>
              <a:t> </a:t>
            </a:r>
          </a:p>
          <a:p>
            <a:pPr marL="365125" indent="-282575" eaLnBrk="0" hangingPunct="0">
              <a:spcBef>
                <a:spcPts val="600"/>
              </a:spcBef>
              <a:buClr>
                <a:schemeClr val="accent1"/>
              </a:buClr>
              <a:buSzPct val="80000"/>
              <a:buFont typeface="Wingdings" pitchFamily="2" charset="2"/>
              <a:buNone/>
            </a:pPr>
            <a:endParaRPr lang="en-US" sz="1600">
              <a:latin typeface="Gill Sans MT" pitchFamily="34" charset="0"/>
            </a:endParaRPr>
          </a:p>
          <a:p>
            <a:pPr marL="365125" indent="-282575" eaLnBrk="0" hangingPunct="0">
              <a:spcBef>
                <a:spcPts val="600"/>
              </a:spcBef>
              <a:buClr>
                <a:schemeClr val="accent1"/>
              </a:buClr>
              <a:buSzPct val="80000"/>
              <a:buFont typeface="Wingdings" pitchFamily="2" charset="2"/>
              <a:buNone/>
            </a:pPr>
            <a:endParaRPr lang="en-US">
              <a:latin typeface="Gill Sans MT" pitchFamily="34" charset="0"/>
            </a:endParaRPr>
          </a:p>
          <a:p>
            <a:pPr marL="365125" indent="-282575" eaLnBrk="0" hangingPunct="0">
              <a:spcBef>
                <a:spcPts val="600"/>
              </a:spcBef>
              <a:buClr>
                <a:schemeClr val="accent1"/>
              </a:buClr>
              <a:buSzPct val="80000"/>
              <a:buFont typeface="Wingdings" pitchFamily="2" charset="2"/>
              <a:buNone/>
            </a:pPr>
            <a:endParaRPr lang="en-US">
              <a:latin typeface="Gill Sans MT" pitchFamily="34" charset="0"/>
            </a:endParaRPr>
          </a:p>
        </p:txBody>
      </p:sp>
      <p:sp>
        <p:nvSpPr>
          <p:cNvPr id="5" name="Rectangle 4"/>
          <p:cNvSpPr>
            <a:spLocks noChangeArrowheads="1"/>
          </p:cNvSpPr>
          <p:nvPr/>
        </p:nvSpPr>
        <p:spPr bwMode="auto">
          <a:xfrm>
            <a:off x="0" y="4876800"/>
            <a:ext cx="2533650" cy="244475"/>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100" b="1"/>
              <a:t>FOR MORE INFO...</a:t>
            </a:r>
            <a:endParaRPr lang="en-US" sz="1600"/>
          </a:p>
        </p:txBody>
      </p:sp>
      <p:sp>
        <p:nvSpPr>
          <p:cNvPr id="27691" name="Date Placeholder 3"/>
          <p:cNvSpPr>
            <a:spLocks noGrp="1"/>
          </p:cNvSpPr>
          <p:nvPr>
            <p:ph type="dt" sz="quarter" idx="10"/>
          </p:nvPr>
        </p:nvSpPr>
        <p:spPr bwMode="auto">
          <a:noFill/>
          <a:ln>
            <a:miter lim="800000"/>
            <a:headEnd/>
            <a:tailEnd/>
          </a:ln>
        </p:spPr>
        <p:txBody>
          <a:bodyPr/>
          <a:lstStyle/>
          <a:p>
            <a:fld id="{41425396-2AD9-4637-BE9B-5AF808538EB4}" type="datetime1">
              <a:rPr lang="en-US" smtClean="0"/>
              <a:pPr/>
              <a:t>9/5/2018</a:t>
            </a:fld>
            <a:endParaRPr lang="en-US"/>
          </a:p>
        </p:txBody>
      </p:sp>
      <p:sp>
        <p:nvSpPr>
          <p:cNvPr id="8" name="Footer Placeholder 4"/>
          <p:cNvSpPr>
            <a:spLocks noGrp="1"/>
          </p:cNvSpPr>
          <p:nvPr>
            <p:ph type="ftr" sz="quarter" idx="11"/>
          </p:nvPr>
        </p:nvSpPr>
        <p:spPr/>
        <p:txBody>
          <a:bodyPr/>
          <a:lstStyle/>
          <a:p>
            <a:pPr>
              <a:defRPr/>
            </a:pPr>
            <a:r>
              <a:rPr lang="en-US"/>
              <a:t>Internetworking and Dist. Systems</a:t>
            </a:r>
          </a:p>
        </p:txBody>
      </p:sp>
      <p:sp>
        <p:nvSpPr>
          <p:cNvPr id="27693" name="Slide Number Placeholder 5"/>
          <p:cNvSpPr>
            <a:spLocks noGrp="1"/>
          </p:cNvSpPr>
          <p:nvPr>
            <p:ph type="sldNum" sz="quarter" idx="12"/>
          </p:nvPr>
        </p:nvSpPr>
        <p:spPr bwMode="auto">
          <a:noFill/>
          <a:ln>
            <a:miter lim="800000"/>
            <a:headEnd/>
            <a:tailEnd/>
          </a:ln>
        </p:spPr>
        <p:txBody>
          <a:bodyPr/>
          <a:lstStyle/>
          <a:p>
            <a:fld id="{BE24E3A8-4A58-4B6C-B078-7FE95AF1799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a:defRPr/>
            </a:pPr>
            <a:r>
              <a:rPr lang="en-US" altLang="zh-TW" dirty="0">
                <a:ea typeface="SimHei" pitchFamily="49" charset="-122"/>
              </a:rPr>
              <a:t>IPERF</a:t>
            </a:r>
          </a:p>
        </p:txBody>
      </p:sp>
      <p:sp>
        <p:nvSpPr>
          <p:cNvPr id="29699" name="Rectangle 4"/>
          <p:cNvSpPr>
            <a:spLocks noGrp="1" noChangeArrowheads="1"/>
          </p:cNvSpPr>
          <p:nvPr>
            <p:ph idx="1"/>
          </p:nvPr>
        </p:nvSpPr>
        <p:spPr/>
        <p:txBody>
          <a:bodyPr/>
          <a:lstStyle/>
          <a:p>
            <a:r>
              <a:rPr lang="en-US" altLang="zh-TW" sz="2800"/>
              <a:t>Website</a:t>
            </a:r>
            <a:endParaRPr lang="en-US" altLang="zh-TW" sz="2800">
              <a:hlinkClick r:id="rId3"/>
            </a:endParaRPr>
          </a:p>
          <a:p>
            <a:pPr lvl="1"/>
            <a:r>
              <a:rPr lang="en-US" altLang="zh-TW" sz="2400">
                <a:hlinkClick r:id="rId3"/>
              </a:rPr>
              <a:t>http://dast.nlanr.net/Projects/Iperf/</a:t>
            </a:r>
            <a:endParaRPr lang="en-US" altLang="zh-TW" sz="2400">
              <a:solidFill>
                <a:schemeClr val="folHlink"/>
              </a:solidFill>
            </a:endParaRPr>
          </a:p>
          <a:p>
            <a:r>
              <a:rPr lang="en-US" altLang="zh-TW" sz="2800"/>
              <a:t>Format</a:t>
            </a:r>
            <a:r>
              <a:rPr lang="en-US" altLang="zh-TW" sz="2800">
                <a:solidFill>
                  <a:schemeClr val="folHlink"/>
                </a:solidFill>
              </a:rPr>
              <a:t> </a:t>
            </a:r>
          </a:p>
          <a:p>
            <a:pPr lvl="1"/>
            <a:r>
              <a:rPr lang="en-US" altLang="zh-TW" sz="2400"/>
              <a:t>server side</a:t>
            </a:r>
          </a:p>
          <a:p>
            <a:pPr lvl="2"/>
            <a:r>
              <a:rPr lang="en-US" altLang="zh-TW" sz="2000"/>
              <a:t>iperf -s -%</a:t>
            </a:r>
          </a:p>
          <a:p>
            <a:pPr lvl="2"/>
            <a:r>
              <a:rPr lang="en-US" altLang="zh-TW" sz="2000"/>
              <a:t>Iperf -s -V </a:t>
            </a:r>
          </a:p>
          <a:p>
            <a:pPr lvl="1"/>
            <a:r>
              <a:rPr lang="en-US" altLang="zh-TW" sz="2400"/>
              <a:t>client side</a:t>
            </a:r>
          </a:p>
          <a:p>
            <a:pPr lvl="2"/>
            <a:r>
              <a:rPr lang="en-US" altLang="zh-TW" sz="2000"/>
              <a:t>iperf -c &lt;server address&gt; -%</a:t>
            </a:r>
          </a:p>
          <a:p>
            <a:pPr lvl="2"/>
            <a:r>
              <a:rPr lang="en-US" altLang="zh-TW" sz="2000">
                <a:solidFill>
                  <a:schemeClr val="tx2"/>
                </a:solidFill>
              </a:rPr>
              <a:t>iperf -c</a:t>
            </a:r>
            <a:r>
              <a:rPr lang="en-US" altLang="zh-TW" sz="2000"/>
              <a:t> </a:t>
            </a:r>
            <a:r>
              <a:rPr lang="en-US" altLang="zh-TW" sz="2000">
                <a:solidFill>
                  <a:schemeClr val="tx2"/>
                </a:solidFill>
              </a:rPr>
              <a:t>&lt;server IPv6 address&gt;</a:t>
            </a:r>
            <a:r>
              <a:rPr lang="en-US" altLang="zh-TW" sz="2000"/>
              <a:t>  </a:t>
            </a:r>
          </a:p>
          <a:p>
            <a:pPr>
              <a:buFont typeface="Wingdings" pitchFamily="2" charset="2"/>
              <a:buNone/>
            </a:pPr>
            <a:endParaRPr lang="en-US" altLang="zh-TW" sz="2800"/>
          </a:p>
          <a:p>
            <a:endParaRPr lang="en-US" altLang="zh-TW"/>
          </a:p>
          <a:p>
            <a:endParaRPr lang="en-US" altLang="zh-TW"/>
          </a:p>
          <a:p>
            <a:endParaRPr lang="en-US" altLang="zh-TW"/>
          </a:p>
          <a:p>
            <a:endParaRPr lang="en-US" altLang="zh-TW">
              <a:solidFill>
                <a:schemeClr val="folHlink"/>
              </a:solidFill>
            </a:endParaRPr>
          </a:p>
          <a:p>
            <a:pPr>
              <a:buFont typeface="Wingdings" pitchFamily="2" charset="2"/>
              <a:buNone/>
            </a:pPr>
            <a:endParaRPr lang="en-US" altLang="zh-TW">
              <a:solidFill>
                <a:schemeClr val="folHlink"/>
              </a:solidFill>
            </a:endParaRPr>
          </a:p>
          <a:p>
            <a:pPr>
              <a:buFont typeface="Wingdings" pitchFamily="2" charset="2"/>
              <a:buNone/>
            </a:pPr>
            <a:endParaRPr lang="en-US" altLang="zh-TW">
              <a:solidFill>
                <a:schemeClr val="folHlink"/>
              </a:solidFill>
            </a:endParaRPr>
          </a:p>
        </p:txBody>
      </p:sp>
      <p:sp>
        <p:nvSpPr>
          <p:cNvPr id="29700" name="Slide Number Placeholder 5"/>
          <p:cNvSpPr>
            <a:spLocks noGrp="1"/>
          </p:cNvSpPr>
          <p:nvPr>
            <p:ph type="sldNum" sz="quarter" idx="12"/>
          </p:nvPr>
        </p:nvSpPr>
        <p:spPr bwMode="auto">
          <a:noFill/>
          <a:ln>
            <a:miter lim="800000"/>
            <a:headEnd/>
            <a:tailEnd/>
          </a:ln>
        </p:spPr>
        <p:txBody>
          <a:bodyPr/>
          <a:lstStyle/>
          <a:p>
            <a:fld id="{86C61D06-7505-488E-AD82-B24E470B8775}" type="slidenum">
              <a:rPr lang="en-US" altLang="zh-TW" smtClean="0"/>
              <a:pPr/>
              <a:t>16</a:t>
            </a:fld>
            <a:endParaRPr lang="en-US" altLang="zh-TW"/>
          </a:p>
        </p:txBody>
      </p:sp>
      <p:sp>
        <p:nvSpPr>
          <p:cNvPr id="29701" name="Date Placeholder 3"/>
          <p:cNvSpPr>
            <a:spLocks noGrp="1"/>
          </p:cNvSpPr>
          <p:nvPr>
            <p:ph type="dt" sz="quarter" idx="10"/>
          </p:nvPr>
        </p:nvSpPr>
        <p:spPr bwMode="auto">
          <a:noFill/>
          <a:ln>
            <a:miter lim="800000"/>
            <a:headEnd/>
            <a:tailEnd/>
          </a:ln>
        </p:spPr>
        <p:txBody>
          <a:bodyPr/>
          <a:lstStyle/>
          <a:p>
            <a:fld id="{6314F24D-08FF-44A1-B8F9-1A0F684AE539}" type="datetime1">
              <a:rPr lang="en-US" smtClean="0"/>
              <a:pPr/>
              <a:t>9/5/2018</a:t>
            </a:fld>
            <a:endParaRPr lang="en-US"/>
          </a:p>
        </p:txBody>
      </p:sp>
      <p:sp>
        <p:nvSpPr>
          <p:cNvPr id="9"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vert="horz" wrap="square" lIns="91440" tIns="45720" rIns="91440" bIns="45720" numCol="1" anchorCtr="0" compatLnSpc="1">
            <a:prstTxWarp prst="textNoShape">
              <a:avLst/>
            </a:prstTxWarp>
          </a:bodyPr>
          <a:lstStyle/>
          <a:p>
            <a:pPr>
              <a:defRPr/>
            </a:pPr>
            <a:r>
              <a:rPr lang="en-US" altLang="zh-TW">
                <a:effectLst>
                  <a:outerShdw blurRad="38100" dist="38100" dir="2700000" algn="tl">
                    <a:srgbClr val="C0C0C0"/>
                  </a:outerShdw>
                </a:effectLst>
                <a:ea typeface="SimHei" pitchFamily="2" charset="-122"/>
              </a:rPr>
              <a:t>Command line option</a:t>
            </a:r>
            <a:endParaRPr lang="en-US" altLang="zh-TW" sz="3200">
              <a:effectLst>
                <a:outerShdw blurRad="38100" dist="38100" dir="2700000" algn="tl">
                  <a:srgbClr val="C0C0C0"/>
                </a:outerShdw>
              </a:effectLst>
              <a:ea typeface="SimHei" pitchFamily="2" charset="-122"/>
            </a:endParaRPr>
          </a:p>
        </p:txBody>
      </p:sp>
      <p:sp>
        <p:nvSpPr>
          <p:cNvPr id="30723" name="Rectangle 4"/>
          <p:cNvSpPr>
            <a:spLocks noGrp="1" noChangeArrowheads="1"/>
          </p:cNvSpPr>
          <p:nvPr>
            <p:ph idx="1"/>
          </p:nvPr>
        </p:nvSpPr>
        <p:spPr/>
        <p:txBody>
          <a:bodyPr/>
          <a:lstStyle/>
          <a:p>
            <a:r>
              <a:rPr lang="en-US" altLang="zh-TW" sz="2800"/>
              <a:t>-s  :  </a:t>
            </a:r>
            <a:r>
              <a:rPr lang="en-US" altLang="zh-CN" sz="2800">
                <a:cs typeface="华文中宋"/>
              </a:rPr>
              <a:t>Run in server mode </a:t>
            </a:r>
            <a:endParaRPr lang="en-US" altLang="zh-TW" sz="2800"/>
          </a:p>
          <a:p>
            <a:r>
              <a:rPr lang="en-US" altLang="zh-TW" sz="2800"/>
              <a:t>-D :  </a:t>
            </a:r>
            <a:r>
              <a:rPr lang="en-US" altLang="zh-CN" sz="2800">
                <a:cs typeface="华文中宋"/>
              </a:rPr>
              <a:t>Run the server as a daemon </a:t>
            </a:r>
            <a:endParaRPr lang="en-US" altLang="zh-TW" sz="2800"/>
          </a:p>
          <a:p>
            <a:r>
              <a:rPr lang="en-US" altLang="zh-TW" sz="2800"/>
              <a:t>-w</a:t>
            </a:r>
          </a:p>
          <a:p>
            <a:pPr lvl="1"/>
            <a:r>
              <a:rPr lang="en-US" altLang="zh-TW" sz="1600"/>
              <a:t>TCP : window size </a:t>
            </a:r>
            <a:r>
              <a:rPr lang="en-US" altLang="zh-TW" sz="1600">
                <a:solidFill>
                  <a:schemeClr val="tx2"/>
                </a:solidFill>
              </a:rPr>
              <a:t>(Default </a:t>
            </a:r>
            <a:r>
              <a:rPr lang="zh-TW" altLang="en-US" sz="1600"/>
              <a:t>：</a:t>
            </a:r>
            <a:r>
              <a:rPr lang="en-US" altLang="zh-TW" sz="1600">
                <a:solidFill>
                  <a:schemeClr val="tx2"/>
                </a:solidFill>
              </a:rPr>
              <a:t>8K for Windows  32.5K for FreeBSD)</a:t>
            </a:r>
          </a:p>
          <a:p>
            <a:pPr lvl="1"/>
            <a:r>
              <a:rPr lang="en-US" altLang="zh-TW" sz="1600"/>
              <a:t>UDP: buffer size </a:t>
            </a:r>
            <a:r>
              <a:rPr lang="en-US" altLang="zh-TW" sz="1600">
                <a:solidFill>
                  <a:schemeClr val="tx2"/>
                </a:solidFill>
              </a:rPr>
              <a:t>(Default </a:t>
            </a:r>
            <a:r>
              <a:rPr lang="zh-TW" altLang="en-US" sz="1600"/>
              <a:t>：</a:t>
            </a:r>
            <a:r>
              <a:rPr lang="en-US" altLang="zh-TW" sz="1600">
                <a:solidFill>
                  <a:schemeClr val="tx2"/>
                </a:solidFill>
              </a:rPr>
              <a:t>8K for Windows 9K for FreeBSD)</a:t>
            </a:r>
            <a:endParaRPr lang="en-US" altLang="zh-TW" sz="1600"/>
          </a:p>
          <a:p>
            <a:r>
              <a:rPr lang="en-US" altLang="zh-TW" sz="2800"/>
              <a:t>-f </a:t>
            </a:r>
          </a:p>
          <a:p>
            <a:pPr lvl="1"/>
            <a:r>
              <a:rPr lang="en-US" altLang="zh-TW" sz="1600"/>
              <a:t>Specifying the format to print bandwidth numbers in</a:t>
            </a:r>
          </a:p>
          <a:p>
            <a:pPr>
              <a:buFont typeface="Wingdings" pitchFamily="2" charset="2"/>
              <a:buNone/>
            </a:pPr>
            <a:r>
              <a:rPr lang="en-US" altLang="zh-TW" sz="1600"/>
              <a:t>              'b' = bits/sec</a:t>
            </a:r>
            <a:r>
              <a:rPr lang="en-US" altLang="zh-TW" sz="1600">
                <a:latin typeface="Arial" pitchFamily="34" charset="0"/>
              </a:rPr>
              <a:t>        </a:t>
            </a:r>
            <a:r>
              <a:rPr lang="en-US" altLang="zh-TW" sz="1600"/>
              <a:t> </a:t>
            </a:r>
            <a:r>
              <a:rPr lang="en-US" altLang="zh-TW" sz="1600">
                <a:latin typeface="Arial" pitchFamily="34" charset="0"/>
              </a:rPr>
              <a:t>   </a:t>
            </a:r>
            <a:r>
              <a:rPr lang="en-US" altLang="zh-TW" sz="1600"/>
              <a:t>    'B' = Bytes/sec</a:t>
            </a:r>
          </a:p>
          <a:p>
            <a:pPr>
              <a:buFont typeface="Wingdings" pitchFamily="2" charset="2"/>
              <a:buNone/>
            </a:pPr>
            <a:r>
              <a:rPr lang="en-US" altLang="zh-TW" sz="1600">
                <a:latin typeface="Arial" pitchFamily="34" charset="0"/>
              </a:rPr>
              <a:t>   </a:t>
            </a:r>
            <a:r>
              <a:rPr lang="en-US" altLang="zh-TW" sz="1600"/>
              <a:t>           'k' = Kbits/sec</a:t>
            </a:r>
            <a:r>
              <a:rPr lang="en-US" altLang="zh-TW" sz="1600">
                <a:latin typeface="Arial" pitchFamily="34" charset="0"/>
              </a:rPr>
              <a:t>          </a:t>
            </a:r>
            <a:r>
              <a:rPr lang="en-US" altLang="zh-TW" sz="1600"/>
              <a:t>    'K' = KBytes/sec</a:t>
            </a:r>
          </a:p>
          <a:p>
            <a:pPr>
              <a:buFont typeface="Wingdings" pitchFamily="2" charset="2"/>
              <a:buNone/>
            </a:pPr>
            <a:r>
              <a:rPr lang="en-US" altLang="zh-TW" sz="1600">
                <a:latin typeface="Arial" pitchFamily="34" charset="0"/>
              </a:rPr>
              <a:t>  </a:t>
            </a:r>
            <a:r>
              <a:rPr lang="en-US" altLang="zh-TW" sz="1600"/>
              <a:t>            'm' = Mbits/sec</a:t>
            </a:r>
            <a:r>
              <a:rPr lang="en-US" altLang="zh-TW" sz="1600">
                <a:latin typeface="Arial" pitchFamily="34" charset="0"/>
              </a:rPr>
              <a:t>          </a:t>
            </a:r>
            <a:r>
              <a:rPr lang="en-US" altLang="zh-TW" sz="1600"/>
              <a:t>   'M' = MBytes/sec</a:t>
            </a:r>
          </a:p>
          <a:p>
            <a:pPr>
              <a:buFont typeface="Wingdings" pitchFamily="2" charset="2"/>
              <a:buNone/>
            </a:pPr>
            <a:r>
              <a:rPr lang="en-US" altLang="zh-TW" sz="1600">
                <a:latin typeface="Arial" pitchFamily="34" charset="0"/>
              </a:rPr>
              <a:t> </a:t>
            </a:r>
            <a:r>
              <a:rPr lang="en-US" altLang="zh-TW" sz="1600"/>
              <a:t>             'g' = Gbits/sec</a:t>
            </a:r>
            <a:r>
              <a:rPr lang="en-US" altLang="zh-TW" sz="1600">
                <a:latin typeface="Arial" pitchFamily="34" charset="0"/>
              </a:rPr>
              <a:t>          </a:t>
            </a:r>
            <a:r>
              <a:rPr lang="en-US" altLang="zh-TW" sz="1600"/>
              <a:t>    'G' = GBytes/sec </a:t>
            </a:r>
          </a:p>
          <a:p>
            <a:pPr>
              <a:buFont typeface="Wingdings" pitchFamily="2" charset="2"/>
              <a:buNone/>
            </a:pPr>
            <a:r>
              <a:rPr lang="en-US" altLang="zh-TW" sz="1600">
                <a:solidFill>
                  <a:schemeClr val="tx2"/>
                </a:solidFill>
              </a:rPr>
              <a:t>(Default) </a:t>
            </a:r>
            <a:r>
              <a:rPr lang="en-US" altLang="zh-TW" sz="1600"/>
              <a:t>'a' = adaptive bits/sec</a:t>
            </a:r>
            <a:r>
              <a:rPr lang="en-US" altLang="zh-TW" sz="1600">
                <a:latin typeface="Arial" pitchFamily="34" charset="0"/>
              </a:rPr>
              <a:t>   </a:t>
            </a:r>
            <a:r>
              <a:rPr lang="en-US" altLang="zh-TW" sz="1600"/>
              <a:t> 'A' = adaptive Bytes/sec</a:t>
            </a:r>
          </a:p>
          <a:p>
            <a:pPr>
              <a:buFont typeface="Wingdings" pitchFamily="2" charset="2"/>
              <a:buNone/>
            </a:pPr>
            <a:endParaRPr lang="en-US" altLang="zh-TW" sz="2000"/>
          </a:p>
          <a:p>
            <a:pPr>
              <a:buFont typeface="Wingdings" pitchFamily="2" charset="2"/>
              <a:buNone/>
            </a:pPr>
            <a:endParaRPr lang="en-US" altLang="zh-TW" sz="2000"/>
          </a:p>
        </p:txBody>
      </p:sp>
      <p:sp>
        <p:nvSpPr>
          <p:cNvPr id="30724" name="Date Placeholder 3"/>
          <p:cNvSpPr>
            <a:spLocks noGrp="1"/>
          </p:cNvSpPr>
          <p:nvPr>
            <p:ph type="dt" sz="quarter" idx="10"/>
          </p:nvPr>
        </p:nvSpPr>
        <p:spPr bwMode="auto">
          <a:noFill/>
          <a:ln>
            <a:miter lim="800000"/>
            <a:headEnd/>
            <a:tailEnd/>
          </a:ln>
        </p:spPr>
        <p:txBody>
          <a:bodyPr/>
          <a:lstStyle/>
          <a:p>
            <a:fld id="{BCB69233-A653-49A8-AD88-122E6CAB2824}" type="datetime1">
              <a:rPr lang="en-US" smtClean="0"/>
              <a:pPr/>
              <a:t>9/5/2018</a:t>
            </a:fld>
            <a:endParaRPr lang="en-US"/>
          </a:p>
        </p:txBody>
      </p:sp>
      <p:sp>
        <p:nvSpPr>
          <p:cNvPr id="6" name="Footer Placeholder 4"/>
          <p:cNvSpPr>
            <a:spLocks noGrp="1"/>
          </p:cNvSpPr>
          <p:nvPr>
            <p:ph type="ftr" sz="quarter" idx="11"/>
          </p:nvPr>
        </p:nvSpPr>
        <p:spPr/>
        <p:txBody>
          <a:bodyPr/>
          <a:lstStyle/>
          <a:p>
            <a:pPr>
              <a:defRPr/>
            </a:pPr>
            <a:r>
              <a:rPr lang="en-US"/>
              <a:t>Internetworking and Dist. Systems</a:t>
            </a:r>
          </a:p>
        </p:txBody>
      </p:sp>
      <p:sp>
        <p:nvSpPr>
          <p:cNvPr id="30726" name="Slide Number Placeholder 5"/>
          <p:cNvSpPr>
            <a:spLocks noGrp="1"/>
          </p:cNvSpPr>
          <p:nvPr>
            <p:ph type="sldNum" sz="quarter" idx="12"/>
          </p:nvPr>
        </p:nvSpPr>
        <p:spPr bwMode="auto">
          <a:noFill/>
          <a:ln>
            <a:miter lim="800000"/>
            <a:headEnd/>
            <a:tailEnd/>
          </a:ln>
        </p:spPr>
        <p:txBody>
          <a:bodyPr/>
          <a:lstStyle/>
          <a:p>
            <a:fld id="{02526C24-A951-4065-9EB4-113E3946B364}" type="slidenum">
              <a:rPr lang="en-US" altLang="zh-TW" smtClean="0"/>
              <a:pPr/>
              <a:t>17</a:t>
            </a:fld>
            <a:endParaRPr lang="en-US" altLang="zh-TW"/>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ln>
            <a:miter lim="800000"/>
            <a:headEnd/>
            <a:tailEnd/>
          </a:ln>
        </p:spPr>
        <p:txBody>
          <a:bodyPr/>
          <a:lstStyle/>
          <a:p>
            <a:fld id="{82806182-69BA-42F8-BFA0-F23A98CD5397}" type="slidenum">
              <a:rPr lang="en-US" altLang="zh-TW" smtClean="0"/>
              <a:pPr/>
              <a:t>18</a:t>
            </a:fld>
            <a:endParaRPr lang="en-US" altLang="zh-TW"/>
          </a:p>
        </p:txBody>
      </p:sp>
      <p:sp>
        <p:nvSpPr>
          <p:cNvPr id="16387"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grpSp>
        <p:nvGrpSpPr>
          <p:cNvPr id="31748" name="Group 15"/>
          <p:cNvGrpSpPr>
            <a:grpSpLocks/>
          </p:cNvGrpSpPr>
          <p:nvPr/>
        </p:nvGrpSpPr>
        <p:grpSpPr bwMode="auto">
          <a:xfrm>
            <a:off x="1381125" y="1828800"/>
            <a:ext cx="7534275" cy="3733800"/>
            <a:chOff x="152400" y="1828800"/>
            <a:chExt cx="8763000" cy="3733800"/>
          </a:xfrm>
        </p:grpSpPr>
        <p:pic>
          <p:nvPicPr>
            <p:cNvPr id="31751" name="Picture 7"/>
            <p:cNvPicPr>
              <a:picLocks noChangeAspect="1" noChangeArrowheads="1"/>
            </p:cNvPicPr>
            <p:nvPr/>
          </p:nvPicPr>
          <p:blipFill>
            <a:blip r:embed="rId3" cstate="print"/>
            <a:srcRect/>
            <a:stretch>
              <a:fillRect/>
            </a:stretch>
          </p:blipFill>
          <p:spPr bwMode="auto">
            <a:xfrm>
              <a:off x="152400" y="1828800"/>
              <a:ext cx="8763000" cy="1752600"/>
            </a:xfrm>
            <a:prstGeom prst="rect">
              <a:avLst/>
            </a:prstGeom>
            <a:noFill/>
            <a:ln w="9525">
              <a:solidFill>
                <a:schemeClr val="accent2"/>
              </a:solidFill>
              <a:miter lim="800000"/>
              <a:headEnd/>
              <a:tailEnd/>
            </a:ln>
          </p:spPr>
        </p:pic>
        <p:pic>
          <p:nvPicPr>
            <p:cNvPr id="31752" name="Picture 8"/>
            <p:cNvPicPr>
              <a:picLocks noChangeAspect="1" noChangeArrowheads="1"/>
            </p:cNvPicPr>
            <p:nvPr/>
          </p:nvPicPr>
          <p:blipFill>
            <a:blip r:embed="rId4" cstate="print"/>
            <a:srcRect/>
            <a:stretch>
              <a:fillRect/>
            </a:stretch>
          </p:blipFill>
          <p:spPr bwMode="auto">
            <a:xfrm>
              <a:off x="152400" y="3810000"/>
              <a:ext cx="8763000" cy="1752600"/>
            </a:xfrm>
            <a:prstGeom prst="rect">
              <a:avLst/>
            </a:prstGeom>
            <a:noFill/>
            <a:ln w="9525">
              <a:noFill/>
              <a:miter lim="800000"/>
              <a:headEnd/>
              <a:tailEnd/>
            </a:ln>
          </p:spPr>
        </p:pic>
        <p:sp>
          <p:nvSpPr>
            <p:cNvPr id="31753" name="Oval 9"/>
            <p:cNvSpPr>
              <a:spLocks noChangeArrowheads="1"/>
            </p:cNvSpPr>
            <p:nvPr/>
          </p:nvSpPr>
          <p:spPr bwMode="auto">
            <a:xfrm>
              <a:off x="2667000" y="3276600"/>
              <a:ext cx="1447800" cy="304800"/>
            </a:xfrm>
            <a:prstGeom prst="ellipse">
              <a:avLst/>
            </a:prstGeom>
            <a:noFill/>
            <a:ln w="9525">
              <a:solidFill>
                <a:schemeClr val="accent2"/>
              </a:solidFill>
              <a:round/>
              <a:headEnd/>
              <a:tailEnd/>
            </a:ln>
          </p:spPr>
          <p:txBody>
            <a:bodyPr wrap="none" anchor="ctr"/>
            <a:lstStyle/>
            <a:p>
              <a:endParaRPr lang="en-US"/>
            </a:p>
          </p:txBody>
        </p:sp>
        <p:sp>
          <p:nvSpPr>
            <p:cNvPr id="31754" name="Oval 10"/>
            <p:cNvSpPr>
              <a:spLocks noChangeArrowheads="1"/>
            </p:cNvSpPr>
            <p:nvPr/>
          </p:nvSpPr>
          <p:spPr bwMode="auto">
            <a:xfrm>
              <a:off x="2667000" y="5257800"/>
              <a:ext cx="1447800" cy="304800"/>
            </a:xfrm>
            <a:prstGeom prst="ellipse">
              <a:avLst/>
            </a:prstGeom>
            <a:noFill/>
            <a:ln w="9525">
              <a:solidFill>
                <a:schemeClr val="accent2"/>
              </a:solidFill>
              <a:round/>
              <a:headEnd/>
              <a:tailEnd/>
            </a:ln>
          </p:spPr>
          <p:txBody>
            <a:bodyPr wrap="none" anchor="ctr"/>
            <a:lstStyle/>
            <a:p>
              <a:endParaRPr lang="en-US"/>
            </a:p>
          </p:txBody>
        </p:sp>
        <p:sp>
          <p:nvSpPr>
            <p:cNvPr id="31755" name="Oval 13"/>
            <p:cNvSpPr>
              <a:spLocks noChangeArrowheads="1"/>
            </p:cNvSpPr>
            <p:nvPr/>
          </p:nvSpPr>
          <p:spPr bwMode="auto">
            <a:xfrm>
              <a:off x="533400" y="4419600"/>
              <a:ext cx="2438400" cy="304800"/>
            </a:xfrm>
            <a:prstGeom prst="ellipse">
              <a:avLst/>
            </a:prstGeom>
            <a:noFill/>
            <a:ln w="9525">
              <a:solidFill>
                <a:schemeClr val="hlink"/>
              </a:solidFill>
              <a:round/>
              <a:headEnd/>
              <a:tailEnd/>
            </a:ln>
          </p:spPr>
          <p:txBody>
            <a:bodyPr wrap="none" anchor="ctr"/>
            <a:lstStyle/>
            <a:p>
              <a:endParaRPr lang="en-US"/>
            </a:p>
          </p:txBody>
        </p:sp>
        <p:sp>
          <p:nvSpPr>
            <p:cNvPr id="31756" name="Oval 14"/>
            <p:cNvSpPr>
              <a:spLocks noChangeArrowheads="1"/>
            </p:cNvSpPr>
            <p:nvPr/>
          </p:nvSpPr>
          <p:spPr bwMode="auto">
            <a:xfrm>
              <a:off x="4495800" y="3810000"/>
              <a:ext cx="685800" cy="304800"/>
            </a:xfrm>
            <a:prstGeom prst="ellipse">
              <a:avLst/>
            </a:prstGeom>
            <a:noFill/>
            <a:ln w="9525">
              <a:solidFill>
                <a:schemeClr val="accent2"/>
              </a:solidFill>
              <a:round/>
              <a:headEnd/>
              <a:tailEnd/>
            </a:ln>
          </p:spPr>
          <p:txBody>
            <a:bodyPr wrap="none" anchor="ctr"/>
            <a:lstStyle/>
            <a:p>
              <a:endParaRPr lang="en-US"/>
            </a:p>
          </p:txBody>
        </p:sp>
        <p:sp>
          <p:nvSpPr>
            <p:cNvPr id="31757" name="Oval 15"/>
            <p:cNvSpPr>
              <a:spLocks noChangeArrowheads="1"/>
            </p:cNvSpPr>
            <p:nvPr/>
          </p:nvSpPr>
          <p:spPr bwMode="auto">
            <a:xfrm>
              <a:off x="3733800" y="3810000"/>
              <a:ext cx="685800" cy="304800"/>
            </a:xfrm>
            <a:prstGeom prst="ellipse">
              <a:avLst/>
            </a:prstGeom>
            <a:noFill/>
            <a:ln w="9525">
              <a:solidFill>
                <a:schemeClr val="hlink"/>
              </a:solidFill>
              <a:round/>
              <a:headEnd/>
              <a:tailEnd/>
            </a:ln>
          </p:spPr>
          <p:txBody>
            <a:bodyPr wrap="none" anchor="ctr"/>
            <a:lstStyle/>
            <a:p>
              <a:endParaRPr lang="en-US"/>
            </a:p>
          </p:txBody>
        </p:sp>
        <p:sp>
          <p:nvSpPr>
            <p:cNvPr id="31758" name="Oval 21"/>
            <p:cNvSpPr>
              <a:spLocks noChangeArrowheads="1"/>
            </p:cNvSpPr>
            <p:nvPr/>
          </p:nvSpPr>
          <p:spPr bwMode="auto">
            <a:xfrm>
              <a:off x="609600" y="2438400"/>
              <a:ext cx="3886200" cy="381000"/>
            </a:xfrm>
            <a:prstGeom prst="ellipse">
              <a:avLst/>
            </a:prstGeom>
            <a:noFill/>
            <a:ln w="9525">
              <a:solidFill>
                <a:schemeClr val="hlink"/>
              </a:solidFill>
              <a:round/>
              <a:headEnd/>
              <a:tailEnd/>
            </a:ln>
          </p:spPr>
          <p:txBody>
            <a:bodyPr wrap="none" anchor="ctr"/>
            <a:lstStyle/>
            <a:p>
              <a:endParaRPr lang="en-US"/>
            </a:p>
          </p:txBody>
        </p:sp>
        <p:sp>
          <p:nvSpPr>
            <p:cNvPr id="31759" name="Oval 22"/>
            <p:cNvSpPr>
              <a:spLocks noChangeArrowheads="1"/>
            </p:cNvSpPr>
            <p:nvPr/>
          </p:nvSpPr>
          <p:spPr bwMode="auto">
            <a:xfrm>
              <a:off x="4267200" y="3276600"/>
              <a:ext cx="1676400" cy="304800"/>
            </a:xfrm>
            <a:prstGeom prst="ellipse">
              <a:avLst/>
            </a:prstGeom>
            <a:noFill/>
            <a:ln w="9525">
              <a:solidFill>
                <a:schemeClr val="accent2"/>
              </a:solidFill>
              <a:round/>
              <a:headEnd/>
              <a:tailEnd/>
            </a:ln>
          </p:spPr>
          <p:txBody>
            <a:bodyPr wrap="none" anchor="ctr"/>
            <a:lstStyle/>
            <a:p>
              <a:endParaRPr lang="en-US"/>
            </a:p>
          </p:txBody>
        </p:sp>
        <p:sp>
          <p:nvSpPr>
            <p:cNvPr id="31760" name="Oval 23"/>
            <p:cNvSpPr>
              <a:spLocks noChangeArrowheads="1"/>
            </p:cNvSpPr>
            <p:nvPr/>
          </p:nvSpPr>
          <p:spPr bwMode="auto">
            <a:xfrm>
              <a:off x="4267200" y="5257800"/>
              <a:ext cx="1828800" cy="304800"/>
            </a:xfrm>
            <a:prstGeom prst="ellipse">
              <a:avLst/>
            </a:prstGeom>
            <a:noFill/>
            <a:ln w="9525">
              <a:solidFill>
                <a:schemeClr val="accent2"/>
              </a:solidFill>
              <a:round/>
              <a:headEnd/>
              <a:tailEnd/>
            </a:ln>
          </p:spPr>
          <p:txBody>
            <a:bodyPr wrap="none" anchor="ctr"/>
            <a:lstStyle/>
            <a:p>
              <a:endParaRPr lang="en-US"/>
            </a:p>
          </p:txBody>
        </p:sp>
      </p:grpSp>
      <p:sp>
        <p:nvSpPr>
          <p:cNvPr id="31749" name="Date Placeholder 3"/>
          <p:cNvSpPr>
            <a:spLocks noGrp="1"/>
          </p:cNvSpPr>
          <p:nvPr>
            <p:ph type="dt" sz="quarter" idx="10"/>
          </p:nvPr>
        </p:nvSpPr>
        <p:spPr bwMode="auto">
          <a:noFill/>
          <a:ln>
            <a:miter lim="800000"/>
            <a:headEnd/>
            <a:tailEnd/>
          </a:ln>
        </p:spPr>
        <p:txBody>
          <a:bodyPr/>
          <a:lstStyle/>
          <a:p>
            <a:fld id="{D49232F1-1362-4AA0-B0A6-6DECEFADC9A8}" type="datetime1">
              <a:rPr lang="en-US" smtClean="0"/>
              <a:pPr/>
              <a:t>9/5/2018</a:t>
            </a:fld>
            <a:endParaRPr lang="en-US"/>
          </a:p>
        </p:txBody>
      </p:sp>
      <p:sp>
        <p:nvSpPr>
          <p:cNvPr id="15"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noFill/>
          <a:ln>
            <a:miter lim="800000"/>
            <a:headEnd/>
            <a:tailEnd/>
          </a:ln>
        </p:spPr>
        <p:txBody>
          <a:bodyPr/>
          <a:lstStyle/>
          <a:p>
            <a:fld id="{41F1EB28-3633-46D9-8FC8-68E6C0237F73}" type="slidenum">
              <a:rPr lang="en-US" altLang="zh-TW" smtClean="0"/>
              <a:pPr/>
              <a:t>19</a:t>
            </a:fld>
            <a:endParaRPr lang="en-US" altLang="zh-TW"/>
          </a:p>
        </p:txBody>
      </p:sp>
      <p:sp>
        <p:nvSpPr>
          <p:cNvPr id="17411"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sp>
        <p:nvSpPr>
          <p:cNvPr id="32772" name="Rectangle 4"/>
          <p:cNvSpPr>
            <a:spLocks noGrp="1" noChangeArrowheads="1"/>
          </p:cNvSpPr>
          <p:nvPr>
            <p:ph type="body" idx="1"/>
          </p:nvPr>
        </p:nvSpPr>
        <p:spPr/>
        <p:txBody>
          <a:bodyPr/>
          <a:lstStyle/>
          <a:p>
            <a:r>
              <a:rPr lang="en-US" altLang="zh-TW" sz="2400" dirty="0"/>
              <a:t>-l: The length of buffers to read or write. </a:t>
            </a:r>
          </a:p>
          <a:p>
            <a:pPr lvl="1"/>
            <a:r>
              <a:rPr lang="en-US" altLang="zh-TW" sz="1600" dirty="0">
                <a:solidFill>
                  <a:schemeClr val="tx2"/>
                </a:solidFill>
              </a:rPr>
              <a:t>( Default 8KB for TCP, 1470 bytes for UDP)</a:t>
            </a:r>
          </a:p>
          <a:p>
            <a:pPr lvl="1"/>
            <a:r>
              <a:rPr lang="en-US" altLang="zh-TW" sz="1600" dirty="0"/>
              <a:t>Buffer Delay is unfavorable to Real-Time Application.</a:t>
            </a:r>
          </a:p>
          <a:p>
            <a:r>
              <a:rPr lang="en-US" altLang="zh-TW" sz="2400" dirty="0"/>
              <a:t>-</a:t>
            </a:r>
            <a:r>
              <a:rPr lang="en-US" altLang="zh-TW" sz="2400" dirty="0" err="1"/>
              <a:t>i</a:t>
            </a:r>
            <a:r>
              <a:rPr lang="en-US" altLang="zh-TW" sz="2400" dirty="0"/>
              <a:t>: Sets the interval time. </a:t>
            </a:r>
          </a:p>
          <a:p>
            <a:r>
              <a:rPr lang="en-US" altLang="zh-TW" sz="2400" dirty="0"/>
              <a:t>-u: Use UDP rather than TCP.</a:t>
            </a:r>
          </a:p>
          <a:p>
            <a:r>
              <a:rPr lang="en-US" altLang="zh-TW" sz="2400" dirty="0"/>
              <a:t>-C: Compatibility mode allows for use with older version of </a:t>
            </a:r>
            <a:r>
              <a:rPr lang="en-US" altLang="zh-TW" sz="2400" dirty="0" err="1"/>
              <a:t>iperf</a:t>
            </a:r>
            <a:endParaRPr lang="en-US" altLang="zh-TW" sz="2400" dirty="0"/>
          </a:p>
          <a:p>
            <a:r>
              <a:rPr lang="en-US" altLang="zh-TW" sz="2400" dirty="0"/>
              <a:t>-N: </a:t>
            </a:r>
            <a:r>
              <a:rPr lang="en-US" altLang="zh-TW" sz="2400" dirty="0" err="1"/>
              <a:t>nodelay</a:t>
            </a:r>
            <a:endParaRPr lang="en-US" altLang="zh-TW" sz="2400" dirty="0"/>
          </a:p>
          <a:p>
            <a:pPr>
              <a:buFont typeface="Wingdings" pitchFamily="2" charset="2"/>
              <a:buNone/>
            </a:pPr>
            <a:endParaRPr lang="en-US" altLang="zh-TW" sz="2000" dirty="0"/>
          </a:p>
          <a:p>
            <a:pPr>
              <a:buFont typeface="Wingdings" pitchFamily="2" charset="2"/>
              <a:buNone/>
            </a:pPr>
            <a:endParaRPr lang="en-US" altLang="zh-TW" dirty="0"/>
          </a:p>
        </p:txBody>
      </p:sp>
      <p:sp>
        <p:nvSpPr>
          <p:cNvPr id="32773" name="Date Placeholder 3"/>
          <p:cNvSpPr>
            <a:spLocks noGrp="1"/>
          </p:cNvSpPr>
          <p:nvPr>
            <p:ph type="dt" sz="quarter" idx="10"/>
          </p:nvPr>
        </p:nvSpPr>
        <p:spPr bwMode="auto">
          <a:noFill/>
          <a:ln>
            <a:miter lim="800000"/>
            <a:headEnd/>
            <a:tailEnd/>
          </a:ln>
        </p:spPr>
        <p:txBody>
          <a:bodyPr/>
          <a:lstStyle/>
          <a:p>
            <a:fld id="{9F96BA31-DEB6-4533-A705-069BB6580F94}" type="datetime1">
              <a:rPr lang="en-US" smtClean="0"/>
              <a:pPr/>
              <a:t>9/5/2018</a:t>
            </a:fld>
            <a:endParaRPr lang="en-US"/>
          </a:p>
        </p:txBody>
      </p:sp>
      <p:sp>
        <p:nvSpPr>
          <p:cNvPr id="6" name="Footer Placeholder 4"/>
          <p:cNvSpPr>
            <a:spLocks noGrp="1"/>
          </p:cNvSpPr>
          <p:nvPr>
            <p:ph type="ftr" sz="quarter" idx="11"/>
          </p:nvPr>
        </p:nvSpPr>
        <p:spPr/>
        <p:txBody>
          <a:bodyPr/>
          <a:lstStyle/>
          <a:p>
            <a:pPr>
              <a:defRPr/>
            </a:pPr>
            <a:r>
              <a:rPr lang="en-US" dirty="0"/>
              <a:t>Internetworking and Dist.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Rectangle 15"/>
          <p:cNvSpPr>
            <a:spLocks noGrp="1" noChangeArrowheads="1"/>
          </p:cNvSpPr>
          <p:nvPr>
            <p:ph type="title"/>
          </p:nvPr>
        </p:nvSpPr>
        <p:spPr/>
        <p:txBody>
          <a:bodyPr/>
          <a:lstStyle/>
          <a:p>
            <a:pPr>
              <a:defRPr/>
            </a:pPr>
            <a:r>
              <a:rPr lang="en-US"/>
              <a:t>Bandwidth Metrics</a:t>
            </a:r>
          </a:p>
        </p:txBody>
      </p:sp>
      <p:sp>
        <p:nvSpPr>
          <p:cNvPr id="14339" name="Rectangle 16"/>
          <p:cNvSpPr>
            <a:spLocks noGrp="1" noChangeArrowheads="1"/>
          </p:cNvSpPr>
          <p:nvPr>
            <p:ph type="body" idx="1"/>
          </p:nvPr>
        </p:nvSpPr>
        <p:spPr/>
        <p:txBody>
          <a:bodyPr/>
          <a:lstStyle/>
          <a:p>
            <a:r>
              <a:rPr lang="en-US" sz="2800"/>
              <a:t>Network Measurement Working Group</a:t>
            </a:r>
          </a:p>
          <a:p>
            <a:pPr lvl="1"/>
            <a:r>
              <a:rPr lang="en-US" sz="2400"/>
              <a:t>Bandwidth Capacity</a:t>
            </a:r>
          </a:p>
          <a:p>
            <a:pPr lvl="1"/>
            <a:r>
              <a:rPr lang="en-US" sz="2400"/>
              <a:t>Achievable Bandwidth (Throughput)</a:t>
            </a:r>
          </a:p>
          <a:p>
            <a:pPr lvl="1"/>
            <a:r>
              <a:rPr lang="en-US" sz="2400"/>
              <a:t>Bandwidth Utilization</a:t>
            </a:r>
          </a:p>
          <a:p>
            <a:pPr lvl="1"/>
            <a:r>
              <a:rPr lang="en-US" sz="2400"/>
              <a:t>Available Bandwidth</a:t>
            </a:r>
          </a:p>
          <a:p>
            <a:pPr>
              <a:lnSpc>
                <a:spcPct val="90000"/>
              </a:lnSpc>
            </a:pPr>
            <a:r>
              <a:rPr lang="en-US" sz="2800"/>
              <a:t>Bulk Transfer Capacity (RFC 3148)</a:t>
            </a:r>
          </a:p>
          <a:p>
            <a:pPr lvl="1">
              <a:lnSpc>
                <a:spcPct val="90000"/>
              </a:lnSpc>
            </a:pPr>
            <a:r>
              <a:rPr lang="en-US" sz="2400"/>
              <a:t>BTC = data_sent / elapsed_time</a:t>
            </a:r>
          </a:p>
          <a:p>
            <a:pPr lvl="1">
              <a:lnSpc>
                <a:spcPct val="90000"/>
              </a:lnSpc>
            </a:pPr>
            <a:r>
              <a:rPr lang="en-US" sz="2400"/>
              <a:t>i.e. the throughput of a persistent TCP transfer</a:t>
            </a:r>
          </a:p>
          <a:p>
            <a:pPr>
              <a:lnSpc>
                <a:spcPct val="90000"/>
              </a:lnSpc>
            </a:pPr>
            <a:r>
              <a:rPr lang="en-US" sz="2800"/>
              <a:t>Range of Metric Usage</a:t>
            </a:r>
          </a:p>
          <a:p>
            <a:pPr lvl="1">
              <a:lnSpc>
                <a:spcPct val="90000"/>
              </a:lnSpc>
            </a:pPr>
            <a:r>
              <a:rPr lang="en-US" sz="2400"/>
              <a:t>End-to-end</a:t>
            </a:r>
          </a:p>
          <a:p>
            <a:pPr lvl="1">
              <a:lnSpc>
                <a:spcPct val="90000"/>
              </a:lnSpc>
            </a:pPr>
            <a:r>
              <a:rPr lang="en-US" sz="2400"/>
              <a:t>Hop-to-hop</a:t>
            </a:r>
          </a:p>
          <a:p>
            <a:endParaRPr lang="en-US" sz="2800"/>
          </a:p>
          <a:p>
            <a:endParaRPr lang="en-US" sz="2800"/>
          </a:p>
        </p:txBody>
      </p:sp>
      <p:sp>
        <p:nvSpPr>
          <p:cNvPr id="14340" name="Date Placeholder 3"/>
          <p:cNvSpPr>
            <a:spLocks noGrp="1"/>
          </p:cNvSpPr>
          <p:nvPr>
            <p:ph type="dt" sz="quarter" idx="10"/>
          </p:nvPr>
        </p:nvSpPr>
        <p:spPr bwMode="auto">
          <a:noFill/>
          <a:ln>
            <a:miter lim="800000"/>
            <a:headEnd/>
            <a:tailEnd/>
          </a:ln>
        </p:spPr>
        <p:txBody>
          <a:bodyPr/>
          <a:lstStyle/>
          <a:p>
            <a:fld id="{1EAD48DD-F2FD-44DB-9728-B5FBC4E75702}"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14342" name="Slide Number Placeholder 5"/>
          <p:cNvSpPr>
            <a:spLocks noGrp="1"/>
          </p:cNvSpPr>
          <p:nvPr>
            <p:ph type="sldNum" sz="quarter" idx="12"/>
          </p:nvPr>
        </p:nvSpPr>
        <p:spPr bwMode="auto">
          <a:noFill/>
          <a:ln>
            <a:miter lim="800000"/>
            <a:headEnd/>
            <a:tailEnd/>
          </a:ln>
        </p:spPr>
        <p:txBody>
          <a:bodyPr/>
          <a:lstStyle/>
          <a:p>
            <a:fld id="{AE331F66-8F40-41A1-AD65-711D1D2A405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bwMode="auto">
          <a:noFill/>
          <a:ln>
            <a:miter lim="800000"/>
            <a:headEnd/>
            <a:tailEnd/>
          </a:ln>
        </p:spPr>
        <p:txBody>
          <a:bodyPr/>
          <a:lstStyle/>
          <a:p>
            <a:fld id="{7E367C12-DE7D-4DE9-9764-E28A0F89F558}" type="slidenum">
              <a:rPr lang="en-US" altLang="zh-TW" smtClean="0"/>
              <a:pPr/>
              <a:t>20</a:t>
            </a:fld>
            <a:endParaRPr lang="en-US" altLang="zh-TW"/>
          </a:p>
        </p:txBody>
      </p:sp>
      <p:sp>
        <p:nvSpPr>
          <p:cNvPr id="19459"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pic>
        <p:nvPicPr>
          <p:cNvPr id="33796" name="Picture 6"/>
          <p:cNvPicPr>
            <a:picLocks noChangeAspect="1" noChangeArrowheads="1"/>
          </p:cNvPicPr>
          <p:nvPr/>
        </p:nvPicPr>
        <p:blipFill>
          <a:blip r:embed="rId3" cstate="print"/>
          <a:srcRect/>
          <a:stretch>
            <a:fillRect/>
          </a:stretch>
        </p:blipFill>
        <p:spPr bwMode="auto">
          <a:xfrm>
            <a:off x="1252538" y="1450975"/>
            <a:ext cx="7662862" cy="1676400"/>
          </a:xfrm>
          <a:prstGeom prst="rect">
            <a:avLst/>
          </a:prstGeom>
          <a:noFill/>
          <a:ln w="9525">
            <a:noFill/>
            <a:miter lim="800000"/>
            <a:headEnd/>
            <a:tailEnd/>
          </a:ln>
        </p:spPr>
      </p:pic>
      <p:pic>
        <p:nvPicPr>
          <p:cNvPr id="33797" name="Picture 8"/>
          <p:cNvPicPr>
            <a:picLocks noChangeAspect="1" noChangeArrowheads="1"/>
          </p:cNvPicPr>
          <p:nvPr/>
        </p:nvPicPr>
        <p:blipFill>
          <a:blip r:embed="rId4" cstate="print"/>
          <a:srcRect/>
          <a:stretch>
            <a:fillRect/>
          </a:stretch>
        </p:blipFill>
        <p:spPr bwMode="auto">
          <a:xfrm>
            <a:off x="1252538" y="3203575"/>
            <a:ext cx="7662862" cy="1600200"/>
          </a:xfrm>
          <a:prstGeom prst="rect">
            <a:avLst/>
          </a:prstGeom>
          <a:noFill/>
          <a:ln w="9525">
            <a:noFill/>
            <a:miter lim="800000"/>
            <a:headEnd/>
            <a:tailEnd/>
          </a:ln>
        </p:spPr>
      </p:pic>
      <p:pic>
        <p:nvPicPr>
          <p:cNvPr id="33798" name="Picture 9"/>
          <p:cNvPicPr>
            <a:picLocks noChangeAspect="1" noChangeArrowheads="1"/>
          </p:cNvPicPr>
          <p:nvPr/>
        </p:nvPicPr>
        <p:blipFill>
          <a:blip r:embed="rId5" cstate="print"/>
          <a:srcRect/>
          <a:stretch>
            <a:fillRect/>
          </a:stretch>
        </p:blipFill>
        <p:spPr bwMode="auto">
          <a:xfrm>
            <a:off x="1252538" y="4879975"/>
            <a:ext cx="7662862" cy="1447800"/>
          </a:xfrm>
          <a:prstGeom prst="rect">
            <a:avLst/>
          </a:prstGeom>
          <a:noFill/>
          <a:ln w="9525">
            <a:noFill/>
            <a:miter lim="800000"/>
            <a:headEnd/>
            <a:tailEnd/>
          </a:ln>
        </p:spPr>
      </p:pic>
      <p:sp>
        <p:nvSpPr>
          <p:cNvPr id="33799" name="Oval 10"/>
          <p:cNvSpPr>
            <a:spLocks noChangeArrowheads="1"/>
          </p:cNvSpPr>
          <p:nvPr/>
        </p:nvSpPr>
        <p:spPr bwMode="auto">
          <a:xfrm>
            <a:off x="4421188" y="4803775"/>
            <a:ext cx="604837" cy="304800"/>
          </a:xfrm>
          <a:prstGeom prst="ellipse">
            <a:avLst/>
          </a:prstGeom>
          <a:noFill/>
          <a:ln w="9525">
            <a:solidFill>
              <a:schemeClr val="hlink"/>
            </a:solidFill>
            <a:round/>
            <a:headEnd/>
            <a:tailEnd/>
          </a:ln>
        </p:spPr>
        <p:txBody>
          <a:bodyPr wrap="none" anchor="ctr"/>
          <a:lstStyle/>
          <a:p>
            <a:endParaRPr lang="en-US"/>
          </a:p>
        </p:txBody>
      </p:sp>
      <p:sp>
        <p:nvSpPr>
          <p:cNvPr id="33800" name="Oval 11"/>
          <p:cNvSpPr>
            <a:spLocks noChangeArrowheads="1"/>
          </p:cNvSpPr>
          <p:nvPr/>
        </p:nvSpPr>
        <p:spPr bwMode="auto">
          <a:xfrm>
            <a:off x="4371975" y="3154363"/>
            <a:ext cx="673100" cy="304800"/>
          </a:xfrm>
          <a:prstGeom prst="ellipse">
            <a:avLst/>
          </a:prstGeom>
          <a:noFill/>
          <a:ln w="9525">
            <a:solidFill>
              <a:schemeClr val="hlink"/>
            </a:solidFill>
            <a:round/>
            <a:headEnd/>
            <a:tailEnd/>
          </a:ln>
        </p:spPr>
        <p:txBody>
          <a:bodyPr wrap="none" anchor="ctr"/>
          <a:lstStyle/>
          <a:p>
            <a:endParaRPr lang="en-US"/>
          </a:p>
        </p:txBody>
      </p:sp>
      <p:sp>
        <p:nvSpPr>
          <p:cNvPr id="33801" name="Oval 12"/>
          <p:cNvSpPr>
            <a:spLocks noChangeArrowheads="1"/>
          </p:cNvSpPr>
          <p:nvPr/>
        </p:nvSpPr>
        <p:spPr bwMode="auto">
          <a:xfrm>
            <a:off x="2009775" y="4479925"/>
            <a:ext cx="941388" cy="304800"/>
          </a:xfrm>
          <a:prstGeom prst="ellipse">
            <a:avLst/>
          </a:prstGeom>
          <a:noFill/>
          <a:ln w="9525">
            <a:solidFill>
              <a:schemeClr val="hlink"/>
            </a:solidFill>
            <a:round/>
            <a:headEnd/>
            <a:tailEnd/>
          </a:ln>
        </p:spPr>
        <p:txBody>
          <a:bodyPr wrap="none" anchor="ctr"/>
          <a:lstStyle/>
          <a:p>
            <a:endParaRPr lang="en-US"/>
          </a:p>
        </p:txBody>
      </p:sp>
      <p:sp>
        <p:nvSpPr>
          <p:cNvPr id="33802" name="Oval 13"/>
          <p:cNvSpPr>
            <a:spLocks noChangeArrowheads="1"/>
          </p:cNvSpPr>
          <p:nvPr/>
        </p:nvSpPr>
        <p:spPr bwMode="auto">
          <a:xfrm>
            <a:off x="2019300" y="6003925"/>
            <a:ext cx="939800" cy="304800"/>
          </a:xfrm>
          <a:prstGeom prst="ellipse">
            <a:avLst/>
          </a:prstGeom>
          <a:noFill/>
          <a:ln w="9525">
            <a:solidFill>
              <a:schemeClr val="hlink"/>
            </a:solidFill>
            <a:round/>
            <a:headEnd/>
            <a:tailEnd/>
          </a:ln>
        </p:spPr>
        <p:txBody>
          <a:bodyPr wrap="none" anchor="ctr"/>
          <a:lstStyle/>
          <a:p>
            <a:endParaRPr lang="en-US"/>
          </a:p>
        </p:txBody>
      </p:sp>
      <p:sp>
        <p:nvSpPr>
          <p:cNvPr id="33803" name="Date Placeholder 3"/>
          <p:cNvSpPr>
            <a:spLocks noGrp="1"/>
          </p:cNvSpPr>
          <p:nvPr>
            <p:ph type="dt" sz="quarter" idx="10"/>
          </p:nvPr>
        </p:nvSpPr>
        <p:spPr bwMode="auto">
          <a:noFill/>
          <a:ln>
            <a:miter lim="800000"/>
            <a:headEnd/>
            <a:tailEnd/>
          </a:ln>
        </p:spPr>
        <p:txBody>
          <a:bodyPr/>
          <a:lstStyle/>
          <a:p>
            <a:fld id="{1216017B-6D89-4E88-BCA6-EE880033C26E}" type="datetime1">
              <a:rPr lang="en-US" smtClean="0"/>
              <a:pPr/>
              <a:t>9/5/2018</a:t>
            </a:fld>
            <a:endParaRPr lang="en-US"/>
          </a:p>
        </p:txBody>
      </p:sp>
      <p:sp>
        <p:nvSpPr>
          <p:cNvPr id="12"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ln>
            <a:miter lim="800000"/>
            <a:headEnd/>
            <a:tailEnd/>
          </a:ln>
        </p:spPr>
        <p:txBody>
          <a:bodyPr/>
          <a:lstStyle/>
          <a:p>
            <a:fld id="{B4098518-83DA-403F-8493-A655104F2FB2}" type="slidenum">
              <a:rPr lang="en-US" altLang="zh-TW" smtClean="0"/>
              <a:pPr/>
              <a:t>21</a:t>
            </a:fld>
            <a:endParaRPr lang="en-US" altLang="zh-TW"/>
          </a:p>
        </p:txBody>
      </p:sp>
      <p:pic>
        <p:nvPicPr>
          <p:cNvPr id="34819" name="Picture 2"/>
          <p:cNvPicPr>
            <a:picLocks noChangeAspect="1" noChangeArrowheads="1"/>
          </p:cNvPicPr>
          <p:nvPr/>
        </p:nvPicPr>
        <p:blipFill>
          <a:blip r:embed="rId3" cstate="print"/>
          <a:srcRect/>
          <a:stretch>
            <a:fillRect/>
          </a:stretch>
        </p:blipFill>
        <p:spPr bwMode="auto">
          <a:xfrm>
            <a:off x="1458913" y="1563688"/>
            <a:ext cx="7400925" cy="4811712"/>
          </a:xfrm>
          <a:prstGeom prst="rect">
            <a:avLst/>
          </a:prstGeom>
          <a:noFill/>
          <a:ln w="9525">
            <a:noFill/>
            <a:miter lim="800000"/>
            <a:headEnd/>
            <a:tailEnd/>
          </a:ln>
        </p:spPr>
      </p:pic>
      <p:sp>
        <p:nvSpPr>
          <p:cNvPr id="34820" name="Date Placeholder 3"/>
          <p:cNvSpPr>
            <a:spLocks noGrp="1"/>
          </p:cNvSpPr>
          <p:nvPr>
            <p:ph type="dt" sz="quarter" idx="10"/>
          </p:nvPr>
        </p:nvSpPr>
        <p:spPr bwMode="auto">
          <a:noFill/>
          <a:ln>
            <a:miter lim="800000"/>
            <a:headEnd/>
            <a:tailEnd/>
          </a:ln>
        </p:spPr>
        <p:txBody>
          <a:bodyPr/>
          <a:lstStyle/>
          <a:p>
            <a:fld id="{767258F7-5691-4BF7-8553-9F1E4D7282FF}"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dirty="0"/>
              <a:t>Internetworking and Dist. Systems</a:t>
            </a:r>
          </a:p>
        </p:txBody>
      </p:sp>
      <p:sp>
        <p:nvSpPr>
          <p:cNvPr id="6"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a:buFont typeface="Wingdings" pitchFamily="2" charset="2"/>
              <a:buNone/>
            </a:pPr>
            <a:r>
              <a:rPr lang="en-US" altLang="zh-TW">
                <a:solidFill>
                  <a:schemeClr val="tx2"/>
                </a:solidFill>
              </a:rPr>
              <a:t>Client specific options</a:t>
            </a:r>
          </a:p>
          <a:p>
            <a:r>
              <a:rPr lang="en-US" altLang="zh-TW"/>
              <a:t>-b</a:t>
            </a:r>
            <a:r>
              <a:rPr lang="zh-TW" altLang="en-US" sz="2800"/>
              <a:t>：</a:t>
            </a:r>
            <a:r>
              <a:rPr lang="en-US" altLang="zh-CN" sz="2400">
                <a:cs typeface="华文中宋"/>
              </a:rPr>
              <a:t>for UDP, bandwidth to send at</a:t>
            </a:r>
            <a:r>
              <a:rPr lang="en-US" altLang="zh-TW" sz="2400"/>
              <a:t> </a:t>
            </a:r>
            <a:r>
              <a:rPr lang="en-US" altLang="zh-CN" sz="2400">
                <a:cs typeface="华文中宋"/>
              </a:rPr>
              <a:t>in</a:t>
            </a:r>
            <a:r>
              <a:rPr lang="en-US" altLang="zh-TW" sz="2400"/>
              <a:t> </a:t>
            </a:r>
            <a:r>
              <a:rPr lang="en-US" altLang="zh-CN" sz="2400">
                <a:cs typeface="华文中宋"/>
              </a:rPr>
              <a:t>bits/sec</a:t>
            </a:r>
            <a:r>
              <a:rPr lang="en-US" altLang="zh-TW" sz="2400"/>
              <a:t>.</a:t>
            </a:r>
          </a:p>
          <a:p>
            <a:pPr>
              <a:buFont typeface="Wingdings" pitchFamily="2" charset="2"/>
              <a:buNone/>
            </a:pPr>
            <a:r>
              <a:rPr lang="en-US" altLang="zh-TW" sz="2400"/>
              <a:t>            </a:t>
            </a:r>
            <a:r>
              <a:rPr lang="en-US" altLang="zh-CN" sz="2400">
                <a:solidFill>
                  <a:schemeClr val="tx2"/>
                </a:solidFill>
                <a:cs typeface="华文中宋"/>
              </a:rPr>
              <a:t>(default 1 Mbit/sec, implies -u)</a:t>
            </a:r>
            <a:endParaRPr lang="en-US" altLang="zh-TW" sz="2400">
              <a:solidFill>
                <a:schemeClr val="tx2"/>
              </a:solidFill>
            </a:endParaRPr>
          </a:p>
          <a:p>
            <a:r>
              <a:rPr lang="en-US" altLang="zh-TW"/>
              <a:t>-n</a:t>
            </a:r>
            <a:r>
              <a:rPr lang="zh-TW" altLang="en-US" sz="2800"/>
              <a:t>：</a:t>
            </a:r>
            <a:r>
              <a:rPr lang="en-US" altLang="zh-CN" sz="2400">
                <a:cs typeface="华文中宋"/>
              </a:rPr>
              <a:t>number of bytes to transmit</a:t>
            </a:r>
            <a:r>
              <a:rPr lang="en-US" altLang="zh-CN">
                <a:cs typeface="华文中宋"/>
              </a:rPr>
              <a:t> </a:t>
            </a:r>
            <a:r>
              <a:rPr lang="en-US" altLang="zh-CN" sz="2400">
                <a:solidFill>
                  <a:schemeClr val="tx2"/>
                </a:solidFill>
                <a:cs typeface="华文中宋"/>
              </a:rPr>
              <a:t>(instead of -t)</a:t>
            </a:r>
            <a:endParaRPr lang="en-US" altLang="zh-TW" sz="2400">
              <a:solidFill>
                <a:schemeClr val="tx2"/>
              </a:solidFill>
            </a:endParaRPr>
          </a:p>
          <a:p>
            <a:r>
              <a:rPr lang="en-US" altLang="zh-TW"/>
              <a:t>-t</a:t>
            </a:r>
            <a:r>
              <a:rPr lang="zh-TW" altLang="en-US" sz="2800"/>
              <a:t>：</a:t>
            </a:r>
            <a:r>
              <a:rPr lang="en-US" altLang="zh-CN" sz="2400">
                <a:cs typeface="华文中宋"/>
              </a:rPr>
              <a:t>time in seconds to transmit for </a:t>
            </a:r>
            <a:r>
              <a:rPr lang="en-US" altLang="zh-CN" sz="2400">
                <a:solidFill>
                  <a:schemeClr val="tx2"/>
                </a:solidFill>
                <a:cs typeface="华文中宋"/>
              </a:rPr>
              <a:t>(default 10 secs)</a:t>
            </a:r>
            <a:endParaRPr lang="en-US" altLang="zh-TW" sz="2400">
              <a:solidFill>
                <a:schemeClr val="tx2"/>
              </a:solidFill>
            </a:endParaRPr>
          </a:p>
          <a:p>
            <a:pPr>
              <a:buFont typeface="Wingdings" pitchFamily="2" charset="2"/>
              <a:buNone/>
            </a:pPr>
            <a:r>
              <a:rPr lang="en-US" altLang="zh-CN" sz="2400">
                <a:solidFill>
                  <a:schemeClr val="tx2"/>
                </a:solidFill>
                <a:cs typeface="华文中宋"/>
              </a:rPr>
              <a:t>  </a:t>
            </a:r>
            <a:endParaRPr lang="en-US" altLang="zh-TW" sz="2400">
              <a:solidFill>
                <a:schemeClr val="tx2"/>
              </a:solidFill>
            </a:endParaRPr>
          </a:p>
        </p:txBody>
      </p:sp>
      <p:sp>
        <p:nvSpPr>
          <p:cNvPr id="35843" name="Slide Number Placeholder 5"/>
          <p:cNvSpPr>
            <a:spLocks noGrp="1"/>
          </p:cNvSpPr>
          <p:nvPr>
            <p:ph type="sldNum" sz="quarter" idx="12"/>
          </p:nvPr>
        </p:nvSpPr>
        <p:spPr bwMode="auto">
          <a:noFill/>
          <a:ln>
            <a:miter lim="800000"/>
            <a:headEnd/>
            <a:tailEnd/>
          </a:ln>
        </p:spPr>
        <p:txBody>
          <a:bodyPr/>
          <a:lstStyle/>
          <a:p>
            <a:fld id="{0F31D741-9801-4FD1-A83C-DAF19AC9449D}" type="slidenum">
              <a:rPr lang="en-US" altLang="zh-TW" smtClean="0"/>
              <a:pPr/>
              <a:t>22</a:t>
            </a:fld>
            <a:endParaRPr lang="en-US" altLang="zh-TW"/>
          </a:p>
        </p:txBody>
      </p:sp>
      <p:sp>
        <p:nvSpPr>
          <p:cNvPr id="8"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sp>
        <p:nvSpPr>
          <p:cNvPr id="35845" name="Date Placeholder 3"/>
          <p:cNvSpPr>
            <a:spLocks noGrp="1"/>
          </p:cNvSpPr>
          <p:nvPr>
            <p:ph type="dt" sz="quarter" idx="10"/>
          </p:nvPr>
        </p:nvSpPr>
        <p:spPr bwMode="auto">
          <a:noFill/>
          <a:ln>
            <a:miter lim="800000"/>
            <a:headEnd/>
            <a:tailEnd/>
          </a:ln>
        </p:spPr>
        <p:txBody>
          <a:bodyPr/>
          <a:lstStyle/>
          <a:p>
            <a:fld id="{7AFD1C91-219A-43EA-9122-62179F1BCCAA}" type="datetime1">
              <a:rPr lang="en-US" smtClean="0"/>
              <a:pPr/>
              <a:t>9/5/2018</a:t>
            </a:fld>
            <a:endParaRPr lang="en-US"/>
          </a:p>
        </p:txBody>
      </p:sp>
      <p:sp>
        <p:nvSpPr>
          <p:cNvPr id="10"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noFill/>
          <a:ln>
            <a:miter lim="800000"/>
            <a:headEnd/>
            <a:tailEnd/>
          </a:ln>
        </p:spPr>
        <p:txBody>
          <a:bodyPr/>
          <a:lstStyle/>
          <a:p>
            <a:fld id="{C4AA58A0-A37E-48CC-A538-AA2FF7DF8AAF}" type="slidenum">
              <a:rPr lang="en-US" altLang="zh-TW" smtClean="0"/>
              <a:pPr/>
              <a:t>23</a:t>
            </a:fld>
            <a:endParaRPr lang="en-US" altLang="zh-TW"/>
          </a:p>
        </p:txBody>
      </p:sp>
      <p:grpSp>
        <p:nvGrpSpPr>
          <p:cNvPr id="36867" name="Group 16"/>
          <p:cNvGrpSpPr>
            <a:grpSpLocks/>
          </p:cNvGrpSpPr>
          <p:nvPr/>
        </p:nvGrpSpPr>
        <p:grpSpPr bwMode="auto">
          <a:xfrm>
            <a:off x="1344613" y="1627188"/>
            <a:ext cx="7543800" cy="4564062"/>
            <a:chOff x="152400" y="152401"/>
            <a:chExt cx="8763000" cy="6553200"/>
          </a:xfrm>
        </p:grpSpPr>
        <p:pic>
          <p:nvPicPr>
            <p:cNvPr id="36871" name="Picture 8"/>
            <p:cNvPicPr>
              <a:picLocks noChangeAspect="1" noChangeArrowheads="1"/>
            </p:cNvPicPr>
            <p:nvPr/>
          </p:nvPicPr>
          <p:blipFill>
            <a:blip r:embed="rId3" cstate="print"/>
            <a:srcRect/>
            <a:stretch>
              <a:fillRect/>
            </a:stretch>
          </p:blipFill>
          <p:spPr bwMode="auto">
            <a:xfrm>
              <a:off x="152400" y="152401"/>
              <a:ext cx="8763000" cy="6553200"/>
            </a:xfrm>
            <a:prstGeom prst="rect">
              <a:avLst/>
            </a:prstGeom>
            <a:noFill/>
            <a:ln w="9525">
              <a:noFill/>
              <a:miter lim="800000"/>
              <a:headEnd/>
              <a:tailEnd/>
            </a:ln>
          </p:spPr>
        </p:pic>
        <p:sp>
          <p:nvSpPr>
            <p:cNvPr id="36872" name="Oval 7"/>
            <p:cNvSpPr>
              <a:spLocks noChangeArrowheads="1"/>
            </p:cNvSpPr>
            <p:nvPr/>
          </p:nvSpPr>
          <p:spPr bwMode="auto">
            <a:xfrm>
              <a:off x="4495800" y="2667000"/>
              <a:ext cx="838200" cy="381000"/>
            </a:xfrm>
            <a:prstGeom prst="ellipse">
              <a:avLst/>
            </a:prstGeom>
            <a:noFill/>
            <a:ln w="9525">
              <a:solidFill>
                <a:schemeClr val="hlink"/>
              </a:solidFill>
              <a:round/>
              <a:headEnd/>
              <a:tailEnd/>
            </a:ln>
          </p:spPr>
          <p:txBody>
            <a:bodyPr wrap="none" anchor="ctr"/>
            <a:lstStyle/>
            <a:p>
              <a:endParaRPr lang="en-US"/>
            </a:p>
          </p:txBody>
        </p:sp>
        <p:sp>
          <p:nvSpPr>
            <p:cNvPr id="36873" name="Line 10"/>
            <p:cNvSpPr>
              <a:spLocks noChangeShapeType="1"/>
            </p:cNvSpPr>
            <p:nvPr/>
          </p:nvSpPr>
          <p:spPr bwMode="auto">
            <a:xfrm>
              <a:off x="1066800" y="6629400"/>
              <a:ext cx="1143000" cy="0"/>
            </a:xfrm>
            <a:prstGeom prst="line">
              <a:avLst/>
            </a:prstGeom>
            <a:noFill/>
            <a:ln w="9525">
              <a:solidFill>
                <a:schemeClr val="hlink"/>
              </a:solidFill>
              <a:round/>
              <a:headEnd/>
              <a:tailEnd/>
            </a:ln>
          </p:spPr>
          <p:txBody>
            <a:bodyPr/>
            <a:lstStyle/>
            <a:p>
              <a:endParaRPr lang="en-US"/>
            </a:p>
          </p:txBody>
        </p:sp>
        <p:sp>
          <p:nvSpPr>
            <p:cNvPr id="36874" name="Line 11"/>
            <p:cNvSpPr>
              <a:spLocks noChangeShapeType="1"/>
            </p:cNvSpPr>
            <p:nvPr/>
          </p:nvSpPr>
          <p:spPr bwMode="auto">
            <a:xfrm>
              <a:off x="2819400" y="6629400"/>
              <a:ext cx="1143000" cy="0"/>
            </a:xfrm>
            <a:prstGeom prst="line">
              <a:avLst/>
            </a:prstGeom>
            <a:noFill/>
            <a:ln w="9525">
              <a:solidFill>
                <a:schemeClr val="hlink"/>
              </a:solidFill>
              <a:round/>
              <a:headEnd/>
              <a:tailEnd/>
            </a:ln>
          </p:spPr>
          <p:txBody>
            <a:bodyPr/>
            <a:lstStyle/>
            <a:p>
              <a:endParaRPr lang="en-US"/>
            </a:p>
          </p:txBody>
        </p:sp>
      </p:grpSp>
      <p:sp>
        <p:nvSpPr>
          <p:cNvPr id="11"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sp>
        <p:nvSpPr>
          <p:cNvPr id="36869" name="Date Placeholder 3"/>
          <p:cNvSpPr>
            <a:spLocks noGrp="1"/>
          </p:cNvSpPr>
          <p:nvPr>
            <p:ph type="dt" sz="quarter" idx="10"/>
          </p:nvPr>
        </p:nvSpPr>
        <p:spPr bwMode="auto">
          <a:noFill/>
          <a:ln>
            <a:miter lim="800000"/>
            <a:headEnd/>
            <a:tailEnd/>
          </a:ln>
        </p:spPr>
        <p:txBody>
          <a:bodyPr/>
          <a:lstStyle/>
          <a:p>
            <a:fld id="{6F205C7B-1A3F-46B7-A4E5-76F9F399086D}" type="datetime1">
              <a:rPr lang="en-US" smtClean="0"/>
              <a:pPr/>
              <a:t>9/5/2018</a:t>
            </a:fld>
            <a:endParaRPr lang="en-US"/>
          </a:p>
        </p:txBody>
      </p:sp>
      <p:sp>
        <p:nvSpPr>
          <p:cNvPr id="13"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ln>
            <a:miter lim="800000"/>
            <a:headEnd/>
            <a:tailEnd/>
          </a:ln>
        </p:spPr>
        <p:txBody>
          <a:bodyPr/>
          <a:lstStyle/>
          <a:p>
            <a:fld id="{693950F2-86B5-47CE-BFC4-6EE51860562E}" type="slidenum">
              <a:rPr lang="en-US" altLang="zh-TW" smtClean="0"/>
              <a:pPr/>
              <a:t>24</a:t>
            </a:fld>
            <a:endParaRPr lang="en-US" altLang="zh-TW"/>
          </a:p>
        </p:txBody>
      </p:sp>
      <p:sp>
        <p:nvSpPr>
          <p:cNvPr id="37891" name="Rectangle 4"/>
          <p:cNvSpPr>
            <a:spLocks noGrp="1" noChangeArrowheads="1"/>
          </p:cNvSpPr>
          <p:nvPr>
            <p:ph type="body" idx="1"/>
          </p:nvPr>
        </p:nvSpPr>
        <p:spPr/>
        <p:txBody>
          <a:bodyPr/>
          <a:lstStyle/>
          <a:p>
            <a:r>
              <a:rPr lang="en-US" altLang="zh-TW"/>
              <a:t>-P</a:t>
            </a:r>
            <a:r>
              <a:rPr lang="zh-TW" altLang="en-US" sz="2800"/>
              <a:t>：</a:t>
            </a:r>
            <a:r>
              <a:rPr lang="en-US" altLang="zh-CN" sz="2400">
                <a:cs typeface="华文中宋"/>
              </a:rPr>
              <a:t>number of parallel client threads to run </a:t>
            </a:r>
            <a:r>
              <a:rPr lang="en-US" altLang="zh-TW" sz="2400"/>
              <a:t>.</a:t>
            </a:r>
          </a:p>
        </p:txBody>
      </p:sp>
      <p:grpSp>
        <p:nvGrpSpPr>
          <p:cNvPr id="37892" name="Group 6"/>
          <p:cNvGrpSpPr>
            <a:grpSpLocks/>
          </p:cNvGrpSpPr>
          <p:nvPr/>
        </p:nvGrpSpPr>
        <p:grpSpPr bwMode="auto">
          <a:xfrm>
            <a:off x="1298575" y="2286000"/>
            <a:ext cx="7540625" cy="3898900"/>
            <a:chOff x="381000" y="2286000"/>
            <a:chExt cx="8458200" cy="3898900"/>
          </a:xfrm>
        </p:grpSpPr>
        <p:pic>
          <p:nvPicPr>
            <p:cNvPr id="37896" name="Picture 8"/>
            <p:cNvPicPr>
              <a:picLocks noChangeAspect="1" noChangeArrowheads="1"/>
            </p:cNvPicPr>
            <p:nvPr/>
          </p:nvPicPr>
          <p:blipFill>
            <a:blip r:embed="rId3" cstate="print"/>
            <a:srcRect/>
            <a:stretch>
              <a:fillRect/>
            </a:stretch>
          </p:blipFill>
          <p:spPr bwMode="auto">
            <a:xfrm>
              <a:off x="381000" y="2286000"/>
              <a:ext cx="8458200" cy="2141538"/>
            </a:xfrm>
            <a:prstGeom prst="rect">
              <a:avLst/>
            </a:prstGeom>
            <a:noFill/>
            <a:ln w="9525">
              <a:noFill/>
              <a:miter lim="800000"/>
              <a:headEnd/>
              <a:tailEnd/>
            </a:ln>
          </p:spPr>
        </p:pic>
        <p:pic>
          <p:nvPicPr>
            <p:cNvPr id="37897" name="Picture 9"/>
            <p:cNvPicPr>
              <a:picLocks noChangeAspect="1" noChangeArrowheads="1"/>
            </p:cNvPicPr>
            <p:nvPr/>
          </p:nvPicPr>
          <p:blipFill>
            <a:blip r:embed="rId4" cstate="print"/>
            <a:srcRect/>
            <a:stretch>
              <a:fillRect/>
            </a:stretch>
          </p:blipFill>
          <p:spPr bwMode="auto">
            <a:xfrm>
              <a:off x="381000" y="4419600"/>
              <a:ext cx="8458200" cy="1765300"/>
            </a:xfrm>
            <a:prstGeom prst="rect">
              <a:avLst/>
            </a:prstGeom>
            <a:noFill/>
            <a:ln w="9525">
              <a:noFill/>
              <a:miter lim="800000"/>
              <a:headEnd/>
              <a:tailEnd/>
            </a:ln>
          </p:spPr>
        </p:pic>
      </p:grpSp>
      <p:sp>
        <p:nvSpPr>
          <p:cNvPr id="9"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sp>
        <p:nvSpPr>
          <p:cNvPr id="37894" name="Date Placeholder 3"/>
          <p:cNvSpPr>
            <a:spLocks noGrp="1"/>
          </p:cNvSpPr>
          <p:nvPr>
            <p:ph type="dt" sz="quarter" idx="10"/>
          </p:nvPr>
        </p:nvSpPr>
        <p:spPr bwMode="auto">
          <a:noFill/>
          <a:ln>
            <a:miter lim="800000"/>
            <a:headEnd/>
            <a:tailEnd/>
          </a:ln>
        </p:spPr>
        <p:txBody>
          <a:bodyPr/>
          <a:lstStyle/>
          <a:p>
            <a:fld id="{06CB740B-66F7-4756-BBB5-BF12543BD081}" type="datetime1">
              <a:rPr lang="en-US" smtClean="0"/>
              <a:pPr/>
              <a:t>9/5/2018</a:t>
            </a:fld>
            <a:endParaRPr lang="en-US"/>
          </a:p>
        </p:txBody>
      </p:sp>
      <p:sp>
        <p:nvSpPr>
          <p:cNvPr id="11"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bwMode="auto">
          <a:noFill/>
          <a:ln>
            <a:miter lim="800000"/>
            <a:headEnd/>
            <a:tailEnd/>
          </a:ln>
        </p:spPr>
        <p:txBody>
          <a:bodyPr/>
          <a:lstStyle/>
          <a:p>
            <a:fld id="{2966E415-4306-4629-A83D-AC1A0ECA32CB}" type="slidenum">
              <a:rPr lang="en-US" altLang="zh-TW" smtClean="0"/>
              <a:pPr/>
              <a:t>25</a:t>
            </a:fld>
            <a:endParaRPr lang="en-US" altLang="zh-TW"/>
          </a:p>
        </p:txBody>
      </p:sp>
      <p:sp>
        <p:nvSpPr>
          <p:cNvPr id="38915" name="Rectangle 3"/>
          <p:cNvSpPr>
            <a:spLocks noGrp="1" noChangeArrowheads="1"/>
          </p:cNvSpPr>
          <p:nvPr>
            <p:ph type="body" idx="1"/>
          </p:nvPr>
        </p:nvSpPr>
        <p:spPr/>
        <p:txBody>
          <a:bodyPr/>
          <a:lstStyle/>
          <a:p>
            <a:r>
              <a:rPr lang="en-US" altLang="zh-TW" sz="2800"/>
              <a:t>-B: Bind to host</a:t>
            </a:r>
          </a:p>
          <a:p>
            <a:pPr lvl="1"/>
            <a:r>
              <a:rPr lang="en-US" altLang="zh-TW" sz="2400"/>
              <a:t>useful on multi-homed hosts, which have multiple network interfaces.</a:t>
            </a:r>
            <a:r>
              <a:rPr lang="en-US" altLang="zh-TW" sz="2400">
                <a:latin typeface="Arial" pitchFamily="34" charset="0"/>
              </a:rPr>
              <a:t> </a:t>
            </a:r>
            <a:endParaRPr lang="en-US" altLang="zh-TW" sz="2400"/>
          </a:p>
          <a:p>
            <a:r>
              <a:rPr lang="en-US" altLang="zh-TW" sz="2800"/>
              <a:t>Iperf in UDP server mode</a:t>
            </a:r>
          </a:p>
          <a:p>
            <a:pPr lvl="1"/>
            <a:r>
              <a:rPr lang="en-US" altLang="zh-TW" sz="2000"/>
              <a:t>Join to a multicast  group</a:t>
            </a:r>
          </a:p>
          <a:p>
            <a:pPr lvl="1"/>
            <a:r>
              <a:rPr lang="en-US" altLang="zh-TW" sz="2000"/>
              <a:t>Addresses in the range </a:t>
            </a:r>
            <a:r>
              <a:rPr lang="en-US" altLang="zh-TW" sz="2000">
                <a:solidFill>
                  <a:schemeClr val="folHlink"/>
                </a:solidFill>
              </a:rPr>
              <a:t>224.0.0.0 to 239.255.255.255</a:t>
            </a:r>
            <a:endParaRPr lang="en-US" altLang="zh-TW" sz="2000"/>
          </a:p>
          <a:p>
            <a:pPr>
              <a:buFont typeface="Wingdings" pitchFamily="2" charset="2"/>
              <a:buNone/>
            </a:pPr>
            <a:r>
              <a:rPr lang="en-US" altLang="zh-TW" sz="2800"/>
              <a:t> </a:t>
            </a:r>
          </a:p>
        </p:txBody>
      </p:sp>
      <p:sp>
        <p:nvSpPr>
          <p:cNvPr id="6" name="Rectangle 3"/>
          <p:cNvSpPr>
            <a:spLocks noGrp="1" noChangeArrowheads="1"/>
          </p:cNvSpPr>
          <p:nvPr>
            <p:ph type="title"/>
          </p:nvPr>
        </p:nvSpPr>
        <p:spPr/>
        <p:txBody>
          <a:bodyPr/>
          <a:lstStyle/>
          <a:p>
            <a:pPr>
              <a:defRPr/>
            </a:pPr>
            <a:r>
              <a:rPr lang="en-US" altLang="zh-TW" dirty="0">
                <a:ea typeface="SimHei" pitchFamily="49" charset="-122"/>
              </a:rPr>
              <a:t>Command line option</a:t>
            </a:r>
          </a:p>
        </p:txBody>
      </p:sp>
      <p:sp>
        <p:nvSpPr>
          <p:cNvPr id="38917" name="Date Placeholder 3"/>
          <p:cNvSpPr>
            <a:spLocks noGrp="1"/>
          </p:cNvSpPr>
          <p:nvPr>
            <p:ph type="dt" sz="quarter" idx="10"/>
          </p:nvPr>
        </p:nvSpPr>
        <p:spPr bwMode="auto">
          <a:noFill/>
          <a:ln>
            <a:miter lim="800000"/>
            <a:headEnd/>
            <a:tailEnd/>
          </a:ln>
        </p:spPr>
        <p:txBody>
          <a:bodyPr/>
          <a:lstStyle/>
          <a:p>
            <a:fld id="{4315FCD9-EBD9-41D7-A1B6-4A4F8568E16B}" type="datetime1">
              <a:rPr lang="en-US" smtClean="0"/>
              <a:pPr/>
              <a:t>9/5/2018</a:t>
            </a:fld>
            <a:endParaRPr lang="en-US"/>
          </a:p>
        </p:txBody>
      </p:sp>
      <p:sp>
        <p:nvSpPr>
          <p:cNvPr id="8"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bwMode="auto">
          <a:noFill/>
          <a:ln>
            <a:miter lim="800000"/>
            <a:headEnd/>
            <a:tailEnd/>
          </a:ln>
        </p:spPr>
        <p:txBody>
          <a:bodyPr/>
          <a:lstStyle/>
          <a:p>
            <a:fld id="{0C56E25D-0CED-4BCB-8A5B-AFBAEBA69BFD}" type="slidenum">
              <a:rPr lang="en-US" altLang="zh-TW" smtClean="0"/>
              <a:pPr/>
              <a:t>26</a:t>
            </a:fld>
            <a:endParaRPr lang="en-US" altLang="zh-TW"/>
          </a:p>
        </p:txBody>
      </p:sp>
      <p:pic>
        <p:nvPicPr>
          <p:cNvPr id="39939" name="Picture 4"/>
          <p:cNvPicPr>
            <a:picLocks noChangeAspect="1" noChangeArrowheads="1"/>
          </p:cNvPicPr>
          <p:nvPr/>
        </p:nvPicPr>
        <p:blipFill>
          <a:blip r:embed="rId3" cstate="print"/>
          <a:srcRect b="3239"/>
          <a:stretch>
            <a:fillRect/>
          </a:stretch>
        </p:blipFill>
        <p:spPr bwMode="auto">
          <a:xfrm>
            <a:off x="685800" y="498475"/>
            <a:ext cx="8153400" cy="5916613"/>
          </a:xfrm>
          <a:prstGeom prst="rect">
            <a:avLst/>
          </a:prstGeom>
          <a:noFill/>
          <a:ln w="9525">
            <a:noFill/>
            <a:miter lim="800000"/>
            <a:headEnd/>
            <a:tailEnd/>
          </a:ln>
        </p:spPr>
      </p:pic>
      <p:sp>
        <p:nvSpPr>
          <p:cNvPr id="39940" name="Date Placeholder 3"/>
          <p:cNvSpPr>
            <a:spLocks noGrp="1"/>
          </p:cNvSpPr>
          <p:nvPr>
            <p:ph type="dt" sz="quarter" idx="10"/>
          </p:nvPr>
        </p:nvSpPr>
        <p:spPr bwMode="auto">
          <a:noFill/>
          <a:ln>
            <a:miter lim="800000"/>
            <a:headEnd/>
            <a:tailEnd/>
          </a:ln>
        </p:spPr>
        <p:txBody>
          <a:bodyPr/>
          <a:lstStyle/>
          <a:p>
            <a:fld id="{1B728388-95CF-4A48-97B6-9F89D1FDB799}"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for LABs</a:t>
            </a:r>
          </a:p>
        </p:txBody>
      </p:sp>
      <p:sp>
        <p:nvSpPr>
          <p:cNvPr id="3" name="Content Placeholder 2"/>
          <p:cNvSpPr>
            <a:spLocks noGrp="1"/>
          </p:cNvSpPr>
          <p:nvPr>
            <p:ph idx="1"/>
          </p:nvPr>
        </p:nvSpPr>
        <p:spPr/>
        <p:txBody>
          <a:bodyPr/>
          <a:lstStyle/>
          <a:p>
            <a:r>
              <a:rPr lang="en-US" sz="1800" dirty="0"/>
              <a:t>Teams of 3 Students</a:t>
            </a:r>
          </a:p>
          <a:p>
            <a:pPr lvl="1"/>
            <a:r>
              <a:rPr lang="en-US" sz="1600" dirty="0"/>
              <a:t>If not, contact the TA ASAP</a:t>
            </a:r>
          </a:p>
          <a:p>
            <a:r>
              <a:rPr lang="en-US" sz="1800" dirty="0"/>
              <a:t>Files in local hard disk of the instantiated nodes</a:t>
            </a:r>
          </a:p>
          <a:p>
            <a:pPr lvl="1"/>
            <a:r>
              <a:rPr lang="en-US" sz="1600" dirty="0"/>
              <a:t>Login to instantiated nodes, FIRST</a:t>
            </a:r>
          </a:p>
          <a:p>
            <a:pPr lvl="1"/>
            <a:r>
              <a:rPr lang="en-US" sz="1600" dirty="0"/>
              <a:t>Large file should be created in /</a:t>
            </a:r>
            <a:r>
              <a:rPr lang="en-US" sz="1600" dirty="0" err="1"/>
              <a:t>tmp</a:t>
            </a:r>
            <a:r>
              <a:rPr lang="en-US" sz="1600" dirty="0"/>
              <a:t> of the experiment node</a:t>
            </a:r>
          </a:p>
          <a:p>
            <a:pPr lvl="1"/>
            <a:r>
              <a:rPr lang="en-US" sz="1600" dirty="0"/>
              <a:t>NOT your user directory</a:t>
            </a:r>
          </a:p>
          <a:p>
            <a:r>
              <a:rPr lang="en-US" sz="1800" dirty="0"/>
              <a:t>One experiment per team</a:t>
            </a:r>
          </a:p>
          <a:p>
            <a:pPr lvl="1"/>
            <a:r>
              <a:rPr lang="en-US" sz="1600" dirty="0"/>
              <a:t>Grade consequences if more than one instance per team</a:t>
            </a:r>
          </a:p>
          <a:p>
            <a:r>
              <a:rPr lang="en-US" sz="1800" dirty="0"/>
              <a:t>SWAP out if NOT used</a:t>
            </a:r>
          </a:p>
          <a:p>
            <a:pPr lvl="1"/>
            <a:r>
              <a:rPr lang="en-US" sz="1600" dirty="0"/>
              <a:t>If any file is a result of SUDO, SUDO remove before swapping out</a:t>
            </a:r>
          </a:p>
          <a:p>
            <a:pPr lvl="1"/>
            <a:r>
              <a:rPr lang="en-US" sz="1600" dirty="0"/>
              <a:t>We will terminate idle experiments if more than 30 min</a:t>
            </a:r>
          </a:p>
          <a:p>
            <a:pPr lvl="1"/>
            <a:r>
              <a:rPr lang="en-US" sz="1600" dirty="0"/>
              <a:t>There will also be grade consequence</a:t>
            </a:r>
          </a:p>
          <a:p>
            <a:r>
              <a:rPr lang="en-US" sz="2000" dirty="0"/>
              <a:t>TERMINATE when done with Lab</a:t>
            </a:r>
          </a:p>
          <a:p>
            <a:pPr lvl="1"/>
            <a:r>
              <a:rPr lang="en-US" sz="1600" dirty="0"/>
              <a:t>Backup any important files</a:t>
            </a:r>
          </a:p>
          <a:p>
            <a:pPr lvl="1"/>
            <a:endParaRPr lang="en-US" sz="1600" dirty="0"/>
          </a:p>
          <a:p>
            <a:pPr lvl="1"/>
            <a:endParaRPr lang="en-US" sz="1600" dirty="0"/>
          </a:p>
        </p:txBody>
      </p:sp>
      <p:sp>
        <p:nvSpPr>
          <p:cNvPr id="4" name="Date Placeholder 3"/>
          <p:cNvSpPr>
            <a:spLocks noGrp="1"/>
          </p:cNvSpPr>
          <p:nvPr>
            <p:ph type="dt" sz="half" idx="10"/>
          </p:nvPr>
        </p:nvSpPr>
        <p:spPr/>
        <p:txBody>
          <a:bodyPr/>
          <a:lstStyle/>
          <a:p>
            <a:pPr>
              <a:defRPr/>
            </a:pPr>
            <a:fld id="{9E36ACCA-BC5C-48BB-9E27-5EC0808782A5}" type="datetime1">
              <a:rPr lang="en-US" smtClean="0"/>
              <a:pPr>
                <a:defRPr/>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6" name="Slide Number Placeholder 5"/>
          <p:cNvSpPr>
            <a:spLocks noGrp="1"/>
          </p:cNvSpPr>
          <p:nvPr>
            <p:ph type="sldNum" sz="quarter" idx="12"/>
          </p:nvPr>
        </p:nvSpPr>
        <p:spPr/>
        <p:txBody>
          <a:bodyPr/>
          <a:lstStyle/>
          <a:p>
            <a:pPr>
              <a:defRPr/>
            </a:pPr>
            <a:fld id="{9EDAFF2A-AB16-4DE7-BA26-EA6E95A89E87}" type="slidenum">
              <a:rPr lang="en-US" smtClean="0"/>
              <a:pPr>
                <a:defRPr/>
              </a:pPr>
              <a:t>27</a:t>
            </a:fld>
            <a:endParaRPr lang="en-US"/>
          </a:p>
        </p:txBody>
      </p:sp>
    </p:spTree>
    <p:extLst>
      <p:ext uri="{BB962C8B-B14F-4D97-AF65-F5344CB8AC3E}">
        <p14:creationId xmlns:p14="http://schemas.microsoft.com/office/powerpoint/2010/main" val="664705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a:t>
            </a:r>
          </a:p>
        </p:txBody>
      </p:sp>
      <p:sp>
        <p:nvSpPr>
          <p:cNvPr id="3" name="Content Placeholder 2"/>
          <p:cNvSpPr>
            <a:spLocks noGrp="1"/>
          </p:cNvSpPr>
          <p:nvPr>
            <p:ph idx="1"/>
          </p:nvPr>
        </p:nvSpPr>
        <p:spPr/>
        <p:txBody>
          <a:bodyPr/>
          <a:lstStyle/>
          <a:p>
            <a:r>
              <a:rPr lang="en-US" dirty="0"/>
              <a:t>User Interface</a:t>
            </a:r>
          </a:p>
          <a:p>
            <a:pPr lvl="1"/>
            <a:r>
              <a:rPr lang="en-US" dirty="0"/>
              <a:t>Like </a:t>
            </a:r>
            <a:r>
              <a:rPr lang="en-US" dirty="0" err="1"/>
              <a:t>scp</a:t>
            </a:r>
            <a:r>
              <a:rPr lang="en-US" dirty="0"/>
              <a:t> or </a:t>
            </a:r>
            <a:r>
              <a:rPr lang="en-US" dirty="0" err="1"/>
              <a:t>sftp</a:t>
            </a:r>
            <a:endParaRPr lang="en-US" dirty="0"/>
          </a:p>
          <a:p>
            <a:pPr lvl="1"/>
            <a:r>
              <a:rPr lang="en-US" dirty="0"/>
              <a:t>Sending any files from one node to another</a:t>
            </a:r>
          </a:p>
          <a:p>
            <a:r>
              <a:rPr lang="en-US" dirty="0"/>
              <a:t>NS configuration</a:t>
            </a:r>
          </a:p>
          <a:p>
            <a:pPr lvl="1"/>
            <a:r>
              <a:rPr lang="en-US" dirty="0"/>
              <a:t>May want to manually configure</a:t>
            </a:r>
          </a:p>
          <a:p>
            <a:pPr lvl="1"/>
            <a:r>
              <a:rPr lang="en-US" dirty="0"/>
              <a:t>Possible to have nodes in ISI and Berkeley</a:t>
            </a:r>
          </a:p>
          <a:p>
            <a:r>
              <a:rPr lang="en-US" dirty="0"/>
              <a:t>Use Multiple Threads</a:t>
            </a:r>
          </a:p>
          <a:p>
            <a:pPr lvl="1"/>
            <a:r>
              <a:rPr lang="en-US" dirty="0"/>
              <a:t>For sending as well as receiving</a:t>
            </a:r>
          </a:p>
        </p:txBody>
      </p:sp>
      <p:sp>
        <p:nvSpPr>
          <p:cNvPr id="4" name="Date Placeholder 3"/>
          <p:cNvSpPr>
            <a:spLocks noGrp="1"/>
          </p:cNvSpPr>
          <p:nvPr>
            <p:ph type="dt" sz="half" idx="10"/>
          </p:nvPr>
        </p:nvSpPr>
        <p:spPr/>
        <p:txBody>
          <a:bodyPr/>
          <a:lstStyle/>
          <a:p>
            <a:pPr>
              <a:defRPr/>
            </a:pPr>
            <a:fld id="{9E36ACCA-BC5C-48BB-9E27-5EC0808782A5}" type="datetime1">
              <a:rPr lang="en-US" smtClean="0"/>
              <a:pPr>
                <a:defRPr/>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6" name="Slide Number Placeholder 5"/>
          <p:cNvSpPr>
            <a:spLocks noGrp="1"/>
          </p:cNvSpPr>
          <p:nvPr>
            <p:ph type="sldNum" sz="quarter" idx="12"/>
          </p:nvPr>
        </p:nvSpPr>
        <p:spPr/>
        <p:txBody>
          <a:bodyPr/>
          <a:lstStyle/>
          <a:p>
            <a:pPr>
              <a:defRPr/>
            </a:pPr>
            <a:fld id="{9EDAFF2A-AB16-4DE7-BA26-EA6E95A89E87}" type="slidenum">
              <a:rPr lang="en-US" smtClean="0"/>
              <a:pPr>
                <a:defRPr/>
              </a:pPr>
              <a:t>28</a:t>
            </a:fld>
            <a:endParaRPr lang="en-US"/>
          </a:p>
        </p:txBody>
      </p:sp>
    </p:spTree>
    <p:extLst>
      <p:ext uri="{BB962C8B-B14F-4D97-AF65-F5344CB8AC3E}">
        <p14:creationId xmlns:p14="http://schemas.microsoft.com/office/powerpoint/2010/main" val="417787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Laboratory 6</a:t>
            </a:r>
          </a:p>
        </p:txBody>
      </p:sp>
      <p:sp>
        <p:nvSpPr>
          <p:cNvPr id="3" name="Content Placeholder 2"/>
          <p:cNvSpPr>
            <a:spLocks noGrp="1"/>
          </p:cNvSpPr>
          <p:nvPr>
            <p:ph idx="1"/>
          </p:nvPr>
        </p:nvSpPr>
        <p:spPr/>
        <p:txBody>
          <a:bodyPr/>
          <a:lstStyle/>
          <a:p>
            <a:r>
              <a:rPr lang="en-US" sz="2400" dirty="0"/>
              <a:t>TCP Kernel Module Hacking</a:t>
            </a:r>
          </a:p>
          <a:p>
            <a:r>
              <a:rPr lang="en-US" sz="2400" dirty="0"/>
              <a:t>Fast Reliable FTP by modifying TCP</a:t>
            </a:r>
          </a:p>
          <a:p>
            <a:r>
              <a:rPr lang="en-US" sz="2400" dirty="0"/>
              <a:t>Use normal SCP between the nodes</a:t>
            </a:r>
          </a:p>
          <a:p>
            <a:r>
              <a:rPr lang="en-US" sz="2400" dirty="0"/>
              <a:t>Submission Due Sept 22</a:t>
            </a:r>
            <a:r>
              <a:rPr lang="en-US" sz="2400" baseline="30000" dirty="0"/>
              <a:t>nd</a:t>
            </a:r>
            <a:endParaRPr lang="en-US" sz="2400" dirty="0"/>
          </a:p>
          <a:p>
            <a:r>
              <a:rPr lang="en-US" sz="2400" dirty="0"/>
              <a:t>Demo video on Sept 24</a:t>
            </a:r>
            <a:r>
              <a:rPr lang="en-US" sz="2400" baseline="30000" dirty="0"/>
              <a:t>th</a:t>
            </a:r>
            <a:endParaRPr lang="en-US" sz="2400" dirty="0"/>
          </a:p>
        </p:txBody>
      </p:sp>
      <p:sp>
        <p:nvSpPr>
          <p:cNvPr id="4" name="Date Placeholder 3"/>
          <p:cNvSpPr>
            <a:spLocks noGrp="1"/>
          </p:cNvSpPr>
          <p:nvPr>
            <p:ph type="dt" sz="half" idx="10"/>
          </p:nvPr>
        </p:nvSpPr>
        <p:spPr/>
        <p:txBody>
          <a:bodyPr/>
          <a:lstStyle/>
          <a:p>
            <a:pPr>
              <a:defRPr/>
            </a:pPr>
            <a:fld id="{FB499144-0CBB-44FE-9A99-A52FAB012930}" type="datetime1">
              <a:rPr lang="en-US" smtClean="0"/>
              <a:pPr>
                <a:defRPr/>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6" name="Slide Number Placeholder 5"/>
          <p:cNvSpPr>
            <a:spLocks noGrp="1"/>
          </p:cNvSpPr>
          <p:nvPr>
            <p:ph type="sldNum" sz="quarter" idx="12"/>
          </p:nvPr>
        </p:nvSpPr>
        <p:spPr/>
        <p:txBody>
          <a:bodyPr/>
          <a:lstStyle/>
          <a:p>
            <a:pPr>
              <a:defRPr/>
            </a:pPr>
            <a:fld id="{56D188C0-4B6F-457E-892A-B7D75A22C42A}" type="slidenum">
              <a:rPr lang="en-US" smtClean="0"/>
              <a:pPr>
                <a:defRPr/>
              </a:pPr>
              <a:t>29</a:t>
            </a:fld>
            <a:endParaRPr lang="en-US"/>
          </a:p>
        </p:txBody>
      </p:sp>
    </p:spTree>
    <p:extLst>
      <p:ext uri="{BB962C8B-B14F-4D97-AF65-F5344CB8AC3E}">
        <p14:creationId xmlns:p14="http://schemas.microsoft.com/office/powerpoint/2010/main" val="374332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a:defRPr/>
            </a:pPr>
            <a:r>
              <a:rPr lang="en-US" sz="4000" dirty="0"/>
              <a:t>Bandwidth Metrics</a:t>
            </a:r>
          </a:p>
        </p:txBody>
      </p:sp>
      <p:sp>
        <p:nvSpPr>
          <p:cNvPr id="15363" name="Rectangle 3"/>
          <p:cNvSpPr>
            <a:spLocks noGrp="1" noChangeArrowheads="1"/>
          </p:cNvSpPr>
          <p:nvPr>
            <p:ph idx="1"/>
          </p:nvPr>
        </p:nvSpPr>
        <p:spPr/>
        <p:txBody>
          <a:bodyPr/>
          <a:lstStyle/>
          <a:p>
            <a:r>
              <a:rPr lang="en-US" sz="2000" dirty="0"/>
              <a:t>Bandwidth Capacity</a:t>
            </a:r>
          </a:p>
          <a:p>
            <a:pPr lvl="1"/>
            <a:r>
              <a:rPr lang="en-US" sz="1600" dirty="0"/>
              <a:t>The maximum amount of data per time unit that the link or path has available, when there is no competing traffic</a:t>
            </a:r>
          </a:p>
          <a:p>
            <a:pPr lvl="1"/>
            <a:r>
              <a:rPr lang="en-US" sz="1600" dirty="0"/>
              <a:t>The link with the minimum transmission rate determines the capacity</a:t>
            </a:r>
          </a:p>
          <a:p>
            <a:r>
              <a:rPr lang="en-US" sz="2000" dirty="0"/>
              <a:t>Achievable bandwidth (Throughput)</a:t>
            </a:r>
          </a:p>
          <a:p>
            <a:pPr lvl="1"/>
            <a:r>
              <a:rPr lang="en-US" sz="1600" dirty="0"/>
              <a:t>The maximum amount of data per time unit that a link or path can provide to an application, given the current utilization, the protocol and operating system used, and the end-host performance capability and load</a:t>
            </a:r>
          </a:p>
          <a:p>
            <a:pPr lvl="1"/>
            <a:r>
              <a:rPr lang="en-US" sz="1600" dirty="0"/>
              <a:t>Hardware/software configuration on the end hosts actually limit the achievable bandwidth delivered to the application.</a:t>
            </a:r>
          </a:p>
          <a:p>
            <a:pPr>
              <a:lnSpc>
                <a:spcPct val="90000"/>
              </a:lnSpc>
            </a:pPr>
            <a:r>
              <a:rPr lang="en-US" sz="2000" dirty="0"/>
              <a:t>Bandwidth Utilization</a:t>
            </a:r>
          </a:p>
          <a:p>
            <a:pPr lvl="1">
              <a:lnSpc>
                <a:spcPct val="90000"/>
              </a:lnSpc>
            </a:pPr>
            <a:r>
              <a:rPr lang="en-US" sz="1600" dirty="0"/>
              <a:t>The aggregate capacity currently being consumed</a:t>
            </a:r>
            <a:endParaRPr lang="en-US" sz="2000" dirty="0"/>
          </a:p>
          <a:p>
            <a:pPr>
              <a:lnSpc>
                <a:spcPct val="90000"/>
              </a:lnSpc>
            </a:pPr>
            <a:r>
              <a:rPr lang="en-US" sz="2000" dirty="0"/>
              <a:t>Available Bandwidth</a:t>
            </a:r>
          </a:p>
          <a:p>
            <a:pPr lvl="1">
              <a:lnSpc>
                <a:spcPct val="90000"/>
              </a:lnSpc>
            </a:pPr>
            <a:r>
              <a:rPr lang="en-US" sz="1600" i="1" dirty="0"/>
              <a:t>Available Bandwidth = Bandwidth Capacity – Bandwidth Utilization</a:t>
            </a:r>
          </a:p>
          <a:p>
            <a:endParaRPr lang="en-US" sz="2400" dirty="0"/>
          </a:p>
        </p:txBody>
      </p:sp>
      <p:sp>
        <p:nvSpPr>
          <p:cNvPr id="15364" name="Date Placeholder 3"/>
          <p:cNvSpPr>
            <a:spLocks noGrp="1"/>
          </p:cNvSpPr>
          <p:nvPr>
            <p:ph type="dt" sz="quarter" idx="10"/>
          </p:nvPr>
        </p:nvSpPr>
        <p:spPr bwMode="auto">
          <a:noFill/>
          <a:ln>
            <a:miter lim="800000"/>
            <a:headEnd/>
            <a:tailEnd/>
          </a:ln>
        </p:spPr>
        <p:txBody>
          <a:bodyPr/>
          <a:lstStyle/>
          <a:p>
            <a:fld id="{562AC663-94F1-49FB-A5D4-B77AA1CD45BC}"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15366" name="Slide Number Placeholder 5"/>
          <p:cNvSpPr>
            <a:spLocks noGrp="1"/>
          </p:cNvSpPr>
          <p:nvPr>
            <p:ph type="sldNum" sz="quarter" idx="12"/>
          </p:nvPr>
        </p:nvSpPr>
        <p:spPr bwMode="auto">
          <a:noFill/>
          <a:ln>
            <a:miter lim="800000"/>
            <a:headEnd/>
            <a:tailEnd/>
          </a:ln>
        </p:spPr>
        <p:txBody>
          <a:bodyPr/>
          <a:lstStyle/>
          <a:p>
            <a:fld id="{941BDA0E-A67F-4B87-ABA4-87FC12294BA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130000"/>
                  </a:schemeClr>
                </a:solidFill>
              </a:rPr>
              <a:t>Next</a:t>
            </a:r>
          </a:p>
        </p:txBody>
      </p:sp>
      <p:sp>
        <p:nvSpPr>
          <p:cNvPr id="41987" name="Content Placeholder 2"/>
          <p:cNvSpPr>
            <a:spLocks noGrp="1"/>
          </p:cNvSpPr>
          <p:nvPr>
            <p:ph idx="1"/>
          </p:nvPr>
        </p:nvSpPr>
        <p:spPr/>
        <p:txBody>
          <a:bodyPr/>
          <a:lstStyle/>
          <a:p>
            <a:pPr eaLnBrk="1" hangingPunct="1"/>
            <a:r>
              <a:rPr lang="en-US" sz="2800" dirty="0"/>
              <a:t>Next Lecture</a:t>
            </a:r>
          </a:p>
          <a:p>
            <a:pPr lvl="1" eaLnBrk="1" hangingPunct="1"/>
            <a:r>
              <a:rPr lang="en-US" sz="2400" dirty="0"/>
              <a:t>Transport Layer</a:t>
            </a:r>
          </a:p>
          <a:p>
            <a:pPr eaLnBrk="1" hangingPunct="1"/>
            <a:r>
              <a:rPr lang="en-US" sz="2800" dirty="0"/>
              <a:t>Reading Assignment</a:t>
            </a:r>
          </a:p>
          <a:p>
            <a:pPr marL="612648" lvl="2" indent="-283464">
              <a:spcBef>
                <a:spcPts val="600"/>
              </a:spcBef>
              <a:buSzPct val="80000"/>
              <a:buFont typeface="Wingdings 2"/>
              <a:buChar char=""/>
              <a:defRPr/>
            </a:pPr>
            <a:r>
              <a:rPr lang="en-US" sz="2000" dirty="0" err="1"/>
              <a:t>Gerla</a:t>
            </a:r>
            <a:r>
              <a:rPr lang="en-US" sz="2000" dirty="0"/>
              <a:t>, M. et al, "Generalized Window Advertising for TCP Congestion Control", UCLA Tech Report, Feb 1999.</a:t>
            </a:r>
          </a:p>
        </p:txBody>
      </p:sp>
      <p:sp>
        <p:nvSpPr>
          <p:cNvPr id="41988" name="Date Placeholder 3"/>
          <p:cNvSpPr>
            <a:spLocks noGrp="1"/>
          </p:cNvSpPr>
          <p:nvPr>
            <p:ph type="dt" sz="quarter" idx="10"/>
          </p:nvPr>
        </p:nvSpPr>
        <p:spPr bwMode="auto">
          <a:noFill/>
          <a:ln>
            <a:miter lim="800000"/>
            <a:headEnd/>
            <a:tailEnd/>
          </a:ln>
        </p:spPr>
        <p:txBody>
          <a:bodyPr/>
          <a:lstStyle/>
          <a:p>
            <a:fld id="{BFB3699D-58B6-4F03-9AEF-5AEE1C70810E}"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dirty="0"/>
              <a:t>Internetworking and Dist. Systems</a:t>
            </a:r>
          </a:p>
        </p:txBody>
      </p:sp>
      <p:sp>
        <p:nvSpPr>
          <p:cNvPr id="41990" name="Slide Number Placeholder 5"/>
          <p:cNvSpPr>
            <a:spLocks noGrp="1"/>
          </p:cNvSpPr>
          <p:nvPr>
            <p:ph type="sldNum" sz="quarter" idx="12"/>
          </p:nvPr>
        </p:nvSpPr>
        <p:spPr bwMode="auto">
          <a:noFill/>
          <a:ln>
            <a:miter lim="800000"/>
            <a:headEnd/>
            <a:tailEnd/>
          </a:ln>
        </p:spPr>
        <p:txBody>
          <a:bodyPr/>
          <a:lstStyle/>
          <a:p>
            <a:fld id="{17213A97-578D-4858-BC51-187BF51F86F0}"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Bulk Transfer Capacity</a:t>
            </a:r>
          </a:p>
        </p:txBody>
      </p:sp>
      <p:sp>
        <p:nvSpPr>
          <p:cNvPr id="16387" name="Content Placeholder 2"/>
          <p:cNvSpPr>
            <a:spLocks noGrp="1"/>
          </p:cNvSpPr>
          <p:nvPr>
            <p:ph idx="1"/>
          </p:nvPr>
        </p:nvSpPr>
        <p:spPr/>
        <p:txBody>
          <a:bodyPr/>
          <a:lstStyle/>
          <a:p>
            <a:r>
              <a:rPr lang="en-US" sz="2400"/>
              <a:t>Maximum Bulk Transfer</a:t>
            </a:r>
          </a:p>
          <a:p>
            <a:pPr lvl="1"/>
            <a:r>
              <a:rPr lang="en-US" sz="2000"/>
              <a:t>Sending as much packets as possible, limiting other traffic</a:t>
            </a:r>
          </a:p>
          <a:p>
            <a:r>
              <a:rPr lang="en-US" sz="2400"/>
              <a:t>Simulating “steady state”</a:t>
            </a:r>
          </a:p>
          <a:p>
            <a:pPr lvl="1"/>
            <a:r>
              <a:rPr lang="en-US" sz="2000"/>
              <a:t>Persistent flow, taking considerable time and overhead</a:t>
            </a:r>
          </a:p>
          <a:p>
            <a:r>
              <a:rPr lang="en-US" sz="2400"/>
              <a:t>Assumption</a:t>
            </a:r>
          </a:p>
          <a:p>
            <a:pPr lvl="1"/>
            <a:r>
              <a:rPr lang="en-US" sz="2000"/>
              <a:t>Ideal TCP implementation</a:t>
            </a:r>
          </a:p>
          <a:p>
            <a:pPr lvl="1"/>
            <a:r>
              <a:rPr lang="en-US" sz="2000"/>
              <a:t>Actually, this doesn’t exist</a:t>
            </a:r>
          </a:p>
          <a:p>
            <a:pPr lvl="1"/>
            <a:r>
              <a:rPr lang="en-US" sz="2000"/>
              <a:t>Ultimately, a variant of achievable bandwidth. </a:t>
            </a:r>
          </a:p>
        </p:txBody>
      </p:sp>
      <p:sp>
        <p:nvSpPr>
          <p:cNvPr id="16388" name="Date Placeholder 3"/>
          <p:cNvSpPr>
            <a:spLocks noGrp="1"/>
          </p:cNvSpPr>
          <p:nvPr>
            <p:ph type="dt" sz="quarter" idx="10"/>
          </p:nvPr>
        </p:nvSpPr>
        <p:spPr bwMode="auto">
          <a:noFill/>
          <a:ln>
            <a:miter lim="800000"/>
            <a:headEnd/>
            <a:tailEnd/>
          </a:ln>
        </p:spPr>
        <p:txBody>
          <a:bodyPr/>
          <a:lstStyle/>
          <a:p>
            <a:fld id="{D2DEDF33-AF05-499E-BC32-3B09BA87A0F2}"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16390" name="Slide Number Placeholder 5"/>
          <p:cNvSpPr>
            <a:spLocks noGrp="1"/>
          </p:cNvSpPr>
          <p:nvPr>
            <p:ph type="sldNum" sz="quarter" idx="12"/>
          </p:nvPr>
        </p:nvSpPr>
        <p:spPr bwMode="auto">
          <a:noFill/>
          <a:ln>
            <a:miter lim="800000"/>
            <a:headEnd/>
            <a:tailEnd/>
          </a:ln>
        </p:spPr>
        <p:txBody>
          <a:bodyPr/>
          <a:lstStyle/>
          <a:p>
            <a:fld id="{57D3AF47-D2D6-43A2-911B-B371DE46D7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t>Passive vs. Active measurement  </a:t>
            </a:r>
          </a:p>
        </p:txBody>
      </p:sp>
      <p:sp>
        <p:nvSpPr>
          <p:cNvPr id="17411" name="Rectangle 3"/>
          <p:cNvSpPr>
            <a:spLocks noGrp="1" noChangeArrowheads="1"/>
          </p:cNvSpPr>
          <p:nvPr>
            <p:ph type="body" idx="1"/>
          </p:nvPr>
        </p:nvSpPr>
        <p:spPr/>
        <p:txBody>
          <a:bodyPr/>
          <a:lstStyle/>
          <a:p>
            <a:r>
              <a:rPr lang="en-US" sz="2800"/>
              <a:t>Active Measurement</a:t>
            </a:r>
          </a:p>
          <a:p>
            <a:pPr lvl="1"/>
            <a:r>
              <a:rPr lang="en-US" sz="2400"/>
              <a:t>Tools actively send probing packets into the network</a:t>
            </a:r>
          </a:p>
          <a:p>
            <a:pPr lvl="1"/>
            <a:r>
              <a:rPr lang="en-US" sz="2400"/>
              <a:t>Overhead introduced</a:t>
            </a:r>
          </a:p>
          <a:p>
            <a:r>
              <a:rPr lang="en-US" sz="2800"/>
              <a:t>Passive Measurement</a:t>
            </a:r>
          </a:p>
          <a:p>
            <a:pPr lvl="1"/>
            <a:r>
              <a:rPr lang="en-US" sz="2400"/>
              <a:t>Tools monitors the passing traffic without interfering</a:t>
            </a:r>
          </a:p>
          <a:p>
            <a:pPr lvl="1"/>
            <a:r>
              <a:rPr lang="en-US" sz="2400"/>
              <a:t>Less reliable than active – cannot selectively measure all aspect of bandwidth</a:t>
            </a:r>
          </a:p>
          <a:p>
            <a:pPr>
              <a:buFont typeface="Wingdings" pitchFamily="2" charset="2"/>
              <a:buNone/>
            </a:pPr>
            <a:endParaRPr lang="en-US" sz="2800"/>
          </a:p>
        </p:txBody>
      </p:sp>
      <p:sp>
        <p:nvSpPr>
          <p:cNvPr id="17412" name="Rectangle 4"/>
          <p:cNvSpPr>
            <a:spLocks noChangeArrowheads="1"/>
          </p:cNvSpPr>
          <p:nvPr/>
        </p:nvSpPr>
        <p:spPr bwMode="auto">
          <a:xfrm>
            <a:off x="685800" y="5638800"/>
            <a:ext cx="7772400" cy="914400"/>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endParaRPr lang="en-US" sz="2000" b="1"/>
          </a:p>
        </p:txBody>
      </p:sp>
      <p:sp>
        <p:nvSpPr>
          <p:cNvPr id="17413" name="Date Placeholder 3"/>
          <p:cNvSpPr>
            <a:spLocks noGrp="1"/>
          </p:cNvSpPr>
          <p:nvPr>
            <p:ph type="dt" sz="quarter" idx="10"/>
          </p:nvPr>
        </p:nvSpPr>
        <p:spPr bwMode="auto">
          <a:noFill/>
          <a:ln>
            <a:miter lim="800000"/>
            <a:headEnd/>
            <a:tailEnd/>
          </a:ln>
        </p:spPr>
        <p:txBody>
          <a:bodyPr/>
          <a:lstStyle/>
          <a:p>
            <a:fld id="{570E1851-A387-4F36-AD7C-C37000FE0C52}" type="datetime1">
              <a:rPr lang="en-US" smtClean="0"/>
              <a:pPr/>
              <a:t>9/5/2018</a:t>
            </a:fld>
            <a:endParaRPr lang="en-US"/>
          </a:p>
        </p:txBody>
      </p:sp>
      <p:sp>
        <p:nvSpPr>
          <p:cNvPr id="6" name="Footer Placeholder 4"/>
          <p:cNvSpPr>
            <a:spLocks noGrp="1"/>
          </p:cNvSpPr>
          <p:nvPr>
            <p:ph type="ftr" sz="quarter" idx="11"/>
          </p:nvPr>
        </p:nvSpPr>
        <p:spPr/>
        <p:txBody>
          <a:bodyPr/>
          <a:lstStyle/>
          <a:p>
            <a:pPr>
              <a:defRPr/>
            </a:pPr>
            <a:r>
              <a:rPr lang="en-US"/>
              <a:t>Internetworking and Dist. Systems</a:t>
            </a:r>
          </a:p>
        </p:txBody>
      </p:sp>
      <p:sp>
        <p:nvSpPr>
          <p:cNvPr id="17415" name="Slide Number Placeholder 5"/>
          <p:cNvSpPr>
            <a:spLocks noGrp="1"/>
          </p:cNvSpPr>
          <p:nvPr>
            <p:ph type="sldNum" sz="quarter" idx="12"/>
          </p:nvPr>
        </p:nvSpPr>
        <p:spPr bwMode="auto">
          <a:noFill/>
          <a:ln>
            <a:miter lim="800000"/>
            <a:headEnd/>
            <a:tailEnd/>
          </a:ln>
        </p:spPr>
        <p:txBody>
          <a:bodyPr/>
          <a:lstStyle/>
          <a:p>
            <a:fld id="{C0FEC418-88A8-4DB3-93C9-6AE817C1A86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noAutofit/>
          </a:bodyPr>
          <a:lstStyle/>
          <a:p>
            <a:pPr>
              <a:defRPr/>
            </a:pPr>
            <a:r>
              <a:rPr lang="en-US" sz="4400" dirty="0"/>
              <a:t>Measurement Techniques</a:t>
            </a:r>
          </a:p>
        </p:txBody>
      </p:sp>
      <p:sp>
        <p:nvSpPr>
          <p:cNvPr id="18435" name="Rectangle 7"/>
          <p:cNvSpPr>
            <a:spLocks noGrp="1" noChangeArrowheads="1"/>
          </p:cNvSpPr>
          <p:nvPr>
            <p:ph type="body" idx="1"/>
          </p:nvPr>
        </p:nvSpPr>
        <p:spPr/>
        <p:txBody>
          <a:bodyPr/>
          <a:lstStyle/>
          <a:p>
            <a:r>
              <a:rPr lang="en-US" sz="1800" dirty="0">
                <a:cs typeface="Times New Roman" pitchFamily="18" charset="0"/>
              </a:rPr>
              <a:t>Receiver-based (end-to-end)</a:t>
            </a:r>
          </a:p>
          <a:p>
            <a:pPr lvl="1"/>
            <a:r>
              <a:rPr lang="en-US" sz="1600" dirty="0">
                <a:cs typeface="Times New Roman" pitchFamily="18" charset="0"/>
              </a:rPr>
              <a:t>Usually use the one-direction TCP stream to probe the path bandwidth</a:t>
            </a:r>
          </a:p>
          <a:p>
            <a:pPr lvl="1"/>
            <a:r>
              <a:rPr lang="en-US" sz="1600" dirty="0">
                <a:cs typeface="Times New Roman" pitchFamily="18" charset="0"/>
              </a:rPr>
              <a:t>Advantage</a:t>
            </a:r>
          </a:p>
          <a:p>
            <a:pPr lvl="2"/>
            <a:r>
              <a:rPr lang="en-US" sz="1400" dirty="0">
                <a:cs typeface="Times New Roman" pitchFamily="18" charset="0"/>
              </a:rPr>
              <a:t>More accurate than sender-based technique</a:t>
            </a:r>
          </a:p>
          <a:p>
            <a:pPr lvl="1"/>
            <a:r>
              <a:rPr lang="en-US" sz="1600" dirty="0">
                <a:cs typeface="Times New Roman" pitchFamily="18" charset="0"/>
              </a:rPr>
              <a:t>Disadvantage</a:t>
            </a:r>
          </a:p>
          <a:p>
            <a:pPr lvl="2"/>
            <a:r>
              <a:rPr lang="en-US" sz="1400" dirty="0">
                <a:cs typeface="Times New Roman" pitchFamily="18" charset="0"/>
              </a:rPr>
              <a:t>Difficult to deploy</a:t>
            </a:r>
          </a:p>
          <a:p>
            <a:pPr lvl="2"/>
            <a:r>
              <a:rPr lang="en-US" sz="1400" dirty="0">
                <a:cs typeface="Times New Roman" pitchFamily="18" charset="0"/>
              </a:rPr>
              <a:t>The clock have to be synchronized at two ends</a:t>
            </a:r>
            <a:endParaRPr lang="en-US" sz="1600" dirty="0">
              <a:cs typeface="Times New Roman" pitchFamily="18" charset="0"/>
            </a:endParaRPr>
          </a:p>
          <a:p>
            <a:r>
              <a:rPr lang="en-US" sz="1800" dirty="0">
                <a:cs typeface="Times New Roman" pitchFamily="18" charset="0"/>
              </a:rPr>
              <a:t>Sender-based (echo-based)</a:t>
            </a:r>
          </a:p>
          <a:p>
            <a:pPr lvl="1"/>
            <a:r>
              <a:rPr lang="en-US" sz="1600" dirty="0">
                <a:cs typeface="Times New Roman" pitchFamily="18" charset="0"/>
              </a:rPr>
              <a:t>Force the receiver to reply the ICMP query, UDP echo or TCP-FIN</a:t>
            </a:r>
          </a:p>
          <a:p>
            <a:pPr lvl="1">
              <a:lnSpc>
                <a:spcPct val="90000"/>
              </a:lnSpc>
            </a:pPr>
            <a:r>
              <a:rPr lang="en-US" sz="1600" dirty="0">
                <a:cs typeface="Times New Roman" pitchFamily="18" charset="0"/>
              </a:rPr>
              <a:t>Advantage</a:t>
            </a:r>
          </a:p>
          <a:p>
            <a:pPr lvl="2">
              <a:lnSpc>
                <a:spcPct val="90000"/>
              </a:lnSpc>
            </a:pPr>
            <a:r>
              <a:rPr lang="en-US" sz="1400" dirty="0">
                <a:cs typeface="Times New Roman" pitchFamily="18" charset="0"/>
              </a:rPr>
              <a:t>Flexible deployment</a:t>
            </a:r>
          </a:p>
          <a:p>
            <a:pPr lvl="2">
              <a:lnSpc>
                <a:spcPct val="90000"/>
              </a:lnSpc>
            </a:pPr>
            <a:r>
              <a:rPr lang="en-US" sz="1400" dirty="0">
                <a:cs typeface="Times New Roman" pitchFamily="18" charset="0"/>
              </a:rPr>
              <a:t>Clock needn’t synchronized at two ends. </a:t>
            </a:r>
          </a:p>
          <a:p>
            <a:pPr lvl="1">
              <a:lnSpc>
                <a:spcPct val="90000"/>
              </a:lnSpc>
            </a:pPr>
            <a:r>
              <a:rPr lang="en-US" sz="1600" dirty="0">
                <a:cs typeface="Times New Roman" pitchFamily="18" charset="0"/>
              </a:rPr>
              <a:t>Disadvantage:</a:t>
            </a:r>
          </a:p>
          <a:p>
            <a:pPr lvl="2">
              <a:lnSpc>
                <a:spcPct val="90000"/>
              </a:lnSpc>
            </a:pPr>
            <a:r>
              <a:rPr lang="en-US" sz="1400" dirty="0">
                <a:cs typeface="Times New Roman" pitchFamily="18" charset="0"/>
              </a:rPr>
              <a:t>ICMP and UDP echo packets are rate-limited or filtered out by some routers</a:t>
            </a:r>
          </a:p>
          <a:p>
            <a:pPr lvl="2">
              <a:lnSpc>
                <a:spcPct val="90000"/>
              </a:lnSpc>
            </a:pPr>
            <a:r>
              <a:rPr lang="en-US" sz="1400" dirty="0">
                <a:cs typeface="Times New Roman" pitchFamily="18" charset="0"/>
              </a:rPr>
              <a:t>Round-trip is influenced by cross-traffic than that of one-way delay </a:t>
            </a:r>
          </a:p>
          <a:p>
            <a:pPr lvl="2">
              <a:lnSpc>
                <a:spcPct val="90000"/>
              </a:lnSpc>
            </a:pPr>
            <a:r>
              <a:rPr lang="en-US" sz="1400" dirty="0">
                <a:cs typeface="Times New Roman" pitchFamily="18" charset="0"/>
              </a:rPr>
              <a:t>Response packets may come back through a different path </a:t>
            </a:r>
          </a:p>
          <a:p>
            <a:pPr lvl="1"/>
            <a:endParaRPr lang="en-US" sz="2000" dirty="0">
              <a:cs typeface="Times New Roman" pitchFamily="18" charset="0"/>
            </a:endParaRPr>
          </a:p>
          <a:p>
            <a:pPr>
              <a:buFont typeface="Wingdings" pitchFamily="2" charset="2"/>
              <a:buNone/>
            </a:pPr>
            <a:endParaRPr lang="en-US" sz="2800" dirty="0">
              <a:cs typeface="Times New Roman" pitchFamily="18" charset="0"/>
            </a:endParaRPr>
          </a:p>
        </p:txBody>
      </p:sp>
      <p:sp>
        <p:nvSpPr>
          <p:cNvPr id="18436" name="Date Placeholder 3"/>
          <p:cNvSpPr>
            <a:spLocks noGrp="1"/>
          </p:cNvSpPr>
          <p:nvPr>
            <p:ph type="dt" sz="quarter" idx="10"/>
          </p:nvPr>
        </p:nvSpPr>
        <p:spPr bwMode="auto">
          <a:xfrm>
            <a:off x="3581400" y="6315075"/>
            <a:ext cx="2133600" cy="476250"/>
          </a:xfrm>
          <a:noFill/>
          <a:ln>
            <a:miter lim="800000"/>
            <a:headEnd/>
            <a:tailEnd/>
          </a:ln>
        </p:spPr>
        <p:txBody>
          <a:bodyPr/>
          <a:lstStyle/>
          <a:p>
            <a:fld id="{2728E3B7-7EFF-41B2-AB17-99E939827B4C}" type="datetime1">
              <a:rPr lang="en-US" smtClean="0"/>
              <a:pPr/>
              <a:t>9/5/2018</a:t>
            </a:fld>
            <a:endParaRPr lang="en-US"/>
          </a:p>
        </p:txBody>
      </p:sp>
      <p:sp>
        <p:nvSpPr>
          <p:cNvPr id="5" name="Footer Placeholder 4"/>
          <p:cNvSpPr>
            <a:spLocks noGrp="1"/>
          </p:cNvSpPr>
          <p:nvPr>
            <p:ph type="ftr" sz="quarter" idx="11"/>
          </p:nvPr>
        </p:nvSpPr>
        <p:spPr>
          <a:xfrm>
            <a:off x="5715000" y="6315075"/>
            <a:ext cx="2895600" cy="476250"/>
          </a:xfrm>
        </p:spPr>
        <p:txBody>
          <a:bodyPr/>
          <a:lstStyle/>
          <a:p>
            <a:pPr>
              <a:defRPr/>
            </a:pPr>
            <a:r>
              <a:rPr lang="en-US"/>
              <a:t>Internetworking and Dist. Systems</a:t>
            </a:r>
          </a:p>
        </p:txBody>
      </p:sp>
      <p:sp>
        <p:nvSpPr>
          <p:cNvPr id="18438" name="Slide Number Placeholder 5"/>
          <p:cNvSpPr>
            <a:spLocks noGrp="1"/>
          </p:cNvSpPr>
          <p:nvPr>
            <p:ph type="sldNum" sz="quarter" idx="12"/>
          </p:nvPr>
        </p:nvSpPr>
        <p:spPr bwMode="auto">
          <a:xfrm>
            <a:off x="8613775" y="6315075"/>
            <a:ext cx="457200" cy="476250"/>
          </a:xfrm>
          <a:noFill/>
          <a:ln>
            <a:miter lim="800000"/>
            <a:headEnd/>
            <a:tailEnd/>
          </a:ln>
        </p:spPr>
        <p:txBody>
          <a:bodyPr/>
          <a:lstStyle/>
          <a:p>
            <a:fld id="{B45173DF-5D19-4D93-A8DE-382853FD9D9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normAutofit fontScale="90000"/>
          </a:bodyPr>
          <a:lstStyle/>
          <a:p>
            <a:pPr>
              <a:defRPr/>
            </a:pPr>
            <a:r>
              <a:rPr lang="en-US" dirty="0"/>
              <a:t>Measurement Technique Examples</a:t>
            </a:r>
          </a:p>
        </p:txBody>
      </p:sp>
      <p:sp>
        <p:nvSpPr>
          <p:cNvPr id="19459" name="Rectangle 1027"/>
          <p:cNvSpPr>
            <a:spLocks noGrp="1" noChangeArrowheads="1"/>
          </p:cNvSpPr>
          <p:nvPr>
            <p:ph type="body" idx="1"/>
          </p:nvPr>
        </p:nvSpPr>
        <p:spPr/>
        <p:txBody>
          <a:bodyPr/>
          <a:lstStyle/>
          <a:p>
            <a:r>
              <a:rPr lang="en-US"/>
              <a:t>Packet Dispersion technology</a:t>
            </a:r>
          </a:p>
          <a:p>
            <a:pPr lvl="1"/>
            <a:r>
              <a:rPr lang="en-US"/>
              <a:t>Packet pair and packet train</a:t>
            </a:r>
          </a:p>
          <a:p>
            <a:pPr lvl="1"/>
            <a:r>
              <a:rPr lang="en-US"/>
              <a:t>Self-Loading Periodic streams (SLOPS)</a:t>
            </a:r>
          </a:p>
          <a:p>
            <a:r>
              <a:rPr lang="en-US"/>
              <a:t>Variable Packet Size (VPS) technology</a:t>
            </a:r>
          </a:p>
          <a:p>
            <a:pPr lvl="1"/>
            <a:r>
              <a:rPr lang="en-US"/>
              <a:t>VPS even/odd</a:t>
            </a:r>
          </a:p>
          <a:p>
            <a:pPr lvl="1"/>
            <a:r>
              <a:rPr lang="en-US"/>
              <a:t>Tailgating technique</a:t>
            </a:r>
          </a:p>
          <a:p>
            <a:pPr lvl="1"/>
            <a:endParaRPr lang="en-US"/>
          </a:p>
          <a:p>
            <a:pPr>
              <a:buFontTx/>
              <a:buNone/>
            </a:pPr>
            <a:endParaRPr lang="en-US"/>
          </a:p>
        </p:txBody>
      </p:sp>
      <p:sp>
        <p:nvSpPr>
          <p:cNvPr id="19460" name="Date Placeholder 3"/>
          <p:cNvSpPr>
            <a:spLocks noGrp="1"/>
          </p:cNvSpPr>
          <p:nvPr>
            <p:ph type="dt" sz="quarter" idx="10"/>
          </p:nvPr>
        </p:nvSpPr>
        <p:spPr bwMode="auto">
          <a:noFill/>
          <a:ln>
            <a:miter lim="800000"/>
            <a:headEnd/>
            <a:tailEnd/>
          </a:ln>
        </p:spPr>
        <p:txBody>
          <a:bodyPr/>
          <a:lstStyle/>
          <a:p>
            <a:fld id="{C2B8599E-74B9-49D9-BED6-75FDFBCD0E0D}" type="datetime1">
              <a:rPr lang="en-US" smtClean="0"/>
              <a:pPr/>
              <a:t>9/5/2018</a:t>
            </a:fld>
            <a:endParaRPr lang="en-US"/>
          </a:p>
        </p:txBody>
      </p:sp>
      <p:sp>
        <p:nvSpPr>
          <p:cNvPr id="5" name="Footer Placeholder 4"/>
          <p:cNvSpPr>
            <a:spLocks noGrp="1"/>
          </p:cNvSpPr>
          <p:nvPr>
            <p:ph type="ftr" sz="quarter" idx="11"/>
          </p:nvPr>
        </p:nvSpPr>
        <p:spPr/>
        <p:txBody>
          <a:bodyPr/>
          <a:lstStyle/>
          <a:p>
            <a:pPr>
              <a:defRPr/>
            </a:pPr>
            <a:r>
              <a:rPr lang="en-US"/>
              <a:t>Internetworking and Dist. Systems</a:t>
            </a:r>
          </a:p>
        </p:txBody>
      </p:sp>
      <p:sp>
        <p:nvSpPr>
          <p:cNvPr id="19462" name="Slide Number Placeholder 5"/>
          <p:cNvSpPr>
            <a:spLocks noGrp="1"/>
          </p:cNvSpPr>
          <p:nvPr>
            <p:ph type="sldNum" sz="quarter" idx="12"/>
          </p:nvPr>
        </p:nvSpPr>
        <p:spPr bwMode="auto">
          <a:noFill/>
          <a:ln>
            <a:miter lim="800000"/>
            <a:headEnd/>
            <a:tailEnd/>
          </a:ln>
        </p:spPr>
        <p:txBody>
          <a:bodyPr/>
          <a:lstStyle/>
          <a:p>
            <a:fld id="{10F3F3F0-DBBC-4DE7-88B5-41D017B598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pPr>
              <a:defRPr/>
            </a:pPr>
            <a:r>
              <a:rPr lang="en-US" dirty="0"/>
              <a:t>Packet Dispersion Technique</a:t>
            </a:r>
          </a:p>
        </p:txBody>
      </p:sp>
      <p:sp>
        <p:nvSpPr>
          <p:cNvPr id="20483" name="Rectangle 1027"/>
          <p:cNvSpPr>
            <a:spLocks noGrp="1" noChangeArrowheads="1"/>
          </p:cNvSpPr>
          <p:nvPr>
            <p:ph type="body" idx="1"/>
          </p:nvPr>
        </p:nvSpPr>
        <p:spPr/>
        <p:txBody>
          <a:bodyPr/>
          <a:lstStyle/>
          <a:p>
            <a:pPr>
              <a:lnSpc>
                <a:spcPct val="90000"/>
              </a:lnSpc>
            </a:pPr>
            <a:r>
              <a:rPr lang="en-US" sz="1800" dirty="0">
                <a:cs typeface="Times New Roman" pitchFamily="18" charset="0"/>
              </a:rPr>
              <a:t>Sender sends two same-size packets back-to-back from source to sink</a:t>
            </a:r>
            <a:r>
              <a:rPr lang="en-US" sz="1800" dirty="0"/>
              <a:t>.</a:t>
            </a:r>
          </a:p>
          <a:p>
            <a:pPr>
              <a:lnSpc>
                <a:spcPct val="90000"/>
              </a:lnSpc>
            </a:pPr>
            <a:r>
              <a:rPr lang="en-US" sz="1800" dirty="0">
                <a:cs typeface="Times New Roman" pitchFamily="18" charset="0"/>
              </a:rPr>
              <a:t>The packets will reach the sink dispersed by the transmission delay of the bottleneck links if there is no cross traffic</a:t>
            </a:r>
          </a:p>
          <a:p>
            <a:pPr>
              <a:lnSpc>
                <a:spcPct val="90000"/>
              </a:lnSpc>
            </a:pPr>
            <a:r>
              <a:rPr lang="en-US" sz="1800" dirty="0">
                <a:cs typeface="Times New Roman" pitchFamily="18" charset="0"/>
              </a:rPr>
              <a:t>Measuring the dispersion can infer the bottleneck link bandwidth capacity. </a:t>
            </a:r>
            <a:endParaRPr lang="en-US" sz="18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buFont typeface="Wingdings" pitchFamily="2" charset="2"/>
              <a:buNone/>
            </a:pPr>
            <a:r>
              <a:rPr lang="en-US" sz="1800" dirty="0"/>
              <a:t>Note: Bottleneck link can refer to the link with smallest transmission rate, it’s also can refer to the link with minimum available bandwidth. We refer the bottleneck link to the first case.</a:t>
            </a:r>
          </a:p>
          <a:p>
            <a:pPr>
              <a:lnSpc>
                <a:spcPct val="90000"/>
              </a:lnSpc>
              <a:buFont typeface="Wingdings" pitchFamily="2" charset="2"/>
              <a:buNone/>
            </a:pPr>
            <a:endParaRPr lang="en-US" sz="2400" dirty="0"/>
          </a:p>
          <a:p>
            <a:pPr>
              <a:lnSpc>
                <a:spcPct val="90000"/>
              </a:lnSpc>
            </a:pPr>
            <a:endParaRPr lang="en-US" sz="2400" dirty="0"/>
          </a:p>
        </p:txBody>
      </p:sp>
      <p:pic>
        <p:nvPicPr>
          <p:cNvPr id="20484" name="Picture 4"/>
          <p:cNvPicPr>
            <a:picLocks noChangeAspect="1" noChangeArrowheads="1"/>
          </p:cNvPicPr>
          <p:nvPr/>
        </p:nvPicPr>
        <p:blipFill>
          <a:blip r:embed="rId3" cstate="print"/>
          <a:srcRect/>
          <a:stretch>
            <a:fillRect/>
          </a:stretch>
        </p:blipFill>
        <p:spPr bwMode="auto">
          <a:xfrm>
            <a:off x="3081338" y="3114675"/>
            <a:ext cx="4267200" cy="1824038"/>
          </a:xfrm>
          <a:prstGeom prst="rect">
            <a:avLst/>
          </a:prstGeom>
          <a:noFill/>
          <a:ln w="9525">
            <a:noFill/>
            <a:miter lim="800000"/>
            <a:headEnd/>
            <a:tailEnd/>
          </a:ln>
        </p:spPr>
      </p:pic>
      <p:sp>
        <p:nvSpPr>
          <p:cNvPr id="20485" name="Date Placeholder 3"/>
          <p:cNvSpPr>
            <a:spLocks noGrp="1"/>
          </p:cNvSpPr>
          <p:nvPr>
            <p:ph type="dt" sz="quarter" idx="10"/>
          </p:nvPr>
        </p:nvSpPr>
        <p:spPr bwMode="auto">
          <a:noFill/>
          <a:ln>
            <a:miter lim="800000"/>
            <a:headEnd/>
            <a:tailEnd/>
          </a:ln>
        </p:spPr>
        <p:txBody>
          <a:bodyPr/>
          <a:lstStyle/>
          <a:p>
            <a:fld id="{FD85E5A1-4A3D-46FB-86AE-6AAB2A9F45F3}" type="datetime1">
              <a:rPr lang="en-US" smtClean="0"/>
              <a:pPr/>
              <a:t>9/5/2018</a:t>
            </a:fld>
            <a:endParaRPr lang="en-US"/>
          </a:p>
        </p:txBody>
      </p:sp>
      <p:sp>
        <p:nvSpPr>
          <p:cNvPr id="6" name="Footer Placeholder 4"/>
          <p:cNvSpPr>
            <a:spLocks noGrp="1"/>
          </p:cNvSpPr>
          <p:nvPr>
            <p:ph type="ftr" sz="quarter" idx="11"/>
          </p:nvPr>
        </p:nvSpPr>
        <p:spPr/>
        <p:txBody>
          <a:bodyPr/>
          <a:lstStyle/>
          <a:p>
            <a:pPr>
              <a:defRPr/>
            </a:pPr>
            <a:r>
              <a:rPr lang="en-US"/>
              <a:t>Internetworking and Dist. Systems</a:t>
            </a:r>
          </a:p>
        </p:txBody>
      </p:sp>
      <p:sp>
        <p:nvSpPr>
          <p:cNvPr id="20487" name="Slide Number Placeholder 5"/>
          <p:cNvSpPr>
            <a:spLocks noGrp="1"/>
          </p:cNvSpPr>
          <p:nvPr>
            <p:ph type="sldNum" sz="quarter" idx="12"/>
          </p:nvPr>
        </p:nvSpPr>
        <p:spPr bwMode="auto">
          <a:noFill/>
          <a:ln>
            <a:miter lim="800000"/>
            <a:headEnd/>
            <a:tailEnd/>
          </a:ln>
        </p:spPr>
        <p:txBody>
          <a:bodyPr/>
          <a:lstStyle/>
          <a:p>
            <a:fld id="{D0792285-F48C-47B0-AD7E-987A1AA0407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a:t>Packet Dispersion Technique</a:t>
            </a:r>
          </a:p>
        </p:txBody>
      </p:sp>
      <p:sp>
        <p:nvSpPr>
          <p:cNvPr id="48132" name="Rectangle 4"/>
          <p:cNvSpPr>
            <a:spLocks noChangeArrowheads="1"/>
          </p:cNvSpPr>
          <p:nvPr/>
        </p:nvSpPr>
        <p:spPr bwMode="auto">
          <a:xfrm>
            <a:off x="0" y="4876800"/>
            <a:ext cx="2533650" cy="244475"/>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wrap="none" lIns="46038" tIns="46038" rIns="46038" bIns="46038" anchor="ctr"/>
          <a:lstStyle/>
          <a:p>
            <a:pPr algn="r" eaLnBrk="0" hangingPunct="0">
              <a:defRPr/>
            </a:pPr>
            <a:r>
              <a:rPr lang="en-US" sz="1100" b="1"/>
              <a:t>FOR MORE INFO...</a:t>
            </a:r>
            <a:endParaRPr lang="en-US" sz="1600"/>
          </a:p>
        </p:txBody>
      </p:sp>
      <p:sp>
        <p:nvSpPr>
          <p:cNvPr id="21508" name="Rectangle 5"/>
          <p:cNvSpPr>
            <a:spLocks noChangeArrowheads="1"/>
          </p:cNvSpPr>
          <p:nvPr/>
        </p:nvSpPr>
        <p:spPr bwMode="auto">
          <a:xfrm>
            <a:off x="1335088" y="5257800"/>
            <a:ext cx="7427912" cy="1362075"/>
          </a:xfrm>
          <a:prstGeom prst="rect">
            <a:avLst/>
          </a:prstGeom>
          <a:noFill/>
          <a:ln w="9525">
            <a:noFill/>
            <a:miter lim="800000"/>
            <a:headEnd/>
            <a:tailEnd/>
          </a:ln>
        </p:spPr>
        <p:txBody>
          <a:bodyPr lIns="92075" tIns="46038" rIns="92075" bIns="46038"/>
          <a:lstStyle/>
          <a:p>
            <a:pPr>
              <a:spcBef>
                <a:spcPct val="20000"/>
              </a:spcBef>
              <a:buClr>
                <a:schemeClr val="accent2"/>
              </a:buClr>
              <a:buSzPct val="80000"/>
              <a:buFont typeface="Wingdings" pitchFamily="2" charset="2"/>
              <a:buNone/>
            </a:pPr>
            <a:r>
              <a:rPr lang="en-US" sz="1400" b="1"/>
              <a:t>Bprobe and cprobe </a:t>
            </a:r>
            <a:r>
              <a:rPr lang="en-US" sz="1400" b="1">
                <a:hlinkClick r:id="rId3"/>
              </a:rPr>
              <a:t>http://cs-people.bu.edu/carter/tools/Tools.html</a:t>
            </a:r>
            <a:endParaRPr lang="en-US" sz="1400" b="1"/>
          </a:p>
          <a:p>
            <a:pPr>
              <a:spcBef>
                <a:spcPct val="20000"/>
              </a:spcBef>
              <a:buClr>
                <a:schemeClr val="accent2"/>
              </a:buClr>
              <a:buSzPct val="80000"/>
              <a:buFont typeface="Wingdings" pitchFamily="2" charset="2"/>
              <a:buNone/>
            </a:pPr>
            <a:r>
              <a:rPr lang="en-US" sz="1400" b="1"/>
              <a:t>Nettest </a:t>
            </a:r>
            <a:r>
              <a:rPr lang="en-US" sz="1400" b="1">
                <a:hlinkClick r:id="rId4"/>
              </a:rPr>
              <a:t>http://www-didc.lbl.gov/pipechar</a:t>
            </a:r>
            <a:endParaRPr lang="en-US" sz="1400" b="1"/>
          </a:p>
          <a:p>
            <a:pPr>
              <a:spcBef>
                <a:spcPct val="20000"/>
              </a:spcBef>
              <a:buClr>
                <a:schemeClr val="accent2"/>
              </a:buClr>
              <a:buSzPct val="80000"/>
              <a:buFont typeface="Wingdings" pitchFamily="2" charset="2"/>
              <a:buNone/>
            </a:pPr>
            <a:r>
              <a:rPr lang="en-US" sz="1400" b="1"/>
              <a:t>Pathrate </a:t>
            </a:r>
            <a:r>
              <a:rPr lang="en-US" sz="1400" b="1">
                <a:hlinkClick r:id="rId5"/>
              </a:rPr>
              <a:t>http://www.cc.gatech.edu/fac/Constantinos.Dovrolis</a:t>
            </a:r>
            <a:endParaRPr lang="en-US" sz="1400" b="1"/>
          </a:p>
          <a:p>
            <a:pPr>
              <a:spcBef>
                <a:spcPct val="20000"/>
              </a:spcBef>
              <a:buClr>
                <a:schemeClr val="accent2"/>
              </a:buClr>
              <a:buSzPct val="80000"/>
              <a:buFont typeface="Wingdings" pitchFamily="2" charset="2"/>
              <a:buNone/>
            </a:pPr>
            <a:r>
              <a:rPr lang="en-US" sz="1400" b="1"/>
              <a:t>Pipechar </a:t>
            </a:r>
            <a:r>
              <a:rPr lang="en-US" sz="1400" b="1">
                <a:hlinkClick r:id="rId4"/>
              </a:rPr>
              <a:t>http://www-didc.lbl.gov/pipechar</a:t>
            </a:r>
            <a:endParaRPr lang="en-US" sz="1400" b="1"/>
          </a:p>
          <a:p>
            <a:pPr>
              <a:spcBef>
                <a:spcPct val="20000"/>
              </a:spcBef>
              <a:buClr>
                <a:schemeClr val="accent2"/>
              </a:buClr>
              <a:buSzPct val="80000"/>
              <a:buFont typeface="Wingdings" pitchFamily="2" charset="2"/>
              <a:buNone/>
            </a:pPr>
            <a:r>
              <a:rPr lang="en-US" sz="1400" b="1"/>
              <a:t>SProbe </a:t>
            </a:r>
            <a:r>
              <a:rPr lang="en-US" sz="1400" b="1">
                <a:hlinkClick r:id="rId6"/>
              </a:rPr>
              <a:t>http://sprobe.cs.washington.edu</a:t>
            </a:r>
            <a:endParaRPr lang="en-US" sz="1400" b="1"/>
          </a:p>
          <a:p>
            <a:pPr>
              <a:spcBef>
                <a:spcPct val="20000"/>
              </a:spcBef>
              <a:buClr>
                <a:schemeClr val="accent2"/>
              </a:buClr>
              <a:buSzPct val="80000"/>
              <a:buFont typeface="Wingdings" pitchFamily="2" charset="2"/>
              <a:buNone/>
            </a:pPr>
            <a:endParaRPr lang="en-US" sz="1400" b="1"/>
          </a:p>
        </p:txBody>
      </p:sp>
      <p:graphicFrame>
        <p:nvGraphicFramePr>
          <p:cNvPr id="48221" name="Group 93"/>
          <p:cNvGraphicFramePr>
            <a:graphicFrameLocks noGrp="1"/>
          </p:cNvGraphicFramePr>
          <p:nvPr>
            <p:ph type="body" idx="1"/>
          </p:nvPr>
        </p:nvGraphicFramePr>
        <p:xfrm>
          <a:off x="1362075" y="1408113"/>
          <a:ext cx="7453313" cy="3201988"/>
        </p:xfrm>
        <a:graphic>
          <a:graphicData uri="http://schemas.openxmlformats.org/drawingml/2006/table">
            <a:tbl>
              <a:tblPr/>
              <a:tblGrid>
                <a:gridCol w="1785938">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1624012">
                  <a:extLst>
                    <a:ext uri="{9D8B030D-6E8A-4147-A177-3AD203B41FA5}">
                      <a16:colId xmlns:a16="http://schemas.microsoft.com/office/drawing/2014/main" val="20002"/>
                    </a:ext>
                  </a:extLst>
                </a:gridCol>
                <a:gridCol w="1890713">
                  <a:extLst>
                    <a:ext uri="{9D8B030D-6E8A-4147-A177-3AD203B41FA5}">
                      <a16:colId xmlns:a16="http://schemas.microsoft.com/office/drawing/2014/main" val="20003"/>
                    </a:ext>
                  </a:extLst>
                </a:gridCol>
              </a:tblGrid>
              <a:tr h="4206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outerShdw blurRad="38100" dist="38100" dir="2700000" algn="tl">
                              <a:srgbClr val="FFFFFF"/>
                            </a:outerShdw>
                          </a:effectLst>
                          <a:latin typeface="Gill Sans MT" pitchFamily="34" charset="0"/>
                          <a:cs typeface="Arial" pitchFamily="34" charset="0"/>
                        </a:rPr>
                        <a:t>Tool Name</a:t>
                      </a:r>
                      <a:endParaRPr kumimoji="0" lang="en-US" sz="1400" b="1" i="0" u="none" strike="noStrike" cap="none" normalizeH="0" baseline="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outerShdw blurRad="38100" dist="38100" dir="2700000" algn="tl">
                              <a:srgbClr val="FFFFFF"/>
                            </a:outerShdw>
                          </a:effectLst>
                          <a:latin typeface="Gill Sans MT" pitchFamily="34" charset="0"/>
                          <a:cs typeface="Arial" pitchFamily="34" charset="0"/>
                        </a:rPr>
                        <a:t>Method</a:t>
                      </a:r>
                      <a:endParaRPr kumimoji="0" lang="en-US" sz="1400" b="1" i="0" u="none" strike="noStrike" cap="none" normalizeH="0" baseline="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outerShdw blurRad="38100" dist="38100" dir="2700000" algn="tl">
                              <a:srgbClr val="FFFFFF"/>
                            </a:outerShdw>
                          </a:effectLst>
                          <a:latin typeface="Gill Sans MT" pitchFamily="34" charset="0"/>
                          <a:cs typeface="Arial" pitchFamily="34" charset="0"/>
                        </a:rPr>
                        <a:t>Protocol</a:t>
                      </a:r>
                      <a:endParaRPr kumimoji="0" lang="en-US" sz="1400" b="1" i="0" u="none" strike="noStrike" cap="none" normalizeH="0" baseline="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outerShdw blurRad="38100" dist="38100" dir="2700000" algn="tl">
                              <a:srgbClr val="FFFFFF"/>
                            </a:outerShdw>
                          </a:effectLst>
                          <a:latin typeface="Gill Sans MT" pitchFamily="34" charset="0"/>
                          <a:cs typeface="Arial" pitchFamily="34" charset="0"/>
                        </a:rPr>
                        <a:t>Metrics</a:t>
                      </a:r>
                      <a:endParaRPr kumimoji="0" lang="en-US" sz="1400" b="1" i="0" u="none" strike="noStrike" cap="none" normalizeH="0" baseline="0">
                        <a:ln>
                          <a:noFill/>
                        </a:ln>
                        <a:solidFill>
                          <a:schemeClr val="tx1"/>
                        </a:solidFill>
                        <a:effectLst>
                          <a:outerShdw blurRad="38100" dist="38100" dir="2700000" algn="tl">
                            <a:srgbClr val="FFFFFF"/>
                          </a:outerShdw>
                        </a:effectLst>
                        <a:latin typeface="Arial" pitchFamily="34" charset="0"/>
                        <a:cs typeface="Arial" pitchFamily="34"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bprobe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ICMP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cprobe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ICMP </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Bandwidth utilization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Netest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Pathrate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Packet pair, packet train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Pipechar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Packet train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UDP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Available bandwidth</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Sprobe</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Packet pair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TCP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0" i="0" u="none" strike="noStrike" cap="none" normalizeH="0" baseline="0">
                          <a:ln>
                            <a:noFill/>
                          </a:ln>
                          <a:solidFill>
                            <a:schemeClr val="tx1"/>
                          </a:solidFill>
                          <a:effectLst/>
                          <a:latin typeface="Gill Sans MT" pitchFamily="34" charset="0"/>
                          <a:cs typeface="Arial" pitchFamily="34" charset="0"/>
                        </a:rPr>
                        <a:t>Bandwidth capacity</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1551" name="Date Placeholder 3"/>
          <p:cNvSpPr>
            <a:spLocks noGrp="1"/>
          </p:cNvSpPr>
          <p:nvPr>
            <p:ph type="dt" sz="quarter" idx="10"/>
          </p:nvPr>
        </p:nvSpPr>
        <p:spPr bwMode="auto">
          <a:noFill/>
          <a:ln>
            <a:miter lim="800000"/>
            <a:headEnd/>
            <a:tailEnd/>
          </a:ln>
        </p:spPr>
        <p:txBody>
          <a:bodyPr/>
          <a:lstStyle/>
          <a:p>
            <a:fld id="{547A7158-8C62-4024-93D4-02C7FC1C8866}" type="datetime1">
              <a:rPr lang="en-US" smtClean="0"/>
              <a:pPr/>
              <a:t>9/5/2018</a:t>
            </a:fld>
            <a:endParaRPr lang="en-US"/>
          </a:p>
        </p:txBody>
      </p:sp>
      <p:sp>
        <p:nvSpPr>
          <p:cNvPr id="7" name="Footer Placeholder 4"/>
          <p:cNvSpPr>
            <a:spLocks noGrp="1"/>
          </p:cNvSpPr>
          <p:nvPr>
            <p:ph type="ftr" sz="quarter" idx="11"/>
          </p:nvPr>
        </p:nvSpPr>
        <p:spPr/>
        <p:txBody>
          <a:bodyPr/>
          <a:lstStyle/>
          <a:p>
            <a:pPr>
              <a:defRPr/>
            </a:pPr>
            <a:r>
              <a:rPr lang="en-US"/>
              <a:t>Internetworking and Dist. Systems</a:t>
            </a:r>
          </a:p>
        </p:txBody>
      </p:sp>
      <p:sp>
        <p:nvSpPr>
          <p:cNvPr id="21553" name="Slide Number Placeholder 5"/>
          <p:cNvSpPr>
            <a:spLocks noGrp="1"/>
          </p:cNvSpPr>
          <p:nvPr>
            <p:ph type="sldNum" sz="quarter" idx="12"/>
          </p:nvPr>
        </p:nvSpPr>
        <p:spPr bwMode="auto">
          <a:noFill/>
          <a:ln>
            <a:miter lim="800000"/>
            <a:headEnd/>
            <a:tailEnd/>
          </a:ln>
        </p:spPr>
        <p:txBody>
          <a:bodyPr/>
          <a:lstStyle/>
          <a:p>
            <a:fld id="{F82F8730-9F62-4128-8C97-3C3714E16A9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1183</TotalTime>
  <Words>1757</Words>
  <Application>Microsoft Office PowerPoint</Application>
  <PresentationFormat>On-screen Show (4:3)</PresentationFormat>
  <Paragraphs>416</Paragraphs>
  <Slides>30</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微軟正黑體</vt:lpstr>
      <vt:lpstr>SimHei</vt:lpstr>
      <vt:lpstr>华文中宋</vt:lpstr>
      <vt:lpstr>Arial</vt:lpstr>
      <vt:lpstr>Calibri</vt:lpstr>
      <vt:lpstr>Gill Sans MT</vt:lpstr>
      <vt:lpstr>Symbol</vt:lpstr>
      <vt:lpstr>Times New Roman</vt:lpstr>
      <vt:lpstr>Verdana</vt:lpstr>
      <vt:lpstr>Wingdings</vt:lpstr>
      <vt:lpstr>Wingdings 2</vt:lpstr>
      <vt:lpstr>Solstice</vt:lpstr>
      <vt:lpstr>EE 542 Lecture 5: Network Performance</vt:lpstr>
      <vt:lpstr>Bandwidth Metrics</vt:lpstr>
      <vt:lpstr>Bandwidth Metrics</vt:lpstr>
      <vt:lpstr>Bulk Transfer Capacity</vt:lpstr>
      <vt:lpstr>Passive vs. Active measurement  </vt:lpstr>
      <vt:lpstr>Measurement Techniques</vt:lpstr>
      <vt:lpstr>Measurement Technique Examples</vt:lpstr>
      <vt:lpstr>Packet Dispersion Technique</vt:lpstr>
      <vt:lpstr>Packet Dispersion Technique</vt:lpstr>
      <vt:lpstr>Self-Loading Periodic Streams(SLOPS)</vt:lpstr>
      <vt:lpstr>Variable Packet Size (VPS) Technique</vt:lpstr>
      <vt:lpstr>VPS technique cont.</vt:lpstr>
      <vt:lpstr>VPS Technology</vt:lpstr>
      <vt:lpstr>TCP Simulation and Path Flooding</vt:lpstr>
      <vt:lpstr>TCP Simulation and Path Flooding</vt:lpstr>
      <vt:lpstr>IPERF</vt:lpstr>
      <vt:lpstr>Command line option</vt:lpstr>
      <vt:lpstr>Command line option</vt:lpstr>
      <vt:lpstr>Command line option</vt:lpstr>
      <vt:lpstr>Command line option</vt:lpstr>
      <vt:lpstr>Command line option</vt:lpstr>
      <vt:lpstr>Command line option</vt:lpstr>
      <vt:lpstr>Command line option</vt:lpstr>
      <vt:lpstr>Command line option</vt:lpstr>
      <vt:lpstr>Command line option</vt:lpstr>
      <vt:lpstr>PowerPoint Presentation</vt:lpstr>
      <vt:lpstr>IMPORTANT for LABs</vt:lpstr>
      <vt:lpstr>Lab 5</vt:lpstr>
      <vt:lpstr>Laboratory 6</vt:lpstr>
      <vt:lpstr>Next</vt:lpstr>
    </vt:vector>
  </TitlesOfParts>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558L</dc:title>
  <dc:creator>User</dc:creator>
  <cp:lastModifiedBy>Young Cho</cp:lastModifiedBy>
  <cp:revision>141</cp:revision>
  <dcterms:created xsi:type="dcterms:W3CDTF">2010-01-11T18:33:02Z</dcterms:created>
  <dcterms:modified xsi:type="dcterms:W3CDTF">2018-09-05T15:10:07Z</dcterms:modified>
</cp:coreProperties>
</file>