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50" r:id="rId3"/>
    <p:sldMasterId id="2147483660" r:id="rId4"/>
    <p:sldMasterId id="2147483652" r:id="rId5"/>
  </p:sldMasterIdLst>
  <p:notesMasterIdLst>
    <p:notesMasterId r:id="rId25"/>
  </p:notesMasterIdLst>
  <p:handoutMasterIdLst>
    <p:handoutMasterId r:id="rId26"/>
  </p:handoutMasterIdLst>
  <p:sldIdLst>
    <p:sldId id="265" r:id="rId6"/>
    <p:sldId id="287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8" r:id="rId21"/>
    <p:sldId id="302" r:id="rId22"/>
    <p:sldId id="303" r:id="rId23"/>
    <p:sldId id="279" r:id="rId24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3107" userDrawn="1">
          <p15:clr>
            <a:srgbClr val="A4A3A4"/>
          </p15:clr>
        </p15:guide>
        <p15:guide id="6" pos="544">
          <p15:clr>
            <a:srgbClr val="A4A3A4"/>
          </p15:clr>
        </p15:guide>
        <p15:guide id="7" pos="5602">
          <p15:clr>
            <a:srgbClr val="A4A3A4"/>
          </p15:clr>
        </p15:guide>
        <p15:guide id="8" pos="12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3C7"/>
    <a:srgbClr val="14BED3"/>
    <a:srgbClr val="1B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5374" autoAdjust="0"/>
  </p:normalViewPr>
  <p:slideViewPr>
    <p:cSldViewPr snapToObjects="1">
      <p:cViewPr varScale="1">
        <p:scale>
          <a:sx n="102" d="100"/>
          <a:sy n="102" d="100"/>
        </p:scale>
        <p:origin x="126" y="468"/>
      </p:cViewPr>
      <p:guideLst>
        <p:guide orient="horz" pos="4292"/>
        <p:guide pos="2880"/>
        <p:guide orient="horz" pos="1620"/>
        <p:guide pos="385"/>
        <p:guide pos="3107"/>
        <p:guide pos="544"/>
        <p:guide pos="5602"/>
        <p:guide pos="1202"/>
      </p:guideLst>
    </p:cSldViewPr>
  </p:slideViewPr>
  <p:outlineViewPr>
    <p:cViewPr>
      <p:scale>
        <a:sx n="33" d="100"/>
        <a:sy n="33" d="100"/>
      </p:scale>
      <p:origin x="0" y="-30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280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AD1D512-70BE-4707-AC79-CC204FE918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342E1D-21AE-491D-BCE8-4936B7F22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D5C2-6126-4330-BC64-BCF5ACC826DE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207E5-1021-41FC-B766-A23D264B29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C26E78-4603-42D0-989B-055AA1F4E6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45657-3C69-4C31-B874-DC818E804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7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2021/4/5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F6AA-C012-4C4D-A522-9C25638D8620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7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815" y="1643352"/>
            <a:ext cx="3455863" cy="216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○○○○○○○○○株式会社御中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81814" y="2204208"/>
            <a:ext cx="5112568" cy="3675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表紙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のタイトル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81814" y="2720344"/>
            <a:ext cx="1800820" cy="283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81814" y="4017059"/>
            <a:ext cx="5544000" cy="216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1814" y="4252556"/>
            <a:ext cx="5544000" cy="189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</p:spTree>
    <p:extLst>
      <p:ext uri="{BB962C8B-B14F-4D97-AF65-F5344CB8AC3E}">
        <p14:creationId xmlns:p14="http://schemas.microsoft.com/office/powerpoint/2010/main" val="31454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061422"/>
            <a:ext cx="8136904" cy="47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中表紙のタイトル</a:t>
            </a:r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r" defTabSz="457200" rtl="0" eaLnBrk="1" latinLnBrk="0" hangingPunct="1">
              <a:defRPr kumimoji="1"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AD903E-2787-9244-93D6-61CE01669D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481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9FECDAF-084F-4F4C-BA59-92E0A53BDEE1}"/>
              </a:ext>
            </a:extLst>
          </p:cNvPr>
          <p:cNvCxnSpPr/>
          <p:nvPr userDrawn="1"/>
        </p:nvCxnSpPr>
        <p:spPr>
          <a:xfrm>
            <a:off x="306000" y="606692"/>
            <a:ext cx="8532000" cy="1191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546902-12EC-462D-BC34-5C396DC9C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4" y="123478"/>
            <a:ext cx="8229600" cy="36671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1" lang="ja-JP" altLang="en-US" dirty="0"/>
              <a:t>テキストの入力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0BDEDBB-98C1-4F5C-8627-DFCC4D2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5125"/>
            <a:ext cx="8229600" cy="4025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25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E36783-2BF7-43D5-BA7A-17DE1C741C81}"/>
              </a:ext>
            </a:extLst>
          </p:cNvPr>
          <p:cNvSpPr/>
          <p:nvPr userDrawn="1"/>
        </p:nvSpPr>
        <p:spPr>
          <a:xfrm>
            <a:off x="0" y="364520"/>
            <a:ext cx="9144000" cy="5285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B6EFA45-779E-4BD9-8B70-BC795BC81208}"/>
              </a:ext>
            </a:extLst>
          </p:cNvPr>
          <p:cNvSpPr txBox="1"/>
          <p:nvPr userDrawn="1"/>
        </p:nvSpPr>
        <p:spPr>
          <a:xfrm>
            <a:off x="2801844" y="411615"/>
            <a:ext cx="354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solidFill>
                  <a:schemeClr val="bg1"/>
                </a:solidFill>
                <a:latin typeface="+mn-lt"/>
                <a:cs typeface="R Frutiger Roman"/>
              </a:rPr>
              <a:t>THANK YOU</a:t>
            </a:r>
            <a:endParaRPr kumimoji="1" lang="ja-JP" altLang="en-US" sz="2800" spc="300" dirty="0">
              <a:solidFill>
                <a:schemeClr val="bg1"/>
              </a:solidFill>
              <a:latin typeface="+mn-lt"/>
              <a:cs typeface="R Frutiger Roman"/>
            </a:endParaRPr>
          </a:p>
        </p:txBody>
      </p:sp>
      <p:pic>
        <p:nvPicPr>
          <p:cNvPr id="12" name="図 11" descr="ロゴ, 会社名&#10;&#10;自動的に生成された説明">
            <a:extLst>
              <a:ext uri="{FF2B5EF4-FFF2-40B4-BE49-F238E27FC236}">
                <a16:creationId xmlns:a16="http://schemas.microsoft.com/office/drawing/2014/main" id="{D8E48BEC-92EE-4E59-8F55-90BA6E06B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5156" y="1253606"/>
            <a:ext cx="3953688" cy="20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1ACD19-D4FC-449D-BB9B-DC6BDABFD895}"/>
              </a:ext>
            </a:extLst>
          </p:cNvPr>
          <p:cNvSpPr/>
          <p:nvPr userDrawn="1"/>
        </p:nvSpPr>
        <p:spPr>
          <a:xfrm>
            <a:off x="0" y="364520"/>
            <a:ext cx="9144000" cy="5285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F74401C-8442-4358-A050-C48C6993F670}"/>
              </a:ext>
            </a:extLst>
          </p:cNvPr>
          <p:cNvSpPr txBox="1"/>
          <p:nvPr userDrawn="1"/>
        </p:nvSpPr>
        <p:spPr>
          <a:xfrm>
            <a:off x="1691680" y="433047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spc="300" dirty="0">
                <a:solidFill>
                  <a:schemeClr val="bg1"/>
                </a:solidFill>
                <a:latin typeface="+mn-lt"/>
                <a:cs typeface="R Frutiger Roman"/>
              </a:rPr>
              <a:t>ご清聴ありがとうございました</a:t>
            </a:r>
          </a:p>
        </p:txBody>
      </p:sp>
      <p:pic>
        <p:nvPicPr>
          <p:cNvPr id="12" name="図 11" descr="ロゴ, 会社名&#10;&#10;自動的に生成された説明">
            <a:extLst>
              <a:ext uri="{FF2B5EF4-FFF2-40B4-BE49-F238E27FC236}">
                <a16:creationId xmlns:a16="http://schemas.microsoft.com/office/drawing/2014/main" id="{9CD40A44-F731-413A-97C2-2A7F7B45D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5156" y="1253606"/>
            <a:ext cx="3953688" cy="20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EC53CF9C-147F-46B9-B14A-5299BD21A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419" y="560814"/>
            <a:ext cx="5262596" cy="2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755486"/>
            <a:ext cx="5256584" cy="303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○○○○○○○○○株式会社御中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2062961"/>
            <a:ext cx="8314614" cy="37804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表紙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のタイトル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79268" y="2581794"/>
            <a:ext cx="1800820" cy="2155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0000.00.00</a:t>
            </a:r>
            <a:endParaRPr kumimoji="1" lang="ja-JP" alt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81814" y="4017059"/>
            <a:ext cx="5544000" cy="216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□□□□□□□本部</a:t>
            </a:r>
          </a:p>
        </p:txBody>
      </p:sp>
      <p:sp>
        <p:nvSpPr>
          <p:cNvPr id="8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1814" y="4252556"/>
            <a:ext cx="5544000" cy="2634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△△△△△△△△部</a:t>
            </a:r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9828"/>
            <a:ext cx="5832475" cy="3607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5pPr>
              <a:defRPr/>
            </a:lvl5pPr>
          </a:lstStyle>
          <a:p>
            <a:pPr lvl="0"/>
            <a:r>
              <a:rPr kumimoji="1" lang="ja-JP" altLang="en-US" dirty="0"/>
              <a:t>テキストを入力</a:t>
            </a:r>
          </a:p>
        </p:txBody>
      </p:sp>
      <p:sp>
        <p:nvSpPr>
          <p:cNvPr id="8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7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8D6A448-662B-4C2F-A792-6062E0EEE453}"/>
              </a:ext>
            </a:extLst>
          </p:cNvPr>
          <p:cNvCxnSpPr/>
          <p:nvPr userDrawn="1"/>
        </p:nvCxnSpPr>
        <p:spPr>
          <a:xfrm>
            <a:off x="306000" y="606692"/>
            <a:ext cx="8532000" cy="1191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9291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9FECDAF-084F-4F4C-BA59-92E0A53BDEE1}"/>
              </a:ext>
            </a:extLst>
          </p:cNvPr>
          <p:cNvCxnSpPr/>
          <p:nvPr userDrawn="1"/>
        </p:nvCxnSpPr>
        <p:spPr>
          <a:xfrm>
            <a:off x="306000" y="606692"/>
            <a:ext cx="8532000" cy="1191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546902-12EC-462D-BC34-5C396DC9C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4" y="123478"/>
            <a:ext cx="8229600" cy="36671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1" lang="ja-JP" altLang="en-US" dirty="0"/>
              <a:t>テキストの入力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0BDEDBB-98C1-4F5C-8627-DFCC4D2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5125"/>
            <a:ext cx="8229600" cy="40252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09840B-361B-4232-81C1-9F20D9544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76310"/>
            <a:ext cx="4038600" cy="402411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A6D0B120-3280-4FBF-AB0F-7BCDA310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76310"/>
            <a:ext cx="4038600" cy="402411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0C19DBC-C945-44DE-933F-F9226CBDC77C}"/>
              </a:ext>
            </a:extLst>
          </p:cNvPr>
          <p:cNvCxnSpPr/>
          <p:nvPr userDrawn="1"/>
        </p:nvCxnSpPr>
        <p:spPr>
          <a:xfrm>
            <a:off x="306000" y="606692"/>
            <a:ext cx="8532000" cy="1191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タイトル 1">
            <a:extLst>
              <a:ext uri="{FF2B5EF4-FFF2-40B4-BE49-F238E27FC236}">
                <a16:creationId xmlns:a16="http://schemas.microsoft.com/office/drawing/2014/main" id="{07C3A9EF-A0C3-4A50-B7D0-63FDE04324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4" y="123478"/>
            <a:ext cx="8229600" cy="36671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1" lang="ja-JP" altLang="en-US" dirty="0"/>
              <a:t>テキストの入力</a:t>
            </a:r>
          </a:p>
        </p:txBody>
      </p:sp>
      <p:sp>
        <p:nvSpPr>
          <p:cNvPr id="8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7369E0B-CBA1-42D1-AE4B-666E8F7694E9}"/>
              </a:ext>
            </a:extLst>
          </p:cNvPr>
          <p:cNvCxnSpPr/>
          <p:nvPr userDrawn="1"/>
        </p:nvCxnSpPr>
        <p:spPr>
          <a:xfrm>
            <a:off x="306000" y="606692"/>
            <a:ext cx="8532000" cy="1191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95474608-4F5B-4374-91DA-9882BB31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71550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8EC12344-EEFF-4897-B8CA-EAC299020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52562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F177B7A1-3A07-4632-B97F-3AF54FDA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771550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C88C9554-EBEE-42DD-9C6A-434D3EB5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52562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90FA84F-B7B5-4971-A96B-6C182C50BC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4" y="123478"/>
            <a:ext cx="8229600" cy="36671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1" lang="ja-JP" altLang="en-US" dirty="0"/>
              <a:t>テキストの入力</a:t>
            </a:r>
          </a:p>
        </p:txBody>
      </p:sp>
      <p:sp>
        <p:nvSpPr>
          <p:cNvPr id="10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11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97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CBB2011-FE01-42CB-9011-8B289467491C}"/>
              </a:ext>
            </a:extLst>
          </p:cNvPr>
          <p:cNvCxnSpPr/>
          <p:nvPr userDrawn="1"/>
        </p:nvCxnSpPr>
        <p:spPr>
          <a:xfrm>
            <a:off x="306000" y="606692"/>
            <a:ext cx="8532000" cy="1191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縦書きテキスト プレースホルダー 2">
            <a:extLst>
              <a:ext uri="{FF2B5EF4-FFF2-40B4-BE49-F238E27FC236}">
                <a16:creationId xmlns:a16="http://schemas.microsoft.com/office/drawing/2014/main" id="{CECF434D-7E87-4801-B686-9C19D3BC1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71549"/>
            <a:ext cx="8229600" cy="3954481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56353C6-A4F9-4DAC-9C00-64CAC5C4F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4" y="123478"/>
            <a:ext cx="8229600" cy="36671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1" lang="ja-JP" altLang="en-US" dirty="0"/>
              <a:t>テキストの入力</a:t>
            </a:r>
          </a:p>
        </p:txBody>
      </p:sp>
      <p:sp>
        <p:nvSpPr>
          <p:cNvPr id="7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8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>
              <a:defRPr sz="1100">
                <a:latin typeface="+mn-ea"/>
              </a:defRPr>
            </a:lvl1pPr>
          </a:lstStyle>
          <a:p>
            <a:pPr lvl="0"/>
            <a:fld id="{99AD903E-2787-9244-93D6-61CE01669DE3}" type="slidenum">
              <a:rPr lang="ja-JP" altLang="en-US" smtClean="0"/>
              <a:pPr lvl="0"/>
              <a:t>‹#›</a:t>
            </a:fld>
            <a:endParaRPr lang="ja-JP" altLang="en-US" dirty="0"/>
          </a:p>
        </p:txBody>
      </p:sp>
      <p:sp>
        <p:nvSpPr>
          <p:cNvPr id="3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4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061422"/>
            <a:ext cx="8136904" cy="47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中表紙のタイトル</a:t>
            </a:r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4869656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r" defTabSz="457200" rtl="0" eaLnBrk="1" latinLnBrk="0" hangingPunct="1">
              <a:defRPr kumimoji="1"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AD903E-2787-9244-93D6-61CE01669D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正方形/長方形 8"/>
          <p:cNvSpPr/>
          <p:nvPr userDrawn="1"/>
        </p:nvSpPr>
        <p:spPr>
          <a:xfrm>
            <a:off x="8676456" y="4958432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0727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5200"/>
            <a:ext cx="1550981" cy="633600"/>
          </a:xfrm>
          <a:prstGeom prst="rect">
            <a:avLst/>
          </a:prstGeom>
        </p:spPr>
      </p:pic>
      <p:pic>
        <p:nvPicPr>
          <p:cNvPr id="3" name="図 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A4005C6F-6DBD-40FA-ADA4-A9692D7048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2700000"/>
            <a:ext cx="5256000" cy="1191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 userDrawn="1"/>
        </p:nvSpPr>
        <p:spPr>
          <a:xfrm>
            <a:off x="491065" y="4860758"/>
            <a:ext cx="3864911" cy="2286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  <a:endParaRPr lang="ja-JP" altLang="en-US" noProof="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FD66B1-B362-2F47-83BC-4DC4660C0CD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6000" y="3787200"/>
            <a:ext cx="1270794" cy="2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32457"/>
            <a:ext cx="1550981" cy="63360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576000" y="257175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 txBox="1">
            <a:spLocks/>
          </p:cNvSpPr>
          <p:nvPr userDrawn="1"/>
        </p:nvSpPr>
        <p:spPr>
          <a:xfrm>
            <a:off x="491065" y="4860758"/>
            <a:ext cx="3864911" cy="2286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  <a:endParaRPr lang="ja-JP" altLang="en-US" noProof="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891C1D2-2DBC-5D47-B40B-766E889CE14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6000" y="3787200"/>
            <a:ext cx="1270794" cy="2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00" y="75600"/>
            <a:ext cx="1092735" cy="44640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 userDrawn="1"/>
        </p:nvSpPr>
        <p:spPr>
          <a:xfrm>
            <a:off x="491065" y="4860758"/>
            <a:ext cx="3864911" cy="2286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24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 userDrawn="1"/>
        </p:nvCxnSpPr>
        <p:spPr>
          <a:xfrm>
            <a:off x="576000" y="257175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 txBox="1">
            <a:spLocks/>
          </p:cNvSpPr>
          <p:nvPr userDrawn="1"/>
        </p:nvSpPr>
        <p:spPr>
          <a:xfrm>
            <a:off x="491065" y="4860758"/>
            <a:ext cx="3864911" cy="2286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defRPr>
            </a:lvl1pPr>
          </a:lstStyle>
          <a:p>
            <a:pPr lvl="0"/>
            <a:r>
              <a:rPr lang="en-US" altLang="ja-JP" noProof="0" dirty="0"/>
              <a:t>© 2021 TIS Inc.</a:t>
            </a:r>
            <a:endParaRPr lang="ja-JP" altLang="en-US" noProof="0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00" y="75600"/>
            <a:ext cx="1092735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3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不正利用防止プラットフォーム</a:t>
            </a:r>
            <a:endParaRPr lang="en-US" altLang="ja-JP" dirty="0"/>
          </a:p>
          <a:p>
            <a:r>
              <a:rPr kumimoji="1" lang="ja-JP" altLang="en-US" sz="2000" dirty="0"/>
              <a:t>キックオフ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2021.04.05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産業公共事業本部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産業ビジネス第３部　杉井</a:t>
            </a:r>
          </a:p>
        </p:txBody>
      </p:sp>
    </p:spTree>
    <p:extLst>
      <p:ext uri="{BB962C8B-B14F-4D97-AF65-F5344CB8AC3E}">
        <p14:creationId xmlns:p14="http://schemas.microsoft.com/office/powerpoint/2010/main" val="367323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ビジネスについて（</a:t>
            </a:r>
            <a:r>
              <a:rPr lang="en-US" altLang="ja-JP" dirty="0"/>
              <a:t>MVP</a:t>
            </a:r>
            <a:r>
              <a:rPr lang="ja-JP" altLang="en-US" dirty="0"/>
              <a:t>プラン概要）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C233E48-D352-4F8C-97FD-EDEB75FA805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MVP!$B$3:$E$13" spid="_x0000_s18233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07654"/>
            <a:ext cx="769475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21B1FE-9997-4CDA-94A3-DDAB3ED5599F}"/>
              </a:ext>
            </a:extLst>
          </p:cNvPr>
          <p:cNvSpPr txBox="1"/>
          <p:nvPr/>
        </p:nvSpPr>
        <p:spPr>
          <a:xfrm>
            <a:off x="282475" y="699542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ja-JP" altLang="en-US" sz="1400" dirty="0"/>
              <a:t>①契約宿泊施設数は</a:t>
            </a:r>
            <a:r>
              <a:rPr lang="en-US" altLang="ja-JP" sz="1400" dirty="0"/>
              <a:t>2021/12</a:t>
            </a:r>
            <a:r>
              <a:rPr lang="ja-JP" altLang="en-US" sz="1400" dirty="0"/>
              <a:t>時点で</a:t>
            </a:r>
            <a:r>
              <a:rPr lang="en-US" altLang="ja-JP" sz="1400" dirty="0"/>
              <a:t>360</a:t>
            </a:r>
            <a:r>
              <a:rPr lang="ja-JP" altLang="en-US" sz="1400" dirty="0"/>
              <a:t>施設を目標とする。（運用が手動となるため）当初審議時の目標施設数</a:t>
            </a:r>
            <a:r>
              <a:rPr lang="en-US" altLang="ja-JP" sz="1400" dirty="0"/>
              <a:t>(7,000)</a:t>
            </a:r>
            <a:r>
              <a:rPr lang="ja-JP" altLang="en-US" sz="1400" dirty="0"/>
              <a:t>の</a:t>
            </a:r>
            <a:r>
              <a:rPr lang="en-US" altLang="ja-JP" sz="1400" dirty="0"/>
              <a:t>5.1</a:t>
            </a:r>
            <a:r>
              <a:rPr lang="ja-JP" altLang="en-US" sz="1400" dirty="0"/>
              <a:t>％</a:t>
            </a:r>
          </a:p>
          <a:p>
            <a:r>
              <a:rPr lang="ja-JP" altLang="en-US" sz="1400" dirty="0"/>
              <a:t>②開発範囲極小化のため、連携</a:t>
            </a:r>
            <a:r>
              <a:rPr lang="en-US" altLang="ja-JP" sz="1400" dirty="0"/>
              <a:t>OTA</a:t>
            </a:r>
            <a:r>
              <a:rPr lang="ja-JP" altLang="en-US" sz="1400" dirty="0"/>
              <a:t>は楽天からのみでスタートする。</a:t>
            </a:r>
          </a:p>
          <a:p>
            <a:r>
              <a:rPr lang="ja-JP" altLang="en-US" sz="1400" dirty="0"/>
              <a:t>③開発範囲極小化のため、運用や利便性向上のための機能は構築せずにスタートする。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882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ビジネスについて（</a:t>
            </a:r>
            <a:r>
              <a:rPr lang="en-US" altLang="ja-JP" dirty="0"/>
              <a:t>MVP</a:t>
            </a:r>
            <a:r>
              <a:rPr lang="ja-JP" altLang="en-US" dirty="0"/>
              <a:t>プラン概要）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21B1FE-9997-4CDA-94A3-DDAB3ED5599F}"/>
              </a:ext>
            </a:extLst>
          </p:cNvPr>
          <p:cNvSpPr txBox="1"/>
          <p:nvPr/>
        </p:nvSpPr>
        <p:spPr>
          <a:xfrm>
            <a:off x="258241" y="807263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n-US" altLang="ja-JP" sz="1400" dirty="0"/>
              <a:t>1st</a:t>
            </a:r>
            <a:r>
              <a:rPr lang="ja-JP" altLang="en-US" sz="1400" dirty="0"/>
              <a:t>構築後、以降のターゲットについてはそれぞれ投資審議を行い構築を行う想定。</a:t>
            </a:r>
          </a:p>
          <a:p>
            <a:pPr marL="176213" indent="-176213"/>
            <a:r>
              <a:rPr lang="en-US" altLang="ja-JP" sz="1400" dirty="0"/>
              <a:t>1st</a:t>
            </a:r>
            <a:r>
              <a:rPr lang="ja-JP" altLang="en-US" sz="1400" dirty="0"/>
              <a:t>の</a:t>
            </a:r>
            <a:r>
              <a:rPr lang="en-US" altLang="ja-JP" sz="1400" dirty="0"/>
              <a:t>S/I</a:t>
            </a:r>
            <a:r>
              <a:rPr lang="ja-JP" altLang="en-US" sz="1400" dirty="0"/>
              <a:t>はプレ運用期間３ヵ月実施後の</a:t>
            </a:r>
            <a:r>
              <a:rPr lang="en-US" altLang="ja-JP" sz="1400" dirty="0"/>
              <a:t>2021/12</a:t>
            </a:r>
            <a:r>
              <a:rPr lang="ja-JP" altLang="en-US" sz="1400" dirty="0"/>
              <a:t>月、</a:t>
            </a:r>
            <a:r>
              <a:rPr lang="en-US" altLang="ja-JP" sz="1400" dirty="0"/>
              <a:t>2nd</a:t>
            </a:r>
            <a:r>
              <a:rPr lang="ja-JP" altLang="en-US" sz="1400" dirty="0"/>
              <a:t>の</a:t>
            </a:r>
            <a:r>
              <a:rPr lang="en-US" altLang="ja-JP" sz="1400" dirty="0"/>
              <a:t>S/I</a:t>
            </a:r>
            <a:r>
              <a:rPr lang="ja-JP" altLang="en-US" sz="1400" dirty="0"/>
              <a:t>は</a:t>
            </a:r>
            <a:r>
              <a:rPr lang="en-US" altLang="ja-JP" sz="1400" dirty="0"/>
              <a:t>2022/5</a:t>
            </a:r>
            <a:r>
              <a:rPr lang="ja-JP" altLang="en-US" sz="1400" dirty="0"/>
              <a:t>月、</a:t>
            </a:r>
            <a:endParaRPr lang="en-US" altLang="ja-JP" sz="1400" dirty="0"/>
          </a:p>
          <a:p>
            <a:pPr marL="176213" indent="-176213"/>
            <a:r>
              <a:rPr lang="en-US" altLang="ja-JP" sz="1400" dirty="0"/>
              <a:t>3rd</a:t>
            </a:r>
            <a:r>
              <a:rPr lang="ja-JP" altLang="en-US" sz="1400" dirty="0"/>
              <a:t>の</a:t>
            </a:r>
            <a:r>
              <a:rPr lang="en-US" altLang="ja-JP" sz="1400" dirty="0"/>
              <a:t>S/I</a:t>
            </a:r>
            <a:r>
              <a:rPr lang="ja-JP" altLang="en-US" sz="1400" dirty="0"/>
              <a:t>は</a:t>
            </a:r>
            <a:r>
              <a:rPr lang="en-US" altLang="ja-JP" sz="1400" dirty="0"/>
              <a:t>2023/2</a:t>
            </a:r>
            <a:r>
              <a:rPr lang="ja-JP" altLang="en-US" sz="1400" dirty="0"/>
              <a:t>月を計画。</a:t>
            </a:r>
            <a:endParaRPr kumimoji="1" lang="ja-JP" altLang="en-US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488423-D93B-435B-81CA-247BAD7B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5" y="1790994"/>
            <a:ext cx="837874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8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0FE011-26E7-416A-BFA4-89E765740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Target-1</a:t>
            </a:r>
            <a:r>
              <a:rPr kumimoji="1" lang="en-US" altLang="ja-JP" baseline="30000" dirty="0"/>
              <a:t>st</a:t>
            </a:r>
            <a:r>
              <a:rPr kumimoji="1" lang="ja-JP" altLang="en-US" dirty="0"/>
              <a:t>　について</a:t>
            </a:r>
          </a:p>
        </p:txBody>
      </p:sp>
    </p:spTree>
    <p:extLst>
      <p:ext uri="{BB962C8B-B14F-4D97-AF65-F5344CB8AC3E}">
        <p14:creationId xmlns:p14="http://schemas.microsoft.com/office/powerpoint/2010/main" val="56766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21B1FE-9997-4CDA-94A3-DDAB3ED5599F}"/>
              </a:ext>
            </a:extLst>
          </p:cNvPr>
          <p:cNvSpPr txBox="1"/>
          <p:nvPr/>
        </p:nvSpPr>
        <p:spPr>
          <a:xfrm>
            <a:off x="308678" y="1923678"/>
            <a:ext cx="849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/>
              <a:t>構築範囲を最小化</a:t>
            </a:r>
            <a:r>
              <a:rPr lang="ja-JP" altLang="en-US" sz="3200" dirty="0"/>
              <a:t>した</a:t>
            </a:r>
            <a:r>
              <a:rPr lang="ja-JP" altLang="en-US" sz="3200" b="1" u="sng" dirty="0"/>
              <a:t>早期サービス開始</a:t>
            </a:r>
            <a:r>
              <a:rPr lang="ja-JP" altLang="en-US" sz="3200" dirty="0"/>
              <a:t>にて、</a:t>
            </a:r>
            <a:endParaRPr lang="en-US" altLang="ja-JP" sz="3200" dirty="0"/>
          </a:p>
          <a:p>
            <a:r>
              <a:rPr lang="ja-JP" altLang="en-US" sz="3200" dirty="0"/>
              <a:t>サービスの有効性、売上の蓋然性に対する</a:t>
            </a:r>
            <a:endParaRPr lang="en-US" altLang="ja-JP" sz="3200" dirty="0"/>
          </a:p>
          <a:p>
            <a:r>
              <a:rPr lang="ja-JP" altLang="en-US" sz="3200" dirty="0"/>
              <a:t>確証を得る。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696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ビジネスモデル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21B1FE-9997-4CDA-94A3-DDAB3ED5599F}"/>
              </a:ext>
            </a:extLst>
          </p:cNvPr>
          <p:cNvSpPr txBox="1"/>
          <p:nvPr/>
        </p:nvSpPr>
        <p:spPr>
          <a:xfrm>
            <a:off x="308678" y="699542"/>
            <a:ext cx="8490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/>
              <a:t>楽天からの予約データに対して、</a:t>
            </a:r>
            <a:r>
              <a:rPr lang="en-US" altLang="ja-JP" sz="2000" u="sng" dirty="0"/>
              <a:t>AI</a:t>
            </a:r>
            <a:r>
              <a:rPr lang="ja-JP" altLang="en-US" sz="2000" u="sng" dirty="0"/>
              <a:t>にてスコアリングを行いその結果を宿泊施設に提供、スコアリングの対価として宿泊施設よりサービス利用料を頂く。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F68A9B-437E-4618-8213-3B9DADF7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38" y="1757601"/>
            <a:ext cx="5760640" cy="3276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75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21B1FE-9997-4CDA-94A3-DDAB3ED5599F}"/>
              </a:ext>
            </a:extLst>
          </p:cNvPr>
          <p:cNvSpPr txBox="1"/>
          <p:nvPr/>
        </p:nvSpPr>
        <p:spPr>
          <a:xfrm>
            <a:off x="308678" y="699542"/>
            <a:ext cx="8490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プレ運用開始は９月！その後１２月に</a:t>
            </a:r>
            <a:r>
              <a:rPr lang="en-US" altLang="ja-JP" sz="2000" dirty="0"/>
              <a:t>S/I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r>
              <a:rPr kumimoji="1" lang="ja-JP" altLang="en-US" sz="1600" dirty="0"/>
              <a:t>７月中旬にプレ契約３００施設、１１月中旬に本契約３００施設の獲得が本ＰＪ推進のクライテリアになっています。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5E24C0-28CC-4116-B962-CD66AC22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22677"/>
            <a:ext cx="6984776" cy="3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体制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C3F462-5841-4D48-AA7A-4EBABAF119E1}"/>
              </a:ext>
            </a:extLst>
          </p:cNvPr>
          <p:cNvSpPr/>
          <p:nvPr/>
        </p:nvSpPr>
        <p:spPr>
          <a:xfrm>
            <a:off x="5615309" y="857847"/>
            <a:ext cx="3271015" cy="4264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D72C23-78DD-440C-8813-892EF9A4E3B9}"/>
              </a:ext>
            </a:extLst>
          </p:cNvPr>
          <p:cNvSpPr/>
          <p:nvPr/>
        </p:nvSpPr>
        <p:spPr>
          <a:xfrm>
            <a:off x="5789592" y="2399365"/>
            <a:ext cx="1292702" cy="25028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ja-JP" altLang="en-US" sz="900" b="1" dirty="0"/>
              <a:t>品質管理室</a:t>
            </a:r>
            <a:endParaRPr kumimoji="1" lang="ja-JP" altLang="en-US" sz="9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77F37E-9DF1-4432-8C7C-F92D86458552}"/>
              </a:ext>
            </a:extLst>
          </p:cNvPr>
          <p:cNvSpPr/>
          <p:nvPr/>
        </p:nvSpPr>
        <p:spPr>
          <a:xfrm>
            <a:off x="62360" y="838464"/>
            <a:ext cx="5518267" cy="4264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>
              <a:solidFill>
                <a:schemeClr val="tx1"/>
              </a:solidFill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8BD30B-EB78-490E-81D1-84F835F9D21C}"/>
              </a:ext>
            </a:extLst>
          </p:cNvPr>
          <p:cNvSpPr/>
          <p:nvPr/>
        </p:nvSpPr>
        <p:spPr>
          <a:xfrm>
            <a:off x="62360" y="673057"/>
            <a:ext cx="5518267" cy="184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b="1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ＴＩＳ体制</a:t>
            </a:r>
            <a:endParaRPr lang="en-US" altLang="ja-JP" sz="1050" b="1">
              <a:solidFill>
                <a:schemeClr val="bg1"/>
              </a:solidFill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63BBE4-860E-47CD-B792-7D8F1AB9F0E9}"/>
              </a:ext>
            </a:extLst>
          </p:cNvPr>
          <p:cNvSpPr/>
          <p:nvPr/>
        </p:nvSpPr>
        <p:spPr>
          <a:xfrm>
            <a:off x="5615309" y="682259"/>
            <a:ext cx="3271015" cy="1796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楽天様体制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81AE7D6-F885-43A4-9BC1-CF85D4B218F1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6391207" y="3176739"/>
            <a:ext cx="0" cy="43648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E6A69F-D1E4-4741-9ECF-220B1633B19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391207" y="3973223"/>
            <a:ext cx="0" cy="4618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FE62630-74BA-4150-A4D7-A1BBFA0F6BFF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3494860" y="1751390"/>
            <a:ext cx="0" cy="7200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B6E9B95-5814-434C-928E-7B92D1877158}"/>
              </a:ext>
            </a:extLst>
          </p:cNvPr>
          <p:cNvGrpSpPr/>
          <p:nvPr/>
        </p:nvGrpSpPr>
        <p:grpSpPr>
          <a:xfrm>
            <a:off x="2850917" y="1391390"/>
            <a:ext cx="1287886" cy="360000"/>
            <a:chOff x="5865389" y="2395400"/>
            <a:chExt cx="1287886" cy="61896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408D988-B4C2-4B7A-A01F-9CF435A9558B}"/>
                </a:ext>
              </a:extLst>
            </p:cNvPr>
            <p:cNvSpPr/>
            <p:nvPr/>
          </p:nvSpPr>
          <p:spPr>
            <a:xfrm>
              <a:off x="5865389" y="2708001"/>
              <a:ext cx="1287886" cy="306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小巻事業部長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AA2F888-A1D5-421B-BB4E-CFA1870F7EA4}"/>
                </a:ext>
              </a:extLst>
            </p:cNvPr>
            <p:cNvSpPr/>
            <p:nvPr/>
          </p:nvSpPr>
          <p:spPr>
            <a:xfrm>
              <a:off x="5865389" y="2395400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事業部責任者（産事２）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4142FB6-B831-44BF-B739-6503BA456FDB}"/>
              </a:ext>
            </a:extLst>
          </p:cNvPr>
          <p:cNvGrpSpPr/>
          <p:nvPr/>
        </p:nvGrpSpPr>
        <p:grpSpPr>
          <a:xfrm>
            <a:off x="2850917" y="1823399"/>
            <a:ext cx="1287886" cy="360000"/>
            <a:chOff x="5902606" y="3260867"/>
            <a:chExt cx="1287886" cy="618961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AAE68F1-84BA-436C-806D-0DB3ED1D0A41}"/>
                </a:ext>
              </a:extLst>
            </p:cNvPr>
            <p:cNvSpPr/>
            <p:nvPr/>
          </p:nvSpPr>
          <p:spPr>
            <a:xfrm>
              <a:off x="5902606" y="3573461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原口部長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84A05BF-B2B4-437F-B5B5-82A4500080DE}"/>
                </a:ext>
              </a:extLst>
            </p:cNvPr>
            <p:cNvSpPr/>
            <p:nvPr/>
          </p:nvSpPr>
          <p:spPr>
            <a:xfrm>
              <a:off x="5902606" y="3260867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部門開発責任者（産ビ３）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4ED3A00-4B97-4B4B-9FF4-182DF25747E7}"/>
              </a:ext>
            </a:extLst>
          </p:cNvPr>
          <p:cNvGrpSpPr/>
          <p:nvPr/>
        </p:nvGrpSpPr>
        <p:grpSpPr>
          <a:xfrm>
            <a:off x="2855042" y="2255447"/>
            <a:ext cx="1287886" cy="360000"/>
            <a:chOff x="5915353" y="4410049"/>
            <a:chExt cx="1287886" cy="61896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9994DF0-0705-4241-AFA5-4B28D21BB6ED}"/>
                </a:ext>
              </a:extLst>
            </p:cNvPr>
            <p:cNvSpPr/>
            <p:nvPr/>
          </p:nvSpPr>
          <p:spPr>
            <a:xfrm>
              <a:off x="5915353" y="4722643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杉井副部長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F0701CB-2F41-45E9-A2A1-049A2D478CC0}"/>
                </a:ext>
              </a:extLst>
            </p:cNvPr>
            <p:cNvSpPr/>
            <p:nvPr/>
          </p:nvSpPr>
          <p:spPr>
            <a:xfrm>
              <a:off x="5915353" y="4410049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ja-JP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PM</a:t>
              </a:r>
              <a:endPara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9F2EFA3-F374-431C-9C8F-34FE206D5219}"/>
              </a:ext>
            </a:extLst>
          </p:cNvPr>
          <p:cNvGrpSpPr/>
          <p:nvPr/>
        </p:nvGrpSpPr>
        <p:grpSpPr>
          <a:xfrm>
            <a:off x="6843669" y="1052571"/>
            <a:ext cx="900000" cy="360000"/>
            <a:chOff x="6936604" y="1461860"/>
            <a:chExt cx="1287886" cy="618961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326A2B5-0B96-4A54-94D0-9974E4AA1601}"/>
                </a:ext>
              </a:extLst>
            </p:cNvPr>
            <p:cNvSpPr/>
            <p:nvPr/>
          </p:nvSpPr>
          <p:spPr>
            <a:xfrm>
              <a:off x="6936604" y="1774454"/>
              <a:ext cx="1287886" cy="306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高野事業長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43AB08D-DD10-4220-AD3C-55AF1A58DA2E}"/>
                </a:ext>
              </a:extLst>
            </p:cNvPr>
            <p:cNvSpPr/>
            <p:nvPr/>
          </p:nvSpPr>
          <p:spPr>
            <a:xfrm>
              <a:off x="6936604" y="1461860"/>
              <a:ext cx="1287886" cy="3063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オーナー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50AEA26-9FBA-4555-811A-106C9752D594}"/>
              </a:ext>
            </a:extLst>
          </p:cNvPr>
          <p:cNvGrpSpPr/>
          <p:nvPr/>
        </p:nvGrpSpPr>
        <p:grpSpPr>
          <a:xfrm>
            <a:off x="5941207" y="2816739"/>
            <a:ext cx="900000" cy="360000"/>
            <a:chOff x="1014657" y="3286095"/>
            <a:chExt cx="1287886" cy="6189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E82D516-24C5-4797-A4AE-2390B4D935B2}"/>
                </a:ext>
              </a:extLst>
            </p:cNvPr>
            <p:cNvSpPr/>
            <p:nvPr/>
          </p:nvSpPr>
          <p:spPr>
            <a:xfrm>
              <a:off x="1014657" y="3598689"/>
              <a:ext cx="1287886" cy="306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i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秋元</a:t>
              </a:r>
              <a:r>
                <a:rPr lang="ja-JP" altLang="en-US" sz="7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室長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687B0A1-1276-4BF2-83FF-C819E4CDBF02}"/>
                </a:ext>
              </a:extLst>
            </p:cNvPr>
            <p:cNvSpPr/>
            <p:nvPr/>
          </p:nvSpPr>
          <p:spPr>
            <a:xfrm>
              <a:off x="1014657" y="3286095"/>
              <a:ext cx="1287886" cy="3063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推進責任者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1596766-44A9-40A2-B103-159863D8F33B}"/>
              </a:ext>
            </a:extLst>
          </p:cNvPr>
          <p:cNvGrpSpPr/>
          <p:nvPr/>
        </p:nvGrpSpPr>
        <p:grpSpPr>
          <a:xfrm>
            <a:off x="5941207" y="3613223"/>
            <a:ext cx="900000" cy="360000"/>
            <a:chOff x="1014657" y="4246122"/>
            <a:chExt cx="1287886" cy="61896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6946F9D-D61B-48C3-BC4B-7D05F047C4B3}"/>
                </a:ext>
              </a:extLst>
            </p:cNvPr>
            <p:cNvSpPr/>
            <p:nvPr/>
          </p:nvSpPr>
          <p:spPr>
            <a:xfrm>
              <a:off x="1014657" y="4558716"/>
              <a:ext cx="1287886" cy="306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i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長松副室長</a:t>
              </a:r>
              <a:endPara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4FE3A61-1020-4E99-8666-8C612BF267C3}"/>
                </a:ext>
              </a:extLst>
            </p:cNvPr>
            <p:cNvSpPr/>
            <p:nvPr/>
          </p:nvSpPr>
          <p:spPr>
            <a:xfrm>
              <a:off x="1014657" y="4246122"/>
              <a:ext cx="1287886" cy="3063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推進リーダー</a:t>
              </a: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8F414F9-7BA8-4F9A-94A8-5460BC5AD30E}"/>
              </a:ext>
            </a:extLst>
          </p:cNvPr>
          <p:cNvSpPr/>
          <p:nvPr/>
        </p:nvSpPr>
        <p:spPr>
          <a:xfrm>
            <a:off x="5941207" y="4435055"/>
            <a:ext cx="900000" cy="3063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7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深尾マネージャー</a:t>
            </a:r>
            <a:endParaRPr lang="ja-JP" altLang="en-US" sz="7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DAC3EE-96F0-4D5A-A163-A83D8D767279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3494860" y="2183399"/>
            <a:ext cx="4125" cy="7204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015A43B-2EAA-4D54-9C90-D0F3D619C594}"/>
              </a:ext>
            </a:extLst>
          </p:cNvPr>
          <p:cNvSpPr/>
          <p:nvPr/>
        </p:nvSpPr>
        <p:spPr>
          <a:xfrm>
            <a:off x="7517819" y="2399366"/>
            <a:ext cx="1158638" cy="2468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ja-JP" altLang="en-US" sz="900" b="1" dirty="0"/>
              <a:t>営業</a:t>
            </a:r>
            <a:endParaRPr kumimoji="1" lang="ja-JP" altLang="en-US" sz="900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6E266CF-9ACC-470F-9821-6D1E0E7B898F}"/>
              </a:ext>
            </a:extLst>
          </p:cNvPr>
          <p:cNvGrpSpPr/>
          <p:nvPr/>
        </p:nvGrpSpPr>
        <p:grpSpPr>
          <a:xfrm>
            <a:off x="7669434" y="2816739"/>
            <a:ext cx="900000" cy="360000"/>
            <a:chOff x="1014657" y="3286095"/>
            <a:chExt cx="1287886" cy="618961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1287BC1-5F8A-40CE-8A07-47B0769ED746}"/>
                </a:ext>
              </a:extLst>
            </p:cNvPr>
            <p:cNvSpPr/>
            <p:nvPr/>
          </p:nvSpPr>
          <p:spPr>
            <a:xfrm>
              <a:off x="1014657" y="3598689"/>
              <a:ext cx="1287886" cy="306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i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永冨部長</a:t>
              </a:r>
              <a:endPara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CBEF1CC-1CBF-41E5-AD0B-8B213C1B8750}"/>
                </a:ext>
              </a:extLst>
            </p:cNvPr>
            <p:cNvSpPr/>
            <p:nvPr/>
          </p:nvSpPr>
          <p:spPr>
            <a:xfrm>
              <a:off x="1014657" y="3286095"/>
              <a:ext cx="1287886" cy="3063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営業責任者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DD2C570-9E7C-4328-BCFF-682A1972BC4F}"/>
              </a:ext>
            </a:extLst>
          </p:cNvPr>
          <p:cNvGrpSpPr/>
          <p:nvPr/>
        </p:nvGrpSpPr>
        <p:grpSpPr>
          <a:xfrm>
            <a:off x="7669434" y="3614756"/>
            <a:ext cx="900000" cy="360000"/>
            <a:chOff x="1014657" y="4246122"/>
            <a:chExt cx="1287886" cy="618961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D9E1E5D-77F0-4167-AF29-C338B1A1FBB1}"/>
                </a:ext>
              </a:extLst>
            </p:cNvPr>
            <p:cNvSpPr/>
            <p:nvPr/>
          </p:nvSpPr>
          <p:spPr>
            <a:xfrm>
              <a:off x="1014657" y="4558716"/>
              <a:ext cx="1287886" cy="306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i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黒島副部長</a:t>
              </a:r>
              <a:endPara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00FB167-327C-4C56-AFAA-8ADF24FC5C02}"/>
                </a:ext>
              </a:extLst>
            </p:cNvPr>
            <p:cNvSpPr/>
            <p:nvPr/>
          </p:nvSpPr>
          <p:spPr>
            <a:xfrm>
              <a:off x="1014657" y="4246122"/>
              <a:ext cx="1287886" cy="3063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7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営業副責任者</a:t>
              </a:r>
            </a:p>
          </p:txBody>
        </p:sp>
      </p:grp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1EE2DF6-6A69-40FB-825D-91FA0AAB2C21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5400000">
            <a:off x="6371409" y="1477105"/>
            <a:ext cx="986794" cy="85772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98E75F6-FA65-4914-A3CE-958D80CB3539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8119434" y="3176739"/>
            <a:ext cx="0" cy="43801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DEAC9D6F-2552-4047-AC75-B0137ECABBE6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6200000" flipH="1">
            <a:off x="7202006" y="1504233"/>
            <a:ext cx="986795" cy="8034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3691FED-16E5-4317-928C-C29990E06F8F}"/>
              </a:ext>
            </a:extLst>
          </p:cNvPr>
          <p:cNvGrpSpPr/>
          <p:nvPr/>
        </p:nvGrpSpPr>
        <p:grpSpPr>
          <a:xfrm>
            <a:off x="2850917" y="2831551"/>
            <a:ext cx="1287886" cy="360000"/>
            <a:chOff x="5915353" y="4410049"/>
            <a:chExt cx="1287886" cy="61895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84E9A50-DD97-48F4-B5E5-4DF931453563}"/>
                </a:ext>
              </a:extLst>
            </p:cNvPr>
            <p:cNvSpPr/>
            <p:nvPr/>
          </p:nvSpPr>
          <p:spPr>
            <a:xfrm>
              <a:off x="5915353" y="4722641"/>
              <a:ext cx="1287886" cy="306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紺谷</a:t>
              </a:r>
              <a:r>
                <a:rPr lang="en-US" altLang="ja-JP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@</a:t>
              </a: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産ビ３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5105496-CC78-418E-894D-D0222A9FC9A0}"/>
                </a:ext>
              </a:extLst>
            </p:cNvPr>
            <p:cNvSpPr/>
            <p:nvPr/>
          </p:nvSpPr>
          <p:spPr>
            <a:xfrm>
              <a:off x="5915353" y="4410049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ja-JP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PL</a:t>
              </a:r>
              <a:endPara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AFE4D9A-6BA8-4DFD-8B1B-60623F0BD3F8}"/>
              </a:ext>
            </a:extLst>
          </p:cNvPr>
          <p:cNvSpPr/>
          <p:nvPr/>
        </p:nvSpPr>
        <p:spPr>
          <a:xfrm>
            <a:off x="97042" y="3479583"/>
            <a:ext cx="1208379" cy="1552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ja-JP" altLang="en-US" sz="800" b="1" dirty="0"/>
              <a:t>スコアリングチーム</a:t>
            </a:r>
            <a:endParaRPr kumimoji="1" lang="ja-JP" altLang="en-US" sz="800" b="1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BB89D13-0E43-48A6-B8D8-2657E957FBA3}"/>
              </a:ext>
            </a:extLst>
          </p:cNvPr>
          <p:cNvSpPr/>
          <p:nvPr/>
        </p:nvSpPr>
        <p:spPr>
          <a:xfrm>
            <a:off x="1389004" y="3479583"/>
            <a:ext cx="1208379" cy="1552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ja-JP" altLang="en-US" sz="800" b="1" dirty="0"/>
              <a:t>アプリチーム</a:t>
            </a:r>
            <a:endParaRPr kumimoji="1" lang="ja-JP" altLang="en-US" sz="800" b="1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F475D35-90DD-4CC1-B08B-A71C683B4E77}"/>
              </a:ext>
            </a:extLst>
          </p:cNvPr>
          <p:cNvSpPr/>
          <p:nvPr/>
        </p:nvSpPr>
        <p:spPr>
          <a:xfrm>
            <a:off x="2672230" y="3479504"/>
            <a:ext cx="2744072" cy="1540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en-US" altLang="ja-JP" sz="800" b="1" dirty="0"/>
              <a:t>ITA</a:t>
            </a:r>
            <a:r>
              <a:rPr lang="ja-JP" altLang="en-US" sz="800" b="1" dirty="0"/>
              <a:t>／インフラチーム</a:t>
            </a:r>
            <a:endParaRPr kumimoji="1" lang="ja-JP" altLang="en-US" sz="800" b="1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E5110CE-284F-4D8D-8A05-9501BF350623}"/>
              </a:ext>
            </a:extLst>
          </p:cNvPr>
          <p:cNvGrpSpPr/>
          <p:nvPr/>
        </p:nvGrpSpPr>
        <p:grpSpPr>
          <a:xfrm>
            <a:off x="257676" y="3670863"/>
            <a:ext cx="900000" cy="360000"/>
            <a:chOff x="5915353" y="4410049"/>
            <a:chExt cx="1287886" cy="618961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74C907B-D919-4E56-9768-0A3B0C22F391}"/>
                </a:ext>
              </a:extLst>
            </p:cNvPr>
            <p:cNvSpPr/>
            <p:nvPr/>
          </p:nvSpPr>
          <p:spPr>
            <a:xfrm>
              <a:off x="5915353" y="4722643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福井＠産ビ３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824031C-9D98-4756-B6AE-3E1A1C617B34}"/>
                </a:ext>
              </a:extLst>
            </p:cNvPr>
            <p:cNvSpPr/>
            <p:nvPr/>
          </p:nvSpPr>
          <p:spPr>
            <a:xfrm>
              <a:off x="5915353" y="4410049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ja-JP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TL</a:t>
              </a:r>
              <a:endPara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FF208F4-E18F-4BCE-9384-229DF931E7CF}"/>
              </a:ext>
            </a:extLst>
          </p:cNvPr>
          <p:cNvGrpSpPr/>
          <p:nvPr/>
        </p:nvGrpSpPr>
        <p:grpSpPr>
          <a:xfrm>
            <a:off x="1553288" y="3670863"/>
            <a:ext cx="900000" cy="360000"/>
            <a:chOff x="5915353" y="4410049"/>
            <a:chExt cx="1287886" cy="618961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0A59F5D7-A6CB-4CB7-A6D3-AD010A9E9745}"/>
                </a:ext>
              </a:extLst>
            </p:cNvPr>
            <p:cNvSpPr/>
            <p:nvPr/>
          </p:nvSpPr>
          <p:spPr>
            <a:xfrm>
              <a:off x="5915353" y="4722643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（紺谷）</a:t>
              </a: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4945E45-EC0C-49CD-B729-DE56898D6C69}"/>
                </a:ext>
              </a:extLst>
            </p:cNvPr>
            <p:cNvSpPr/>
            <p:nvPr/>
          </p:nvSpPr>
          <p:spPr>
            <a:xfrm>
              <a:off x="5915353" y="4410049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ja-JP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TL</a:t>
              </a:r>
              <a:endPara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2C49900-F7DE-4F2E-B8FE-710739CA372A}"/>
              </a:ext>
            </a:extLst>
          </p:cNvPr>
          <p:cNvGrpSpPr/>
          <p:nvPr/>
        </p:nvGrpSpPr>
        <p:grpSpPr>
          <a:xfrm>
            <a:off x="3505851" y="3670863"/>
            <a:ext cx="900000" cy="360000"/>
            <a:chOff x="5915353" y="4410049"/>
            <a:chExt cx="1287886" cy="618961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CEB4497-376A-4A0E-9C3E-33D2E0B5CE7C}"/>
                </a:ext>
              </a:extLst>
            </p:cNvPr>
            <p:cNvSpPr/>
            <p:nvPr/>
          </p:nvSpPr>
          <p:spPr>
            <a:xfrm>
              <a:off x="5915353" y="4722643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木利＠</a:t>
              </a:r>
              <a:r>
                <a:rPr lang="en-US" altLang="ja-JP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TEC</a:t>
              </a:r>
              <a:endPara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A21EF77-7008-4B42-BAC6-7DB5E4A2C360}"/>
                </a:ext>
              </a:extLst>
            </p:cNvPr>
            <p:cNvSpPr/>
            <p:nvPr/>
          </p:nvSpPr>
          <p:spPr>
            <a:xfrm>
              <a:off x="5915353" y="4410049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ja-JP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TL</a:t>
              </a:r>
              <a:endPara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956CC75-E4EE-41F5-84D3-C7A6F2E6E202}"/>
              </a:ext>
            </a:extLst>
          </p:cNvPr>
          <p:cNvSpPr/>
          <p:nvPr/>
        </p:nvSpPr>
        <p:spPr>
          <a:xfrm>
            <a:off x="257144" y="4155926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澪標アナリティクス社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F4CB183-A17E-48A1-8440-63BF46B952F8}"/>
              </a:ext>
            </a:extLst>
          </p:cNvPr>
          <p:cNvSpPr/>
          <p:nvPr/>
        </p:nvSpPr>
        <p:spPr>
          <a:xfrm>
            <a:off x="2753689" y="4195738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田中</a:t>
            </a:r>
            <a:r>
              <a:rPr lang="en-US" altLang="ja-JP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@IE1</a:t>
            </a: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、旭</a:t>
            </a:r>
            <a:r>
              <a:rPr lang="en-US" altLang="ja-JP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@IE1</a:t>
            </a:r>
            <a:endParaRPr lang="ja-JP" altLang="en-US" sz="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6CFB7E5-375A-4B19-9BA3-FA54132A737E}"/>
              </a:ext>
            </a:extLst>
          </p:cNvPr>
          <p:cNvSpPr/>
          <p:nvPr/>
        </p:nvSpPr>
        <p:spPr>
          <a:xfrm>
            <a:off x="1022021" y="1665327"/>
            <a:ext cx="1591119" cy="1590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ja-JP" altLang="en-US" sz="800" b="1" dirty="0"/>
              <a:t>ビジネス検討チーム</a:t>
            </a:r>
            <a:endParaRPr kumimoji="1" lang="ja-JP" altLang="en-US" sz="800" b="1" dirty="0"/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64D7426A-B07C-4B44-82C7-C7D5247D73EB}"/>
              </a:ext>
            </a:extLst>
          </p:cNvPr>
          <p:cNvGrpSpPr/>
          <p:nvPr/>
        </p:nvGrpSpPr>
        <p:grpSpPr>
          <a:xfrm>
            <a:off x="1173637" y="2831553"/>
            <a:ext cx="1287886" cy="359998"/>
            <a:chOff x="-1321407" y="4449909"/>
            <a:chExt cx="1287886" cy="61895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4FC1285-93D7-44F7-994F-C54FE5D34C3A}"/>
                </a:ext>
              </a:extLst>
            </p:cNvPr>
            <p:cNvSpPr/>
            <p:nvPr/>
          </p:nvSpPr>
          <p:spPr>
            <a:xfrm>
              <a:off x="-1321407" y="4762500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宮田／堀井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0148385-943C-4F10-A6CF-2E616C9FCFA4}"/>
                </a:ext>
              </a:extLst>
            </p:cNvPr>
            <p:cNvSpPr/>
            <p:nvPr/>
          </p:nvSpPr>
          <p:spPr>
            <a:xfrm>
              <a:off x="-1321407" y="4449909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営業メンバー</a:t>
              </a:r>
            </a:p>
          </p:txBody>
        </p:sp>
      </p:grp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9FC3992-BE42-450B-982F-34B80623440C}"/>
              </a:ext>
            </a:extLst>
          </p:cNvPr>
          <p:cNvCxnSpPr>
            <a:cxnSpLocks/>
            <a:stCxn id="47" idx="0"/>
            <a:endCxn id="22" idx="2"/>
          </p:cNvCxnSpPr>
          <p:nvPr/>
        </p:nvCxnSpPr>
        <p:spPr>
          <a:xfrm flipV="1">
            <a:off x="3494860" y="2615447"/>
            <a:ext cx="4125" cy="21610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430FD75F-07BA-437B-9C74-118F0C3179E0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5400000">
            <a:off x="1954030" y="1938753"/>
            <a:ext cx="288032" cy="279362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CEA7E771-4F27-4F55-BCE3-B368061AD575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2600011" y="2584734"/>
            <a:ext cx="288032" cy="1501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DDCD6454-787C-4549-AF96-EC8125AAA3E6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rot="16200000" flipH="1">
            <a:off x="3625587" y="3060824"/>
            <a:ext cx="287953" cy="5494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B55F8A3-D9E7-4305-B0C6-A51A3576F45C}"/>
              </a:ext>
            </a:extLst>
          </p:cNvPr>
          <p:cNvCxnSpPr>
            <a:cxnSpLocks/>
            <a:stCxn id="64" idx="0"/>
            <a:endCxn id="53" idx="2"/>
          </p:cNvCxnSpPr>
          <p:nvPr/>
        </p:nvCxnSpPr>
        <p:spPr>
          <a:xfrm flipV="1">
            <a:off x="707144" y="4030863"/>
            <a:ext cx="532" cy="12506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C2D960F-2B4B-4ACF-A232-89D1BB65969B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2003288" y="4030863"/>
            <a:ext cx="0" cy="13815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D7247E6F-1203-4C02-A0C6-03E5DB1D7994}"/>
              </a:ext>
            </a:extLst>
          </p:cNvPr>
          <p:cNvCxnSpPr>
            <a:cxnSpLocks/>
            <a:stCxn id="22" idx="2"/>
            <a:endCxn id="68" idx="0"/>
          </p:cNvCxnSpPr>
          <p:nvPr/>
        </p:nvCxnSpPr>
        <p:spPr>
          <a:xfrm rot="5400000">
            <a:off x="2550230" y="1882798"/>
            <a:ext cx="216106" cy="168140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矢印: 左右 75">
            <a:extLst>
              <a:ext uri="{FF2B5EF4-FFF2-40B4-BE49-F238E27FC236}">
                <a16:creationId xmlns:a16="http://schemas.microsoft.com/office/drawing/2014/main" id="{469B1E4F-962E-4CE3-BE19-44B7B8547D32}"/>
              </a:ext>
            </a:extLst>
          </p:cNvPr>
          <p:cNvSpPr/>
          <p:nvPr/>
        </p:nvSpPr>
        <p:spPr>
          <a:xfrm>
            <a:off x="4879376" y="942133"/>
            <a:ext cx="1437184" cy="723880"/>
          </a:xfrm>
          <a:prstGeom prst="leftRightArrow">
            <a:avLst>
              <a:gd name="adj1" fmla="val 66383"/>
              <a:gd name="adj2" fmla="val 3426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連携</a:t>
            </a:r>
            <a:endParaRPr kumimoji="1" lang="ja-JP" altLang="en-US" b="1" dirty="0">
              <a:solidFill>
                <a:schemeClr val="bg1"/>
              </a:solidFill>
              <a:latin typeface="+mn-ea"/>
              <a:cs typeface="メイリオ" panose="020B0604030504040204" pitchFamily="50" charset="-128"/>
            </a:endParaRP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5F6B4777-EEE9-4DDB-9437-60B12202C61A}"/>
              </a:ext>
            </a:extLst>
          </p:cNvPr>
          <p:cNvGrpSpPr/>
          <p:nvPr/>
        </p:nvGrpSpPr>
        <p:grpSpPr>
          <a:xfrm>
            <a:off x="2850917" y="937227"/>
            <a:ext cx="1287886" cy="360000"/>
            <a:chOff x="5865389" y="2395401"/>
            <a:chExt cx="1287886" cy="618961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930DFBD-7F07-4B4C-A597-DB13768EAC04}"/>
                </a:ext>
              </a:extLst>
            </p:cNvPr>
            <p:cNvSpPr/>
            <p:nvPr/>
          </p:nvSpPr>
          <p:spPr>
            <a:xfrm>
              <a:off x="5865389" y="2707995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細川専務</a:t>
              </a: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90AFA648-B083-4806-8F5D-B9002BA5D9D7}"/>
                </a:ext>
              </a:extLst>
            </p:cNvPr>
            <p:cNvSpPr/>
            <p:nvPr/>
          </p:nvSpPr>
          <p:spPr>
            <a:xfrm>
              <a:off x="5865389" y="2395401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事業本部責任者（産公本）</a:t>
              </a:r>
            </a:p>
          </p:txBody>
        </p:sp>
      </p:grp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9C6B29C-1D7D-47D2-8495-36B5E43E75E3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flipV="1">
            <a:off x="3494860" y="1297227"/>
            <a:ext cx="0" cy="9416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9E72BB3-511B-4EE7-A535-18B6B7BD6F84}"/>
              </a:ext>
            </a:extLst>
          </p:cNvPr>
          <p:cNvSpPr/>
          <p:nvPr/>
        </p:nvSpPr>
        <p:spPr>
          <a:xfrm>
            <a:off x="1022020" y="893180"/>
            <a:ext cx="1591119" cy="6800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>
              <a:buNone/>
            </a:pPr>
            <a:endParaRPr lang="en-US" altLang="ja-JP" sz="100" b="1" dirty="0"/>
          </a:p>
          <a:p>
            <a:pPr algn="ctr">
              <a:buNone/>
            </a:pPr>
            <a:r>
              <a:rPr lang="ja-JP" altLang="en-US" sz="800" b="1" dirty="0"/>
              <a:t>ビジネス検討サポート</a:t>
            </a:r>
            <a:endParaRPr kumimoji="1" lang="ja-JP" altLang="en-US" sz="800" b="1" dirty="0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E7479A9-1B92-4EDB-8E02-F7CC92924D70}"/>
              </a:ext>
            </a:extLst>
          </p:cNvPr>
          <p:cNvGrpSpPr/>
          <p:nvPr/>
        </p:nvGrpSpPr>
        <p:grpSpPr>
          <a:xfrm>
            <a:off x="1173636" y="1165130"/>
            <a:ext cx="1287886" cy="360000"/>
            <a:chOff x="5915353" y="4410052"/>
            <a:chExt cx="1287886" cy="618958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732E7665-F80F-4892-940D-E519F4A0C25C}"/>
                </a:ext>
              </a:extLst>
            </p:cNvPr>
            <p:cNvSpPr/>
            <p:nvPr/>
          </p:nvSpPr>
          <p:spPr>
            <a:xfrm>
              <a:off x="5915353" y="4722643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上田常務執行役員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C57CCF0-6BD7-4080-9D62-582BBF9C72CA}"/>
                </a:ext>
              </a:extLst>
            </p:cNvPr>
            <p:cNvSpPr/>
            <p:nvPr/>
          </p:nvSpPr>
          <p:spPr>
            <a:xfrm>
              <a:off x="5915353" y="4410052"/>
              <a:ext cx="1287886" cy="3063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支援（</a:t>
              </a:r>
              <a:r>
                <a:rPr lang="en-US" altLang="ja-JP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BI</a:t>
              </a: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事）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2A0FC-469D-43F4-9289-C28C0F5F0C96}"/>
              </a:ext>
            </a:extLst>
          </p:cNvPr>
          <p:cNvGrpSpPr/>
          <p:nvPr/>
        </p:nvGrpSpPr>
        <p:grpSpPr>
          <a:xfrm>
            <a:off x="1174224" y="1853879"/>
            <a:ext cx="1287886" cy="360000"/>
            <a:chOff x="-1320820" y="2866250"/>
            <a:chExt cx="1287886" cy="618961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29255DD0-F81A-4A59-A84E-34360EEFACD1}"/>
                </a:ext>
              </a:extLst>
            </p:cNvPr>
            <p:cNvSpPr/>
            <p:nvPr/>
          </p:nvSpPr>
          <p:spPr>
            <a:xfrm>
              <a:off x="-1320820" y="3178844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脇本部長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0C8039A-831E-4655-A397-28326D7B9481}"/>
                </a:ext>
              </a:extLst>
            </p:cNvPr>
            <p:cNvSpPr/>
            <p:nvPr/>
          </p:nvSpPr>
          <p:spPr>
            <a:xfrm>
              <a:off x="-1320820" y="2866250"/>
              <a:ext cx="1287886" cy="306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ビジネス責任者</a:t>
              </a:r>
              <a:endPara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（産企２）</a:t>
              </a:r>
            </a:p>
          </p:txBody>
        </p:sp>
      </p:grp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F61B0D9-92ED-466F-A3AA-0A3DDAE483B6}"/>
              </a:ext>
            </a:extLst>
          </p:cNvPr>
          <p:cNvCxnSpPr>
            <a:cxnSpLocks/>
            <a:stCxn id="90" idx="0"/>
            <a:endCxn id="85" idx="2"/>
          </p:cNvCxnSpPr>
          <p:nvPr/>
        </p:nvCxnSpPr>
        <p:spPr>
          <a:xfrm flipV="1">
            <a:off x="1817580" y="2213879"/>
            <a:ext cx="587" cy="6987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835AFBC-B9DD-480B-ABF8-58EB7B2653A6}"/>
              </a:ext>
            </a:extLst>
          </p:cNvPr>
          <p:cNvGrpSpPr/>
          <p:nvPr/>
        </p:nvGrpSpPr>
        <p:grpSpPr>
          <a:xfrm>
            <a:off x="1173637" y="2283757"/>
            <a:ext cx="1287886" cy="360001"/>
            <a:chOff x="5915353" y="4410044"/>
            <a:chExt cx="1287886" cy="618966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9576B85-8B05-428C-BE09-95E34BCD871F}"/>
                </a:ext>
              </a:extLst>
            </p:cNvPr>
            <p:cNvSpPr/>
            <p:nvPr/>
          </p:nvSpPr>
          <p:spPr>
            <a:xfrm>
              <a:off x="5915353" y="4722643"/>
              <a:ext cx="1287886" cy="306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三上</a:t>
              </a: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FF94B25-CE25-48AA-B222-BD40DC7F8E98}"/>
                </a:ext>
              </a:extLst>
            </p:cNvPr>
            <p:cNvSpPr/>
            <p:nvPr/>
          </p:nvSpPr>
          <p:spPr>
            <a:xfrm>
              <a:off x="5915353" y="4410044"/>
              <a:ext cx="1287886" cy="306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ビジネス推進責任者</a:t>
              </a:r>
              <a:endPara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>
                <a:buNone/>
              </a:pPr>
              <a:r>
                <a:rPr lang="ja-JP" altLang="en-US" sz="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（産企２）</a:t>
              </a:r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EFBA75B-0DE4-41EA-9975-9B20EB39BA23}"/>
              </a:ext>
            </a:extLst>
          </p:cNvPr>
          <p:cNvCxnSpPr>
            <a:cxnSpLocks/>
            <a:stCxn id="68" idx="0"/>
            <a:endCxn id="89" idx="2"/>
          </p:cNvCxnSpPr>
          <p:nvPr/>
        </p:nvCxnSpPr>
        <p:spPr>
          <a:xfrm flipV="1">
            <a:off x="1817580" y="2643758"/>
            <a:ext cx="0" cy="18779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5257152-78AB-492A-830F-655F4F58C255}"/>
              </a:ext>
            </a:extLst>
          </p:cNvPr>
          <p:cNvSpPr/>
          <p:nvPr/>
        </p:nvSpPr>
        <p:spPr>
          <a:xfrm>
            <a:off x="1553288" y="4169019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伊藤＠産ビ３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BD2F50E-9EEE-4391-BD6A-A71E15A617FF}"/>
              </a:ext>
            </a:extLst>
          </p:cNvPr>
          <p:cNvSpPr/>
          <p:nvPr/>
        </p:nvSpPr>
        <p:spPr>
          <a:xfrm>
            <a:off x="3882725" y="4189410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松島</a:t>
            </a:r>
            <a:r>
              <a:rPr lang="en-US" altLang="ja-JP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@TEC</a:t>
            </a:r>
            <a:endParaRPr lang="ja-JP" altLang="en-US" sz="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20F55AC-C3C6-4818-BD1C-9F3F812E3008}"/>
              </a:ext>
            </a:extLst>
          </p:cNvPr>
          <p:cNvSpPr/>
          <p:nvPr/>
        </p:nvSpPr>
        <p:spPr>
          <a:xfrm>
            <a:off x="3336075" y="4688852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張＠産ビ３</a:t>
            </a:r>
          </a:p>
        </p:txBody>
      </p: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C7B4D523-D930-4656-ABBD-B6F5B5F0803C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5400000">
            <a:off x="3497333" y="3737219"/>
            <a:ext cx="164875" cy="752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75D4C684-11D8-4AA9-8602-F797D7AADA95}"/>
              </a:ext>
            </a:extLst>
          </p:cNvPr>
          <p:cNvCxnSpPr>
            <a:cxnSpLocks/>
            <a:stCxn id="62" idx="2"/>
            <a:endCxn id="112" idx="0"/>
          </p:cNvCxnSpPr>
          <p:nvPr/>
        </p:nvCxnSpPr>
        <p:spPr>
          <a:xfrm rot="16200000" flipH="1">
            <a:off x="4065015" y="3921699"/>
            <a:ext cx="158547" cy="376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10E9A3B9-188C-4541-81E2-8EB38AC29E24}"/>
              </a:ext>
            </a:extLst>
          </p:cNvPr>
          <p:cNvSpPr/>
          <p:nvPr/>
        </p:nvSpPr>
        <p:spPr>
          <a:xfrm>
            <a:off x="4371807" y="4684626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藤田＠</a:t>
            </a:r>
            <a:r>
              <a:rPr lang="en-US" altLang="ja-JP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</a:t>
            </a:r>
            <a:endParaRPr lang="ja-JP" altLang="en-US" sz="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7EF88D10-602E-439F-B7B5-34DC503E6244}"/>
              </a:ext>
            </a:extLst>
          </p:cNvPr>
          <p:cNvCxnSpPr>
            <a:cxnSpLocks/>
            <a:stCxn id="112" idx="2"/>
            <a:endCxn id="119" idx="0"/>
          </p:cNvCxnSpPr>
          <p:nvPr/>
        </p:nvCxnSpPr>
        <p:spPr>
          <a:xfrm rot="5400000">
            <a:off x="3962111" y="4318237"/>
            <a:ext cx="194579" cy="5466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D0627A31-49CE-402B-99F5-884280F3E49E}"/>
              </a:ext>
            </a:extLst>
          </p:cNvPr>
          <p:cNvCxnSpPr>
            <a:cxnSpLocks/>
            <a:stCxn id="112" idx="2"/>
            <a:endCxn id="126" idx="0"/>
          </p:cNvCxnSpPr>
          <p:nvPr/>
        </p:nvCxnSpPr>
        <p:spPr>
          <a:xfrm rot="16200000" flipH="1">
            <a:off x="4482090" y="4344908"/>
            <a:ext cx="190353" cy="4890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CDB0261-6C24-4252-B523-065C6FAC8401}"/>
              </a:ext>
            </a:extLst>
          </p:cNvPr>
          <p:cNvSpPr/>
          <p:nvPr/>
        </p:nvSpPr>
        <p:spPr>
          <a:xfrm>
            <a:off x="1569354" y="4634228"/>
            <a:ext cx="900000" cy="30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今後増員予定</a:t>
            </a:r>
          </a:p>
        </p:txBody>
      </p:sp>
    </p:spTree>
    <p:extLst>
      <p:ext uri="{BB962C8B-B14F-4D97-AF65-F5344CB8AC3E}">
        <p14:creationId xmlns:p14="http://schemas.microsoft.com/office/powerpoint/2010/main" val="273606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0FE011-26E7-416A-BFA4-89E765740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皆さんにお願いしたいこと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1208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37E1B-8009-47A5-9A12-6DB43D72F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皆さんにお願いしたいこと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21B1FE-9997-4CDA-94A3-DDAB3ED5599F}"/>
              </a:ext>
            </a:extLst>
          </p:cNvPr>
          <p:cNvSpPr txBox="1"/>
          <p:nvPr/>
        </p:nvSpPr>
        <p:spPr>
          <a:xfrm>
            <a:off x="308678" y="699542"/>
            <a:ext cx="8490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1600" b="1" u="sng" dirty="0"/>
              <a:t>Ｔａｒｇｅｔ</a:t>
            </a:r>
            <a:r>
              <a:rPr kumimoji="1" lang="en-US" altLang="ja-JP" sz="1600" b="1" u="sng" dirty="0"/>
              <a:t>-</a:t>
            </a:r>
            <a:r>
              <a:rPr kumimoji="1" lang="ja-JP" altLang="en-US" sz="1600" b="1" u="sng" dirty="0"/>
              <a:t>１ｓｔの目的に沿った推進を全員が心がけてください</a:t>
            </a:r>
            <a:endParaRPr kumimoji="1" lang="en-US" altLang="ja-JP" sz="1600" b="1" u="sng" dirty="0"/>
          </a:p>
          <a:p>
            <a:pPr marL="268288"/>
            <a:r>
              <a:rPr lang="ja-JP" altLang="en-US" sz="1400" dirty="0"/>
              <a:t>考えて欲しいのは「コストを掛けずに、宿泊施設に喜んで貰うためにはどうすれば良いか？」です。常に頭の中に置くようにお願いします。</a:t>
            </a:r>
            <a:endParaRPr lang="en-US" altLang="ja-JP" sz="1400" dirty="0"/>
          </a:p>
          <a:p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1600" b="1" u="sng" dirty="0"/>
              <a:t>課題を看過しない！諦めず皆で解決を！</a:t>
            </a:r>
            <a:endParaRPr kumimoji="1" lang="en-US" altLang="ja-JP" sz="1600" b="1" u="sng" dirty="0"/>
          </a:p>
          <a:p>
            <a:pPr marL="268288"/>
            <a:r>
              <a:rPr kumimoji="1" lang="ja-JP" altLang="en-US" sz="1400" dirty="0"/>
              <a:t>ビジネス検討や、ＰｏＣ、投資審議の各フェーズにおいて、このＰＪは幾度となく課題にぶつかり、その都度、皆で考えて解決してきました。壁にぶつかる度に「よいもの」が出来上がってきていることも事実です。計画通りにいかない事は悪い事ではないので、どんどん課題を出して解決していきましょう。</a:t>
            </a:r>
            <a:endParaRPr kumimoji="1" lang="en-US" altLang="ja-JP" sz="1400" dirty="0"/>
          </a:p>
          <a:p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600" b="1" u="sng" dirty="0"/>
              <a:t>８月以降でも良いタスクは８月以降に実施を！</a:t>
            </a:r>
            <a:endParaRPr lang="en-US" altLang="ja-JP" sz="1600" b="1" u="sng" dirty="0"/>
          </a:p>
          <a:p>
            <a:pPr marL="268288"/>
            <a:r>
              <a:rPr kumimoji="1" lang="ja-JP" altLang="en-US" sz="1400" dirty="0"/>
              <a:t>７月中までは部門の利益を主軸とした推進となります。特にこの期間のコスト増は避けて、可能な限りのコスト減を計れるよう、推進をお願いします。</a:t>
            </a:r>
            <a:endParaRPr kumimoji="1" lang="en-US" altLang="ja-JP" sz="1400" dirty="0"/>
          </a:p>
          <a:p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1600" b="1" u="sng" dirty="0"/>
              <a:t>２割確認の徹底を！</a:t>
            </a:r>
            <a:endParaRPr kumimoji="1" lang="en-US" altLang="ja-JP" sz="1600" b="1" u="sng" dirty="0"/>
          </a:p>
          <a:p>
            <a:pPr marL="268288"/>
            <a:r>
              <a:rPr lang="ja-JP" altLang="en-US" sz="1400" dirty="0"/>
              <a:t>手戻り最小化、認識合わせの早期化のため、各資料を作成の際には２割（骨子）段階で確認を行うように癖を付けてください。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171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81B89E-7329-499A-AD7B-806D8B30AABF}"/>
              </a:ext>
            </a:extLst>
          </p:cNvPr>
          <p:cNvSpPr/>
          <p:nvPr/>
        </p:nvSpPr>
        <p:spPr>
          <a:xfrm>
            <a:off x="339616" y="4584199"/>
            <a:ext cx="8480856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＜本資料の取り扱いに関して＞</a:t>
            </a:r>
          </a:p>
          <a:p>
            <a:r>
              <a:rPr lang="ja-JP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本資料は、著作権法及び不正競争防止法上の保護を受けております。資料の一部あるいは全部について、</a:t>
            </a:r>
            <a:r>
              <a:rPr lang="en-US" altLang="ja-JP" sz="900" dirty="0">
                <a:solidFill>
                  <a:srgbClr val="20181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TIS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</a:t>
            </a:r>
            <a:r>
              <a:rPr lang="ja-JP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から許諾を得ずに、複写、複製、転記、転載、改変、ノウハウの使用、営業秘密の開示等を行うことは禁じられております。本文記載の社名・製品名・ロゴは各社の商標または登録商標です。</a:t>
            </a:r>
          </a:p>
        </p:txBody>
      </p:sp>
    </p:spTree>
    <p:extLst>
      <p:ext uri="{BB962C8B-B14F-4D97-AF65-F5344CB8AC3E}">
        <p14:creationId xmlns:p14="http://schemas.microsoft.com/office/powerpoint/2010/main" val="1927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アジェンダ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8430C3-D25D-42FC-8166-0A363C27A075}"/>
              </a:ext>
            </a:extLst>
          </p:cNvPr>
          <p:cNvSpPr txBox="1"/>
          <p:nvPr/>
        </p:nvSpPr>
        <p:spPr>
          <a:xfrm>
            <a:off x="283754" y="843558"/>
            <a:ext cx="857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TIS</a:t>
            </a:r>
            <a:r>
              <a:rPr lang="ja-JP" altLang="en-US" dirty="0"/>
              <a:t>産ビ３　楽天アカウント</a:t>
            </a:r>
            <a:r>
              <a:rPr lang="en-US" altLang="ja-JP" dirty="0"/>
              <a:t>Grp</a:t>
            </a:r>
            <a:r>
              <a:rPr lang="ja-JP" altLang="en-US" dirty="0"/>
              <a:t>について</a:t>
            </a:r>
            <a:endParaRPr lang="en-US" altLang="ja-JP" dirty="0"/>
          </a:p>
          <a:p>
            <a:r>
              <a:rPr lang="ja-JP" altLang="en-US" dirty="0"/>
              <a:t>・ビジネスについて（全体）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Target-1st </a:t>
            </a:r>
            <a:r>
              <a:rPr lang="ja-JP" altLang="en-US" dirty="0"/>
              <a:t>について</a:t>
            </a:r>
            <a:endParaRPr lang="en-US" altLang="ja-JP" dirty="0"/>
          </a:p>
          <a:p>
            <a:r>
              <a:rPr lang="ja-JP" altLang="en-US" dirty="0"/>
              <a:t>・皆さんにお願いしたいこと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～各チームより～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72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en-US" altLang="ja-JP" dirty="0"/>
              <a:t>TIS</a:t>
            </a:r>
            <a:r>
              <a:rPr lang="ja-JP" altLang="en-US" dirty="0"/>
              <a:t>産ビ３　楽天アカウント</a:t>
            </a:r>
            <a:r>
              <a:rPr lang="en-US" altLang="ja-JP" dirty="0"/>
              <a:t>Grp</a:t>
            </a:r>
            <a:r>
              <a:rPr lang="ja-JP" altLang="en-US" dirty="0"/>
              <a:t>について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8430C3-D25D-42FC-8166-0A363C27A075}"/>
              </a:ext>
            </a:extLst>
          </p:cNvPr>
          <p:cNvSpPr txBox="1"/>
          <p:nvPr/>
        </p:nvSpPr>
        <p:spPr>
          <a:xfrm>
            <a:off x="283754" y="843558"/>
            <a:ext cx="8576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ja-JP" altLang="en-US" sz="1400" dirty="0"/>
              <a:t>・楽天ブックスネットワーク（楽天</a:t>
            </a:r>
            <a:r>
              <a:rPr lang="en-US" altLang="ja-JP" sz="1400" dirty="0"/>
              <a:t>BN</a:t>
            </a:r>
            <a:r>
              <a:rPr lang="ja-JP" altLang="en-US" sz="1400" dirty="0"/>
              <a:t>（旧：大阪屋））、楽天トラベル（楽天</a:t>
            </a:r>
            <a:r>
              <a:rPr lang="en-US" altLang="ja-JP" sz="1400" dirty="0"/>
              <a:t>T</a:t>
            </a:r>
            <a:r>
              <a:rPr lang="ja-JP" altLang="en-US" sz="1400" dirty="0"/>
              <a:t>）を主軸としたアカウントグループ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2019</a:t>
            </a:r>
            <a:r>
              <a:rPr lang="ja-JP" altLang="en-US" sz="1400" dirty="0"/>
              <a:t>年、楽天</a:t>
            </a:r>
            <a:r>
              <a:rPr lang="en-US" altLang="ja-JP" sz="1400" dirty="0"/>
              <a:t>T</a:t>
            </a:r>
            <a:r>
              <a:rPr lang="ja-JP" altLang="en-US" sz="1400" dirty="0"/>
              <a:t>に大型開発案件を提案したが、顧客都合により案件消失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2020</a:t>
            </a:r>
            <a:r>
              <a:rPr lang="ja-JP" altLang="en-US" sz="1400" dirty="0"/>
              <a:t>年</a:t>
            </a:r>
            <a:r>
              <a:rPr lang="en-US" altLang="ja-JP" sz="1400" dirty="0"/>
              <a:t>1</a:t>
            </a:r>
            <a:r>
              <a:rPr lang="ja-JP" altLang="en-US" sz="1400" dirty="0"/>
              <a:t>月より楽天</a:t>
            </a:r>
            <a:r>
              <a:rPr lang="en-US" altLang="ja-JP" sz="1400" dirty="0"/>
              <a:t>T</a:t>
            </a:r>
            <a:r>
              <a:rPr lang="ja-JP" altLang="en-US" sz="1400" dirty="0"/>
              <a:t>に対する業務支援案件を開始（ほぼ出向のような感じ）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2020</a:t>
            </a:r>
            <a:r>
              <a:rPr lang="ja-JP" altLang="en-US" sz="1400" dirty="0"/>
              <a:t>年</a:t>
            </a:r>
            <a:r>
              <a:rPr lang="en-US" altLang="ja-JP" sz="1400" dirty="0"/>
              <a:t>4</a:t>
            </a:r>
            <a:r>
              <a:rPr lang="ja-JP" altLang="en-US" sz="1400" dirty="0"/>
              <a:t>月より「</a:t>
            </a:r>
            <a:r>
              <a:rPr lang="ja-JP" altLang="en-US" sz="1400" b="1" u="sng" dirty="0"/>
              <a:t>不正利用防止プラットフォーム</a:t>
            </a:r>
            <a:r>
              <a:rPr lang="ja-JP" altLang="en-US" sz="1400" dirty="0"/>
              <a:t>」構想を</a:t>
            </a:r>
            <a:r>
              <a:rPr lang="en-US" altLang="ja-JP" sz="1400" dirty="0"/>
              <a:t>R&amp;D</a:t>
            </a:r>
            <a:r>
              <a:rPr lang="ja-JP" altLang="en-US" sz="1400" dirty="0"/>
              <a:t>枠にて推進開始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2020</a:t>
            </a:r>
            <a:r>
              <a:rPr lang="ja-JP" altLang="en-US" sz="1400" dirty="0"/>
              <a:t>年</a:t>
            </a:r>
            <a:r>
              <a:rPr lang="en-US" altLang="ja-JP" sz="1400" dirty="0"/>
              <a:t>10</a:t>
            </a:r>
            <a:r>
              <a:rPr lang="ja-JP" altLang="en-US" sz="1400" dirty="0"/>
              <a:t>月より小規模開発となる開発支援</a:t>
            </a:r>
            <a:r>
              <a:rPr lang="en-US" altLang="ja-JP" sz="1400" dirty="0"/>
              <a:t>(</a:t>
            </a:r>
            <a:r>
              <a:rPr lang="en-US" altLang="ja-JP" sz="1400" dirty="0" err="1"/>
              <a:t>GoTo</a:t>
            </a:r>
            <a:r>
              <a:rPr lang="ja-JP" altLang="en-US" sz="1400" dirty="0"/>
              <a:t>支援開発</a:t>
            </a:r>
            <a:r>
              <a:rPr lang="en-US" altLang="ja-JP" sz="1400" dirty="0"/>
              <a:t>)</a:t>
            </a:r>
            <a:r>
              <a:rPr lang="ja-JP" altLang="en-US" sz="1400" dirty="0"/>
              <a:t>案件を開始</a:t>
            </a:r>
            <a:endParaRPr lang="en-US" altLang="ja-JP" sz="1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DECAE1F-DC73-476C-B66E-810369081DAD}"/>
              </a:ext>
            </a:extLst>
          </p:cNvPr>
          <p:cNvSpPr/>
          <p:nvPr/>
        </p:nvSpPr>
        <p:spPr>
          <a:xfrm>
            <a:off x="3990492" y="2475788"/>
            <a:ext cx="1512168" cy="28803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産ビ３</a:t>
            </a:r>
            <a:r>
              <a:rPr kumimoji="1" lang="en-US" altLang="ja-JP" sz="1400" dirty="0"/>
              <a:t>-</a:t>
            </a:r>
            <a:r>
              <a:rPr kumimoji="1" lang="ja-JP" altLang="en-US" sz="1400" dirty="0"/>
              <a:t>２</a:t>
            </a:r>
            <a:r>
              <a:rPr kumimoji="1" lang="en-US" altLang="ja-JP" sz="1400" dirty="0"/>
              <a:t>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EAC621-E7F5-456F-BDD8-7CD56184B67C}"/>
              </a:ext>
            </a:extLst>
          </p:cNvPr>
          <p:cNvSpPr/>
          <p:nvPr/>
        </p:nvSpPr>
        <p:spPr>
          <a:xfrm>
            <a:off x="2199322" y="3185974"/>
            <a:ext cx="1512168" cy="28803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ｱｶｳﾝﾄ：</a:t>
            </a:r>
            <a:r>
              <a:rPr kumimoji="1" lang="en-US" altLang="ja-JP" sz="1400" dirty="0"/>
              <a:t>H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6F7220-5310-4E08-B382-2A0B1670B7F2}"/>
              </a:ext>
            </a:extLst>
          </p:cNvPr>
          <p:cNvSpPr/>
          <p:nvPr/>
        </p:nvSpPr>
        <p:spPr>
          <a:xfrm>
            <a:off x="3996267" y="3172355"/>
            <a:ext cx="1512168" cy="28803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ｱｶｳﾝﾄ：楽天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9C5633-F37C-4F79-B551-8CF8FC0AEA83}"/>
              </a:ext>
            </a:extLst>
          </p:cNvPr>
          <p:cNvSpPr/>
          <p:nvPr/>
        </p:nvSpPr>
        <p:spPr>
          <a:xfrm>
            <a:off x="5772576" y="3173330"/>
            <a:ext cx="1523409" cy="28803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ｱｶｳﾝﾄ：</a:t>
            </a:r>
            <a:r>
              <a:rPr kumimoji="1" lang="en-US" altLang="ja-JP" sz="1400" dirty="0"/>
              <a:t>S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2B7702E-8F13-4D41-AB69-D97D32A82761}"/>
              </a:ext>
            </a:extLst>
          </p:cNvPr>
          <p:cNvSpPr/>
          <p:nvPr/>
        </p:nvSpPr>
        <p:spPr>
          <a:xfrm>
            <a:off x="2330754" y="4453040"/>
            <a:ext cx="151216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業務支援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93402D6-37FD-40D6-B7E1-B96D0487C49B}"/>
              </a:ext>
            </a:extLst>
          </p:cNvPr>
          <p:cNvSpPr/>
          <p:nvPr/>
        </p:nvSpPr>
        <p:spPr>
          <a:xfrm>
            <a:off x="4012598" y="4453040"/>
            <a:ext cx="151216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開発支援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9A9A7E-5428-4546-A267-F260CA6CD5FE}"/>
              </a:ext>
            </a:extLst>
          </p:cNvPr>
          <p:cNvSpPr/>
          <p:nvPr/>
        </p:nvSpPr>
        <p:spPr>
          <a:xfrm>
            <a:off x="5694442" y="4466285"/>
            <a:ext cx="151216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不正利用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3228C37-BE9D-4988-B046-7A49902C0910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639914" y="2079312"/>
            <a:ext cx="422154" cy="17911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0892214-3469-486E-9A11-5FF863B7A8E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5435673" y="2074722"/>
            <a:ext cx="409510" cy="17877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55CFCC2D-D927-4759-A559-F6E8FDB8244F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5400000">
            <a:off x="3213255" y="2202651"/>
            <a:ext cx="281361" cy="27968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BFE648B-09B8-4FAB-9759-ECD13A6AB0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4545196" y="2965199"/>
            <a:ext cx="408535" cy="57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3A9445D-30DE-4ACE-9503-A3CBDDE8C9C9}"/>
              </a:ext>
            </a:extLst>
          </p:cNvPr>
          <p:cNvSpPr/>
          <p:nvPr/>
        </p:nvSpPr>
        <p:spPr>
          <a:xfrm>
            <a:off x="1199434" y="3741748"/>
            <a:ext cx="151216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楽天</a:t>
            </a:r>
            <a:r>
              <a:rPr kumimoji="1" lang="en-US" altLang="ja-JP" sz="1400" dirty="0"/>
              <a:t>BN</a:t>
            </a:r>
            <a:endParaRPr kumimoji="1"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93216DC-2566-43E9-8274-AB3E39487119}"/>
              </a:ext>
            </a:extLst>
          </p:cNvPr>
          <p:cNvSpPr/>
          <p:nvPr/>
        </p:nvSpPr>
        <p:spPr>
          <a:xfrm>
            <a:off x="4003073" y="3726698"/>
            <a:ext cx="151216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楽天</a:t>
            </a:r>
            <a:r>
              <a:rPr kumimoji="1" lang="en-US" altLang="ja-JP" sz="1400" dirty="0"/>
              <a:t>T</a:t>
            </a:r>
            <a:endParaRPr kumimoji="1" lang="ja-JP" altLang="en-US" sz="1400" dirty="0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B45407-42CE-4B15-ABD6-725F262B04B6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4622599" y="3590139"/>
            <a:ext cx="266311" cy="6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8F4535F0-47FF-463D-ADDD-736B034A702A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5400000">
            <a:off x="3703843" y="3397726"/>
            <a:ext cx="438310" cy="16723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8019D368-DE74-4AA6-9104-A8508D1E9A18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rot="16200000" flipH="1">
            <a:off x="5379064" y="3394822"/>
            <a:ext cx="451555" cy="16913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8436472A-AB22-405D-8380-BA8D42DC3D54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 rot="16200000" flipH="1">
            <a:off x="4544764" y="4229122"/>
            <a:ext cx="438310" cy="9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2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BF4C3F8-7B3E-4F02-A00E-FC7BCCAD70BB}"/>
              </a:ext>
            </a:extLst>
          </p:cNvPr>
          <p:cNvSpPr txBox="1">
            <a:spLocks/>
          </p:cNvSpPr>
          <p:nvPr/>
        </p:nvSpPr>
        <p:spPr>
          <a:xfrm>
            <a:off x="467544" y="2887286"/>
            <a:ext cx="8136904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b="1" dirty="0"/>
              <a:t>TIS Rakuten Grp Basic Policy</a:t>
            </a:r>
            <a:endParaRPr lang="en-US" sz="2000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7905BD6-775F-497D-BF8A-EF5098381BB9}"/>
              </a:ext>
            </a:extLst>
          </p:cNvPr>
          <p:cNvGrpSpPr/>
          <p:nvPr/>
        </p:nvGrpSpPr>
        <p:grpSpPr>
          <a:xfrm>
            <a:off x="3718857" y="673331"/>
            <a:ext cx="2143125" cy="2143125"/>
            <a:chOff x="3985941" y="815242"/>
            <a:chExt cx="2143125" cy="2143125"/>
          </a:xfrm>
        </p:grpSpPr>
        <p:pic>
          <p:nvPicPr>
            <p:cNvPr id="25" name="Picture 4" descr="楽天】パンダフルライフコレクション">
              <a:extLst>
                <a:ext uri="{FF2B5EF4-FFF2-40B4-BE49-F238E27FC236}">
                  <a16:creationId xmlns:a16="http://schemas.microsoft.com/office/drawing/2014/main" id="{69994304-DD8F-4ADC-96D4-71E818407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941" y="81524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5F16646-EF10-4247-A1C5-FEAF0548A4E4}"/>
                </a:ext>
              </a:extLst>
            </p:cNvPr>
            <p:cNvSpPr/>
            <p:nvPr/>
          </p:nvSpPr>
          <p:spPr>
            <a:xfrm rot="484065">
              <a:off x="4624251" y="1053368"/>
              <a:ext cx="1210491" cy="609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基本理念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EDA4682-EF49-48F5-B0A6-D1E23FBAF69F}"/>
              </a:ext>
            </a:extLst>
          </p:cNvPr>
          <p:cNvSpPr/>
          <p:nvPr/>
        </p:nvSpPr>
        <p:spPr>
          <a:xfrm>
            <a:off x="251520" y="555526"/>
            <a:ext cx="8640960" cy="1178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DFAEB409-5F0C-4048-8BAA-FCA50EC4C7AC}"/>
              </a:ext>
            </a:extLst>
          </p:cNvPr>
          <p:cNvSpPr txBox="1">
            <a:spLocks/>
          </p:cNvSpPr>
          <p:nvPr/>
        </p:nvSpPr>
        <p:spPr>
          <a:xfrm>
            <a:off x="179512" y="83496"/>
            <a:ext cx="8352928" cy="3600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TIS Rakuten Grp Basic Policy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（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ver1.0  2020/10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5725C3-B41E-4F00-B206-C2B3FCBAEEEB}"/>
              </a:ext>
            </a:extLst>
          </p:cNvPr>
          <p:cNvSpPr txBox="1"/>
          <p:nvPr/>
        </p:nvSpPr>
        <p:spPr>
          <a:xfrm>
            <a:off x="107504" y="555526"/>
            <a:ext cx="9171586" cy="364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en-US" altLang="zh-TW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Enjoy Working</a:t>
            </a:r>
            <a:r>
              <a:rPr lang="ja-JP" altLang="en-US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　（仕事を楽しむ）</a:t>
            </a:r>
            <a:endParaRPr lang="en-US" altLang="ja-JP" sz="14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en-US" altLang="ja-JP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 together as one </a:t>
            </a:r>
            <a:r>
              <a:rPr lang="ja-JP" altLang="en-US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　（一丸となって取組む）</a:t>
            </a:r>
            <a:endParaRPr lang="zh-TW" altLang="en-US" sz="16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4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4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4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3.Think Logically</a:t>
            </a:r>
            <a:r>
              <a:rPr lang="ja-JP" altLang="en-US" sz="14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　（論理的に考える）</a:t>
            </a:r>
            <a:b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zh-TW" altLang="en-US" sz="14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Picture 5" descr="論理問題：プログラマーに必要な『論理的思考力(ロジカル・シンキング)』を身につけよう！ - webデザイン初心者｜sometimes study">
            <a:extLst>
              <a:ext uri="{FF2B5EF4-FFF2-40B4-BE49-F238E27FC236}">
                <a16:creationId xmlns:a16="http://schemas.microsoft.com/office/drawing/2014/main" id="{A5FC49D3-02FC-425E-8023-ACE823C4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" y="3841728"/>
            <a:ext cx="1515123" cy="9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チームは一丸となっての統計を高める の写真素材・画像素材 Image 36880996.">
            <a:extLst>
              <a:ext uri="{FF2B5EF4-FFF2-40B4-BE49-F238E27FC236}">
                <a16:creationId xmlns:a16="http://schemas.microsoft.com/office/drawing/2014/main" id="{1B99EA65-4E1C-4763-BD97-1EE474C9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4" y="2568805"/>
            <a:ext cx="1071112" cy="9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効率化｜シルエット イラストの無料ダウンロードサイト「シルエットAC」">
            <a:extLst>
              <a:ext uri="{FF2B5EF4-FFF2-40B4-BE49-F238E27FC236}">
                <a16:creationId xmlns:a16="http://schemas.microsoft.com/office/drawing/2014/main" id="{CD98BE81-14E4-41D8-B81B-871BDF040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12613" r="11593" b="16130"/>
          <a:stretch/>
        </p:blipFill>
        <p:spPr bwMode="auto">
          <a:xfrm>
            <a:off x="526496" y="883608"/>
            <a:ext cx="1208324" cy="11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500223-1C64-4EBF-BCF4-C5B36C33086D}"/>
              </a:ext>
            </a:extLst>
          </p:cNvPr>
          <p:cNvSpPr txBox="1"/>
          <p:nvPr/>
        </p:nvSpPr>
        <p:spPr>
          <a:xfrm>
            <a:off x="1196363" y="1207234"/>
            <a:ext cx="716863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チャレンジ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E90F4B-5797-4FFC-A46B-28CCB6310DC1}"/>
              </a:ext>
            </a:extLst>
          </p:cNvPr>
          <p:cNvSpPr txBox="1"/>
          <p:nvPr/>
        </p:nvSpPr>
        <p:spPr>
          <a:xfrm>
            <a:off x="1000847" y="1708815"/>
            <a:ext cx="569387" cy="43088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目標</a:t>
            </a:r>
            <a:endParaRPr kumimoji="1" lang="en-US" altLang="ja-JP" sz="105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見直し</a:t>
            </a:r>
            <a:endParaRPr kumimoji="1" lang="ja-JP" altLang="en-US" sz="105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34AE70-3624-48F1-9E6D-533202DB2D5F}"/>
              </a:ext>
            </a:extLst>
          </p:cNvPr>
          <p:cNvSpPr txBox="1"/>
          <p:nvPr/>
        </p:nvSpPr>
        <p:spPr>
          <a:xfrm>
            <a:off x="236974" y="1213812"/>
            <a:ext cx="748923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自己実現</a:t>
            </a:r>
            <a:endParaRPr kumimoji="1" lang="en-US" altLang="ja-JP" sz="105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95D236-31E3-4498-A43B-A885579FF8CF}"/>
              </a:ext>
            </a:extLst>
          </p:cNvPr>
          <p:cNvSpPr txBox="1"/>
          <p:nvPr/>
        </p:nvSpPr>
        <p:spPr>
          <a:xfrm>
            <a:off x="2283936" y="954182"/>
            <a:ext cx="6032480" cy="9694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仕事を楽しむための善循環（チャレンジ→目標設定→自己実現）サイクルを回すことで、皆が活き活きと楽しく仕事を行えるようにする</a:t>
            </a:r>
            <a:endParaRPr kumimoji="1" lang="en-US" altLang="ja-JP" sz="1200" b="1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ｷｰﾜｰﾄﾞ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楽しく、明るく、元気よく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施策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】1on1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、提案立候補制、目標宣言大会、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3483AD-0409-4CAE-B3E0-BFA24541E9A0}"/>
              </a:ext>
            </a:extLst>
          </p:cNvPr>
          <p:cNvSpPr txBox="1"/>
          <p:nvPr/>
        </p:nvSpPr>
        <p:spPr>
          <a:xfrm>
            <a:off x="2290822" y="3841728"/>
            <a:ext cx="6032480" cy="9694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論理的思考を学び、日々の業務で実践することにより、円滑なコミュニケーション実施や手戻り軽減を行えるようにする</a:t>
            </a:r>
            <a:endParaRPr lang="en-US" altLang="ja-JP" sz="1200" b="1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ｷｰﾜｰﾄﾞ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課題解決、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MECE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、ファクトベース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施策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グロービス学び放題受講、提案書作成チーム設立、課題棚卸会、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03587-DD82-4F5E-B861-7F62AC224A76}"/>
              </a:ext>
            </a:extLst>
          </p:cNvPr>
          <p:cNvSpPr txBox="1"/>
          <p:nvPr/>
        </p:nvSpPr>
        <p:spPr>
          <a:xfrm>
            <a:off x="2283936" y="2568805"/>
            <a:ext cx="6032480" cy="9694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個々人の発想を活かし、全員がグループの未来を当事者意識を持って考え、グループをより良い方向に成長させていく</a:t>
            </a:r>
            <a:endParaRPr lang="en-US" altLang="ja-JP" sz="1200" b="1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ｷｰﾜｰﾄﾞ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全員積極発言、全員が楽天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G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深耕という１つの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Pjt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メンバー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施策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毎日朝会、月次グループ会、提案大会、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094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0FE011-26E7-416A-BFA4-89E765740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不正利用防止</a:t>
            </a:r>
            <a:r>
              <a:rPr kumimoji="1" lang="en-US" altLang="ja-JP" dirty="0"/>
              <a:t>PF</a:t>
            </a:r>
            <a:r>
              <a:rPr kumimoji="1" lang="ja-JP" altLang="en-US" dirty="0"/>
              <a:t>ビジネスについて（全体）</a:t>
            </a:r>
          </a:p>
        </p:txBody>
      </p:sp>
    </p:spTree>
    <p:extLst>
      <p:ext uri="{BB962C8B-B14F-4D97-AF65-F5344CB8AC3E}">
        <p14:creationId xmlns:p14="http://schemas.microsoft.com/office/powerpoint/2010/main" val="356647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ビジネスについて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783729-B97B-4944-A530-1542E75496C1}"/>
              </a:ext>
            </a:extLst>
          </p:cNvPr>
          <p:cNvSpPr txBox="1"/>
          <p:nvPr/>
        </p:nvSpPr>
        <p:spPr>
          <a:xfrm>
            <a:off x="467544" y="84355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旅行業界では</a:t>
            </a:r>
            <a:r>
              <a:rPr lang="en-US" altLang="ja-JP" sz="1200" dirty="0"/>
              <a:t>UG</a:t>
            </a:r>
            <a:r>
              <a:rPr lang="ja-JP" altLang="en-US" sz="1200" dirty="0"/>
              <a:t>（</a:t>
            </a:r>
            <a:r>
              <a:rPr lang="en-US" altLang="ja-JP" sz="1200" dirty="0"/>
              <a:t>Undesirable Guest</a:t>
            </a:r>
            <a:r>
              <a:rPr lang="ja-JP" altLang="en-US" sz="1200" dirty="0"/>
              <a:t>：</a:t>
            </a:r>
            <a:r>
              <a:rPr lang="en-US" altLang="ja-JP" sz="1200" dirty="0"/>
              <a:t>NOSHOW</a:t>
            </a:r>
            <a:r>
              <a:rPr lang="ja-JP" altLang="en-US" sz="1200" dirty="0"/>
              <a:t>、大量予約・キャンセル、スキッパー、不正カード、クレーマーなど）被害の増加が社会問題となっている。</a:t>
            </a:r>
            <a:r>
              <a:rPr lang="ja-JP" altLang="en-US" sz="1200" b="1" u="sng" dirty="0"/>
              <a:t>不正利用防止プラットフォームは旅行事業者の</a:t>
            </a:r>
            <a:r>
              <a:rPr lang="en-US" altLang="ja-JP" sz="1200" b="1" u="sng" dirty="0"/>
              <a:t>UG</a:t>
            </a:r>
            <a:r>
              <a:rPr lang="ja-JP" altLang="en-US" sz="1200" b="1" u="sng" dirty="0"/>
              <a:t>情報を集約し、オンライン予約による</a:t>
            </a:r>
            <a:r>
              <a:rPr lang="en-US" altLang="ja-JP" sz="1200" b="1" u="sng" dirty="0"/>
              <a:t>UG</a:t>
            </a:r>
            <a:r>
              <a:rPr lang="ja-JP" altLang="en-US" sz="1200" b="1" u="sng" dirty="0"/>
              <a:t>被害を軽減させるための新しいプラットフォーム</a:t>
            </a:r>
            <a:r>
              <a:rPr lang="ja-JP" altLang="en-US" sz="1200" dirty="0"/>
              <a:t>となり、</a:t>
            </a:r>
            <a:r>
              <a:rPr lang="ja-JP" altLang="en-US" sz="1200" b="1" u="sng" dirty="0"/>
              <a:t>社会に貢献するサービス提供を目指す</a:t>
            </a:r>
            <a:r>
              <a:rPr lang="ja-JP" altLang="en-US" sz="1200" dirty="0"/>
              <a:t>。</a:t>
            </a:r>
            <a:endParaRPr kumimoji="1" lang="ja-JP" altLang="en-US" sz="1200" dirty="0"/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AE46208B-ABCE-4782-9099-FBFC3D2C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8" y="1923678"/>
            <a:ext cx="7494702" cy="26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ビジネスについて（最終系）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CDA7290-0CE1-4BC4-91FB-59B57D0C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93456"/>
            <a:ext cx="5112568" cy="301928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64963-FF95-4A92-B40C-0ADD1934E47D}"/>
              </a:ext>
            </a:extLst>
          </p:cNvPr>
          <p:cNvSpPr txBox="1"/>
          <p:nvPr/>
        </p:nvSpPr>
        <p:spPr>
          <a:xfrm>
            <a:off x="233480" y="627534"/>
            <a:ext cx="8892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①</a:t>
            </a:r>
            <a:r>
              <a:rPr lang="en-US" altLang="ja-JP" sz="1200" dirty="0"/>
              <a:t>OTA</a:t>
            </a:r>
            <a:r>
              <a:rPr lang="ja-JP" altLang="en-US" sz="1200" dirty="0"/>
              <a:t>はプラットフォームに対して、宿泊予約データを連携する</a:t>
            </a:r>
          </a:p>
          <a:p>
            <a:r>
              <a:rPr lang="ja-JP" altLang="en-US" sz="1200" dirty="0"/>
              <a:t>②プラットフォームは</a:t>
            </a:r>
            <a:r>
              <a:rPr lang="en-US" altLang="ja-JP" sz="1200" dirty="0"/>
              <a:t>OTA</a:t>
            </a:r>
            <a:r>
              <a:rPr lang="ja-JP" altLang="en-US" sz="1200" dirty="0"/>
              <a:t>からの予約データを基に</a:t>
            </a:r>
            <a:r>
              <a:rPr lang="en-US" altLang="ja-JP" sz="1200" dirty="0"/>
              <a:t>UG</a:t>
            </a:r>
            <a:r>
              <a:rPr lang="ja-JP" altLang="en-US" sz="1200" dirty="0"/>
              <a:t>の可能性を</a:t>
            </a:r>
            <a:r>
              <a:rPr lang="en-US" altLang="ja-JP" sz="1200" dirty="0"/>
              <a:t>AI</a:t>
            </a:r>
            <a:r>
              <a:rPr lang="ja-JP" altLang="en-US" sz="1200" dirty="0"/>
              <a:t>によりスコアリング化して連携。</a:t>
            </a:r>
          </a:p>
          <a:p>
            <a:r>
              <a:rPr lang="ja-JP" altLang="en-US" sz="1200" dirty="0"/>
              <a:t>③</a:t>
            </a:r>
            <a:r>
              <a:rPr lang="en-US" altLang="ja-JP" sz="1200" dirty="0"/>
              <a:t>OTA</a:t>
            </a:r>
            <a:r>
              <a:rPr lang="ja-JP" altLang="en-US" sz="1200" dirty="0"/>
              <a:t>はスコアリング結果に基づき、オンライン事前決済の誘導等、不審予約者に対して</a:t>
            </a:r>
            <a:r>
              <a:rPr lang="en-US" altLang="ja-JP" sz="1200" dirty="0"/>
              <a:t>UG</a:t>
            </a:r>
            <a:r>
              <a:rPr lang="ja-JP" altLang="en-US" sz="1200" dirty="0"/>
              <a:t>対策を行う。</a:t>
            </a:r>
          </a:p>
          <a:p>
            <a:r>
              <a:rPr lang="ja-JP" altLang="en-US" sz="1200" dirty="0"/>
              <a:t>④プラットフォームは宿泊意思確認架電等にて、不審予約者に対して</a:t>
            </a:r>
            <a:r>
              <a:rPr lang="en-US" altLang="ja-JP" sz="1200" dirty="0"/>
              <a:t>UG</a:t>
            </a:r>
            <a:r>
              <a:rPr lang="ja-JP" altLang="en-US" sz="1200" dirty="0"/>
              <a:t>対策を行う。</a:t>
            </a:r>
          </a:p>
          <a:p>
            <a:r>
              <a:rPr lang="ja-JP" altLang="en-US" sz="1200" dirty="0"/>
              <a:t>⑤プラットフォームは契約宿泊施設に対し、直近宿泊予約に対する</a:t>
            </a:r>
            <a:r>
              <a:rPr lang="en-US" altLang="ja-JP" sz="1200" dirty="0"/>
              <a:t>UG</a:t>
            </a:r>
            <a:r>
              <a:rPr lang="ja-JP" altLang="en-US" sz="1200" dirty="0"/>
              <a:t>の可能性をスコアリング化して提供（メール／</a:t>
            </a:r>
            <a:r>
              <a:rPr lang="en-US" altLang="ja-JP" sz="1200" dirty="0"/>
              <a:t>Web</a:t>
            </a:r>
            <a:r>
              <a:rPr lang="ja-JP" altLang="en-US" sz="1200" dirty="0"/>
              <a:t>）。</a:t>
            </a:r>
          </a:p>
          <a:p>
            <a:r>
              <a:rPr lang="ja-JP" altLang="en-US" sz="1200" dirty="0"/>
              <a:t>⑥宿泊施設は宿泊意思確認架電にて、不審予約者に対して</a:t>
            </a:r>
            <a:r>
              <a:rPr lang="en-US" altLang="ja-JP" sz="1200" dirty="0"/>
              <a:t>UG</a:t>
            </a:r>
            <a:r>
              <a:rPr lang="ja-JP" altLang="en-US" sz="1200" dirty="0"/>
              <a:t>対策を行う。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063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A1D0C-B94F-480E-BD14-08ACB8C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366711"/>
          </a:xfrm>
        </p:spPr>
        <p:txBody>
          <a:bodyPr/>
          <a:lstStyle/>
          <a:p>
            <a:r>
              <a:rPr lang="ja-JP" altLang="en-US" dirty="0"/>
              <a:t>ビジネスについて（これまでの経緯）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64963-FF95-4A92-B40C-0ADD1934E47D}"/>
              </a:ext>
            </a:extLst>
          </p:cNvPr>
          <p:cNvSpPr txBox="1"/>
          <p:nvPr/>
        </p:nvSpPr>
        <p:spPr>
          <a:xfrm>
            <a:off x="233480" y="760367"/>
            <a:ext cx="8586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２０２１年２月３日に投資審議委員会に上程するも「売上蓋然性が足りない」との指摘で却下</a:t>
            </a:r>
            <a:endParaRPr lang="en-US" altLang="ja-JP" sz="1400" b="1" dirty="0"/>
          </a:p>
          <a:p>
            <a:pPr marL="88900" indent="-88900"/>
            <a:r>
              <a:rPr kumimoji="1" lang="ja-JP" altLang="en-US" sz="1200" dirty="0"/>
              <a:t>*</a:t>
            </a:r>
            <a:r>
              <a:rPr kumimoji="1" lang="en-US" altLang="ja-JP" sz="1200" dirty="0"/>
              <a:t>2021/1/28</a:t>
            </a:r>
            <a:r>
              <a:rPr lang="ja-JP" altLang="en-US" sz="1200" dirty="0"/>
              <a:t>、</a:t>
            </a:r>
            <a:r>
              <a:rPr kumimoji="1" lang="ja-JP" altLang="en-US" sz="1200" dirty="0"/>
              <a:t>企画部より資産化投資には「利益獲得するユーザー数からの受注相当の売上蓋然性が必要」との条件が</a:t>
            </a:r>
            <a:endParaRPr kumimoji="1" lang="en-US" altLang="ja-JP" sz="1200" dirty="0"/>
          </a:p>
          <a:p>
            <a:pPr marL="88900" indent="-88900"/>
            <a:r>
              <a:rPr kumimoji="1" lang="ja-JP" altLang="en-US" sz="1200" dirty="0"/>
              <a:t>追加された直後であった</a:t>
            </a:r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457E276-FBF1-4BD8-81DA-327EA6210506}"/>
              </a:ext>
            </a:extLst>
          </p:cNvPr>
          <p:cNvSpPr/>
          <p:nvPr/>
        </p:nvSpPr>
        <p:spPr>
          <a:xfrm>
            <a:off x="3419872" y="1635646"/>
            <a:ext cx="1656184" cy="864096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92ACD0-73B1-43D3-86C6-E61EF3557A2F}"/>
              </a:ext>
            </a:extLst>
          </p:cNvPr>
          <p:cNvSpPr txBox="1"/>
          <p:nvPr/>
        </p:nvSpPr>
        <p:spPr>
          <a:xfrm>
            <a:off x="233480" y="2931790"/>
            <a:ext cx="8586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いきなり多額の投資にて最終系を構築するのではなく、サービスの売上蓋然性、サービス効果を確認しつつ、３段階でのサービス成長を狙う計画へ変更</a:t>
            </a:r>
            <a:endParaRPr lang="en-US" altLang="ja-JP" b="1" dirty="0"/>
          </a:p>
          <a:p>
            <a:r>
              <a:rPr lang="ja-JP" altLang="en-US" b="1" dirty="0"/>
              <a:t>（通称：</a:t>
            </a:r>
            <a:r>
              <a:rPr lang="en-US" altLang="ja-JP" b="1" dirty="0"/>
              <a:t>MVP(Minimum Viable Product)</a:t>
            </a:r>
            <a:r>
              <a:rPr lang="ja-JP" altLang="en-US" b="1" dirty="0"/>
              <a:t>プラン）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982729760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A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表紙B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本文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中表紙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END">
  <a:themeElements>
    <a:clrScheme name="ユーザー定義 3">
      <a:dk1>
        <a:srgbClr val="000000"/>
      </a:dk1>
      <a:lt1>
        <a:srgbClr val="FFFFFF"/>
      </a:lt1>
      <a:dk2>
        <a:srgbClr val="12B3C7"/>
      </a:dk2>
      <a:lt2>
        <a:srgbClr val="4C4948"/>
      </a:lt2>
      <a:accent1>
        <a:srgbClr val="D74C77"/>
      </a:accent1>
      <a:accent2>
        <a:srgbClr val="8B7CBA"/>
      </a:accent2>
      <a:accent3>
        <a:srgbClr val="3E96D2"/>
      </a:accent3>
      <a:accent4>
        <a:srgbClr val="14A79D"/>
      </a:accent4>
      <a:accent5>
        <a:srgbClr val="ADD361"/>
      </a:accent5>
      <a:accent6>
        <a:srgbClr val="E8AD5F"/>
      </a:accent6>
      <a:hlink>
        <a:srgbClr val="EBDE50"/>
      </a:hlink>
      <a:folHlink>
        <a:srgbClr val="EBDE5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1387</Words>
  <Application>Microsoft Office PowerPoint</Application>
  <PresentationFormat>画面に合わせる (16:9)</PresentationFormat>
  <Paragraphs>168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19</vt:i4>
      </vt:variant>
    </vt:vector>
  </HeadingPairs>
  <TitlesOfParts>
    <vt:vector size="31" baseType="lpstr">
      <vt:lpstr>Meiryo UI</vt:lpstr>
      <vt:lpstr>R Frutiger Roman</vt:lpstr>
      <vt:lpstr>メイリオ</vt:lpstr>
      <vt:lpstr>游ゴシック</vt:lpstr>
      <vt:lpstr>Arial</vt:lpstr>
      <vt:lpstr>Calibri</vt:lpstr>
      <vt:lpstr>Wingdings</vt:lpstr>
      <vt:lpstr>表紙A</vt:lpstr>
      <vt:lpstr>表紙B</vt:lpstr>
      <vt:lpstr>本文</vt:lpstr>
      <vt:lpstr>中表紙</vt:lpstr>
      <vt:lpstr>END</vt:lpstr>
      <vt:lpstr>PowerPoint プレゼンテーション</vt:lpstr>
      <vt:lpstr>アジェンダ</vt:lpstr>
      <vt:lpstr>TIS産ビ３　楽天アカウントGrpについて</vt:lpstr>
      <vt:lpstr>PowerPoint プレゼンテーション</vt:lpstr>
      <vt:lpstr>PowerPoint プレゼンテーション</vt:lpstr>
      <vt:lpstr>PowerPoint プレゼンテーション</vt:lpstr>
      <vt:lpstr>ビジネスについて</vt:lpstr>
      <vt:lpstr>ビジネスについて（最終系）</vt:lpstr>
      <vt:lpstr>ビジネスについて（これまでの経緯）</vt:lpstr>
      <vt:lpstr>ビジネスについて（MVPプラン概要）</vt:lpstr>
      <vt:lpstr>ビジネスについて（MVPプラン概要）</vt:lpstr>
      <vt:lpstr>PowerPoint プレゼンテーション</vt:lpstr>
      <vt:lpstr>目的</vt:lpstr>
      <vt:lpstr>ビジネスモデル</vt:lpstr>
      <vt:lpstr>スケジュール</vt:lpstr>
      <vt:lpstr>体制</vt:lpstr>
      <vt:lpstr>PowerPoint プレゼンテーション</vt:lpstr>
      <vt:lpstr>PowerPoint プレゼンテーション</vt:lpstr>
      <vt:lpstr>PowerPoint プレゼンテーション</vt:lpstr>
    </vt:vector>
  </TitlesOfParts>
  <Company>TIS株式会社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b b</dc:creator>
  <cp:lastModifiedBy>Sugii, Daisuke</cp:lastModifiedBy>
  <cp:revision>314</cp:revision>
  <dcterms:created xsi:type="dcterms:W3CDTF">2014-05-29T03:13:34Z</dcterms:created>
  <dcterms:modified xsi:type="dcterms:W3CDTF">2021-04-05T04:04:06Z</dcterms:modified>
</cp:coreProperties>
</file>